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80" r:id="rId1"/>
  </p:sldMasterIdLst>
  <p:notesMasterIdLst>
    <p:notesMasterId r:id="rId13"/>
  </p:notesMasterIdLst>
  <p:handoutMasterIdLst>
    <p:handoutMasterId r:id="rId14"/>
  </p:handoutMasterIdLst>
  <p:sldIdLst>
    <p:sldId id="256" r:id="rId2"/>
    <p:sldId id="278" r:id="rId3"/>
    <p:sldId id="283" r:id="rId4"/>
    <p:sldId id="284" r:id="rId5"/>
    <p:sldId id="293" r:id="rId6"/>
    <p:sldId id="319" r:id="rId7"/>
    <p:sldId id="285" r:id="rId8"/>
    <p:sldId id="2485" r:id="rId9"/>
    <p:sldId id="2492" r:id="rId10"/>
    <p:sldId id="2487" r:id="rId11"/>
    <p:sldId id="288" r:id="rId1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11E29E2-65AC-8F4B-B6F6-C60A9DAD4C0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3BCD3885-9AC1-1342-9951-7B797942FF9B}"/>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A1B45E4C-946B-0A44-88FA-99AB7FD9161A}"/>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6288730A-9C90-5144-A14F-084BD4AFF460}"/>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103DFCE7-EB79-CE46-A9D8-14E93A457C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EAAAD165-949F-FC40-A5E5-A200C7C5096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5A15BD1F-B47D-0B41-B7B5-DC7EC51153B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AD95C47E-EBC1-F14A-9A98-EE774EFD95E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8357ED52-794D-4C48-8A2E-011FA47DA01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72979E96-7856-834A-9865-13B90F908F5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6A05C864-5474-344E-9D05-64C619AF322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9BA5C2A-8CC7-0341-A3BD-556E62A6243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FFF612-AA64-7442-8870-564E8999CC04}"/>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69C39CE-7C6F-B44F-A119-5B85868EECE9}"/>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78E5F97-60C5-684E-9784-4149463422E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EB74599B-84AC-2D41-ACC8-CF547A17279B}"/>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a:extLst>
              <a:ext uri="{FF2B5EF4-FFF2-40B4-BE49-F238E27FC236}">
                <a16:creationId xmlns:a16="http://schemas.microsoft.com/office/drawing/2014/main" id="{7A6F5322-CD62-AC4F-8BE5-F12FC866D52A}"/>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8A96E5D4-1024-9A44-B3AD-74A12F37BAEC}"/>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11B055D6-2D6D-414C-A6F4-D71AE29338ED}" type="slidenum">
              <a:rPr lang="en-US" altLang="en-US"/>
              <a:pPr>
                <a:defRPr/>
              </a:pPr>
              <a:t>‹#›</a:t>
            </a:fld>
            <a:endParaRPr lang="en-US" altLang="en-US"/>
          </a:p>
        </p:txBody>
      </p:sp>
    </p:spTree>
    <p:extLst>
      <p:ext uri="{BB962C8B-B14F-4D97-AF65-F5344CB8AC3E}">
        <p14:creationId xmlns:p14="http://schemas.microsoft.com/office/powerpoint/2010/main" val="415747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877C4-9241-3043-815E-2D542B704890}"/>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37134C5B-8D4C-134E-8D32-3C0BCEEEA66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C28B0B0B-8C13-934D-ABDB-A95F64435D04}"/>
              </a:ext>
            </a:extLst>
          </p:cNvPr>
          <p:cNvSpPr>
            <a:spLocks noGrp="1"/>
          </p:cNvSpPr>
          <p:nvPr>
            <p:ph type="ftr" sz="quarter" idx="10"/>
          </p:nvPr>
        </p:nvSpPr>
        <p:spPr/>
        <p:txBody>
          <a:bodyPr/>
          <a:lstStyle>
            <a:lvl1pPr algn="l">
              <a:defRPr/>
            </a:lvl1pPr>
          </a:lstStyle>
          <a:p>
            <a:pPr>
              <a:defRPr/>
            </a:pPr>
            <a:r>
              <a:rPr lang="en-US"/>
              <a:t>Aswath Damodaran</a:t>
            </a:r>
            <a:endParaRPr lang="en-US" dirty="0"/>
          </a:p>
        </p:txBody>
      </p:sp>
      <p:sp>
        <p:nvSpPr>
          <p:cNvPr id="6" name="Slide Number Placeholder 5">
            <a:extLst>
              <a:ext uri="{FF2B5EF4-FFF2-40B4-BE49-F238E27FC236}">
                <a16:creationId xmlns:a16="http://schemas.microsoft.com/office/drawing/2014/main" id="{88938348-9E4F-C547-908F-7AFBF7E62CAD}"/>
              </a:ext>
            </a:extLst>
          </p:cNvPr>
          <p:cNvSpPr>
            <a:spLocks noGrp="1"/>
          </p:cNvSpPr>
          <p:nvPr>
            <p:ph type="sldNum" sz="quarter" idx="11"/>
          </p:nvPr>
        </p:nvSpPr>
        <p:spPr/>
        <p:txBody>
          <a:bodyPr/>
          <a:lstStyle>
            <a:lvl1pPr>
              <a:defRPr smtClean="0"/>
            </a:lvl1pPr>
          </a:lstStyle>
          <a:p>
            <a:pPr>
              <a:defRPr/>
            </a:pPr>
            <a:fld id="{A5E1C8C6-372F-3343-B933-DBB2F288A6FE}" type="slidenum">
              <a:rPr lang="en-US" altLang="en-US"/>
              <a:pPr>
                <a:defRPr/>
              </a:pPr>
              <a:t>‹#›</a:t>
            </a:fld>
            <a:endParaRPr lang="en-US" altLang="en-US"/>
          </a:p>
        </p:txBody>
      </p:sp>
    </p:spTree>
    <p:extLst>
      <p:ext uri="{BB962C8B-B14F-4D97-AF65-F5344CB8AC3E}">
        <p14:creationId xmlns:p14="http://schemas.microsoft.com/office/powerpoint/2010/main" val="964091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C248DD-8879-504D-9418-21B476A645D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5F0E2BE-F430-604F-9ED4-B05B1CF513CC}"/>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6DF32FD-833D-624B-B356-E3E14FE18633}"/>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72634E20-31AC-944C-9FCF-4799F8D99E65}"/>
              </a:ext>
            </a:extLst>
          </p:cNvPr>
          <p:cNvSpPr>
            <a:spLocks noGrp="1"/>
          </p:cNvSpPr>
          <p:nvPr>
            <p:ph type="dt" sz="half" idx="10"/>
          </p:nvPr>
        </p:nvSpPr>
        <p:spPr/>
        <p:txBody>
          <a:bodyPr/>
          <a:lstStyle>
            <a:lvl1pPr>
              <a:defRPr/>
            </a:lvl1pPr>
          </a:lstStyle>
          <a:p>
            <a:pPr>
              <a:defRPr/>
            </a:pPr>
            <a:r>
              <a:rPr lang="en-US" altLang="en-US"/>
              <a:t>‹#›</a:t>
            </a:r>
          </a:p>
        </p:txBody>
      </p:sp>
      <p:sp>
        <p:nvSpPr>
          <p:cNvPr id="8" name="Slide Number Placeholder 12">
            <a:extLst>
              <a:ext uri="{FF2B5EF4-FFF2-40B4-BE49-F238E27FC236}">
                <a16:creationId xmlns:a16="http://schemas.microsoft.com/office/drawing/2014/main" id="{EEDA01A9-E242-5245-B234-9E3F71BDD718}"/>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4424FF2F-2A3E-4048-8225-F7FC897B62F5}"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78D12326-43E1-F142-ACDC-110EFA212275}"/>
              </a:ext>
            </a:extLst>
          </p:cNvPr>
          <p:cNvSpPr>
            <a:spLocks noGrp="1"/>
          </p:cNvSpPr>
          <p:nvPr>
            <p:ph type="ftr" sz="quarter" idx="12"/>
          </p:nvPr>
        </p:nvSpPr>
        <p:spPr/>
        <p:txBody>
          <a:bodyPr/>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3205792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BE83987F-FA0A-7E43-B7F3-750FE63CF494}"/>
              </a:ext>
            </a:extLst>
          </p:cNvPr>
          <p:cNvSpPr>
            <a:spLocks noGrp="1"/>
          </p:cNvSpPr>
          <p:nvPr>
            <p:ph type="dt" sz="half" idx="10"/>
          </p:nvPr>
        </p:nvSpPr>
        <p:spPr/>
        <p:txBody>
          <a:bodyPr/>
          <a:lstStyle>
            <a:lvl1pPr>
              <a:defRPr/>
            </a:lvl1pPr>
          </a:lstStyle>
          <a:p>
            <a:pPr>
              <a:defRPr/>
            </a:pPr>
            <a:r>
              <a:rPr lang="en-US" altLang="en-US"/>
              <a:t>‹#›</a:t>
            </a:r>
          </a:p>
        </p:txBody>
      </p:sp>
      <p:sp>
        <p:nvSpPr>
          <p:cNvPr id="6" name="Slide Number Placeholder 9">
            <a:extLst>
              <a:ext uri="{FF2B5EF4-FFF2-40B4-BE49-F238E27FC236}">
                <a16:creationId xmlns:a16="http://schemas.microsoft.com/office/drawing/2014/main" id="{21C0A1FD-3FF7-2344-A623-AC82590AE217}"/>
              </a:ext>
            </a:extLst>
          </p:cNvPr>
          <p:cNvSpPr>
            <a:spLocks noGrp="1"/>
          </p:cNvSpPr>
          <p:nvPr>
            <p:ph type="sldNum" sz="quarter" idx="11"/>
          </p:nvPr>
        </p:nvSpPr>
        <p:spPr/>
        <p:txBody>
          <a:bodyPr/>
          <a:lstStyle>
            <a:lvl1pPr>
              <a:defRPr smtClean="0"/>
            </a:lvl1pPr>
          </a:lstStyle>
          <a:p>
            <a:pPr>
              <a:defRPr/>
            </a:pPr>
            <a:fld id="{18229F08-DDC9-A242-B119-FCF6EB54D232}"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FF52431A-4195-444C-8F6B-5C7847A631B5}"/>
              </a:ext>
            </a:extLst>
          </p:cNvPr>
          <p:cNvSpPr>
            <a:spLocks noGrp="1"/>
          </p:cNvSpPr>
          <p:nvPr>
            <p:ph type="ftr" sz="quarter" idx="12"/>
          </p:nvPr>
        </p:nvSpPr>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2354547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0821C016-15BD-5F47-A66E-AB3CF0EF681C}"/>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91624E5C-D4B6-D249-ADDD-E9CB2EDB3DBA}"/>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113B6B8A-1B08-A446-A29F-0998DB43544E}"/>
              </a:ext>
            </a:extLst>
          </p:cNvPr>
          <p:cNvSpPr>
            <a:spLocks noGrp="1"/>
          </p:cNvSpPr>
          <p:nvPr>
            <p:ph type="sldNum" sz="quarter" idx="12"/>
          </p:nvPr>
        </p:nvSpPr>
        <p:spPr/>
        <p:txBody>
          <a:bodyPr/>
          <a:lstStyle>
            <a:lvl1pPr>
              <a:defRPr/>
            </a:lvl1pPr>
          </a:lstStyle>
          <a:p>
            <a:pPr>
              <a:defRPr/>
            </a:pPr>
            <a:fld id="{DCA0BA2A-85CE-B241-AF9F-45911AA3B929}" type="slidenum">
              <a:rPr lang="en-US" altLang="en-US"/>
              <a:pPr>
                <a:defRPr/>
              </a:pPr>
              <a:t>‹#›</a:t>
            </a:fld>
            <a:endParaRPr lang="en-US" altLang="en-US"/>
          </a:p>
        </p:txBody>
      </p:sp>
    </p:spTree>
    <p:extLst>
      <p:ext uri="{BB962C8B-B14F-4D97-AF65-F5344CB8AC3E}">
        <p14:creationId xmlns:p14="http://schemas.microsoft.com/office/powerpoint/2010/main" val="3480272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7FBA96FB-8E52-2340-891C-67D55F9A73D1}"/>
              </a:ext>
            </a:extLst>
          </p:cNvPr>
          <p:cNvSpPr>
            <a:spLocks noGrp="1"/>
          </p:cNvSpPr>
          <p:nvPr>
            <p:ph type="dt" sz="half" idx="10"/>
          </p:nvPr>
        </p:nvSpPr>
        <p:spPr/>
        <p:txBody>
          <a:bodyPr/>
          <a:lstStyle>
            <a:lvl1pPr>
              <a:defRPr/>
            </a:lvl1pPr>
          </a:lstStyle>
          <a:p>
            <a:pPr>
              <a:defRPr/>
            </a:pPr>
            <a:r>
              <a:rPr lang="en-US" altLang="en-US"/>
              <a:t>‹#›</a:t>
            </a:r>
          </a:p>
        </p:txBody>
      </p:sp>
      <p:sp>
        <p:nvSpPr>
          <p:cNvPr id="4" name="Footer Placeholder 2">
            <a:extLst>
              <a:ext uri="{FF2B5EF4-FFF2-40B4-BE49-F238E27FC236}">
                <a16:creationId xmlns:a16="http://schemas.microsoft.com/office/drawing/2014/main" id="{111E9BF3-13D9-834F-B152-3F0AF196DF3E}"/>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5" name="Slide Number Placeholder 22">
            <a:extLst>
              <a:ext uri="{FF2B5EF4-FFF2-40B4-BE49-F238E27FC236}">
                <a16:creationId xmlns:a16="http://schemas.microsoft.com/office/drawing/2014/main" id="{71175E53-6A38-4548-9432-853780469E4D}"/>
              </a:ext>
            </a:extLst>
          </p:cNvPr>
          <p:cNvSpPr>
            <a:spLocks noGrp="1"/>
          </p:cNvSpPr>
          <p:nvPr>
            <p:ph type="sldNum" sz="quarter" idx="12"/>
          </p:nvPr>
        </p:nvSpPr>
        <p:spPr/>
        <p:txBody>
          <a:bodyPr/>
          <a:lstStyle>
            <a:lvl1pPr>
              <a:defRPr/>
            </a:lvl1pPr>
          </a:lstStyle>
          <a:p>
            <a:pPr>
              <a:defRPr/>
            </a:pPr>
            <a:fld id="{959DD78C-1FC3-2847-8851-17ABC42CF787}" type="slidenum">
              <a:rPr lang="en-US" altLang="en-US"/>
              <a:pPr>
                <a:defRPr/>
              </a:pPr>
              <a:t>‹#›</a:t>
            </a:fld>
            <a:endParaRPr lang="en-US" altLang="en-US"/>
          </a:p>
        </p:txBody>
      </p:sp>
    </p:spTree>
    <p:extLst>
      <p:ext uri="{BB962C8B-B14F-4D97-AF65-F5344CB8AC3E}">
        <p14:creationId xmlns:p14="http://schemas.microsoft.com/office/powerpoint/2010/main" val="77147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06B1B-34C5-B74F-A2F1-AA90CAC003F5}"/>
              </a:ext>
            </a:extLst>
          </p:cNvPr>
          <p:cNvSpPr>
            <a:spLocks noGrp="1"/>
          </p:cNvSpPr>
          <p:nvPr>
            <p:ph type="dt" sz="half" idx="10"/>
          </p:nvPr>
        </p:nvSpPr>
        <p:spPr/>
        <p:txBody>
          <a:bodyPr/>
          <a:lstStyle>
            <a:lvl1pPr>
              <a:defRPr/>
            </a:lvl1pPr>
          </a:lstStyle>
          <a:p>
            <a:pPr>
              <a:defRPr/>
            </a:pPr>
            <a:r>
              <a:rPr lang="en-US" altLang="en-US"/>
              <a:t>‹#›</a:t>
            </a:r>
          </a:p>
        </p:txBody>
      </p:sp>
      <p:sp>
        <p:nvSpPr>
          <p:cNvPr id="3" name="Footer Placeholder 2">
            <a:extLst>
              <a:ext uri="{FF2B5EF4-FFF2-40B4-BE49-F238E27FC236}">
                <a16:creationId xmlns:a16="http://schemas.microsoft.com/office/drawing/2014/main" id="{1143BBFB-CF8A-7242-B01E-8B99B1C5A8B6}"/>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3">
            <a:extLst>
              <a:ext uri="{FF2B5EF4-FFF2-40B4-BE49-F238E27FC236}">
                <a16:creationId xmlns:a16="http://schemas.microsoft.com/office/drawing/2014/main" id="{B6F8B9C5-D06A-4246-BA47-F25A0F90C22D}"/>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5C03B91F-21C2-FD4E-8027-2B73E56DE271}" type="slidenum">
              <a:rPr lang="en-US" altLang="en-US"/>
              <a:pPr>
                <a:defRPr/>
              </a:pPr>
              <a:t>‹#›</a:t>
            </a:fld>
            <a:endParaRPr lang="en-US" altLang="en-US"/>
          </a:p>
        </p:txBody>
      </p:sp>
    </p:spTree>
    <p:extLst>
      <p:ext uri="{BB962C8B-B14F-4D97-AF65-F5344CB8AC3E}">
        <p14:creationId xmlns:p14="http://schemas.microsoft.com/office/powerpoint/2010/main" val="529568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2AF93770-8F8F-2F44-AEE7-DC609B34BD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33EE764-EB75-EC4F-8D49-A2E73388AA24}"/>
              </a:ext>
            </a:extLst>
          </p:cNvPr>
          <p:cNvSpPr>
            <a:spLocks noGrp="1"/>
          </p:cNvSpPr>
          <p:nvPr>
            <p:ph type="dt" sz="half" idx="10"/>
          </p:nvPr>
        </p:nvSpPr>
        <p:spPr/>
        <p:txBody>
          <a:bodyPr/>
          <a:lstStyle>
            <a:lvl1pPr>
              <a:defRPr/>
            </a:lvl1pPr>
          </a:lstStyle>
          <a:p>
            <a:pPr>
              <a:defRPr/>
            </a:pPr>
            <a:r>
              <a:rPr lang="en-US" altLang="en-US"/>
              <a:t>‹#›</a:t>
            </a:r>
          </a:p>
        </p:txBody>
      </p:sp>
      <p:sp>
        <p:nvSpPr>
          <p:cNvPr id="6" name="Footer Placeholder 5">
            <a:extLst>
              <a:ext uri="{FF2B5EF4-FFF2-40B4-BE49-F238E27FC236}">
                <a16:creationId xmlns:a16="http://schemas.microsoft.com/office/drawing/2014/main" id="{5F5B347F-9F7D-9642-8C88-8599455ED3F9}"/>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8C91C6DA-4EEE-1246-99E8-9A08C73B52E1}"/>
              </a:ext>
            </a:extLst>
          </p:cNvPr>
          <p:cNvSpPr>
            <a:spLocks noGrp="1"/>
          </p:cNvSpPr>
          <p:nvPr>
            <p:ph type="sldNum" sz="quarter" idx="12"/>
          </p:nvPr>
        </p:nvSpPr>
        <p:spPr/>
        <p:txBody>
          <a:bodyPr/>
          <a:lstStyle>
            <a:lvl1pPr>
              <a:defRPr smtClean="0"/>
            </a:lvl1pPr>
          </a:lstStyle>
          <a:p>
            <a:pPr>
              <a:defRPr/>
            </a:pPr>
            <a:fld id="{2BE9C169-A2F4-7241-8E11-913EE1CA3B7A}" type="slidenum">
              <a:rPr lang="en-US" altLang="en-US"/>
              <a:pPr>
                <a:defRPr/>
              </a:pPr>
              <a:t>‹#›</a:t>
            </a:fld>
            <a:endParaRPr lang="en-US" altLang="en-US"/>
          </a:p>
        </p:txBody>
      </p:sp>
    </p:spTree>
    <p:extLst>
      <p:ext uri="{BB962C8B-B14F-4D97-AF65-F5344CB8AC3E}">
        <p14:creationId xmlns:p14="http://schemas.microsoft.com/office/powerpoint/2010/main" val="145645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BFA184F-0D62-DF45-8D0D-97115296E34C}"/>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D07F8CD-E6AF-614D-ACD9-14BBE8835E1A}"/>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CC68082-586C-384A-9003-591E9114D167}"/>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D1779AFB-E92C-654F-8B5F-8CCE4B300F52}"/>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029D1519-3179-C749-BA29-D2B2FC9A9EE4}"/>
              </a:ext>
            </a:extLst>
          </p:cNvPr>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a:extLst>
              <a:ext uri="{FF2B5EF4-FFF2-40B4-BE49-F238E27FC236}">
                <a16:creationId xmlns:a16="http://schemas.microsoft.com/office/drawing/2014/main" id="{0447891F-2E9B-2941-831E-C237B95745EC}"/>
              </a:ext>
            </a:extLst>
          </p:cNvPr>
          <p:cNvSpPr>
            <a:spLocks noGrp="1"/>
          </p:cNvSpPr>
          <p:nvPr>
            <p:ph type="sldNum" sz="quarter" idx="11"/>
          </p:nvPr>
        </p:nvSpPr>
        <p:spPr>
          <a:xfrm>
            <a:off x="0" y="4667250"/>
            <a:ext cx="1447800" cy="663575"/>
          </a:xfrm>
        </p:spPr>
        <p:txBody>
          <a:bodyPr/>
          <a:lstStyle>
            <a:lvl1pPr>
              <a:defRPr sz="2800" smtClean="0"/>
            </a:lvl1pPr>
          </a:lstStyle>
          <a:p>
            <a:pPr>
              <a:defRPr/>
            </a:pPr>
            <a:fld id="{88CD48B9-55A4-A74C-BC8E-8F9F3226D0C5}"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6127C52A-0115-AB4B-B41B-D0C7282A0A63}"/>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endParaRPr lang="en-US" dirty="0"/>
          </a:p>
        </p:txBody>
      </p:sp>
    </p:spTree>
    <p:extLst>
      <p:ext uri="{BB962C8B-B14F-4D97-AF65-F5344CB8AC3E}">
        <p14:creationId xmlns:p14="http://schemas.microsoft.com/office/powerpoint/2010/main" val="1549281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A18F489-3C22-AA44-A19C-85E3B382286D}"/>
              </a:ext>
            </a:extLst>
          </p:cNvPr>
          <p:cNvSpPr>
            <a:spLocks noGrp="1"/>
          </p:cNvSpPr>
          <p:nvPr>
            <p:ph type="dt" sz="half" idx="10"/>
          </p:nvPr>
        </p:nvSpPr>
        <p:spPr/>
        <p:txBody>
          <a:bodyPr/>
          <a:lstStyle>
            <a:lvl1pPr>
              <a:defRPr/>
            </a:lvl1pPr>
          </a:lstStyle>
          <a:p>
            <a:pPr>
              <a:defRPr/>
            </a:pPr>
            <a:r>
              <a:rPr lang="en-US" altLang="en-US"/>
              <a:t>‹#›</a:t>
            </a:r>
            <a:endParaRPr lang="en-US" altLang="en-US">
              <a:solidFill>
                <a:srgbClr val="898989"/>
              </a:solidFill>
            </a:endParaRPr>
          </a:p>
        </p:txBody>
      </p:sp>
      <p:sp>
        <p:nvSpPr>
          <p:cNvPr id="5" name="Footer Placeholder 2">
            <a:extLst>
              <a:ext uri="{FF2B5EF4-FFF2-40B4-BE49-F238E27FC236}">
                <a16:creationId xmlns:a16="http://schemas.microsoft.com/office/drawing/2014/main" id="{327F5684-C60D-4049-83D1-923B363D6866}"/>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D12E379B-6B10-5B4E-A5B6-1EBEFA70B176}"/>
              </a:ext>
            </a:extLst>
          </p:cNvPr>
          <p:cNvSpPr>
            <a:spLocks noGrp="1"/>
          </p:cNvSpPr>
          <p:nvPr>
            <p:ph type="sldNum" sz="quarter" idx="12"/>
          </p:nvPr>
        </p:nvSpPr>
        <p:spPr/>
        <p:txBody>
          <a:bodyPr/>
          <a:lstStyle>
            <a:lvl1pPr>
              <a:defRPr smtClean="0"/>
            </a:lvl1pPr>
          </a:lstStyle>
          <a:p>
            <a:pPr>
              <a:defRPr/>
            </a:pPr>
            <a:fld id="{92412294-43DE-AF41-B0D2-E51D87AEC95E}"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213986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B735D-E5EC-2648-869C-26277300370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99C652D-EAC0-B346-8566-0030686C2E5E}"/>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A226839-EFA7-3144-9303-E6C76AF5BFC4}"/>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7C2935B-9E39-AF41-A38A-52BE08BDE887}"/>
              </a:ext>
            </a:extLst>
          </p:cNvPr>
          <p:cNvSpPr>
            <a:spLocks noGrp="1"/>
          </p:cNvSpPr>
          <p:nvPr>
            <p:ph type="dt" sz="half" idx="10"/>
          </p:nvPr>
        </p:nvSpPr>
        <p:spPr>
          <a:xfrm>
            <a:off x="6553200" y="6248400"/>
            <a:ext cx="2209800" cy="365125"/>
          </a:xfrm>
        </p:spPr>
        <p:txBody>
          <a:bodyPr/>
          <a:lstStyle>
            <a:lvl1pPr>
              <a:defRPr/>
            </a:lvl1pPr>
          </a:lstStyle>
          <a:p>
            <a:pPr>
              <a:defRPr/>
            </a:pPr>
            <a:r>
              <a:rPr lang="en-US" altLang="en-US"/>
              <a:t>‹#›</a:t>
            </a:r>
            <a:endParaRPr lang="en-US" altLang="en-US">
              <a:solidFill>
                <a:srgbClr val="898989"/>
              </a:solidFill>
            </a:endParaRPr>
          </a:p>
        </p:txBody>
      </p:sp>
      <p:sp>
        <p:nvSpPr>
          <p:cNvPr id="8" name="Footer Placeholder 4">
            <a:extLst>
              <a:ext uri="{FF2B5EF4-FFF2-40B4-BE49-F238E27FC236}">
                <a16:creationId xmlns:a16="http://schemas.microsoft.com/office/drawing/2014/main" id="{E23CF9D5-EFF5-F443-8750-DDCDDBB8FC0A}"/>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endParaRPr lang="en-US" dirty="0"/>
          </a:p>
        </p:txBody>
      </p:sp>
      <p:sp>
        <p:nvSpPr>
          <p:cNvPr id="9" name="Slide Number Placeholder 5">
            <a:extLst>
              <a:ext uri="{FF2B5EF4-FFF2-40B4-BE49-F238E27FC236}">
                <a16:creationId xmlns:a16="http://schemas.microsoft.com/office/drawing/2014/main" id="{014AE159-9D36-DE4B-BA9A-3FEEAF14DDD3}"/>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FF29925E-5F0B-DA4C-8A5F-E80F4E260076}" type="slidenum">
              <a:rPr lang="en-US" altLang="en-US"/>
              <a:pPr>
                <a:defRPr/>
              </a:pPr>
              <a:t>‹#›</a:t>
            </a:fld>
            <a:endParaRPr lang="en-US" altLang="en-US">
              <a:solidFill>
                <a:schemeClr val="tx1"/>
              </a:solidFill>
            </a:endParaRPr>
          </a:p>
        </p:txBody>
      </p:sp>
    </p:spTree>
    <p:extLst>
      <p:ext uri="{BB962C8B-B14F-4D97-AF65-F5344CB8AC3E}">
        <p14:creationId xmlns:p14="http://schemas.microsoft.com/office/powerpoint/2010/main" val="2813266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27FF08CE-04E5-5542-B5DE-CA2D7045523B}"/>
              </a:ext>
            </a:extLst>
          </p:cNvPr>
          <p:cNvSpPr>
            <a:spLocks noGrp="1"/>
          </p:cNvSpPr>
          <p:nvPr>
            <p:ph type="dt" sz="half" idx="10"/>
          </p:nvPr>
        </p:nvSpPr>
        <p:spPr/>
        <p:txBody>
          <a:bodyPr/>
          <a:lstStyle>
            <a:lvl1pPr>
              <a:defRPr/>
            </a:lvl1pPr>
          </a:lstStyle>
          <a:p>
            <a:pPr>
              <a:defRPr/>
            </a:pPr>
            <a:r>
              <a:rPr lang="en-US" altLang="en-US"/>
              <a:t>‹#›</a:t>
            </a:r>
          </a:p>
        </p:txBody>
      </p:sp>
      <p:sp>
        <p:nvSpPr>
          <p:cNvPr id="7" name="Footer Placeholder 2">
            <a:extLst>
              <a:ext uri="{FF2B5EF4-FFF2-40B4-BE49-F238E27FC236}">
                <a16:creationId xmlns:a16="http://schemas.microsoft.com/office/drawing/2014/main" id="{5B9B980C-E2BE-DA42-8AEB-E41E9E28BC7D}"/>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EFA5E4B3-159F-D54E-A6E9-5E63047B4542}"/>
              </a:ext>
            </a:extLst>
          </p:cNvPr>
          <p:cNvSpPr>
            <a:spLocks noGrp="1"/>
          </p:cNvSpPr>
          <p:nvPr>
            <p:ph type="sldNum" sz="quarter" idx="12"/>
          </p:nvPr>
        </p:nvSpPr>
        <p:spPr/>
        <p:txBody>
          <a:bodyPr/>
          <a:lstStyle>
            <a:lvl1pPr>
              <a:defRPr/>
            </a:lvl1pPr>
          </a:lstStyle>
          <a:p>
            <a:pPr>
              <a:defRPr/>
            </a:pPr>
            <a:fld id="{8DC8A125-DDA1-BF44-8AB8-7C77A206431E}" type="slidenum">
              <a:rPr lang="en-US" altLang="en-US"/>
              <a:pPr>
                <a:defRPr/>
              </a:pPr>
              <a:t>‹#›</a:t>
            </a:fld>
            <a:endParaRPr lang="en-US" altLang="en-US"/>
          </a:p>
        </p:txBody>
      </p:sp>
    </p:spTree>
    <p:extLst>
      <p:ext uri="{BB962C8B-B14F-4D97-AF65-F5344CB8AC3E}">
        <p14:creationId xmlns:p14="http://schemas.microsoft.com/office/powerpoint/2010/main" val="2692657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2290" name="Title Placeholder 21">
            <a:extLst>
              <a:ext uri="{FF2B5EF4-FFF2-40B4-BE49-F238E27FC236}">
                <a16:creationId xmlns:a16="http://schemas.microsoft.com/office/drawing/2014/main" id="{9CA6121F-97D3-2C47-BA73-EE3AC75B04CC}"/>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12">
            <a:extLst>
              <a:ext uri="{FF2B5EF4-FFF2-40B4-BE49-F238E27FC236}">
                <a16:creationId xmlns:a16="http://schemas.microsoft.com/office/drawing/2014/main" id="{D21C923E-7326-684F-B219-EAF5B85FBF8F}"/>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07675B5E-CDAC-924C-8A35-1539692C9BE6}"/>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r>
              <a:rPr lang="en-US" altLang="en-US"/>
              <a:t>‹#›</a:t>
            </a:r>
          </a:p>
        </p:txBody>
      </p:sp>
      <p:sp>
        <p:nvSpPr>
          <p:cNvPr id="3" name="Footer Placeholder 2">
            <a:extLst>
              <a:ext uri="{FF2B5EF4-FFF2-40B4-BE49-F238E27FC236}">
                <a16:creationId xmlns:a16="http://schemas.microsoft.com/office/drawing/2014/main" id="{D8745DD7-BF5F-3047-8C51-C320C778E78E}"/>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endParaRPr lang="en-US" dirty="0"/>
          </a:p>
        </p:txBody>
      </p:sp>
      <p:sp>
        <p:nvSpPr>
          <p:cNvPr id="7" name="Rectangle 6">
            <a:extLst>
              <a:ext uri="{FF2B5EF4-FFF2-40B4-BE49-F238E27FC236}">
                <a16:creationId xmlns:a16="http://schemas.microsoft.com/office/drawing/2014/main" id="{9EB73B00-408E-8D4F-B3C6-2B90EF7C7365}"/>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4B67841-3D1A-C845-9E8E-8E4A7090899B}"/>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ED1EE2E7-8953-A24B-B4D3-16575091AFCE}"/>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F8049106-1A74-8D49-A9CB-30B2A31F03D3}"/>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smtClean="0">
                <a:solidFill>
                  <a:srgbClr val="FFFFFF"/>
                </a:solidFill>
                <a:latin typeface="Times" charset="0"/>
                <a:ea typeface="ＭＳ Ｐゴシック" charset="-128"/>
              </a:defRPr>
            </a:lvl1pPr>
          </a:lstStyle>
          <a:p>
            <a:pPr>
              <a:defRPr/>
            </a:pPr>
            <a:fld id="{FDE75139-E1B2-4349-A2AD-44CDDDA884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04" r:id="rId5"/>
    <p:sldLayoutId id="2147483805" r:id="rId6"/>
    <p:sldLayoutId id="2147483811" r:id="rId7"/>
    <p:sldLayoutId id="2147483812" r:id="rId8"/>
    <p:sldLayoutId id="2147483813" r:id="rId9"/>
    <p:sldLayoutId id="2147483814" r:id="rId10"/>
    <p:sldLayoutId id="2147483815" r:id="rId11"/>
    <p:sldLayoutId id="2147483806"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3B075A79-EBD6-5B4C-B494-6AC622D00E23}"/>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Value Investing: The Contrarians</a:t>
            </a:r>
          </a:p>
        </p:txBody>
      </p:sp>
      <p:sp>
        <p:nvSpPr>
          <p:cNvPr id="2051" name="Rectangle 3">
            <a:extLst>
              <a:ext uri="{FF2B5EF4-FFF2-40B4-BE49-F238E27FC236}">
                <a16:creationId xmlns:a16="http://schemas.microsoft.com/office/drawing/2014/main" id="{CD4994F4-4E68-4D43-9239-3C25DF14DE5E}"/>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8AC8849-3661-C348-991F-FAA04F4FFFF1}"/>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 Contrarian Value Investing: Buying the Losers</a:t>
            </a:r>
          </a:p>
        </p:txBody>
      </p:sp>
      <p:sp>
        <p:nvSpPr>
          <p:cNvPr id="47107" name="Rectangle 3">
            <a:extLst>
              <a:ext uri="{FF2B5EF4-FFF2-40B4-BE49-F238E27FC236}">
                <a16:creationId xmlns:a16="http://schemas.microsoft.com/office/drawing/2014/main" id="{C0EA95EF-2D1A-8043-8932-2E57A8D3B17B}"/>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fontAlgn="auto">
              <a:spcAft>
                <a:spcPts val="0"/>
              </a:spcAft>
              <a:buFont typeface="Arial"/>
              <a:buChar char="•"/>
              <a:defRPr/>
            </a:pPr>
            <a:r>
              <a:rPr lang="en-US">
                <a:ea typeface="+mn-ea"/>
                <a:cs typeface="+mn-cs"/>
              </a:rPr>
              <a:t>In contrarian value investing, you begin with the proposition that markets over react to good and bad news. Consequently, stocks that have had bad news come out about them (earnings declines, deals that have gone bad) are likely to be under valued.</a:t>
            </a:r>
          </a:p>
          <a:p>
            <a:pPr fontAlgn="auto">
              <a:spcAft>
                <a:spcPts val="0"/>
              </a:spcAft>
              <a:buFont typeface="Arial"/>
              <a:buChar char="•"/>
              <a:defRPr/>
            </a:pPr>
            <a:r>
              <a:rPr lang="en-US">
                <a:ea typeface="+mn-ea"/>
                <a:cs typeface="+mn-cs"/>
              </a:rPr>
              <a:t>Evidence that Markets Overreact to News Announcements</a:t>
            </a:r>
          </a:p>
          <a:p>
            <a:pPr lvl="1" fontAlgn="auto">
              <a:spcAft>
                <a:spcPts val="0"/>
              </a:spcAft>
              <a:buFont typeface="Arial"/>
              <a:buChar char="–"/>
              <a:defRPr/>
            </a:pPr>
            <a:r>
              <a:rPr lang="en-US">
                <a:ea typeface="+mn-ea"/>
              </a:rPr>
              <a:t>Studies that look at returns on markets over long time periods chronicle that there is significant negative serial correlation in returns, I.e, good years are more likely to be followed by bad years and vice versal.</a:t>
            </a:r>
          </a:p>
          <a:p>
            <a:pPr lvl="1" fontAlgn="auto">
              <a:spcAft>
                <a:spcPts val="0"/>
              </a:spcAft>
              <a:buFont typeface="Arial"/>
              <a:buChar char="–"/>
              <a:defRPr/>
            </a:pPr>
            <a:r>
              <a:rPr lang="en-US">
                <a:ea typeface="+mn-ea"/>
              </a:rPr>
              <a:t>Studies that focus on individual stocks find the same effect, with stocks that have done well more likely to do badly over the next period, and vice versa.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7BA469B-E246-F34B-84FF-3EAA6E247C34}"/>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1. The Bludgeon Approach – Buy losers</a:t>
            </a:r>
          </a:p>
        </p:txBody>
      </p:sp>
      <p:sp>
        <p:nvSpPr>
          <p:cNvPr id="5122" name="Rectangle 3">
            <a:extLst>
              <a:ext uri="{FF2B5EF4-FFF2-40B4-BE49-F238E27FC236}">
                <a16:creationId xmlns:a16="http://schemas.microsoft.com/office/drawing/2014/main" id="{660FCE66-6FE8-5748-977C-89D140BB1F64}"/>
              </a:ext>
            </a:extLst>
          </p:cNvPr>
          <p:cNvSpPr>
            <a:spLocks noGrp="1"/>
          </p:cNvSpPr>
          <p:nvPr>
            <p:ph sz="quarter" idx="1"/>
          </p:nvPr>
        </p:nvSpPr>
        <p:spPr>
          <a:xfrm>
            <a:off x="612775" y="1600200"/>
            <a:ext cx="8153400" cy="4495800"/>
          </a:xfrm>
        </p:spPr>
        <p:txBody>
          <a:bodyPr/>
          <a:lstStyle/>
          <a:p>
            <a:pPr>
              <a:lnSpc>
                <a:spcPct val="80000"/>
              </a:lnSpc>
            </a:pPr>
            <a:r>
              <a:rPr lang="en-US" altLang="en-US" sz="2500" dirty="0">
                <a:ea typeface="ＭＳ Ｐゴシック" panose="020B0600070205080204" pitchFamily="34" charset="-128"/>
              </a:rPr>
              <a:t>Since there is evidence that prices reverse themselves in the long term for entire markets, it might be worth examining whether such price reversals occur on classes of stock within a market. </a:t>
            </a:r>
          </a:p>
          <a:p>
            <a:pPr>
              <a:lnSpc>
                <a:spcPct val="80000"/>
              </a:lnSpc>
            </a:pPr>
            <a:r>
              <a:rPr lang="en-US" altLang="en-US" sz="2500" dirty="0">
                <a:ea typeface="ＭＳ Ｐゴシック" panose="020B0600070205080204" pitchFamily="34" charset="-128"/>
              </a:rPr>
              <a:t>For instance, are stocks which have gone up the most over the last period more likely to go down over the next period and vice versa?</a:t>
            </a:r>
          </a:p>
          <a:p>
            <a:pPr>
              <a:lnSpc>
                <a:spcPct val="80000"/>
              </a:lnSpc>
            </a:pPr>
            <a:r>
              <a:rPr lang="en-US" altLang="en-US" sz="2500" dirty="0">
                <a:ea typeface="ＭＳ Ｐゴシック" panose="020B0600070205080204" pitchFamily="34" charset="-128"/>
              </a:rPr>
              <a:t>To isolate the effect of such price reversals on the extreme portfolios, </a:t>
            </a:r>
            <a:r>
              <a:rPr lang="en-US" altLang="en-US" sz="2500" dirty="0" err="1">
                <a:ea typeface="ＭＳ Ｐゴシック" panose="020B0600070205080204" pitchFamily="34" charset="-128"/>
              </a:rPr>
              <a:t>DeBondt</a:t>
            </a:r>
            <a:r>
              <a:rPr lang="en-US" altLang="en-US" sz="2500" dirty="0">
                <a:ea typeface="ＭＳ Ｐゴシック" panose="020B0600070205080204" pitchFamily="34" charset="-128"/>
              </a:rPr>
              <a:t> and Thaler constructed a winner portfolio of 35 stocks, which had gone up the most over the prior year, and a loser portfolio of 35 stocks, which had gone down the most over the prior year, each year from 1933 to 1978.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E6B335FE-469F-C649-A79A-DC861FDE94A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Excess Returns for Winner and Loser Portfolios</a:t>
            </a:r>
          </a:p>
        </p:txBody>
      </p:sp>
      <p:pic>
        <p:nvPicPr>
          <p:cNvPr id="6146" name="Content Placeholder 2">
            <a:extLst>
              <a:ext uri="{FF2B5EF4-FFF2-40B4-BE49-F238E27FC236}">
                <a16:creationId xmlns:a16="http://schemas.microsoft.com/office/drawing/2014/main" id="{04DF1655-398A-9246-B080-FDF1BB3A8D0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826E503F-5F57-4846-A060-78A1CF1124B1}"/>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More on Winner and Loser Portfolios</a:t>
            </a:r>
          </a:p>
        </p:txBody>
      </p:sp>
      <p:sp>
        <p:nvSpPr>
          <p:cNvPr id="7170" name="Rectangle 3">
            <a:extLst>
              <a:ext uri="{FF2B5EF4-FFF2-40B4-BE49-F238E27FC236}">
                <a16:creationId xmlns:a16="http://schemas.microsoft.com/office/drawing/2014/main" id="{EA4E749F-E997-5744-8AD6-703E719CB651}"/>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This analysis suggests that loser portfolio clearly outperform winner portfolios in the sixty months following creation. This evidence is consistent with market overreaction and correction in long return intervals.</a:t>
            </a:r>
          </a:p>
          <a:p>
            <a:pPr>
              <a:lnSpc>
                <a:spcPct val="80000"/>
              </a:lnSpc>
            </a:pPr>
            <a:r>
              <a:rPr lang="en-US" altLang="en-US" sz="2200">
                <a:ea typeface="ＭＳ Ｐゴシック" panose="020B0600070205080204" pitchFamily="34" charset="-128"/>
              </a:rPr>
              <a:t>There are many, academics as well as practitioners, who suggest that these findings may be interesting but that they overstate potential returns on 'loser' portfolios. </a:t>
            </a:r>
          </a:p>
          <a:p>
            <a:pPr lvl="1">
              <a:lnSpc>
                <a:spcPct val="80000"/>
              </a:lnSpc>
            </a:pPr>
            <a:r>
              <a:rPr lang="en-US" altLang="en-US" sz="2000">
                <a:ea typeface="ＭＳ Ｐゴシック" panose="020B0600070205080204" pitchFamily="34" charset="-128"/>
              </a:rPr>
              <a:t>There is evidence that loser portfolios are more likely to contain low priced stocks (selling for less than $5), which generate higher transactions costs and are also more likely to offer heavily skewed returns, i.e., the excess returns come from a few stocks making phenomenal returns rather than from consistent performance.</a:t>
            </a:r>
          </a:p>
          <a:p>
            <a:pPr lvl="1">
              <a:lnSpc>
                <a:spcPct val="80000"/>
              </a:lnSpc>
            </a:pPr>
            <a:r>
              <a:rPr lang="en-US" altLang="en-US" sz="2000">
                <a:ea typeface="ＭＳ Ｐゴシック" panose="020B0600070205080204" pitchFamily="34" charset="-128"/>
              </a:rPr>
              <a:t>Studies also seem to find loser portfolios created every December earn significantly higher returns than portfolios created every June.</a:t>
            </a:r>
          </a:p>
          <a:p>
            <a:pPr lvl="1">
              <a:lnSpc>
                <a:spcPct val="80000"/>
              </a:lnSpc>
            </a:pPr>
            <a:r>
              <a:rPr lang="en-US" altLang="en-US" sz="2000">
                <a:ea typeface="ＭＳ Ｐゴシック" panose="020B0600070205080204" pitchFamily="34" charset="-128"/>
              </a:rPr>
              <a:t>Finally, you need a long time horizon for the loser portfolio to win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AC33A176-3B8A-BA40-A0CC-00E9AEA34CA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Loser Portfolios and Time Horizon</a:t>
            </a:r>
          </a:p>
        </p:txBody>
      </p:sp>
      <p:pic>
        <p:nvPicPr>
          <p:cNvPr id="8194" name="Content Placeholder 2">
            <a:extLst>
              <a:ext uri="{FF2B5EF4-FFF2-40B4-BE49-F238E27FC236}">
                <a16:creationId xmlns:a16="http://schemas.microsoft.com/office/drawing/2014/main" id="{5F9B893B-F18A-E244-A655-C788B318743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B95920DC-2725-2D48-B91D-06DF658B9BBC}"/>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2. A more refined contrarian strategy</a:t>
            </a:r>
          </a:p>
        </p:txBody>
      </p:sp>
      <p:sp>
        <p:nvSpPr>
          <p:cNvPr id="9218" name="Rectangle 3">
            <a:extLst>
              <a:ext uri="{FF2B5EF4-FFF2-40B4-BE49-F238E27FC236}">
                <a16:creationId xmlns:a16="http://schemas.microsoft.com/office/drawing/2014/main" id="{B36BD9D1-5B54-E84B-AE19-66F582F172FE}"/>
              </a:ext>
            </a:extLst>
          </p:cNvPr>
          <p:cNvSpPr>
            <a:spLocks noGrp="1"/>
          </p:cNvSpPr>
          <p:nvPr>
            <p:ph sz="quarter" idx="1"/>
          </p:nvPr>
        </p:nvSpPr>
        <p:spPr>
          <a:xfrm>
            <a:off x="612775" y="1600200"/>
            <a:ext cx="8153400" cy="4495800"/>
          </a:xfrm>
        </p:spPr>
        <p:txBody>
          <a:bodyPr/>
          <a:lstStyle/>
          <a:p>
            <a:pPr>
              <a:lnSpc>
                <a:spcPct val="80000"/>
              </a:lnSpc>
            </a:pPr>
            <a:r>
              <a:rPr lang="en-US" altLang="en-US" sz="2400" dirty="0">
                <a:ea typeface="ＭＳ Ｐゴシック" panose="020B0600070205080204" pitchFamily="34" charset="-128"/>
              </a:rPr>
              <a:t>The peril of investing in stocks that have gone down the most is that you may be also investing in stocks that have had fundamental business break downs or are on a pathway to bankruptcy.</a:t>
            </a:r>
          </a:p>
          <a:p>
            <a:pPr>
              <a:lnSpc>
                <a:spcPct val="80000"/>
              </a:lnSpc>
            </a:pPr>
            <a:r>
              <a:rPr lang="en-US" altLang="en-US" sz="2400" dirty="0">
                <a:ea typeface="ＭＳ Ｐゴシック" panose="020B0600070205080204" pitchFamily="34" charset="-128"/>
              </a:rPr>
              <a:t>In a more refined version of contrarian investing, you are looking for companies whose stock prices have dropped more than their fundamentals suggest that they should have. This can arise because:</a:t>
            </a:r>
          </a:p>
          <a:p>
            <a:pPr lvl="1">
              <a:lnSpc>
                <a:spcPct val="80000"/>
              </a:lnSpc>
            </a:pPr>
            <a:r>
              <a:rPr lang="en-US" altLang="en-US" sz="2000" dirty="0">
                <a:ea typeface="ＭＳ Ｐゴシック" panose="020B0600070205080204" pitchFamily="34" charset="-128"/>
              </a:rPr>
              <a:t>Investors have over reacted to a news announcement and pushed prices down too much.</a:t>
            </a:r>
          </a:p>
          <a:p>
            <a:pPr lvl="1">
              <a:lnSpc>
                <a:spcPct val="80000"/>
              </a:lnSpc>
            </a:pPr>
            <a:r>
              <a:rPr lang="en-US" altLang="en-US" sz="2000" dirty="0">
                <a:ea typeface="ＭＳ Ｐゴシック" panose="020B0600070205080204" pitchFamily="34" charset="-128"/>
              </a:rPr>
              <a:t>A market crisis has caused a sell off, where investors are panicked and are selling all stocks (good and bad)</a:t>
            </a:r>
          </a:p>
          <a:p>
            <a:pPr lvl="1">
              <a:lnSpc>
                <a:spcPct val="80000"/>
              </a:lnSpc>
            </a:pPr>
            <a:r>
              <a:rPr lang="en-US" altLang="en-US" sz="2000" dirty="0">
                <a:ea typeface="ＭＳ Ｐゴシック" panose="020B0600070205080204" pitchFamily="34" charset="-128"/>
              </a:rPr>
              <a:t>An entire sector (group) is being sold off because of sector-wide or macro news.</a:t>
            </a:r>
          </a:p>
          <a:p>
            <a:pPr>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Investing Mismatches</a:t>
            </a:r>
          </a:p>
        </p:txBody>
      </p:sp>
      <p:pic>
        <p:nvPicPr>
          <p:cNvPr id="5" name="Content Placeholder 4"/>
          <p:cNvPicPr>
            <a:picLocks noGrp="1" noChangeAspect="1"/>
          </p:cNvPicPr>
          <p:nvPr>
            <p:ph sz="quarter" idx="1"/>
          </p:nvPr>
        </p:nvPicPr>
        <p:blipFill>
          <a:blip r:embed="rId2"/>
          <a:stretch>
            <a:fillRect/>
          </a:stretch>
        </p:blipFill>
        <p:spPr>
          <a:xfrm>
            <a:off x="612775" y="2307119"/>
            <a:ext cx="8153400" cy="3081962"/>
          </a:xfrm>
          <a:prstGeom prst="rect">
            <a:avLst/>
          </a:prstGeom>
        </p:spPr>
      </p:pic>
    </p:spTree>
    <p:extLst>
      <p:ext uri="{BB962C8B-B14F-4D97-AF65-F5344CB8AC3E}">
        <p14:creationId xmlns:p14="http://schemas.microsoft.com/office/powerpoint/2010/main" val="255760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Implementing the strategy: The Crisis Entry version</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2" name="Content Placeholder 1"/>
          <p:cNvSpPr>
            <a:spLocks noGrp="1"/>
          </p:cNvSpPr>
          <p:nvPr>
            <p:ph sz="quarter" idx="1"/>
          </p:nvPr>
        </p:nvSpPr>
        <p:spPr>
          <a:xfrm>
            <a:off x="612648" y="1600200"/>
            <a:ext cx="8226552" cy="4495800"/>
          </a:xfrm>
        </p:spPr>
        <p:txBody>
          <a:bodyPr>
            <a:normAutofit lnSpcReduction="10000"/>
          </a:bodyPr>
          <a:lstStyle/>
          <a:p>
            <a:r>
              <a:rPr lang="en-US" u="sng" dirty="0"/>
              <a:t>Entry points</a:t>
            </a:r>
            <a:r>
              <a:rPr lang="en-US" dirty="0"/>
              <a:t>: In this strategy, you turn your attention to a company when it is in crisis, either individually or as part of a group. Generally, the market price for the company will have dropped in the period or periods before your assessment.</a:t>
            </a:r>
          </a:p>
          <a:p>
            <a:r>
              <a:rPr lang="en-US" u="sng" dirty="0"/>
              <a:t>Valuation</a:t>
            </a:r>
            <a:r>
              <a:rPr lang="en-US" dirty="0"/>
              <a:t>: You value the company, updating the fundamentals to reflect what you have learned from the triggering news about the company.</a:t>
            </a:r>
          </a:p>
          <a:p>
            <a:r>
              <a:rPr lang="en-US" u="sng" dirty="0"/>
              <a:t>Check against pricing</a:t>
            </a:r>
            <a:r>
              <a:rPr lang="en-US" dirty="0"/>
              <a:t>: You compare to the pricing of the company to see if it is cheap, given its updated valuation.</a:t>
            </a:r>
          </a:p>
        </p:txBody>
      </p:sp>
    </p:spTree>
    <p:extLst>
      <p:ext uri="{BB962C8B-B14F-4D97-AF65-F5344CB8AC3E}">
        <p14:creationId xmlns:p14="http://schemas.microsoft.com/office/powerpoint/2010/main" val="1042970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general screening approach</a:t>
            </a:r>
          </a:p>
        </p:txBody>
      </p:sp>
      <p:graphicFrame>
        <p:nvGraphicFramePr>
          <p:cNvPr id="5" name="Content Placeholder 4"/>
          <p:cNvGraphicFramePr>
            <a:graphicFrameLocks noGrp="1"/>
          </p:cNvGraphicFramePr>
          <p:nvPr>
            <p:ph sz="quarter" idx="1"/>
          </p:nvPr>
        </p:nvGraphicFramePr>
        <p:xfrm>
          <a:off x="612648" y="1752598"/>
          <a:ext cx="7921752" cy="4284104"/>
        </p:xfrm>
        <a:graphic>
          <a:graphicData uri="http://schemas.openxmlformats.org/drawingml/2006/table">
            <a:tbl>
              <a:tblPr>
                <a:tableStyleId>{5C22544A-7EE6-4342-B048-85BDC9FD1C3A}</a:tableStyleId>
              </a:tblPr>
              <a:tblGrid>
                <a:gridCol w="1510458">
                  <a:extLst>
                    <a:ext uri="{9D8B030D-6E8A-4147-A177-3AD203B41FA5}">
                      <a16:colId xmlns:a16="http://schemas.microsoft.com/office/drawing/2014/main" val="20000"/>
                    </a:ext>
                  </a:extLst>
                </a:gridCol>
                <a:gridCol w="2944848">
                  <a:extLst>
                    <a:ext uri="{9D8B030D-6E8A-4147-A177-3AD203B41FA5}">
                      <a16:colId xmlns:a16="http://schemas.microsoft.com/office/drawing/2014/main" val="20001"/>
                    </a:ext>
                  </a:extLst>
                </a:gridCol>
                <a:gridCol w="3466446">
                  <a:extLst>
                    <a:ext uri="{9D8B030D-6E8A-4147-A177-3AD203B41FA5}">
                      <a16:colId xmlns:a16="http://schemas.microsoft.com/office/drawing/2014/main" val="20002"/>
                    </a:ext>
                  </a:extLst>
                </a:gridCol>
              </a:tblGrid>
              <a:tr h="322384">
                <a:tc>
                  <a:txBody>
                    <a:bodyPr/>
                    <a:lstStyle/>
                    <a:p>
                      <a:pPr algn="ctr" fontAlgn="b"/>
                      <a:r>
                        <a:rPr lang="en-US" sz="1600" i="1" u="none" strike="noStrike" dirty="0">
                          <a:effectLst/>
                        </a:rPr>
                        <a:t>Multiple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Mismatch for cheap</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Mismatch for expensive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44770">
                <a:tc>
                  <a:txBody>
                    <a:bodyPr/>
                    <a:lstStyle/>
                    <a:p>
                      <a:pPr algn="l" fontAlgn="b"/>
                      <a:r>
                        <a:rPr lang="en-US" sz="1600" u="none" strike="noStrike" dirty="0">
                          <a:effectLst/>
                        </a:rPr>
                        <a:t>PE</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Low PE, High growth, Low Equity Risk, High Payout</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High PE, Low growth, High Equity Risk, Low Payout</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44770">
                <a:tc>
                  <a:txBody>
                    <a:bodyPr/>
                    <a:lstStyle/>
                    <a:p>
                      <a:pPr algn="l" fontAlgn="b"/>
                      <a:r>
                        <a:rPr lang="en-US" sz="1600" u="none" strike="noStrike">
                          <a:effectLst/>
                        </a:rPr>
                        <a:t>PEG</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Low PEG, Low Growth, Low Equity Risk, High Payout</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High PEG, High Growth, High Equity Risk, Low Payout</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44770">
                <a:tc>
                  <a:txBody>
                    <a:bodyPr/>
                    <a:lstStyle/>
                    <a:p>
                      <a:pPr algn="l" fontAlgn="b"/>
                      <a:r>
                        <a:rPr lang="en-US" sz="1600" u="none" strike="noStrike">
                          <a:effectLst/>
                        </a:rPr>
                        <a:t>PBV</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Low PBV, High Growth, Low Equity Risk, High ROE</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High PBV, Low Growth, High Equity Risk, Low ROE</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44770">
                <a:tc>
                  <a:txBody>
                    <a:bodyPr/>
                    <a:lstStyle/>
                    <a:p>
                      <a:pPr algn="l" fontAlgn="b"/>
                      <a:r>
                        <a:rPr lang="en-US" sz="1600" u="none" strike="noStrike">
                          <a:effectLst/>
                        </a:rPr>
                        <a:t>EV/Invested Capital</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Low EV/IC, High Growth, Low Operating Risk, High ROIC</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High EV/IC, Low Growth, High Operating Risk, Low ROIC</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44770">
                <a:tc>
                  <a:txBody>
                    <a:bodyPr/>
                    <a:lstStyle/>
                    <a:p>
                      <a:pPr algn="l" fontAlgn="b"/>
                      <a:r>
                        <a:rPr lang="en-US" sz="1600" u="none" strike="noStrike">
                          <a:effectLst/>
                        </a:rPr>
                        <a:t>EV/Sales</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Low EV/Sales, High Growth, Low Operating Risk, High Operating Margin</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High EV/Sales, Low Growth, High Operating Risk, High Operating Margin</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44770">
                <a:tc>
                  <a:txBody>
                    <a:bodyPr/>
                    <a:lstStyle/>
                    <a:p>
                      <a:pPr algn="l" fontAlgn="b"/>
                      <a:r>
                        <a:rPr lang="en-US" sz="1600" u="none" strike="noStrike">
                          <a:effectLst/>
                        </a:rPr>
                        <a:t>EV/EBITDA</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Low EV/EBITDA, High Growth, Low Operating Risk, Low Tax Rate</a:t>
                      </a:r>
                      <a:endParaRPr lang="en-US" sz="1600" b="0" i="0" u="none" strike="noStrike">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High EV/EBITDA, Low Growth, High Operating Risk, High Tax Rate</a:t>
                      </a:r>
                      <a:endParaRPr lang="en-US" sz="1600" b="0" i="0" u="none" strike="noStrike" dirty="0">
                        <a:solidFill>
                          <a:srgbClr val="000000"/>
                        </a:solidFill>
                        <a:effectLst/>
                        <a:latin typeface="-webkit-standard"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37242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BCE2CEC-6475-B447-9736-E81E0A16FF21}"/>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Determinants of Success at </a:t>
            </a:r>
            <a:r>
              <a:rPr lang="ja-JP" altLang="en-US" sz="4000">
                <a:ea typeface="ＭＳ Ｐゴシック" panose="020B0600070205080204" pitchFamily="34" charset="-128"/>
              </a:rPr>
              <a:t>“</a:t>
            </a:r>
            <a:r>
              <a:rPr lang="en-US" altLang="ja-JP" sz="4000">
                <a:ea typeface="ＭＳ Ｐゴシック" panose="020B0600070205080204" pitchFamily="34" charset="-128"/>
              </a:rPr>
              <a:t>Contrarian Investing</a:t>
            </a:r>
            <a:r>
              <a:rPr lang="ja-JP" altLang="en-US" sz="4000">
                <a:ea typeface="ＭＳ Ｐゴシック" panose="020B0600070205080204" pitchFamily="34" charset="-128"/>
              </a:rPr>
              <a:t>”</a:t>
            </a:r>
            <a:endParaRPr lang="en-US" altLang="en-US" sz="4000">
              <a:ea typeface="ＭＳ Ｐゴシック" panose="020B0600070205080204" pitchFamily="34" charset="-128"/>
            </a:endParaRPr>
          </a:p>
        </p:txBody>
      </p:sp>
      <p:sp>
        <p:nvSpPr>
          <p:cNvPr id="67587" name="Rectangle 3">
            <a:extLst>
              <a:ext uri="{FF2B5EF4-FFF2-40B4-BE49-F238E27FC236}">
                <a16:creationId xmlns:a16="http://schemas.microsoft.com/office/drawing/2014/main" id="{5B65C69E-313B-7A42-9849-08F1CB019394}"/>
              </a:ext>
            </a:extLst>
          </p:cNvPr>
          <p:cNvSpPr>
            <a:spLocks noGrp="1" noChangeArrowheads="1"/>
          </p:cNvSpPr>
          <p:nvPr>
            <p:ph sz="quarter" idx="1"/>
          </p:nvPr>
        </p:nvSpPr>
        <p:spPr>
          <a:xfrm>
            <a:off x="612775" y="1600200"/>
            <a:ext cx="8153400" cy="4495800"/>
          </a:xfrm>
        </p:spPr>
        <p:txBody>
          <a:bodyPr rtlCol="0">
            <a:normAutofit fontScale="70000" lnSpcReduction="20000"/>
          </a:bodyPr>
          <a:lstStyle/>
          <a:p>
            <a:pPr marL="514350" indent="-514350" fontAlgn="auto">
              <a:spcAft>
                <a:spcPts val="0"/>
              </a:spcAft>
              <a:buFont typeface="+mj-lt"/>
              <a:buAutoNum type="arabicPeriod"/>
              <a:defRPr/>
            </a:pPr>
            <a:r>
              <a:rPr lang="en-US" u="sng" dirty="0">
                <a:ea typeface="+mn-ea"/>
                <a:cs typeface="+mn-cs"/>
              </a:rPr>
              <a:t>Self Confidence</a:t>
            </a:r>
            <a:r>
              <a:rPr lang="en-US" dirty="0">
                <a:ea typeface="+mn-ea"/>
                <a:cs typeface="+mn-cs"/>
              </a:rPr>
              <a:t>: Investing in companies that everybody else views as losers requires a self confidence that comes either from past success, a huge ego or both.</a:t>
            </a:r>
          </a:p>
          <a:p>
            <a:pPr marL="514350" indent="-514350" fontAlgn="auto">
              <a:spcAft>
                <a:spcPts val="0"/>
              </a:spcAft>
              <a:buFont typeface="+mj-lt"/>
              <a:buAutoNum type="arabicPeriod"/>
              <a:defRPr/>
            </a:pPr>
            <a:r>
              <a:rPr lang="en-US" u="sng" dirty="0">
                <a:ea typeface="+mn-ea"/>
                <a:cs typeface="+mn-cs"/>
              </a:rPr>
              <a:t>Clients/Investors who believe in you</a:t>
            </a:r>
            <a:r>
              <a:rPr lang="en-US" dirty="0">
                <a:ea typeface="+mn-ea"/>
                <a:cs typeface="+mn-cs"/>
              </a:rPr>
              <a:t>: You either need clients who think like you do and agree with you, or clients that have made enough money of you in the past that their greed overwhelms any </a:t>
            </a:r>
            <a:r>
              <a:rPr lang="en-US" dirty="0" err="1">
                <a:ea typeface="+mn-ea"/>
                <a:cs typeface="+mn-cs"/>
              </a:rPr>
              <a:t>trepidiation</a:t>
            </a:r>
            <a:r>
              <a:rPr lang="en-US" dirty="0">
                <a:ea typeface="+mn-ea"/>
                <a:cs typeface="+mn-cs"/>
              </a:rPr>
              <a:t> you might have in your portfolio.</a:t>
            </a:r>
          </a:p>
          <a:p>
            <a:pPr marL="514350" indent="-514350" fontAlgn="auto">
              <a:spcAft>
                <a:spcPts val="0"/>
              </a:spcAft>
              <a:buFont typeface="+mj-lt"/>
              <a:buAutoNum type="arabicPeriod"/>
              <a:defRPr/>
            </a:pPr>
            <a:r>
              <a:rPr lang="en-US" u="sng" dirty="0">
                <a:ea typeface="+mn-ea"/>
                <a:cs typeface="+mn-cs"/>
              </a:rPr>
              <a:t>Patience</a:t>
            </a:r>
            <a:r>
              <a:rPr lang="en-US" dirty="0">
                <a:ea typeface="+mn-ea"/>
                <a:cs typeface="+mn-cs"/>
              </a:rPr>
              <a:t>: These strategies require time to work out. For every three steps forward, you will often take two steps back.</a:t>
            </a:r>
          </a:p>
          <a:p>
            <a:pPr marL="514350" indent="-514350" fontAlgn="auto">
              <a:spcAft>
                <a:spcPts val="0"/>
              </a:spcAft>
              <a:buFont typeface="+mj-lt"/>
              <a:buAutoNum type="arabicPeriod"/>
              <a:defRPr/>
            </a:pPr>
            <a:r>
              <a:rPr lang="en-US" u="sng" dirty="0">
                <a:ea typeface="+mn-ea"/>
                <a:cs typeface="+mn-cs"/>
              </a:rPr>
              <a:t>Stomach for Short-term Volatility</a:t>
            </a:r>
            <a:r>
              <a:rPr lang="en-US" dirty="0">
                <a:ea typeface="+mn-ea"/>
                <a:cs typeface="+mn-cs"/>
              </a:rPr>
              <a:t>: The nature of your investment implies that there will be high short term volatility and high profile failures. </a:t>
            </a:r>
          </a:p>
          <a:p>
            <a:pPr marL="514350" indent="-514350" fontAlgn="auto">
              <a:spcAft>
                <a:spcPts val="0"/>
              </a:spcAft>
              <a:buFont typeface="+mj-lt"/>
              <a:buAutoNum type="arabicPeriod"/>
              <a:defRPr/>
            </a:pPr>
            <a:r>
              <a:rPr lang="en-US" u="sng" dirty="0">
                <a:ea typeface="+mn-ea"/>
                <a:cs typeface="+mn-cs"/>
              </a:rPr>
              <a:t>Watch out for transactions costs</a:t>
            </a:r>
            <a:r>
              <a:rPr lang="en-US" dirty="0">
                <a:ea typeface="+mn-ea"/>
                <a:cs typeface="+mn-cs"/>
              </a:rPr>
              <a:t>: These strategies often lead to portfolios of low priced stocks held by few institutional investors. The transactions costs can wipe out any perceived excess returns quickly.</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595</TotalTime>
  <Words>1040</Words>
  <Application>Microsoft Macintosh PowerPoint</Application>
  <PresentationFormat>On-screen Show (4:3)</PresentationFormat>
  <Paragraphs>60</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ＭＳ Ｐゴシック</vt:lpstr>
      <vt:lpstr>-webkit-standard</vt:lpstr>
      <vt:lpstr>Arial</vt:lpstr>
      <vt:lpstr>Calibri</vt:lpstr>
      <vt:lpstr>Times</vt:lpstr>
      <vt:lpstr>Wingdings</vt:lpstr>
      <vt:lpstr>Wingdings 2</vt:lpstr>
      <vt:lpstr>Basic</vt:lpstr>
      <vt:lpstr>Value Investing: The Contrarians</vt:lpstr>
      <vt:lpstr> Contrarian Value Investing: Buying the Losers</vt:lpstr>
      <vt:lpstr>1. The Bludgeon Approach – Buy losers</vt:lpstr>
      <vt:lpstr>Excess Returns for Winner and Loser Portfolios</vt:lpstr>
      <vt:lpstr>More on Winner and Loser Portfolios</vt:lpstr>
      <vt:lpstr>Loser Portfolios and Time Horizon</vt:lpstr>
      <vt:lpstr>2. A more refined contrarian strategy</vt:lpstr>
      <vt:lpstr>Investing Mismatches</vt:lpstr>
      <vt:lpstr>Implementing the strategy: The Crisis Entry version</vt:lpstr>
      <vt:lpstr>A more general screening approach</vt:lpstr>
      <vt:lpstr>Determinants of Success at “Contrarian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Kiran Damodaran</cp:lastModifiedBy>
  <cp:revision>59</cp:revision>
  <cp:lastPrinted>2002-03-11T16:20:16Z</cp:lastPrinted>
  <dcterms:created xsi:type="dcterms:W3CDTF">1998-07-19T19:35:30Z</dcterms:created>
  <dcterms:modified xsi:type="dcterms:W3CDTF">2019-08-19T15:02:01Z</dcterms:modified>
</cp:coreProperties>
</file>