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ppt/charts/chart2.xml" ContentType="application/vnd.openxmlformats-officedocument.drawingml.chart+xml"/>
  <Override PartName="/ppt/notesSlides/notesSlide1.xml" ContentType="application/vnd.openxmlformats-officedocument.presentationml.notesSlide+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773" r:id="rId1"/>
  </p:sldMasterIdLst>
  <p:notesMasterIdLst>
    <p:notesMasterId r:id="rId22"/>
  </p:notesMasterIdLst>
  <p:handoutMasterIdLst>
    <p:handoutMasterId r:id="rId23"/>
  </p:handoutMasterIdLst>
  <p:sldIdLst>
    <p:sldId id="256" r:id="rId2"/>
    <p:sldId id="339" r:id="rId3"/>
    <p:sldId id="326" r:id="rId4"/>
    <p:sldId id="270" r:id="rId5"/>
    <p:sldId id="284" r:id="rId6"/>
    <p:sldId id="287" r:id="rId7"/>
    <p:sldId id="275" r:id="rId8"/>
    <p:sldId id="272" r:id="rId9"/>
    <p:sldId id="306" r:id="rId10"/>
    <p:sldId id="298" r:id="rId11"/>
    <p:sldId id="351" r:id="rId12"/>
    <p:sldId id="296" r:id="rId13"/>
    <p:sldId id="300" r:id="rId14"/>
    <p:sldId id="276" r:id="rId15"/>
    <p:sldId id="350" r:id="rId16"/>
    <p:sldId id="278" r:id="rId17"/>
    <p:sldId id="291" r:id="rId18"/>
    <p:sldId id="290" r:id="rId19"/>
    <p:sldId id="307" r:id="rId20"/>
    <p:sldId id="277" r:id="rId21"/>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Times" pitchFamily="2" charset="0"/>
        <a:ea typeface="ＭＳ Ｐゴシック" panose="020B0600070205080204" pitchFamily="34" charset="-128"/>
        <a:cs typeface="+mn-cs"/>
      </a:defRPr>
    </a:lvl1pPr>
    <a:lvl2pPr marL="457200" algn="l" rtl="0" eaLnBrk="0" fontAlgn="base" hangingPunct="0">
      <a:spcBef>
        <a:spcPct val="0"/>
      </a:spcBef>
      <a:spcAft>
        <a:spcPct val="0"/>
      </a:spcAft>
      <a:defRPr sz="2400" kern="1200">
        <a:solidFill>
          <a:schemeClr val="tx1"/>
        </a:solidFill>
        <a:latin typeface="Times" pitchFamily="2" charset="0"/>
        <a:ea typeface="ＭＳ Ｐゴシック" panose="020B0600070205080204" pitchFamily="34" charset="-128"/>
        <a:cs typeface="+mn-cs"/>
      </a:defRPr>
    </a:lvl2pPr>
    <a:lvl3pPr marL="914400" algn="l" rtl="0" eaLnBrk="0" fontAlgn="base" hangingPunct="0">
      <a:spcBef>
        <a:spcPct val="0"/>
      </a:spcBef>
      <a:spcAft>
        <a:spcPct val="0"/>
      </a:spcAft>
      <a:defRPr sz="2400" kern="1200">
        <a:solidFill>
          <a:schemeClr val="tx1"/>
        </a:solidFill>
        <a:latin typeface="Times" pitchFamily="2" charset="0"/>
        <a:ea typeface="ＭＳ Ｐゴシック" panose="020B0600070205080204" pitchFamily="34" charset="-128"/>
        <a:cs typeface="+mn-cs"/>
      </a:defRPr>
    </a:lvl3pPr>
    <a:lvl4pPr marL="1371600" algn="l" rtl="0" eaLnBrk="0" fontAlgn="base" hangingPunct="0">
      <a:spcBef>
        <a:spcPct val="0"/>
      </a:spcBef>
      <a:spcAft>
        <a:spcPct val="0"/>
      </a:spcAft>
      <a:defRPr sz="2400" kern="1200">
        <a:solidFill>
          <a:schemeClr val="tx1"/>
        </a:solidFill>
        <a:latin typeface="Times" pitchFamily="2" charset="0"/>
        <a:ea typeface="ＭＳ Ｐゴシック" panose="020B0600070205080204" pitchFamily="34" charset="-128"/>
        <a:cs typeface="+mn-cs"/>
      </a:defRPr>
    </a:lvl4pPr>
    <a:lvl5pPr marL="1828800" algn="l" rtl="0" eaLnBrk="0" fontAlgn="base" hangingPunct="0">
      <a:spcBef>
        <a:spcPct val="0"/>
      </a:spcBef>
      <a:spcAft>
        <a:spcPct val="0"/>
      </a:spcAft>
      <a:defRPr sz="2400" kern="1200">
        <a:solidFill>
          <a:schemeClr val="tx1"/>
        </a:solidFill>
        <a:latin typeface="Times" pitchFamily="2" charset="0"/>
        <a:ea typeface="ＭＳ Ｐゴシック" panose="020B0600070205080204" pitchFamily="34" charset="-128"/>
        <a:cs typeface="+mn-cs"/>
      </a:defRPr>
    </a:lvl5pPr>
    <a:lvl6pPr marL="2286000" algn="l" defTabSz="914400" rtl="0" eaLnBrk="1" latinLnBrk="0" hangingPunct="1">
      <a:defRPr sz="2400" kern="1200">
        <a:solidFill>
          <a:schemeClr val="tx1"/>
        </a:solidFill>
        <a:latin typeface="Times" pitchFamily="2" charset="0"/>
        <a:ea typeface="ＭＳ Ｐゴシック" panose="020B0600070205080204" pitchFamily="34" charset="-128"/>
        <a:cs typeface="+mn-cs"/>
      </a:defRPr>
    </a:lvl6pPr>
    <a:lvl7pPr marL="2743200" algn="l" defTabSz="914400" rtl="0" eaLnBrk="1" latinLnBrk="0" hangingPunct="1">
      <a:defRPr sz="2400" kern="1200">
        <a:solidFill>
          <a:schemeClr val="tx1"/>
        </a:solidFill>
        <a:latin typeface="Times" pitchFamily="2" charset="0"/>
        <a:ea typeface="ＭＳ Ｐゴシック" panose="020B0600070205080204" pitchFamily="34" charset="-128"/>
        <a:cs typeface="+mn-cs"/>
      </a:defRPr>
    </a:lvl7pPr>
    <a:lvl8pPr marL="3200400" algn="l" defTabSz="914400" rtl="0" eaLnBrk="1" latinLnBrk="0" hangingPunct="1">
      <a:defRPr sz="2400" kern="1200">
        <a:solidFill>
          <a:schemeClr val="tx1"/>
        </a:solidFill>
        <a:latin typeface="Times" pitchFamily="2" charset="0"/>
        <a:ea typeface="ＭＳ Ｐゴシック" panose="020B0600070205080204" pitchFamily="34" charset="-128"/>
        <a:cs typeface="+mn-cs"/>
      </a:defRPr>
    </a:lvl8pPr>
    <a:lvl9pPr marL="3657600" algn="l" defTabSz="914400" rtl="0" eaLnBrk="1" latinLnBrk="0" hangingPunct="1">
      <a:defRPr sz="2400" kern="1200">
        <a:solidFill>
          <a:schemeClr val="tx1"/>
        </a:solidFill>
        <a:latin typeface="Times" pitchFamily="2"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372"/>
    <p:restoredTop sz="93195"/>
  </p:normalViewPr>
  <p:slideViewPr>
    <p:cSldViewPr>
      <p:cViewPr varScale="1">
        <p:scale>
          <a:sx n="109" d="100"/>
          <a:sy n="109" d="100"/>
        </p:scale>
        <p:origin x="1160" y="1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oleObject" Target="Travelling%20HD:All%20My%20Stuff:TEACHING:Private%20Equity%20Talk%20(2012):PE%20statistifs.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Travelling%20HD:All%20My%20Stuff:TEACHING:Private%20Equity%20Talk%20(2012):PE%20statistifs.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Travelling%20HD:All%20My%20Stuff:TEACHING:Private%20Equity%20Talk%20(2012):PE%20statistifs.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Travelling%20HD:All%20My%20Stuff:TEACHING:Private%20Equity%20Talk%20(2012):PE%20statistifs.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Workbook3"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title>
      <c:overlay val="0"/>
    </c:title>
    <c:autoTitleDeleted val="0"/>
    <c:view3D>
      <c:rotX val="15"/>
      <c:rotY val="20"/>
      <c:rAngAx val="1"/>
    </c:view3D>
    <c:floor>
      <c:thickness val="0"/>
    </c:floor>
    <c:sideWall>
      <c:thickness val="0"/>
    </c:sideWall>
    <c:backWall>
      <c:thickness val="0"/>
    </c:backWall>
    <c:plotArea>
      <c:layout/>
      <c:bar3DChart>
        <c:barDir val="col"/>
        <c:grouping val="clustered"/>
        <c:varyColors val="0"/>
        <c:ser>
          <c:idx val="0"/>
          <c:order val="0"/>
          <c:tx>
            <c:strRef>
              <c:f>'Investment policy'!$A$2</c:f>
              <c:strCache>
                <c:ptCount val="1"/>
                <c:pt idx="0">
                  <c:v>Cap ex as % of total assets</c:v>
                </c:pt>
              </c:strCache>
            </c:strRef>
          </c:tx>
          <c:invertIfNegative val="0"/>
          <c:cat>
            <c:strRef>
              <c:f>'Investment policy'!$B$1:$D$1</c:f>
              <c:strCache>
                <c:ptCount val="3"/>
                <c:pt idx="0">
                  <c:v>Control firms</c:v>
                </c:pt>
                <c:pt idx="1">
                  <c:v>Target firms, pre-PE</c:v>
                </c:pt>
                <c:pt idx="2">
                  <c:v>Target firms, post PE</c:v>
                </c:pt>
              </c:strCache>
            </c:strRef>
          </c:cat>
          <c:val>
            <c:numRef>
              <c:f>'Investment policy'!$B$2:$D$2</c:f>
              <c:numCache>
                <c:formatCode>0.00%</c:formatCode>
                <c:ptCount val="3"/>
                <c:pt idx="0">
                  <c:v>8.5999999999999993E-2</c:v>
                </c:pt>
                <c:pt idx="1">
                  <c:v>6.0999999999999999E-2</c:v>
                </c:pt>
                <c:pt idx="2">
                  <c:v>5.2999999999999999E-2</c:v>
                </c:pt>
              </c:numCache>
            </c:numRef>
          </c:val>
          <c:extLst>
            <c:ext xmlns:c16="http://schemas.microsoft.com/office/drawing/2014/chart" uri="{C3380CC4-5D6E-409C-BE32-E72D297353CC}">
              <c16:uniqueId val="{00000000-5121-A04B-AAA3-4843DEAC31BF}"/>
            </c:ext>
          </c:extLst>
        </c:ser>
        <c:dLbls>
          <c:showLegendKey val="0"/>
          <c:showVal val="0"/>
          <c:showCatName val="0"/>
          <c:showSerName val="0"/>
          <c:showPercent val="0"/>
          <c:showBubbleSize val="0"/>
        </c:dLbls>
        <c:gapWidth val="150"/>
        <c:shape val="box"/>
        <c:axId val="2131397832"/>
        <c:axId val="2131400792"/>
        <c:axId val="0"/>
      </c:bar3DChart>
      <c:catAx>
        <c:axId val="2131397832"/>
        <c:scaling>
          <c:orientation val="minMax"/>
        </c:scaling>
        <c:delete val="0"/>
        <c:axPos val="b"/>
        <c:numFmt formatCode="General" sourceLinked="0"/>
        <c:majorTickMark val="out"/>
        <c:minorTickMark val="none"/>
        <c:tickLblPos val="nextTo"/>
        <c:crossAx val="2131400792"/>
        <c:crosses val="autoZero"/>
        <c:auto val="1"/>
        <c:lblAlgn val="ctr"/>
        <c:lblOffset val="100"/>
        <c:noMultiLvlLbl val="0"/>
      </c:catAx>
      <c:valAx>
        <c:axId val="2131400792"/>
        <c:scaling>
          <c:orientation val="minMax"/>
        </c:scaling>
        <c:delete val="0"/>
        <c:axPos val="l"/>
        <c:majorGridlines/>
        <c:numFmt formatCode="0.00%" sourceLinked="1"/>
        <c:majorTickMark val="out"/>
        <c:minorTickMark val="none"/>
        <c:tickLblPos val="nextTo"/>
        <c:crossAx val="2131397832"/>
        <c:crosses val="autoZero"/>
        <c:crossBetween val="between"/>
      </c:valAx>
    </c:plotArea>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pPr>
              <a:defRPr/>
            </a:pPr>
            <a:r>
              <a:rPr lang="en-US"/>
              <a:t>Profit and</a:t>
            </a:r>
            <a:r>
              <a:rPr lang="en-US" baseline="0"/>
              <a:t> PE: Changes in EBITDA/Sales at PE firms - Two years prior &amp; after buyout</a:t>
            </a:r>
            <a:endParaRPr lang="en-US"/>
          </a:p>
        </c:rich>
      </c:tx>
      <c:overlay val="0"/>
    </c:title>
    <c:autoTitleDeleted val="0"/>
    <c:plotArea>
      <c:layout/>
      <c:barChart>
        <c:barDir val="col"/>
        <c:grouping val="clustered"/>
        <c:varyColors val="0"/>
        <c:ser>
          <c:idx val="0"/>
          <c:order val="0"/>
          <c:tx>
            <c:strRef>
              <c:f>Profitability!$B$1</c:f>
              <c:strCache>
                <c:ptCount val="1"/>
                <c:pt idx="0">
                  <c:v>Year: -2</c:v>
                </c:pt>
              </c:strCache>
            </c:strRef>
          </c:tx>
          <c:invertIfNegative val="0"/>
          <c:cat>
            <c:strRef>
              <c:f>Profitability!$A$2:$A$4</c:f>
              <c:strCache>
                <c:ptCount val="3"/>
                <c:pt idx="0">
                  <c:v>All PE firms</c:v>
                </c:pt>
                <c:pt idx="1">
                  <c:v>In highly levered PE</c:v>
                </c:pt>
                <c:pt idx="2">
                  <c:v>In lightly levered PE</c:v>
                </c:pt>
              </c:strCache>
            </c:strRef>
          </c:cat>
          <c:val>
            <c:numRef>
              <c:f>Profitability!$B$2:$B$4</c:f>
              <c:numCache>
                <c:formatCode>0.00%</c:formatCode>
                <c:ptCount val="3"/>
                <c:pt idx="0">
                  <c:v>-4.0000000000000001E-3</c:v>
                </c:pt>
                <c:pt idx="1">
                  <c:v>-2.8999999999999998E-3</c:v>
                </c:pt>
                <c:pt idx="2">
                  <c:v>-6.3E-3</c:v>
                </c:pt>
              </c:numCache>
            </c:numRef>
          </c:val>
          <c:extLst>
            <c:ext xmlns:c16="http://schemas.microsoft.com/office/drawing/2014/chart" uri="{C3380CC4-5D6E-409C-BE32-E72D297353CC}">
              <c16:uniqueId val="{00000000-888E-9D44-B583-F2BFB1A55E02}"/>
            </c:ext>
          </c:extLst>
        </c:ser>
        <c:ser>
          <c:idx val="1"/>
          <c:order val="1"/>
          <c:tx>
            <c:strRef>
              <c:f>Profitability!$C$1</c:f>
              <c:strCache>
                <c:ptCount val="1"/>
                <c:pt idx="0">
                  <c:v>Year: -1</c:v>
                </c:pt>
              </c:strCache>
            </c:strRef>
          </c:tx>
          <c:invertIfNegative val="0"/>
          <c:cat>
            <c:strRef>
              <c:f>Profitability!$A$2:$A$4</c:f>
              <c:strCache>
                <c:ptCount val="3"/>
                <c:pt idx="0">
                  <c:v>All PE firms</c:v>
                </c:pt>
                <c:pt idx="1">
                  <c:v>In highly levered PE</c:v>
                </c:pt>
                <c:pt idx="2">
                  <c:v>In lightly levered PE</c:v>
                </c:pt>
              </c:strCache>
            </c:strRef>
          </c:cat>
          <c:val>
            <c:numRef>
              <c:f>Profitability!$C$2:$C$4</c:f>
              <c:numCache>
                <c:formatCode>0.00%</c:formatCode>
                <c:ptCount val="3"/>
                <c:pt idx="0">
                  <c:v>-4.7000000000000002E-3</c:v>
                </c:pt>
                <c:pt idx="1">
                  <c:v>2.0799999999999999E-2</c:v>
                </c:pt>
                <c:pt idx="2">
                  <c:v>-1.7500000000000002E-2</c:v>
                </c:pt>
              </c:numCache>
            </c:numRef>
          </c:val>
          <c:extLst>
            <c:ext xmlns:c16="http://schemas.microsoft.com/office/drawing/2014/chart" uri="{C3380CC4-5D6E-409C-BE32-E72D297353CC}">
              <c16:uniqueId val="{00000001-888E-9D44-B583-F2BFB1A55E02}"/>
            </c:ext>
          </c:extLst>
        </c:ser>
        <c:ser>
          <c:idx val="2"/>
          <c:order val="2"/>
          <c:tx>
            <c:strRef>
              <c:f>Profitability!$D$1</c:f>
              <c:strCache>
                <c:ptCount val="1"/>
                <c:pt idx="0">
                  <c:v>Year +1</c:v>
                </c:pt>
              </c:strCache>
            </c:strRef>
          </c:tx>
          <c:invertIfNegative val="0"/>
          <c:cat>
            <c:strRef>
              <c:f>Profitability!$A$2:$A$4</c:f>
              <c:strCache>
                <c:ptCount val="3"/>
                <c:pt idx="0">
                  <c:v>All PE firms</c:v>
                </c:pt>
                <c:pt idx="1">
                  <c:v>In highly levered PE</c:v>
                </c:pt>
                <c:pt idx="2">
                  <c:v>In lightly levered PE</c:v>
                </c:pt>
              </c:strCache>
            </c:strRef>
          </c:cat>
          <c:val>
            <c:numRef>
              <c:f>Profitability!$D$2:$D$4</c:f>
              <c:numCache>
                <c:formatCode>0.00%</c:formatCode>
                <c:ptCount val="3"/>
                <c:pt idx="0">
                  <c:v>1.26E-2</c:v>
                </c:pt>
                <c:pt idx="1">
                  <c:v>3.3700000000000001E-2</c:v>
                </c:pt>
                <c:pt idx="2">
                  <c:v>-1.1999999999999999E-3</c:v>
                </c:pt>
              </c:numCache>
            </c:numRef>
          </c:val>
          <c:extLst>
            <c:ext xmlns:c16="http://schemas.microsoft.com/office/drawing/2014/chart" uri="{C3380CC4-5D6E-409C-BE32-E72D297353CC}">
              <c16:uniqueId val="{00000002-888E-9D44-B583-F2BFB1A55E02}"/>
            </c:ext>
          </c:extLst>
        </c:ser>
        <c:ser>
          <c:idx val="3"/>
          <c:order val="3"/>
          <c:tx>
            <c:strRef>
              <c:f>Profitability!$E$1</c:f>
              <c:strCache>
                <c:ptCount val="1"/>
                <c:pt idx="0">
                  <c:v>Year +2</c:v>
                </c:pt>
              </c:strCache>
            </c:strRef>
          </c:tx>
          <c:invertIfNegative val="0"/>
          <c:cat>
            <c:strRef>
              <c:f>Profitability!$A$2:$A$4</c:f>
              <c:strCache>
                <c:ptCount val="3"/>
                <c:pt idx="0">
                  <c:v>All PE firms</c:v>
                </c:pt>
                <c:pt idx="1">
                  <c:v>In highly levered PE</c:v>
                </c:pt>
                <c:pt idx="2">
                  <c:v>In lightly levered PE</c:v>
                </c:pt>
              </c:strCache>
            </c:strRef>
          </c:cat>
          <c:val>
            <c:numRef>
              <c:f>Profitability!$E$2:$E$4</c:f>
              <c:numCache>
                <c:formatCode>0.00%</c:formatCode>
                <c:ptCount val="3"/>
                <c:pt idx="0">
                  <c:v>5.7999999999999996E-3</c:v>
                </c:pt>
                <c:pt idx="1">
                  <c:v>2.6499999999999999E-2</c:v>
                </c:pt>
                <c:pt idx="2">
                  <c:v>2E-3</c:v>
                </c:pt>
              </c:numCache>
            </c:numRef>
          </c:val>
          <c:extLst>
            <c:ext xmlns:c16="http://schemas.microsoft.com/office/drawing/2014/chart" uri="{C3380CC4-5D6E-409C-BE32-E72D297353CC}">
              <c16:uniqueId val="{00000003-888E-9D44-B583-F2BFB1A55E02}"/>
            </c:ext>
          </c:extLst>
        </c:ser>
        <c:dLbls>
          <c:showLegendKey val="0"/>
          <c:showVal val="0"/>
          <c:showCatName val="0"/>
          <c:showSerName val="0"/>
          <c:showPercent val="0"/>
          <c:showBubbleSize val="0"/>
        </c:dLbls>
        <c:gapWidth val="150"/>
        <c:axId val="2131455176"/>
        <c:axId val="2131461032"/>
      </c:barChart>
      <c:catAx>
        <c:axId val="2131455176"/>
        <c:scaling>
          <c:orientation val="minMax"/>
        </c:scaling>
        <c:delete val="0"/>
        <c:axPos val="b"/>
        <c:title>
          <c:tx>
            <c:rich>
              <a:bodyPr/>
              <a:lstStyle/>
              <a:p>
                <a:pPr>
                  <a:defRPr/>
                </a:pPr>
                <a:r>
                  <a:rPr lang="en-US"/>
                  <a:t>PE</a:t>
                </a:r>
                <a:r>
                  <a:rPr lang="en-US" baseline="0"/>
                  <a:t> &amp; Classified by leverage</a:t>
                </a:r>
                <a:endParaRPr lang="en-US"/>
              </a:p>
            </c:rich>
          </c:tx>
          <c:overlay val="0"/>
        </c:title>
        <c:numFmt formatCode="General" sourceLinked="0"/>
        <c:majorTickMark val="out"/>
        <c:minorTickMark val="none"/>
        <c:tickLblPos val="nextTo"/>
        <c:crossAx val="2131461032"/>
        <c:crosses val="autoZero"/>
        <c:auto val="1"/>
        <c:lblAlgn val="ctr"/>
        <c:lblOffset val="100"/>
        <c:noMultiLvlLbl val="0"/>
      </c:catAx>
      <c:valAx>
        <c:axId val="2131461032"/>
        <c:scaling>
          <c:orientation val="minMax"/>
        </c:scaling>
        <c:delete val="0"/>
        <c:axPos val="l"/>
        <c:majorGridlines/>
        <c:title>
          <c:tx>
            <c:rich>
              <a:bodyPr rot="-5400000" vert="horz"/>
              <a:lstStyle/>
              <a:p>
                <a:pPr>
                  <a:defRPr/>
                </a:pPr>
                <a:r>
                  <a:rPr lang="en-US"/>
                  <a:t>Change in EBITDA/Sales ratio</a:t>
                </a:r>
              </a:p>
            </c:rich>
          </c:tx>
          <c:overlay val="0"/>
        </c:title>
        <c:numFmt formatCode="0.00%" sourceLinked="1"/>
        <c:majorTickMark val="out"/>
        <c:minorTickMark val="none"/>
        <c:tickLblPos val="nextTo"/>
        <c:crossAx val="2131455176"/>
        <c:crosses val="autoZero"/>
        <c:crossBetween val="between"/>
      </c:valAx>
    </c:plotArea>
    <c:legend>
      <c:legendPos val="r"/>
      <c:overlay val="0"/>
    </c:legend>
    <c:plotVisOnly val="1"/>
    <c:dispBlanksAs val="gap"/>
    <c:showDLblsOverMax val="0"/>
  </c:chart>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pPr>
              <a:defRPr sz="1400"/>
            </a:pPr>
            <a:r>
              <a:rPr lang="en-US" sz="1400"/>
              <a:t>Debt as multiple</a:t>
            </a:r>
            <a:r>
              <a:rPr lang="en-US" sz="1400" baseline="0"/>
              <a:t> of EBITDA at Buyout Companies</a:t>
            </a:r>
            <a:endParaRPr lang="en-US" sz="1400"/>
          </a:p>
        </c:rich>
      </c:tx>
      <c:overlay val="0"/>
    </c:title>
    <c:autoTitleDeleted val="0"/>
    <c:plotArea>
      <c:layout/>
      <c:barChart>
        <c:barDir val="col"/>
        <c:grouping val="stacked"/>
        <c:varyColors val="0"/>
        <c:ser>
          <c:idx val="1"/>
          <c:order val="0"/>
          <c:tx>
            <c:strRef>
              <c:f>'Financing of Buyouts'!$B$1</c:f>
              <c:strCache>
                <c:ptCount val="1"/>
                <c:pt idx="0">
                  <c:v>Senior debt</c:v>
                </c:pt>
              </c:strCache>
            </c:strRef>
          </c:tx>
          <c:invertIfNegative val="0"/>
          <c:cat>
            <c:numRef>
              <c:f>'Financing of Buyouts'!$A$2:$A$13</c:f>
              <c:numCache>
                <c:formatCode>General</c:formatCode>
                <c:ptCount val="12"/>
                <c:pt idx="0">
                  <c:v>2000</c:v>
                </c:pt>
                <c:pt idx="1">
                  <c:v>2001</c:v>
                </c:pt>
                <c:pt idx="2">
                  <c:v>2002</c:v>
                </c:pt>
                <c:pt idx="3">
                  <c:v>2003</c:v>
                </c:pt>
                <c:pt idx="4">
                  <c:v>2004</c:v>
                </c:pt>
                <c:pt idx="5">
                  <c:v>2005</c:v>
                </c:pt>
                <c:pt idx="6">
                  <c:v>2006</c:v>
                </c:pt>
                <c:pt idx="7">
                  <c:v>2007</c:v>
                </c:pt>
                <c:pt idx="8">
                  <c:v>2008</c:v>
                </c:pt>
                <c:pt idx="9">
                  <c:v>2009</c:v>
                </c:pt>
                <c:pt idx="10">
                  <c:v>2010</c:v>
                </c:pt>
                <c:pt idx="11">
                  <c:v>2011</c:v>
                </c:pt>
              </c:numCache>
            </c:numRef>
          </c:cat>
          <c:val>
            <c:numRef>
              <c:f>'Financing of Buyouts'!$B$2:$B$13</c:f>
              <c:numCache>
                <c:formatCode>General</c:formatCode>
                <c:ptCount val="12"/>
                <c:pt idx="0">
                  <c:v>3.2</c:v>
                </c:pt>
                <c:pt idx="1">
                  <c:v>2.4</c:v>
                </c:pt>
                <c:pt idx="2">
                  <c:v>2.5099999999999998</c:v>
                </c:pt>
                <c:pt idx="3">
                  <c:v>2.7</c:v>
                </c:pt>
                <c:pt idx="4">
                  <c:v>3.3</c:v>
                </c:pt>
                <c:pt idx="5">
                  <c:v>4.5</c:v>
                </c:pt>
                <c:pt idx="6">
                  <c:v>4.4000000000000004</c:v>
                </c:pt>
                <c:pt idx="7">
                  <c:v>5.4</c:v>
                </c:pt>
                <c:pt idx="8">
                  <c:v>4</c:v>
                </c:pt>
                <c:pt idx="9">
                  <c:v>3</c:v>
                </c:pt>
                <c:pt idx="10">
                  <c:v>3.6</c:v>
                </c:pt>
                <c:pt idx="11">
                  <c:v>4</c:v>
                </c:pt>
              </c:numCache>
            </c:numRef>
          </c:val>
          <c:extLst>
            <c:ext xmlns:c16="http://schemas.microsoft.com/office/drawing/2014/chart" uri="{C3380CC4-5D6E-409C-BE32-E72D297353CC}">
              <c16:uniqueId val="{00000000-9B69-A84C-B3BF-369F69FDE18C}"/>
            </c:ext>
          </c:extLst>
        </c:ser>
        <c:ser>
          <c:idx val="2"/>
          <c:order val="1"/>
          <c:tx>
            <c:strRef>
              <c:f>'Financing of Buyouts'!$C$1</c:f>
              <c:strCache>
                <c:ptCount val="1"/>
                <c:pt idx="0">
                  <c:v>Subordinated debt</c:v>
                </c:pt>
              </c:strCache>
            </c:strRef>
          </c:tx>
          <c:invertIfNegative val="0"/>
          <c:cat>
            <c:numRef>
              <c:f>'Financing of Buyouts'!$A$2:$A$13</c:f>
              <c:numCache>
                <c:formatCode>General</c:formatCode>
                <c:ptCount val="12"/>
                <c:pt idx="0">
                  <c:v>2000</c:v>
                </c:pt>
                <c:pt idx="1">
                  <c:v>2001</c:v>
                </c:pt>
                <c:pt idx="2">
                  <c:v>2002</c:v>
                </c:pt>
                <c:pt idx="3">
                  <c:v>2003</c:v>
                </c:pt>
                <c:pt idx="4">
                  <c:v>2004</c:v>
                </c:pt>
                <c:pt idx="5">
                  <c:v>2005</c:v>
                </c:pt>
                <c:pt idx="6">
                  <c:v>2006</c:v>
                </c:pt>
                <c:pt idx="7">
                  <c:v>2007</c:v>
                </c:pt>
                <c:pt idx="8">
                  <c:v>2008</c:v>
                </c:pt>
                <c:pt idx="9">
                  <c:v>2009</c:v>
                </c:pt>
                <c:pt idx="10">
                  <c:v>2010</c:v>
                </c:pt>
                <c:pt idx="11">
                  <c:v>2011</c:v>
                </c:pt>
              </c:numCache>
            </c:numRef>
          </c:cat>
          <c:val>
            <c:numRef>
              <c:f>'Financing of Buyouts'!$C$2:$C$13</c:f>
              <c:numCache>
                <c:formatCode>General</c:formatCode>
                <c:ptCount val="12"/>
                <c:pt idx="0">
                  <c:v>0.8</c:v>
                </c:pt>
                <c:pt idx="1">
                  <c:v>0.9</c:v>
                </c:pt>
                <c:pt idx="2">
                  <c:v>1</c:v>
                </c:pt>
                <c:pt idx="3">
                  <c:v>1.4</c:v>
                </c:pt>
                <c:pt idx="4">
                  <c:v>1.2</c:v>
                </c:pt>
                <c:pt idx="5">
                  <c:v>0.9</c:v>
                </c:pt>
                <c:pt idx="6">
                  <c:v>0.8</c:v>
                </c:pt>
                <c:pt idx="7">
                  <c:v>0.6</c:v>
                </c:pt>
                <c:pt idx="8">
                  <c:v>0.8</c:v>
                </c:pt>
                <c:pt idx="9">
                  <c:v>0.7</c:v>
                </c:pt>
                <c:pt idx="10">
                  <c:v>0.5</c:v>
                </c:pt>
                <c:pt idx="11">
                  <c:v>0.3</c:v>
                </c:pt>
              </c:numCache>
            </c:numRef>
          </c:val>
          <c:extLst>
            <c:ext xmlns:c16="http://schemas.microsoft.com/office/drawing/2014/chart" uri="{C3380CC4-5D6E-409C-BE32-E72D297353CC}">
              <c16:uniqueId val="{00000001-9B69-A84C-B3BF-369F69FDE18C}"/>
            </c:ext>
          </c:extLst>
        </c:ser>
        <c:dLbls>
          <c:showLegendKey val="0"/>
          <c:showVal val="0"/>
          <c:showCatName val="0"/>
          <c:showSerName val="0"/>
          <c:showPercent val="0"/>
          <c:showBubbleSize val="0"/>
        </c:dLbls>
        <c:gapWidth val="150"/>
        <c:overlap val="100"/>
        <c:axId val="2123400600"/>
        <c:axId val="2123382184"/>
      </c:barChart>
      <c:catAx>
        <c:axId val="2123400600"/>
        <c:scaling>
          <c:orientation val="minMax"/>
        </c:scaling>
        <c:delete val="0"/>
        <c:axPos val="b"/>
        <c:numFmt formatCode="General" sourceLinked="1"/>
        <c:majorTickMark val="out"/>
        <c:minorTickMark val="none"/>
        <c:tickLblPos val="nextTo"/>
        <c:crossAx val="2123382184"/>
        <c:crosses val="autoZero"/>
        <c:auto val="1"/>
        <c:lblAlgn val="ctr"/>
        <c:lblOffset val="100"/>
        <c:noMultiLvlLbl val="0"/>
      </c:catAx>
      <c:valAx>
        <c:axId val="2123382184"/>
        <c:scaling>
          <c:orientation val="minMax"/>
        </c:scaling>
        <c:delete val="0"/>
        <c:axPos val="l"/>
        <c:majorGridlines/>
        <c:title>
          <c:tx>
            <c:rich>
              <a:bodyPr rot="-5400000" vert="horz"/>
              <a:lstStyle/>
              <a:p>
                <a:pPr>
                  <a:defRPr/>
                </a:pPr>
                <a:r>
                  <a:rPr lang="en-US"/>
                  <a:t>Debt</a:t>
                </a:r>
                <a:r>
                  <a:rPr lang="en-US" baseline="0"/>
                  <a:t> as multiple of EBITDA</a:t>
                </a:r>
                <a:endParaRPr lang="en-US"/>
              </a:p>
            </c:rich>
          </c:tx>
          <c:overlay val="0"/>
        </c:title>
        <c:numFmt formatCode="General" sourceLinked="1"/>
        <c:majorTickMark val="out"/>
        <c:minorTickMark val="none"/>
        <c:tickLblPos val="nextTo"/>
        <c:crossAx val="2123400600"/>
        <c:crosses val="autoZero"/>
        <c:crossBetween val="between"/>
      </c:valAx>
    </c:plotArea>
    <c:legend>
      <c:legendPos val="r"/>
      <c:overlay val="0"/>
    </c:legend>
    <c:plotVisOnly val="1"/>
    <c:dispBlanksAs val="gap"/>
    <c:showDLblsOverMax val="0"/>
  </c:chart>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pPr>
              <a:defRPr sz="1400"/>
            </a:pPr>
            <a:r>
              <a:rPr lang="en-US" sz="1400"/>
              <a:t>Debt as % of Transaction Value: Buyouts from 2000-2011</a:t>
            </a:r>
          </a:p>
        </c:rich>
      </c:tx>
      <c:overlay val="0"/>
    </c:title>
    <c:autoTitleDeleted val="0"/>
    <c:plotArea>
      <c:layout/>
      <c:barChart>
        <c:barDir val="col"/>
        <c:grouping val="clustered"/>
        <c:varyColors val="0"/>
        <c:ser>
          <c:idx val="1"/>
          <c:order val="0"/>
          <c:tx>
            <c:strRef>
              <c:f>'Financing of Buyouts'!$B$15</c:f>
              <c:strCache>
                <c:ptCount val="1"/>
                <c:pt idx="0">
                  <c:v>Debt as % of transaction value</c:v>
                </c:pt>
              </c:strCache>
            </c:strRef>
          </c:tx>
          <c:invertIfNegative val="0"/>
          <c:cat>
            <c:numRef>
              <c:f>'Financing of Buyouts'!$A$16:$A$27</c:f>
              <c:numCache>
                <c:formatCode>General</c:formatCode>
                <c:ptCount val="12"/>
                <c:pt idx="0">
                  <c:v>2000</c:v>
                </c:pt>
                <c:pt idx="1">
                  <c:v>2001</c:v>
                </c:pt>
                <c:pt idx="2">
                  <c:v>2002</c:v>
                </c:pt>
                <c:pt idx="3">
                  <c:v>2003</c:v>
                </c:pt>
                <c:pt idx="4">
                  <c:v>2004</c:v>
                </c:pt>
                <c:pt idx="5">
                  <c:v>2005</c:v>
                </c:pt>
                <c:pt idx="6">
                  <c:v>2006</c:v>
                </c:pt>
                <c:pt idx="7">
                  <c:v>2007</c:v>
                </c:pt>
                <c:pt idx="8">
                  <c:v>2008</c:v>
                </c:pt>
                <c:pt idx="9">
                  <c:v>2009</c:v>
                </c:pt>
                <c:pt idx="10">
                  <c:v>2010</c:v>
                </c:pt>
                <c:pt idx="11">
                  <c:v>2011</c:v>
                </c:pt>
              </c:numCache>
            </c:numRef>
          </c:cat>
          <c:val>
            <c:numRef>
              <c:f>'Financing of Buyouts'!$B$16:$B$27</c:f>
              <c:numCache>
                <c:formatCode>0%</c:formatCode>
                <c:ptCount val="12"/>
                <c:pt idx="0">
                  <c:v>0.65</c:v>
                </c:pt>
                <c:pt idx="1">
                  <c:v>0.59</c:v>
                </c:pt>
                <c:pt idx="2">
                  <c:v>0.6</c:v>
                </c:pt>
                <c:pt idx="3">
                  <c:v>0.61</c:v>
                </c:pt>
                <c:pt idx="4">
                  <c:v>0.67</c:v>
                </c:pt>
                <c:pt idx="5">
                  <c:v>0.7</c:v>
                </c:pt>
                <c:pt idx="6">
                  <c:v>0.68</c:v>
                </c:pt>
                <c:pt idx="7">
                  <c:v>0.69</c:v>
                </c:pt>
                <c:pt idx="8">
                  <c:v>0.56999999999999995</c:v>
                </c:pt>
                <c:pt idx="9">
                  <c:v>0.5</c:v>
                </c:pt>
                <c:pt idx="10">
                  <c:v>0.56999999999999995</c:v>
                </c:pt>
                <c:pt idx="11">
                  <c:v>0.59</c:v>
                </c:pt>
              </c:numCache>
            </c:numRef>
          </c:val>
          <c:extLst>
            <c:ext xmlns:c16="http://schemas.microsoft.com/office/drawing/2014/chart" uri="{C3380CC4-5D6E-409C-BE32-E72D297353CC}">
              <c16:uniqueId val="{00000000-3BF9-834C-BC17-7763B47303AD}"/>
            </c:ext>
          </c:extLst>
        </c:ser>
        <c:dLbls>
          <c:showLegendKey val="0"/>
          <c:showVal val="0"/>
          <c:showCatName val="0"/>
          <c:showSerName val="0"/>
          <c:showPercent val="0"/>
          <c:showBubbleSize val="0"/>
        </c:dLbls>
        <c:gapWidth val="150"/>
        <c:axId val="2129125560"/>
        <c:axId val="2129164568"/>
      </c:barChart>
      <c:catAx>
        <c:axId val="2129125560"/>
        <c:scaling>
          <c:orientation val="minMax"/>
        </c:scaling>
        <c:delete val="0"/>
        <c:axPos val="b"/>
        <c:numFmt formatCode="General" sourceLinked="1"/>
        <c:majorTickMark val="out"/>
        <c:minorTickMark val="none"/>
        <c:tickLblPos val="nextTo"/>
        <c:txPr>
          <a:bodyPr rot="-5400000" vert="horz"/>
          <a:lstStyle/>
          <a:p>
            <a:pPr>
              <a:defRPr/>
            </a:pPr>
            <a:endParaRPr lang="en-US"/>
          </a:p>
        </c:txPr>
        <c:crossAx val="2129164568"/>
        <c:crosses val="autoZero"/>
        <c:auto val="1"/>
        <c:lblAlgn val="ctr"/>
        <c:lblOffset val="100"/>
        <c:noMultiLvlLbl val="0"/>
      </c:catAx>
      <c:valAx>
        <c:axId val="2129164568"/>
        <c:scaling>
          <c:orientation val="minMax"/>
        </c:scaling>
        <c:delete val="0"/>
        <c:axPos val="l"/>
        <c:majorGridlines/>
        <c:numFmt formatCode="0%" sourceLinked="1"/>
        <c:majorTickMark val="out"/>
        <c:minorTickMark val="none"/>
        <c:tickLblPos val="nextTo"/>
        <c:crossAx val="2129125560"/>
        <c:crosses val="autoZero"/>
        <c:crossBetween val="between"/>
      </c:valAx>
    </c:plotArea>
    <c:plotVisOnly val="1"/>
    <c:dispBlanksAs val="gap"/>
    <c:showDLblsOverMax val="0"/>
  </c:chart>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pPr>
              <a:defRPr/>
            </a:pPr>
            <a:r>
              <a:rPr lang="en-US"/>
              <a:t>Default rates:</a:t>
            </a:r>
            <a:r>
              <a:rPr lang="en-US" baseline="0"/>
              <a:t> PE versus non-PE firms</a:t>
            </a:r>
            <a:endParaRPr lang="en-US"/>
          </a:p>
        </c:rich>
      </c:tx>
      <c:overlay val="0"/>
    </c:title>
    <c:autoTitleDeleted val="0"/>
    <c:view3D>
      <c:rotX val="15"/>
      <c:rotY val="20"/>
      <c:rAngAx val="1"/>
    </c:view3D>
    <c:floor>
      <c:thickness val="0"/>
    </c:floor>
    <c:sideWall>
      <c:thickness val="0"/>
    </c:sideWall>
    <c:backWall>
      <c:thickness val="0"/>
    </c:backWall>
    <c:plotArea>
      <c:layout/>
      <c:bar3DChart>
        <c:barDir val="col"/>
        <c:grouping val="clustered"/>
        <c:varyColors val="0"/>
        <c:ser>
          <c:idx val="0"/>
          <c:order val="0"/>
          <c:tx>
            <c:strRef>
              <c:f>'Default rates'!$B$1</c:f>
              <c:strCache>
                <c:ptCount val="1"/>
                <c:pt idx="0">
                  <c:v>Non-PE firms</c:v>
                </c:pt>
              </c:strCache>
            </c:strRef>
          </c:tx>
          <c:invertIfNegative val="0"/>
          <c:cat>
            <c:strRef>
              <c:f>'Default rates'!$A$2:$A$15</c:f>
              <c:strCache>
                <c:ptCount val="14"/>
                <c:pt idx="0">
                  <c:v>1997</c:v>
                </c:pt>
                <c:pt idx="1">
                  <c:v>1998</c:v>
                </c:pt>
                <c:pt idx="2">
                  <c:v>1999</c:v>
                </c:pt>
                <c:pt idx="3">
                  <c:v>2000</c:v>
                </c:pt>
                <c:pt idx="4">
                  <c:v>2001</c:v>
                </c:pt>
                <c:pt idx="5">
                  <c:v>2002</c:v>
                </c:pt>
                <c:pt idx="6">
                  <c:v>2003</c:v>
                </c:pt>
                <c:pt idx="7">
                  <c:v>2004</c:v>
                </c:pt>
                <c:pt idx="8">
                  <c:v>2005</c:v>
                </c:pt>
                <c:pt idx="9">
                  <c:v>2006</c:v>
                </c:pt>
                <c:pt idx="10">
                  <c:v>2007</c:v>
                </c:pt>
                <c:pt idx="11">
                  <c:v>2008</c:v>
                </c:pt>
                <c:pt idx="12">
                  <c:v>2009</c:v>
                </c:pt>
                <c:pt idx="13">
                  <c:v>1997-2009</c:v>
                </c:pt>
              </c:strCache>
            </c:strRef>
          </c:cat>
          <c:val>
            <c:numRef>
              <c:f>'Default rates'!$B$2:$B$15</c:f>
              <c:numCache>
                <c:formatCode>0.00%</c:formatCode>
                <c:ptCount val="14"/>
                <c:pt idx="0">
                  <c:v>1.0999999999999999E-2</c:v>
                </c:pt>
                <c:pt idx="1">
                  <c:v>2.5000000000000001E-2</c:v>
                </c:pt>
                <c:pt idx="2">
                  <c:v>4.2000000000000003E-2</c:v>
                </c:pt>
                <c:pt idx="3">
                  <c:v>5.1999999999999998E-2</c:v>
                </c:pt>
                <c:pt idx="4">
                  <c:v>4.3999999999999997E-2</c:v>
                </c:pt>
                <c:pt idx="5">
                  <c:v>2.7E-2</c:v>
                </c:pt>
                <c:pt idx="6">
                  <c:v>1.7999999999999999E-2</c:v>
                </c:pt>
                <c:pt idx="7">
                  <c:v>1.6E-2</c:v>
                </c:pt>
                <c:pt idx="8">
                  <c:v>1.0999999999999999E-2</c:v>
                </c:pt>
                <c:pt idx="9">
                  <c:v>4.0000000000000001E-3</c:v>
                </c:pt>
                <c:pt idx="10">
                  <c:v>5.0999999999999997E-2</c:v>
                </c:pt>
                <c:pt idx="11">
                  <c:v>0.184</c:v>
                </c:pt>
                <c:pt idx="12">
                  <c:v>2.3E-2</c:v>
                </c:pt>
                <c:pt idx="13">
                  <c:v>3.4000000000000002E-2</c:v>
                </c:pt>
              </c:numCache>
            </c:numRef>
          </c:val>
          <c:extLst>
            <c:ext xmlns:c16="http://schemas.microsoft.com/office/drawing/2014/chart" uri="{C3380CC4-5D6E-409C-BE32-E72D297353CC}">
              <c16:uniqueId val="{00000000-141B-724C-A4AF-45844BD8DC13}"/>
            </c:ext>
          </c:extLst>
        </c:ser>
        <c:ser>
          <c:idx val="1"/>
          <c:order val="1"/>
          <c:tx>
            <c:strRef>
              <c:f>'Default rates'!$C$1</c:f>
              <c:strCache>
                <c:ptCount val="1"/>
                <c:pt idx="0">
                  <c:v>PE firms</c:v>
                </c:pt>
              </c:strCache>
            </c:strRef>
          </c:tx>
          <c:invertIfNegative val="0"/>
          <c:cat>
            <c:strRef>
              <c:f>'Default rates'!$A$2:$A$15</c:f>
              <c:strCache>
                <c:ptCount val="14"/>
                <c:pt idx="0">
                  <c:v>1997</c:v>
                </c:pt>
                <c:pt idx="1">
                  <c:v>1998</c:v>
                </c:pt>
                <c:pt idx="2">
                  <c:v>1999</c:v>
                </c:pt>
                <c:pt idx="3">
                  <c:v>2000</c:v>
                </c:pt>
                <c:pt idx="4">
                  <c:v>2001</c:v>
                </c:pt>
                <c:pt idx="5">
                  <c:v>2002</c:v>
                </c:pt>
                <c:pt idx="6">
                  <c:v>2003</c:v>
                </c:pt>
                <c:pt idx="7">
                  <c:v>2004</c:v>
                </c:pt>
                <c:pt idx="8">
                  <c:v>2005</c:v>
                </c:pt>
                <c:pt idx="9">
                  <c:v>2006</c:v>
                </c:pt>
                <c:pt idx="10">
                  <c:v>2007</c:v>
                </c:pt>
                <c:pt idx="11">
                  <c:v>2008</c:v>
                </c:pt>
                <c:pt idx="12">
                  <c:v>2009</c:v>
                </c:pt>
                <c:pt idx="13">
                  <c:v>1997-2009</c:v>
                </c:pt>
              </c:strCache>
            </c:strRef>
          </c:cat>
          <c:val>
            <c:numRef>
              <c:f>'Default rates'!$C$2:$C$15</c:f>
              <c:numCache>
                <c:formatCode>0.00%</c:formatCode>
                <c:ptCount val="14"/>
                <c:pt idx="0">
                  <c:v>1.0999999999999999E-2</c:v>
                </c:pt>
                <c:pt idx="1">
                  <c:v>4.5999999999999999E-2</c:v>
                </c:pt>
                <c:pt idx="2">
                  <c:v>6.3E-2</c:v>
                </c:pt>
                <c:pt idx="3">
                  <c:v>9.2999999999999999E-2</c:v>
                </c:pt>
                <c:pt idx="4">
                  <c:v>6.6000000000000003E-2</c:v>
                </c:pt>
                <c:pt idx="5">
                  <c:v>4.2000000000000003E-2</c:v>
                </c:pt>
                <c:pt idx="6">
                  <c:v>3.3000000000000002E-2</c:v>
                </c:pt>
                <c:pt idx="7">
                  <c:v>0.02</c:v>
                </c:pt>
                <c:pt idx="8">
                  <c:v>2.4E-2</c:v>
                </c:pt>
                <c:pt idx="9">
                  <c:v>8.9999999999999993E-3</c:v>
                </c:pt>
                <c:pt idx="10">
                  <c:v>7.2999999999999995E-2</c:v>
                </c:pt>
                <c:pt idx="11">
                  <c:v>0.14199999999999999</c:v>
                </c:pt>
                <c:pt idx="12">
                  <c:v>2.5999999999999999E-2</c:v>
                </c:pt>
                <c:pt idx="13">
                  <c:v>5.0999999999999997E-2</c:v>
                </c:pt>
              </c:numCache>
            </c:numRef>
          </c:val>
          <c:extLst>
            <c:ext xmlns:c16="http://schemas.microsoft.com/office/drawing/2014/chart" uri="{C3380CC4-5D6E-409C-BE32-E72D297353CC}">
              <c16:uniqueId val="{00000001-141B-724C-A4AF-45844BD8DC13}"/>
            </c:ext>
          </c:extLst>
        </c:ser>
        <c:dLbls>
          <c:showLegendKey val="0"/>
          <c:showVal val="0"/>
          <c:showCatName val="0"/>
          <c:showSerName val="0"/>
          <c:showPercent val="0"/>
          <c:showBubbleSize val="0"/>
        </c:dLbls>
        <c:gapWidth val="150"/>
        <c:shape val="box"/>
        <c:axId val="2114444712"/>
        <c:axId val="2114613352"/>
        <c:axId val="0"/>
      </c:bar3DChart>
      <c:catAx>
        <c:axId val="2114444712"/>
        <c:scaling>
          <c:orientation val="minMax"/>
        </c:scaling>
        <c:delete val="0"/>
        <c:axPos val="b"/>
        <c:numFmt formatCode="General" sourceLinked="0"/>
        <c:majorTickMark val="out"/>
        <c:minorTickMark val="none"/>
        <c:tickLblPos val="nextTo"/>
        <c:crossAx val="2114613352"/>
        <c:crosses val="autoZero"/>
        <c:auto val="1"/>
        <c:lblAlgn val="ctr"/>
        <c:lblOffset val="100"/>
        <c:noMultiLvlLbl val="0"/>
      </c:catAx>
      <c:valAx>
        <c:axId val="2114613352"/>
        <c:scaling>
          <c:orientation val="minMax"/>
        </c:scaling>
        <c:delete val="0"/>
        <c:axPos val="l"/>
        <c:majorGridlines/>
        <c:title>
          <c:tx>
            <c:rich>
              <a:bodyPr rot="-5400000" vert="horz"/>
              <a:lstStyle/>
              <a:p>
                <a:pPr>
                  <a:defRPr/>
                </a:pPr>
                <a:r>
                  <a:rPr lang="en-US"/>
                  <a:t>% of firms that defaulted during</a:t>
                </a:r>
                <a:r>
                  <a:rPr lang="en-US" baseline="0"/>
                  <a:t> year</a:t>
                </a:r>
                <a:endParaRPr lang="en-US"/>
              </a:p>
            </c:rich>
          </c:tx>
          <c:overlay val="0"/>
        </c:title>
        <c:numFmt formatCode="0.00%" sourceLinked="1"/>
        <c:majorTickMark val="out"/>
        <c:minorTickMark val="none"/>
        <c:tickLblPos val="nextTo"/>
        <c:crossAx val="2114444712"/>
        <c:crosses val="autoZero"/>
        <c:crossBetween val="between"/>
      </c:valAx>
    </c:plotArea>
    <c:legend>
      <c:legendPos val="r"/>
      <c:overlay val="0"/>
    </c:legend>
    <c:plotVisOnly val="1"/>
    <c:dispBlanksAs val="gap"/>
    <c:showDLblsOverMax val="0"/>
  </c:chart>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8306" name="Rectangle 2">
            <a:extLst>
              <a:ext uri="{FF2B5EF4-FFF2-40B4-BE49-F238E27FC236}">
                <a16:creationId xmlns:a16="http://schemas.microsoft.com/office/drawing/2014/main" id="{CEEDC3EA-8DC1-354D-9446-6EA883EEB243}"/>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t" anchorCtr="0" compatLnSpc="1">
            <a:prstTxWarp prst="textNoShape">
              <a:avLst/>
            </a:prstTxWarp>
          </a:bodyPr>
          <a:lstStyle>
            <a:lvl1pPr>
              <a:defRPr sz="1200">
                <a:latin typeface="Times" charset="0"/>
                <a:ea typeface="ＭＳ Ｐゴシック" charset="0"/>
                <a:cs typeface="+mn-cs"/>
              </a:defRPr>
            </a:lvl1pPr>
          </a:lstStyle>
          <a:p>
            <a:pPr>
              <a:defRPr/>
            </a:pPr>
            <a:endParaRPr lang="en-US"/>
          </a:p>
        </p:txBody>
      </p:sp>
      <p:sp>
        <p:nvSpPr>
          <p:cNvPr id="98307" name="Rectangle 3">
            <a:extLst>
              <a:ext uri="{FF2B5EF4-FFF2-40B4-BE49-F238E27FC236}">
                <a16:creationId xmlns:a16="http://schemas.microsoft.com/office/drawing/2014/main" id="{0AF8C182-8A07-A14D-9B73-BB783857A828}"/>
              </a:ext>
            </a:extLst>
          </p:cNvPr>
          <p:cNvSpPr>
            <a:spLocks noGrp="1" noChangeArrowheads="1"/>
          </p:cNvSpPr>
          <p:nvPr>
            <p:ph type="dt" sz="quarter" idx="1"/>
          </p:nvPr>
        </p:nvSpPr>
        <p:spPr bwMode="auto">
          <a:xfrm>
            <a:off x="3886200" y="0"/>
            <a:ext cx="2971800" cy="4572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t" anchorCtr="0" compatLnSpc="1">
            <a:prstTxWarp prst="textNoShape">
              <a:avLst/>
            </a:prstTxWarp>
          </a:bodyPr>
          <a:lstStyle>
            <a:lvl1pPr algn="r">
              <a:defRPr sz="1200">
                <a:latin typeface="Times" charset="0"/>
                <a:ea typeface="ＭＳ Ｐゴシック" charset="0"/>
                <a:cs typeface="+mn-cs"/>
              </a:defRPr>
            </a:lvl1pPr>
          </a:lstStyle>
          <a:p>
            <a:pPr>
              <a:defRPr/>
            </a:pPr>
            <a:endParaRPr lang="en-US"/>
          </a:p>
        </p:txBody>
      </p:sp>
      <p:sp>
        <p:nvSpPr>
          <p:cNvPr id="98308" name="Rectangle 4">
            <a:extLst>
              <a:ext uri="{FF2B5EF4-FFF2-40B4-BE49-F238E27FC236}">
                <a16:creationId xmlns:a16="http://schemas.microsoft.com/office/drawing/2014/main" id="{AA45A029-FF8A-594E-8917-F77746922C6D}"/>
              </a:ext>
            </a:extLst>
          </p:cNvPr>
          <p:cNvSpPr>
            <a:spLocks noGrp="1" noChangeArrowheads="1"/>
          </p:cNvSpPr>
          <p:nvPr>
            <p:ph type="ftr" sz="quarter" idx="2"/>
          </p:nvPr>
        </p:nvSpPr>
        <p:spPr bwMode="auto">
          <a:xfrm>
            <a:off x="0" y="8686800"/>
            <a:ext cx="2971800" cy="4572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b" anchorCtr="0" compatLnSpc="1">
            <a:prstTxWarp prst="textNoShape">
              <a:avLst/>
            </a:prstTxWarp>
          </a:bodyPr>
          <a:lstStyle>
            <a:lvl1pPr>
              <a:defRPr sz="1200">
                <a:latin typeface="Times" charset="0"/>
                <a:ea typeface="ＭＳ Ｐゴシック" charset="0"/>
                <a:cs typeface="+mn-cs"/>
              </a:defRPr>
            </a:lvl1pPr>
          </a:lstStyle>
          <a:p>
            <a:pPr>
              <a:defRPr/>
            </a:pPr>
            <a:endParaRPr lang="en-US"/>
          </a:p>
        </p:txBody>
      </p:sp>
      <p:sp>
        <p:nvSpPr>
          <p:cNvPr id="98309" name="Rectangle 5">
            <a:extLst>
              <a:ext uri="{FF2B5EF4-FFF2-40B4-BE49-F238E27FC236}">
                <a16:creationId xmlns:a16="http://schemas.microsoft.com/office/drawing/2014/main" id="{CE855BE7-50FE-FF44-A400-BE1F221A8F71}"/>
              </a:ext>
            </a:extLst>
          </p:cNvPr>
          <p:cNvSpPr>
            <a:spLocks noGrp="1" noChangeArrowheads="1"/>
          </p:cNvSpPr>
          <p:nvPr>
            <p:ph type="sldNum" sz="quarter" idx="3"/>
          </p:nvPr>
        </p:nvSpPr>
        <p:spPr bwMode="auto">
          <a:xfrm>
            <a:off x="3886200" y="8686800"/>
            <a:ext cx="2971800" cy="4572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b" anchorCtr="0" compatLnSpc="1">
            <a:prstTxWarp prst="textNoShape">
              <a:avLst/>
            </a:prstTxWarp>
          </a:bodyPr>
          <a:lstStyle>
            <a:lvl1pPr algn="r">
              <a:defRPr sz="1200">
                <a:latin typeface="Times" charset="0"/>
                <a:ea typeface="ＭＳ Ｐゴシック" charset="-128"/>
              </a:defRPr>
            </a:lvl1pPr>
          </a:lstStyle>
          <a:p>
            <a:pPr>
              <a:defRPr/>
            </a:pPr>
            <a:fld id="{4B36545B-87A8-1140-82DF-FCD00581989F}"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9570" name="Rectangle 2">
            <a:extLst>
              <a:ext uri="{FF2B5EF4-FFF2-40B4-BE49-F238E27FC236}">
                <a16:creationId xmlns:a16="http://schemas.microsoft.com/office/drawing/2014/main" id="{CEB95C32-8ACD-C941-A2BB-9566A34628EF}"/>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t" anchorCtr="0" compatLnSpc="1">
            <a:prstTxWarp prst="textNoShape">
              <a:avLst/>
            </a:prstTxWarp>
          </a:bodyPr>
          <a:lstStyle>
            <a:lvl1pPr>
              <a:defRPr sz="1200">
                <a:latin typeface="Times" charset="0"/>
                <a:ea typeface="ＭＳ Ｐゴシック" charset="0"/>
                <a:cs typeface="+mn-cs"/>
              </a:defRPr>
            </a:lvl1pPr>
          </a:lstStyle>
          <a:p>
            <a:pPr>
              <a:defRPr/>
            </a:pPr>
            <a:endParaRPr lang="en-US"/>
          </a:p>
        </p:txBody>
      </p:sp>
      <p:sp>
        <p:nvSpPr>
          <p:cNvPr id="109571" name="Rectangle 3">
            <a:extLst>
              <a:ext uri="{FF2B5EF4-FFF2-40B4-BE49-F238E27FC236}">
                <a16:creationId xmlns:a16="http://schemas.microsoft.com/office/drawing/2014/main" id="{81A9808F-C4F5-5F41-AC02-1EDA9B92F4B1}"/>
              </a:ext>
            </a:extLst>
          </p:cNvPr>
          <p:cNvSpPr>
            <a:spLocks noGrp="1" noChangeArrowheads="1"/>
          </p:cNvSpPr>
          <p:nvPr>
            <p:ph type="dt" idx="1"/>
          </p:nvPr>
        </p:nvSpPr>
        <p:spPr bwMode="auto">
          <a:xfrm>
            <a:off x="3886200" y="0"/>
            <a:ext cx="2971800" cy="4572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t" anchorCtr="0" compatLnSpc="1">
            <a:prstTxWarp prst="textNoShape">
              <a:avLst/>
            </a:prstTxWarp>
          </a:bodyPr>
          <a:lstStyle>
            <a:lvl1pPr algn="r">
              <a:defRPr sz="1200">
                <a:latin typeface="Times" charset="0"/>
                <a:ea typeface="ＭＳ Ｐゴシック" charset="0"/>
                <a:cs typeface="+mn-cs"/>
              </a:defRPr>
            </a:lvl1pPr>
          </a:lstStyle>
          <a:p>
            <a:pPr>
              <a:defRPr/>
            </a:pPr>
            <a:endParaRPr lang="en-US"/>
          </a:p>
        </p:txBody>
      </p:sp>
      <p:sp>
        <p:nvSpPr>
          <p:cNvPr id="1028" name="Rectangle 4">
            <a:extLst>
              <a:ext uri="{FF2B5EF4-FFF2-40B4-BE49-F238E27FC236}">
                <a16:creationId xmlns:a16="http://schemas.microsoft.com/office/drawing/2014/main" id="{41C75CD2-56B7-8948-AD38-8EBB6161D14F}"/>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9573" name="Rectangle 5">
            <a:extLst>
              <a:ext uri="{FF2B5EF4-FFF2-40B4-BE49-F238E27FC236}">
                <a16:creationId xmlns:a16="http://schemas.microsoft.com/office/drawing/2014/main" id="{29D0C069-2296-674A-B509-150312A2BADD}"/>
              </a:ext>
            </a:extLst>
          </p:cNvPr>
          <p:cNvSpPr>
            <a:spLocks noGrp="1" noChangeArrowheads="1"/>
          </p:cNvSpPr>
          <p:nvPr>
            <p:ph type="body" sz="quarter" idx="3"/>
          </p:nvPr>
        </p:nvSpPr>
        <p:spPr bwMode="auto">
          <a:xfrm>
            <a:off x="914400" y="4343400"/>
            <a:ext cx="5029200" cy="41148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09574" name="Rectangle 6">
            <a:extLst>
              <a:ext uri="{FF2B5EF4-FFF2-40B4-BE49-F238E27FC236}">
                <a16:creationId xmlns:a16="http://schemas.microsoft.com/office/drawing/2014/main" id="{CD1E95FD-9B90-AB41-A18F-F67D3DE43308}"/>
              </a:ext>
            </a:extLst>
          </p:cNvPr>
          <p:cNvSpPr>
            <a:spLocks noGrp="1" noChangeArrowheads="1"/>
          </p:cNvSpPr>
          <p:nvPr>
            <p:ph type="ftr" sz="quarter" idx="4"/>
          </p:nvPr>
        </p:nvSpPr>
        <p:spPr bwMode="auto">
          <a:xfrm>
            <a:off x="0" y="8686800"/>
            <a:ext cx="2971800" cy="4572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b" anchorCtr="0" compatLnSpc="1">
            <a:prstTxWarp prst="textNoShape">
              <a:avLst/>
            </a:prstTxWarp>
          </a:bodyPr>
          <a:lstStyle>
            <a:lvl1pPr>
              <a:defRPr sz="1200">
                <a:latin typeface="Times" charset="0"/>
                <a:ea typeface="ＭＳ Ｐゴシック" charset="0"/>
                <a:cs typeface="+mn-cs"/>
              </a:defRPr>
            </a:lvl1pPr>
          </a:lstStyle>
          <a:p>
            <a:pPr>
              <a:defRPr/>
            </a:pPr>
            <a:endParaRPr lang="en-US"/>
          </a:p>
        </p:txBody>
      </p:sp>
      <p:sp>
        <p:nvSpPr>
          <p:cNvPr id="109575" name="Rectangle 7">
            <a:extLst>
              <a:ext uri="{FF2B5EF4-FFF2-40B4-BE49-F238E27FC236}">
                <a16:creationId xmlns:a16="http://schemas.microsoft.com/office/drawing/2014/main" id="{E8C94D04-0FD3-4548-8903-2E77C79C7527}"/>
              </a:ext>
            </a:extLst>
          </p:cNvPr>
          <p:cNvSpPr>
            <a:spLocks noGrp="1" noChangeArrowheads="1"/>
          </p:cNvSpPr>
          <p:nvPr>
            <p:ph type="sldNum" sz="quarter" idx="5"/>
          </p:nvPr>
        </p:nvSpPr>
        <p:spPr bwMode="auto">
          <a:xfrm>
            <a:off x="3886200" y="8686800"/>
            <a:ext cx="2971800" cy="4572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b" anchorCtr="0" compatLnSpc="1">
            <a:prstTxWarp prst="textNoShape">
              <a:avLst/>
            </a:prstTxWarp>
          </a:bodyPr>
          <a:lstStyle>
            <a:lvl1pPr algn="r">
              <a:defRPr sz="1200">
                <a:latin typeface="Times" charset="0"/>
                <a:ea typeface="ＭＳ Ｐゴシック" charset="-128"/>
              </a:defRPr>
            </a:lvl1pPr>
          </a:lstStyle>
          <a:p>
            <a:pPr>
              <a:defRPr/>
            </a:pPr>
            <a:fld id="{1A74070A-DE96-8D42-9E86-C763351A9949}"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charset="0"/>
        <a:ea typeface="ＭＳ Ｐゴシック" charset="0"/>
        <a:cs typeface="ＭＳ Ｐゴシック" charset="0"/>
      </a:defRPr>
    </a:lvl1pPr>
    <a:lvl2pPr marL="457200" algn="l" rtl="0" eaLnBrk="0" fontAlgn="base" hangingPunct="0">
      <a:spcBef>
        <a:spcPct val="30000"/>
      </a:spcBef>
      <a:spcAft>
        <a:spcPct val="0"/>
      </a:spcAft>
      <a:defRPr sz="1200" kern="1200">
        <a:solidFill>
          <a:schemeClr val="tx1"/>
        </a:solidFill>
        <a:latin typeface="Times" charset="0"/>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Times" charset="0"/>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Times" charset="0"/>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Times" charset="0"/>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0D14796-B31D-974A-8B28-E0FFE27F6D88}" type="slidenum">
              <a:rPr lang="en-US" smtClean="0"/>
              <a:t>11</a:t>
            </a:fld>
            <a:endParaRPr lang="en-US"/>
          </a:p>
        </p:txBody>
      </p:sp>
    </p:spTree>
    <p:extLst>
      <p:ext uri="{BB962C8B-B14F-4D97-AF65-F5344CB8AC3E}">
        <p14:creationId xmlns:p14="http://schemas.microsoft.com/office/powerpoint/2010/main" val="86136625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842CF23-3AB7-A940-808E-3556475C5FF5}"/>
              </a:ext>
            </a:extLst>
          </p:cNvPr>
          <p:cNvSpPr/>
          <p:nvPr/>
        </p:nvSpPr>
        <p:spPr bwMode="white">
          <a:xfrm>
            <a:off x="0" y="5970588"/>
            <a:ext cx="9144000" cy="88741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a:extLst>
              <a:ext uri="{FF2B5EF4-FFF2-40B4-BE49-F238E27FC236}">
                <a16:creationId xmlns:a16="http://schemas.microsoft.com/office/drawing/2014/main" id="{6E46359C-0FFE-DD49-88C3-85EFF58DD36C}"/>
              </a:ext>
            </a:extLst>
          </p:cNvPr>
          <p:cNvSpPr/>
          <p:nvPr/>
        </p:nvSpPr>
        <p:spPr>
          <a:xfrm>
            <a:off x="-9525" y="6053138"/>
            <a:ext cx="2249488" cy="712787"/>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a:extLst>
              <a:ext uri="{FF2B5EF4-FFF2-40B4-BE49-F238E27FC236}">
                <a16:creationId xmlns:a16="http://schemas.microsoft.com/office/drawing/2014/main" id="{3DA55B2B-640E-B24C-BD2C-5EA9AF87B9EB}"/>
              </a:ext>
            </a:extLst>
          </p:cNvPr>
          <p:cNvSpPr/>
          <p:nvPr/>
        </p:nvSpPr>
        <p:spPr>
          <a:xfrm>
            <a:off x="2359025" y="6043613"/>
            <a:ext cx="6784975" cy="714375"/>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lang="en-US"/>
              <a:t>Click to edit Master title style</a:t>
            </a:r>
            <a:endParaRPr lang="en-US" dirty="0"/>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a:t>Click to edit Master subtitle style</a:t>
            </a:r>
            <a:endParaRPr lang="en-US" dirty="0"/>
          </a:p>
        </p:txBody>
      </p:sp>
      <p:sp>
        <p:nvSpPr>
          <p:cNvPr id="7" name="Date Placeholder 27">
            <a:extLst>
              <a:ext uri="{FF2B5EF4-FFF2-40B4-BE49-F238E27FC236}">
                <a16:creationId xmlns:a16="http://schemas.microsoft.com/office/drawing/2014/main" id="{AD3D0A7E-85FE-FB4E-82F3-104BBE3DCE0C}"/>
              </a:ext>
            </a:extLst>
          </p:cNvPr>
          <p:cNvSpPr>
            <a:spLocks noGrp="1"/>
          </p:cNvSpPr>
          <p:nvPr>
            <p:ph type="dt" sz="half" idx="10"/>
          </p:nvPr>
        </p:nvSpPr>
        <p:spPr>
          <a:xfrm>
            <a:off x="76200" y="6069013"/>
            <a:ext cx="2057400" cy="685800"/>
          </a:xfrm>
        </p:spPr>
        <p:txBody>
          <a:bodyPr>
            <a:noAutofit/>
          </a:bodyPr>
          <a:lstStyle>
            <a:lvl1pPr algn="ctr">
              <a:defRPr sz="2000">
                <a:solidFill>
                  <a:srgbClr val="FFFFFF"/>
                </a:solidFill>
              </a:defRPr>
            </a:lvl1pPr>
          </a:lstStyle>
          <a:p>
            <a:pPr>
              <a:defRPr/>
            </a:pPr>
            <a:r>
              <a:rPr lang="en-US" altLang="en-US"/>
              <a:t>‹#›</a:t>
            </a:r>
          </a:p>
        </p:txBody>
      </p:sp>
      <p:sp>
        <p:nvSpPr>
          <p:cNvPr id="10" name="Footer Placeholder 16">
            <a:extLst>
              <a:ext uri="{FF2B5EF4-FFF2-40B4-BE49-F238E27FC236}">
                <a16:creationId xmlns:a16="http://schemas.microsoft.com/office/drawing/2014/main" id="{4112CC5E-48BF-6544-91AB-FD141BA33A80}"/>
              </a:ext>
            </a:extLst>
          </p:cNvPr>
          <p:cNvSpPr>
            <a:spLocks noGrp="1"/>
          </p:cNvSpPr>
          <p:nvPr>
            <p:ph type="ftr" sz="quarter" idx="11"/>
          </p:nvPr>
        </p:nvSpPr>
        <p:spPr>
          <a:xfrm>
            <a:off x="2085975" y="236538"/>
            <a:ext cx="5867400" cy="365125"/>
          </a:xfrm>
        </p:spPr>
        <p:txBody>
          <a:bodyPr/>
          <a:lstStyle>
            <a:lvl1pPr algn="r">
              <a:defRPr>
                <a:solidFill>
                  <a:schemeClr val="tx2"/>
                </a:solidFill>
              </a:defRPr>
            </a:lvl1pPr>
          </a:lstStyle>
          <a:p>
            <a:pPr>
              <a:defRPr/>
            </a:pPr>
            <a:r>
              <a:rPr lang="en-US"/>
              <a:t>Aswath Damodaran</a:t>
            </a:r>
            <a:endParaRPr lang="en-US" dirty="0"/>
          </a:p>
        </p:txBody>
      </p:sp>
      <p:sp>
        <p:nvSpPr>
          <p:cNvPr id="11" name="Slide Number Placeholder 28">
            <a:extLst>
              <a:ext uri="{FF2B5EF4-FFF2-40B4-BE49-F238E27FC236}">
                <a16:creationId xmlns:a16="http://schemas.microsoft.com/office/drawing/2014/main" id="{D96E2CD6-3709-704C-87CA-AC9E13C71AD4}"/>
              </a:ext>
            </a:extLst>
          </p:cNvPr>
          <p:cNvSpPr>
            <a:spLocks noGrp="1"/>
          </p:cNvSpPr>
          <p:nvPr>
            <p:ph type="sldNum" sz="quarter" idx="12"/>
          </p:nvPr>
        </p:nvSpPr>
        <p:spPr>
          <a:xfrm>
            <a:off x="8001000" y="228600"/>
            <a:ext cx="838200" cy="381000"/>
          </a:xfrm>
        </p:spPr>
        <p:txBody>
          <a:bodyPr/>
          <a:lstStyle>
            <a:lvl1pPr>
              <a:defRPr smtClean="0">
                <a:solidFill>
                  <a:schemeClr val="tx2"/>
                </a:solidFill>
              </a:defRPr>
            </a:lvl1pPr>
          </a:lstStyle>
          <a:p>
            <a:pPr>
              <a:defRPr/>
            </a:pPr>
            <a:fld id="{846F06F7-8DB8-6249-AE1A-C54475688129}" type="slidenum">
              <a:rPr lang="en-US" altLang="en-US"/>
              <a:pPr>
                <a:defRPr/>
              </a:pPr>
              <a:t>‹#›</a:t>
            </a:fld>
            <a:endParaRPr lang="en-US" altLang="en-US"/>
          </a:p>
        </p:txBody>
      </p:sp>
    </p:spTree>
    <p:extLst>
      <p:ext uri="{BB962C8B-B14F-4D97-AF65-F5344CB8AC3E}">
        <p14:creationId xmlns:p14="http://schemas.microsoft.com/office/powerpoint/2010/main" val="1883988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255F9D2-85B7-484D-BCA2-64995458CB3F}"/>
              </a:ext>
            </a:extLst>
          </p:cNvPr>
          <p:cNvSpPr txBox="1">
            <a:spLocks noChangeArrowheads="1"/>
          </p:cNvSpPr>
          <p:nvPr/>
        </p:nvSpPr>
        <p:spPr bwMode="auto">
          <a:xfrm>
            <a:off x="8588375" y="6383338"/>
            <a:ext cx="423863" cy="338137"/>
          </a:xfrm>
          <a:prstGeom prst="rect">
            <a:avLst/>
          </a:prstGeom>
          <a:noFill/>
          <a:ln>
            <a:noFill/>
          </a:ln>
          <a:extLst>
            <a:ext uri="{909E8E84-426E-40dd-AFC4-6F175D3DCCD1}"/>
            <a:ext uri="{91240B29-F687-4f45-9708-019B960494DF}"/>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defRPr/>
            </a:pPr>
            <a:fld id="{F8DF6F6F-D990-3B4A-A019-E5A9C60DC77C}" type="slidenum">
              <a:rPr lang="en-US" altLang="en-US" sz="1600"/>
              <a:pPr>
                <a:defRPr/>
              </a:pPr>
              <a:t>‹#›</a:t>
            </a:fld>
            <a:endParaRPr lang="en-US" altLang="en-US" sz="1600"/>
          </a:p>
        </p:txBody>
      </p:sp>
      <p:sp>
        <p:nvSpPr>
          <p:cNvPr id="2" name="Title 1"/>
          <p:cNvSpPr>
            <a:spLocks noGrp="1"/>
          </p:cNvSpPr>
          <p:nvPr>
            <p:ph type="title"/>
          </p:nvPr>
        </p:nvSpPr>
        <p:spPr>
          <a:xfrm>
            <a:off x="612648" y="228600"/>
            <a:ext cx="8153400" cy="990600"/>
          </a:xfrm>
        </p:spPr>
        <p:txBody>
          <a:bodyPr/>
          <a:lstStyle/>
          <a:p>
            <a:r>
              <a:rPr lang="en-US"/>
              <a:t>Click to edit Master title style</a:t>
            </a:r>
            <a:endParaRPr lang="en-US" dirty="0"/>
          </a:p>
        </p:txBody>
      </p:sp>
      <p:sp>
        <p:nvSpPr>
          <p:cNvPr id="8" name="Content Placeholder 7"/>
          <p:cNvSpPr>
            <a:spLocks noGrp="1"/>
          </p:cNvSpPr>
          <p:nvPr>
            <p:ph sz="quarter" idx="1"/>
          </p:nvPr>
        </p:nvSpPr>
        <p:spPr>
          <a:xfrm>
            <a:off x="612648" y="1600200"/>
            <a:ext cx="8153400" cy="4495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2BA64468-1FDB-BC47-846E-45565A789B95}"/>
              </a:ext>
            </a:extLst>
          </p:cNvPr>
          <p:cNvSpPr>
            <a:spLocks noGrp="1"/>
          </p:cNvSpPr>
          <p:nvPr>
            <p:ph type="ftr" sz="quarter" idx="10"/>
          </p:nvPr>
        </p:nvSpPr>
        <p:spPr/>
        <p:txBody>
          <a:bodyPr/>
          <a:lstStyle>
            <a:lvl1pPr algn="l">
              <a:defRPr/>
            </a:lvl1pPr>
          </a:lstStyle>
          <a:p>
            <a:pPr>
              <a:defRPr/>
            </a:pPr>
            <a:r>
              <a:rPr lang="en-US"/>
              <a:t>Aswath Damodaran</a:t>
            </a:r>
            <a:endParaRPr lang="en-US" dirty="0"/>
          </a:p>
        </p:txBody>
      </p:sp>
      <p:sp>
        <p:nvSpPr>
          <p:cNvPr id="6" name="Slide Number Placeholder 5">
            <a:extLst>
              <a:ext uri="{FF2B5EF4-FFF2-40B4-BE49-F238E27FC236}">
                <a16:creationId xmlns:a16="http://schemas.microsoft.com/office/drawing/2014/main" id="{BCA77228-C3E2-D94E-B72F-2EC9919DE2CD}"/>
              </a:ext>
            </a:extLst>
          </p:cNvPr>
          <p:cNvSpPr>
            <a:spLocks noGrp="1"/>
          </p:cNvSpPr>
          <p:nvPr>
            <p:ph type="sldNum" sz="quarter" idx="11"/>
          </p:nvPr>
        </p:nvSpPr>
        <p:spPr/>
        <p:txBody>
          <a:bodyPr/>
          <a:lstStyle>
            <a:lvl1pPr>
              <a:defRPr smtClean="0"/>
            </a:lvl1pPr>
          </a:lstStyle>
          <a:p>
            <a:pPr>
              <a:defRPr/>
            </a:pPr>
            <a:fld id="{7D6CFDD9-A75A-B543-AB35-22F985ACA51B}" type="slidenum">
              <a:rPr lang="en-US" altLang="en-US"/>
              <a:pPr>
                <a:defRPr/>
              </a:pPr>
              <a:t>‹#›</a:t>
            </a:fld>
            <a:endParaRPr lang="en-US" altLang="en-US"/>
          </a:p>
        </p:txBody>
      </p:sp>
    </p:spTree>
    <p:extLst>
      <p:ext uri="{BB962C8B-B14F-4D97-AF65-F5344CB8AC3E}">
        <p14:creationId xmlns:p14="http://schemas.microsoft.com/office/powerpoint/2010/main" val="22533663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C2B2C34-1E71-E244-A776-61FB21543C5F}"/>
              </a:ext>
            </a:extLst>
          </p:cNvPr>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a:extLst>
              <a:ext uri="{FF2B5EF4-FFF2-40B4-BE49-F238E27FC236}">
                <a16:creationId xmlns:a16="http://schemas.microsoft.com/office/drawing/2014/main" id="{01EA2B6A-5331-CE4B-9F41-C9147EBD5C53}"/>
              </a:ext>
            </a:extLst>
          </p:cNvPr>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a:extLst>
              <a:ext uri="{FF2B5EF4-FFF2-40B4-BE49-F238E27FC236}">
                <a16:creationId xmlns:a16="http://schemas.microsoft.com/office/drawing/2014/main" id="{A5AD8F84-13B7-D14B-8D58-0BE0642FC541}"/>
              </a:ext>
            </a:extLst>
          </p:cNvPr>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3" name="Text Placeholder 2"/>
          <p:cNvSpPr>
            <a:spLocks noGrp="1"/>
          </p:cNvSpPr>
          <p:nvPr>
            <p:ph type="body" idx="1"/>
          </p:nvPr>
        </p:nvSpPr>
        <p:spPr>
          <a:xfrm>
            <a:off x="1371600" y="2743200"/>
            <a:ext cx="7123113" cy="1673225"/>
          </a:xfrm>
        </p:spPr>
        <p:txBody>
          <a:bodyPr/>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a:t>Edit Master text styles</a:t>
            </a:r>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lang="en-US"/>
              <a:t>Click to edit Master title style</a:t>
            </a:r>
            <a:endParaRPr lang="en-US" dirty="0"/>
          </a:p>
        </p:txBody>
      </p:sp>
      <p:sp>
        <p:nvSpPr>
          <p:cNvPr id="7" name="Date Placeholder 11">
            <a:extLst>
              <a:ext uri="{FF2B5EF4-FFF2-40B4-BE49-F238E27FC236}">
                <a16:creationId xmlns:a16="http://schemas.microsoft.com/office/drawing/2014/main" id="{4EB52302-3BAB-8646-8754-34DCC6EC1E4C}"/>
              </a:ext>
            </a:extLst>
          </p:cNvPr>
          <p:cNvSpPr>
            <a:spLocks noGrp="1"/>
          </p:cNvSpPr>
          <p:nvPr>
            <p:ph type="dt" sz="half" idx="10"/>
          </p:nvPr>
        </p:nvSpPr>
        <p:spPr/>
        <p:txBody>
          <a:bodyPr/>
          <a:lstStyle>
            <a:lvl1pPr>
              <a:defRPr/>
            </a:lvl1pPr>
          </a:lstStyle>
          <a:p>
            <a:pPr>
              <a:defRPr/>
            </a:pPr>
            <a:r>
              <a:rPr lang="en-US" altLang="en-US"/>
              <a:t>‹#›</a:t>
            </a:r>
          </a:p>
        </p:txBody>
      </p:sp>
      <p:sp>
        <p:nvSpPr>
          <p:cNvPr id="8" name="Slide Number Placeholder 12">
            <a:extLst>
              <a:ext uri="{FF2B5EF4-FFF2-40B4-BE49-F238E27FC236}">
                <a16:creationId xmlns:a16="http://schemas.microsoft.com/office/drawing/2014/main" id="{4DF87711-5E3D-E54A-9467-91126BF3DF0D}"/>
              </a:ext>
            </a:extLst>
          </p:cNvPr>
          <p:cNvSpPr>
            <a:spLocks noGrp="1"/>
          </p:cNvSpPr>
          <p:nvPr>
            <p:ph type="sldNum" sz="quarter" idx="11"/>
          </p:nvPr>
        </p:nvSpPr>
        <p:spPr>
          <a:xfrm>
            <a:off x="0" y="1752600"/>
            <a:ext cx="1295400" cy="701675"/>
          </a:xfrm>
        </p:spPr>
        <p:txBody>
          <a:bodyPr>
            <a:noAutofit/>
          </a:bodyPr>
          <a:lstStyle>
            <a:lvl1pPr>
              <a:defRPr sz="2400" smtClean="0"/>
            </a:lvl1pPr>
          </a:lstStyle>
          <a:p>
            <a:pPr>
              <a:defRPr/>
            </a:pPr>
            <a:fld id="{091D61D0-6CCC-7A42-9AE0-8F6A66D5256D}" type="slidenum">
              <a:rPr lang="en-US" altLang="en-US"/>
              <a:pPr>
                <a:defRPr/>
              </a:pPr>
              <a:t>‹#›</a:t>
            </a:fld>
            <a:endParaRPr lang="en-US" altLang="en-US"/>
          </a:p>
        </p:txBody>
      </p:sp>
      <p:sp>
        <p:nvSpPr>
          <p:cNvPr id="9" name="Footer Placeholder 13">
            <a:extLst>
              <a:ext uri="{FF2B5EF4-FFF2-40B4-BE49-F238E27FC236}">
                <a16:creationId xmlns:a16="http://schemas.microsoft.com/office/drawing/2014/main" id="{11A52C82-5149-9742-91CF-6E857E818AA6}"/>
              </a:ext>
            </a:extLst>
          </p:cNvPr>
          <p:cNvSpPr>
            <a:spLocks noGrp="1"/>
          </p:cNvSpPr>
          <p:nvPr>
            <p:ph type="ftr" sz="quarter" idx="12"/>
          </p:nvPr>
        </p:nvSpPr>
        <p:spPr/>
        <p:txBody>
          <a:bodyPr/>
          <a:lstStyle>
            <a:lvl1pPr>
              <a:defRPr/>
            </a:lvl1pPr>
          </a:lstStyle>
          <a:p>
            <a:pPr>
              <a:defRPr/>
            </a:pPr>
            <a:r>
              <a:rPr lang="en-US"/>
              <a:t>Aswath Damodaran</a:t>
            </a:r>
            <a:endParaRPr lang="en-US" dirty="0"/>
          </a:p>
        </p:txBody>
      </p:sp>
    </p:spTree>
    <p:extLst>
      <p:ext uri="{BB962C8B-B14F-4D97-AF65-F5344CB8AC3E}">
        <p14:creationId xmlns:p14="http://schemas.microsoft.com/office/powerpoint/2010/main" val="3645387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9" name="Content Placeholder 8"/>
          <p:cNvSpPr>
            <a:spLocks noGrp="1"/>
          </p:cNvSpPr>
          <p:nvPr>
            <p:ph sz="quarter" idx="1"/>
          </p:nvPr>
        </p:nvSpPr>
        <p:spPr>
          <a:xfrm>
            <a:off x="609600" y="1589567"/>
            <a:ext cx="3886200" cy="4572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
          </p:nvPr>
        </p:nvSpPr>
        <p:spPr>
          <a:xfrm>
            <a:off x="4844901" y="1589567"/>
            <a:ext cx="3886200" cy="4572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7">
            <a:extLst>
              <a:ext uri="{FF2B5EF4-FFF2-40B4-BE49-F238E27FC236}">
                <a16:creationId xmlns:a16="http://schemas.microsoft.com/office/drawing/2014/main" id="{2AB83DF1-2BDE-1041-9263-EF4EC96AEC1F}"/>
              </a:ext>
            </a:extLst>
          </p:cNvPr>
          <p:cNvSpPr>
            <a:spLocks noGrp="1"/>
          </p:cNvSpPr>
          <p:nvPr>
            <p:ph type="dt" sz="half" idx="10"/>
          </p:nvPr>
        </p:nvSpPr>
        <p:spPr/>
        <p:txBody>
          <a:bodyPr/>
          <a:lstStyle>
            <a:lvl1pPr>
              <a:defRPr/>
            </a:lvl1pPr>
          </a:lstStyle>
          <a:p>
            <a:pPr>
              <a:defRPr/>
            </a:pPr>
            <a:r>
              <a:rPr lang="en-US" altLang="en-US"/>
              <a:t>‹#›</a:t>
            </a:r>
          </a:p>
        </p:txBody>
      </p:sp>
      <p:sp>
        <p:nvSpPr>
          <p:cNvPr id="6" name="Slide Number Placeholder 9">
            <a:extLst>
              <a:ext uri="{FF2B5EF4-FFF2-40B4-BE49-F238E27FC236}">
                <a16:creationId xmlns:a16="http://schemas.microsoft.com/office/drawing/2014/main" id="{E225AEFF-7180-1B4C-AACC-17ADFD1F9989}"/>
              </a:ext>
            </a:extLst>
          </p:cNvPr>
          <p:cNvSpPr>
            <a:spLocks noGrp="1"/>
          </p:cNvSpPr>
          <p:nvPr>
            <p:ph type="sldNum" sz="quarter" idx="11"/>
          </p:nvPr>
        </p:nvSpPr>
        <p:spPr/>
        <p:txBody>
          <a:bodyPr/>
          <a:lstStyle>
            <a:lvl1pPr>
              <a:defRPr smtClean="0"/>
            </a:lvl1pPr>
          </a:lstStyle>
          <a:p>
            <a:pPr>
              <a:defRPr/>
            </a:pPr>
            <a:fld id="{841FB024-3DEB-764E-B0CD-5B61F6483A57}" type="slidenum">
              <a:rPr lang="en-US" altLang="en-US"/>
              <a:pPr>
                <a:defRPr/>
              </a:pPr>
              <a:t>‹#›</a:t>
            </a:fld>
            <a:endParaRPr lang="en-US" altLang="en-US"/>
          </a:p>
        </p:txBody>
      </p:sp>
      <p:sp>
        <p:nvSpPr>
          <p:cNvPr id="7" name="Footer Placeholder 11">
            <a:extLst>
              <a:ext uri="{FF2B5EF4-FFF2-40B4-BE49-F238E27FC236}">
                <a16:creationId xmlns:a16="http://schemas.microsoft.com/office/drawing/2014/main" id="{B9FF9766-CA09-A840-9096-C80E401E4128}"/>
              </a:ext>
            </a:extLst>
          </p:cNvPr>
          <p:cNvSpPr>
            <a:spLocks noGrp="1"/>
          </p:cNvSpPr>
          <p:nvPr>
            <p:ph type="ftr" sz="quarter" idx="12"/>
          </p:nvPr>
        </p:nvSpPr>
        <p:spPr/>
        <p:txBody>
          <a:bodyPr rtlCol="0"/>
          <a:lstStyle>
            <a:lvl1pPr>
              <a:defRPr/>
            </a:lvl1pPr>
          </a:lstStyle>
          <a:p>
            <a:pPr>
              <a:defRPr/>
            </a:pPr>
            <a:r>
              <a:rPr lang="en-US"/>
              <a:t>Aswath Damodaran</a:t>
            </a:r>
            <a:endParaRPr lang="en-US" dirty="0"/>
          </a:p>
        </p:txBody>
      </p:sp>
    </p:spTree>
    <p:extLst>
      <p:ext uri="{BB962C8B-B14F-4D97-AF65-F5344CB8AC3E}">
        <p14:creationId xmlns:p14="http://schemas.microsoft.com/office/powerpoint/2010/main" val="28585855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a:t>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a:t>Edit Master text styles</a:t>
            </a:r>
          </a:p>
        </p:txBody>
      </p:sp>
      <p:sp>
        <p:nvSpPr>
          <p:cNvPr id="6" name="Date Placeholder 13">
            <a:extLst>
              <a:ext uri="{FF2B5EF4-FFF2-40B4-BE49-F238E27FC236}">
                <a16:creationId xmlns:a16="http://schemas.microsoft.com/office/drawing/2014/main" id="{B4829757-D0FF-9F48-8955-BCA180AD963F}"/>
              </a:ext>
            </a:extLst>
          </p:cNvPr>
          <p:cNvSpPr>
            <a:spLocks noGrp="1"/>
          </p:cNvSpPr>
          <p:nvPr>
            <p:ph type="dt" sz="half" idx="10"/>
          </p:nvPr>
        </p:nvSpPr>
        <p:spPr/>
        <p:txBody>
          <a:bodyPr/>
          <a:lstStyle>
            <a:lvl1pPr>
              <a:defRPr/>
            </a:lvl1pPr>
          </a:lstStyle>
          <a:p>
            <a:pPr>
              <a:defRPr/>
            </a:pPr>
            <a:r>
              <a:rPr lang="en-US" altLang="en-US"/>
              <a:t>‹#›</a:t>
            </a:r>
          </a:p>
        </p:txBody>
      </p:sp>
      <p:sp>
        <p:nvSpPr>
          <p:cNvPr id="7" name="Footer Placeholder 2">
            <a:extLst>
              <a:ext uri="{FF2B5EF4-FFF2-40B4-BE49-F238E27FC236}">
                <a16:creationId xmlns:a16="http://schemas.microsoft.com/office/drawing/2014/main" id="{86B39E20-151B-AA45-8AE9-AF9AB3D5CA1C}"/>
              </a:ext>
            </a:extLst>
          </p:cNvPr>
          <p:cNvSpPr>
            <a:spLocks noGrp="1"/>
          </p:cNvSpPr>
          <p:nvPr>
            <p:ph type="ftr" sz="quarter" idx="11"/>
          </p:nvPr>
        </p:nvSpPr>
        <p:spPr/>
        <p:txBody>
          <a:bodyPr/>
          <a:lstStyle>
            <a:lvl1pPr>
              <a:defRPr/>
            </a:lvl1pPr>
          </a:lstStyle>
          <a:p>
            <a:pPr>
              <a:defRPr/>
            </a:pPr>
            <a:r>
              <a:rPr lang="en-US"/>
              <a:t>Aswath Damodaran</a:t>
            </a:r>
            <a:endParaRPr lang="en-US" dirty="0"/>
          </a:p>
        </p:txBody>
      </p:sp>
      <p:sp>
        <p:nvSpPr>
          <p:cNvPr id="8" name="Slide Number Placeholder 22">
            <a:extLst>
              <a:ext uri="{FF2B5EF4-FFF2-40B4-BE49-F238E27FC236}">
                <a16:creationId xmlns:a16="http://schemas.microsoft.com/office/drawing/2014/main" id="{9896CECA-DB09-2542-BF9C-37278177594A}"/>
              </a:ext>
            </a:extLst>
          </p:cNvPr>
          <p:cNvSpPr>
            <a:spLocks noGrp="1"/>
          </p:cNvSpPr>
          <p:nvPr>
            <p:ph type="sldNum" sz="quarter" idx="12"/>
          </p:nvPr>
        </p:nvSpPr>
        <p:spPr/>
        <p:txBody>
          <a:bodyPr/>
          <a:lstStyle>
            <a:lvl1pPr>
              <a:defRPr/>
            </a:lvl1pPr>
          </a:lstStyle>
          <a:p>
            <a:pPr>
              <a:defRPr/>
            </a:pPr>
            <a:fld id="{8438E097-EB4D-7B4C-9B21-E76C066B49FC}" type="slidenum">
              <a:rPr lang="en-US" altLang="en-US"/>
              <a:pPr>
                <a:defRPr/>
              </a:pPr>
              <a:t>‹#›</a:t>
            </a:fld>
            <a:endParaRPr lang="en-US" altLang="en-US"/>
          </a:p>
        </p:txBody>
      </p:sp>
    </p:spTree>
    <p:extLst>
      <p:ext uri="{BB962C8B-B14F-4D97-AF65-F5344CB8AC3E}">
        <p14:creationId xmlns:p14="http://schemas.microsoft.com/office/powerpoint/2010/main" val="33838915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13">
            <a:extLst>
              <a:ext uri="{FF2B5EF4-FFF2-40B4-BE49-F238E27FC236}">
                <a16:creationId xmlns:a16="http://schemas.microsoft.com/office/drawing/2014/main" id="{C2EE4587-9118-B445-A8D2-89C695CA5943}"/>
              </a:ext>
            </a:extLst>
          </p:cNvPr>
          <p:cNvSpPr>
            <a:spLocks noGrp="1"/>
          </p:cNvSpPr>
          <p:nvPr>
            <p:ph type="dt" sz="half" idx="10"/>
          </p:nvPr>
        </p:nvSpPr>
        <p:spPr/>
        <p:txBody>
          <a:bodyPr/>
          <a:lstStyle>
            <a:lvl1pPr>
              <a:defRPr/>
            </a:lvl1pPr>
          </a:lstStyle>
          <a:p>
            <a:pPr>
              <a:defRPr/>
            </a:pPr>
            <a:r>
              <a:rPr lang="en-US" altLang="en-US"/>
              <a:t>‹#›</a:t>
            </a:r>
          </a:p>
        </p:txBody>
      </p:sp>
      <p:sp>
        <p:nvSpPr>
          <p:cNvPr id="4" name="Footer Placeholder 2">
            <a:extLst>
              <a:ext uri="{FF2B5EF4-FFF2-40B4-BE49-F238E27FC236}">
                <a16:creationId xmlns:a16="http://schemas.microsoft.com/office/drawing/2014/main" id="{C892F6DD-14EE-CD4C-804F-21C5571A360A}"/>
              </a:ext>
            </a:extLst>
          </p:cNvPr>
          <p:cNvSpPr>
            <a:spLocks noGrp="1"/>
          </p:cNvSpPr>
          <p:nvPr>
            <p:ph type="ftr" sz="quarter" idx="11"/>
          </p:nvPr>
        </p:nvSpPr>
        <p:spPr/>
        <p:txBody>
          <a:bodyPr/>
          <a:lstStyle>
            <a:lvl1pPr>
              <a:defRPr/>
            </a:lvl1pPr>
          </a:lstStyle>
          <a:p>
            <a:pPr>
              <a:defRPr/>
            </a:pPr>
            <a:r>
              <a:rPr lang="en-US"/>
              <a:t>Aswath Damodaran</a:t>
            </a:r>
            <a:endParaRPr lang="en-US" dirty="0"/>
          </a:p>
        </p:txBody>
      </p:sp>
      <p:sp>
        <p:nvSpPr>
          <p:cNvPr id="5" name="Slide Number Placeholder 22">
            <a:extLst>
              <a:ext uri="{FF2B5EF4-FFF2-40B4-BE49-F238E27FC236}">
                <a16:creationId xmlns:a16="http://schemas.microsoft.com/office/drawing/2014/main" id="{68723254-20A4-3F4C-B6AA-F0F8FBB2C403}"/>
              </a:ext>
            </a:extLst>
          </p:cNvPr>
          <p:cNvSpPr>
            <a:spLocks noGrp="1"/>
          </p:cNvSpPr>
          <p:nvPr>
            <p:ph type="sldNum" sz="quarter" idx="12"/>
          </p:nvPr>
        </p:nvSpPr>
        <p:spPr/>
        <p:txBody>
          <a:bodyPr/>
          <a:lstStyle>
            <a:lvl1pPr>
              <a:defRPr/>
            </a:lvl1pPr>
          </a:lstStyle>
          <a:p>
            <a:pPr>
              <a:defRPr/>
            </a:pPr>
            <a:fld id="{B31E368B-E858-304F-9383-F2818A2D7ADF}" type="slidenum">
              <a:rPr lang="en-US" altLang="en-US"/>
              <a:pPr>
                <a:defRPr/>
              </a:pPr>
              <a:t>‹#›</a:t>
            </a:fld>
            <a:endParaRPr lang="en-US" altLang="en-US"/>
          </a:p>
        </p:txBody>
      </p:sp>
    </p:spTree>
    <p:extLst>
      <p:ext uri="{BB962C8B-B14F-4D97-AF65-F5344CB8AC3E}">
        <p14:creationId xmlns:p14="http://schemas.microsoft.com/office/powerpoint/2010/main" val="2759489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0E6B624-6C85-344D-9543-AC6A26774F5F}"/>
              </a:ext>
            </a:extLst>
          </p:cNvPr>
          <p:cNvSpPr>
            <a:spLocks noGrp="1"/>
          </p:cNvSpPr>
          <p:nvPr>
            <p:ph type="dt" sz="half" idx="10"/>
          </p:nvPr>
        </p:nvSpPr>
        <p:spPr/>
        <p:txBody>
          <a:bodyPr/>
          <a:lstStyle>
            <a:lvl1pPr>
              <a:defRPr/>
            </a:lvl1pPr>
          </a:lstStyle>
          <a:p>
            <a:pPr>
              <a:defRPr/>
            </a:pPr>
            <a:r>
              <a:rPr lang="en-US" altLang="en-US"/>
              <a:t>‹#›</a:t>
            </a:r>
          </a:p>
        </p:txBody>
      </p:sp>
      <p:sp>
        <p:nvSpPr>
          <p:cNvPr id="3" name="Footer Placeholder 2">
            <a:extLst>
              <a:ext uri="{FF2B5EF4-FFF2-40B4-BE49-F238E27FC236}">
                <a16:creationId xmlns:a16="http://schemas.microsoft.com/office/drawing/2014/main" id="{6992B9C5-2096-5941-93B6-7DABB4B3C006}"/>
              </a:ext>
            </a:extLst>
          </p:cNvPr>
          <p:cNvSpPr>
            <a:spLocks noGrp="1"/>
          </p:cNvSpPr>
          <p:nvPr>
            <p:ph type="ftr" sz="quarter" idx="11"/>
          </p:nvPr>
        </p:nvSpPr>
        <p:spPr/>
        <p:txBody>
          <a:bodyPr/>
          <a:lstStyle>
            <a:lvl1pPr>
              <a:defRPr/>
            </a:lvl1pPr>
          </a:lstStyle>
          <a:p>
            <a:pPr>
              <a:defRPr/>
            </a:pPr>
            <a:r>
              <a:rPr lang="en-US"/>
              <a:t>Aswath Damodaran</a:t>
            </a:r>
            <a:endParaRPr lang="en-US" dirty="0"/>
          </a:p>
        </p:txBody>
      </p:sp>
      <p:sp>
        <p:nvSpPr>
          <p:cNvPr id="4" name="Slide Number Placeholder 3">
            <a:extLst>
              <a:ext uri="{FF2B5EF4-FFF2-40B4-BE49-F238E27FC236}">
                <a16:creationId xmlns:a16="http://schemas.microsoft.com/office/drawing/2014/main" id="{5BC741C5-2AC5-2548-99F1-1FB504205EFF}"/>
              </a:ext>
            </a:extLst>
          </p:cNvPr>
          <p:cNvSpPr>
            <a:spLocks noGrp="1"/>
          </p:cNvSpPr>
          <p:nvPr>
            <p:ph type="sldNum" sz="quarter" idx="12"/>
          </p:nvPr>
        </p:nvSpPr>
        <p:spPr>
          <a:xfrm>
            <a:off x="0" y="6248400"/>
            <a:ext cx="533400" cy="381000"/>
          </a:xfrm>
        </p:spPr>
        <p:txBody>
          <a:bodyPr/>
          <a:lstStyle>
            <a:lvl1pPr>
              <a:defRPr smtClean="0">
                <a:solidFill>
                  <a:schemeClr val="tx2"/>
                </a:solidFill>
              </a:defRPr>
            </a:lvl1pPr>
          </a:lstStyle>
          <a:p>
            <a:pPr>
              <a:defRPr/>
            </a:pPr>
            <a:fld id="{DEF4CBCD-D1AC-F749-BF94-E62279158193}" type="slidenum">
              <a:rPr lang="en-US" altLang="en-US"/>
              <a:pPr>
                <a:defRPr/>
              </a:pPr>
              <a:t>‹#›</a:t>
            </a:fld>
            <a:endParaRPr lang="en-US" altLang="en-US"/>
          </a:p>
        </p:txBody>
      </p:sp>
    </p:spTree>
    <p:extLst>
      <p:ext uri="{BB962C8B-B14F-4D97-AF65-F5344CB8AC3E}">
        <p14:creationId xmlns:p14="http://schemas.microsoft.com/office/powerpoint/2010/main" val="27986608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pic>
        <p:nvPicPr>
          <p:cNvPr id="4" name="Picture 9">
            <a:extLst>
              <a:ext uri="{FF2B5EF4-FFF2-40B4-BE49-F238E27FC236}">
                <a16:creationId xmlns:a16="http://schemas.microsoft.com/office/drawing/2014/main" id="{1000B32C-9DC5-6540-8ECA-BA856C07CBA2}"/>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2775" y="1755775"/>
            <a:ext cx="1614488" cy="1689100"/>
          </a:xfrm>
          <a:prstGeom prst="rect">
            <a:avLst/>
          </a:prstGeom>
          <a:noFill/>
          <a:ln w="50800" cap="sq" cmpd="dbl">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9600" y="273050"/>
            <a:ext cx="8077200" cy="869950"/>
          </a:xfrm>
        </p:spPr>
        <p:txBody>
          <a:bodyPr/>
          <a:lstStyle>
            <a:lvl1pPr algn="l">
              <a:buNone/>
              <a:defRPr sz="4400" b="0"/>
            </a:lvl1pPr>
          </a:lstStyle>
          <a:p>
            <a:r>
              <a:rPr lang="en-US"/>
              <a:t>Click to edit Master title style</a:t>
            </a:r>
            <a:endParaRPr lang="en-US" dirty="0"/>
          </a:p>
        </p:txBody>
      </p:sp>
      <p:sp>
        <p:nvSpPr>
          <p:cNvPr id="9" name="Content Placeholder 8"/>
          <p:cNvSpPr>
            <a:spLocks noGrp="1"/>
          </p:cNvSpPr>
          <p:nvPr>
            <p:ph sz="quarter" idx="1"/>
          </p:nvPr>
        </p:nvSpPr>
        <p:spPr>
          <a:xfrm>
            <a:off x="2362200" y="1752600"/>
            <a:ext cx="6400800" cy="44196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E1819C42-84E9-C944-8349-3123D7428264}"/>
              </a:ext>
            </a:extLst>
          </p:cNvPr>
          <p:cNvSpPr>
            <a:spLocks noGrp="1"/>
          </p:cNvSpPr>
          <p:nvPr>
            <p:ph type="dt" sz="half" idx="10"/>
          </p:nvPr>
        </p:nvSpPr>
        <p:spPr/>
        <p:txBody>
          <a:bodyPr/>
          <a:lstStyle>
            <a:lvl1pPr>
              <a:defRPr/>
            </a:lvl1pPr>
          </a:lstStyle>
          <a:p>
            <a:pPr>
              <a:defRPr/>
            </a:pPr>
            <a:r>
              <a:rPr lang="en-US" altLang="en-US"/>
              <a:t>‹#›</a:t>
            </a:r>
          </a:p>
        </p:txBody>
      </p:sp>
      <p:sp>
        <p:nvSpPr>
          <p:cNvPr id="6" name="Footer Placeholder 5">
            <a:extLst>
              <a:ext uri="{FF2B5EF4-FFF2-40B4-BE49-F238E27FC236}">
                <a16:creationId xmlns:a16="http://schemas.microsoft.com/office/drawing/2014/main" id="{B3222A19-249A-A648-9F1F-1B8A93FE6B36}"/>
              </a:ext>
            </a:extLst>
          </p:cNvPr>
          <p:cNvSpPr>
            <a:spLocks noGrp="1"/>
          </p:cNvSpPr>
          <p:nvPr>
            <p:ph type="ftr" sz="quarter" idx="11"/>
          </p:nvPr>
        </p:nvSpPr>
        <p:spPr/>
        <p:txBody>
          <a:bodyPr/>
          <a:lstStyle>
            <a:lvl1pPr>
              <a:defRPr/>
            </a:lvl1pPr>
          </a:lstStyle>
          <a:p>
            <a:pPr>
              <a:defRPr/>
            </a:pPr>
            <a:r>
              <a:rPr lang="en-US"/>
              <a:t>Aswath Damodaran</a:t>
            </a:r>
            <a:endParaRPr lang="en-US" dirty="0"/>
          </a:p>
        </p:txBody>
      </p:sp>
      <p:sp>
        <p:nvSpPr>
          <p:cNvPr id="7" name="Slide Number Placeholder 6">
            <a:extLst>
              <a:ext uri="{FF2B5EF4-FFF2-40B4-BE49-F238E27FC236}">
                <a16:creationId xmlns:a16="http://schemas.microsoft.com/office/drawing/2014/main" id="{58B71A9B-9BAA-594B-A13D-EB6AF7B32269}"/>
              </a:ext>
            </a:extLst>
          </p:cNvPr>
          <p:cNvSpPr>
            <a:spLocks noGrp="1"/>
          </p:cNvSpPr>
          <p:nvPr>
            <p:ph type="sldNum" sz="quarter" idx="12"/>
          </p:nvPr>
        </p:nvSpPr>
        <p:spPr/>
        <p:txBody>
          <a:bodyPr/>
          <a:lstStyle>
            <a:lvl1pPr>
              <a:defRPr smtClean="0"/>
            </a:lvl1pPr>
          </a:lstStyle>
          <a:p>
            <a:pPr>
              <a:defRPr/>
            </a:pPr>
            <a:fld id="{898AC488-2A91-9E4C-8A49-2E662E402610}" type="slidenum">
              <a:rPr lang="en-US" altLang="en-US"/>
              <a:pPr>
                <a:defRPr/>
              </a:pPr>
              <a:t>‹#›</a:t>
            </a:fld>
            <a:endParaRPr lang="en-US" altLang="en-US"/>
          </a:p>
        </p:txBody>
      </p:sp>
    </p:spTree>
    <p:extLst>
      <p:ext uri="{BB962C8B-B14F-4D97-AF65-F5344CB8AC3E}">
        <p14:creationId xmlns:p14="http://schemas.microsoft.com/office/powerpoint/2010/main" val="35463388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B024C44-59B7-8443-BD23-D6B031137522}"/>
              </a:ext>
            </a:extLst>
          </p:cNvPr>
          <p:cNvSpPr/>
          <p:nvPr/>
        </p:nvSpPr>
        <p:spPr bwMode="white">
          <a:xfrm>
            <a:off x="-9525" y="4572000"/>
            <a:ext cx="9144000" cy="887413"/>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a:extLst>
              <a:ext uri="{FF2B5EF4-FFF2-40B4-BE49-F238E27FC236}">
                <a16:creationId xmlns:a16="http://schemas.microsoft.com/office/drawing/2014/main" id="{615DC03A-1A77-F145-A35D-D90662225F2C}"/>
              </a:ext>
            </a:extLst>
          </p:cNvPr>
          <p:cNvSpPr/>
          <p:nvPr/>
        </p:nvSpPr>
        <p:spPr>
          <a:xfrm>
            <a:off x="-9525" y="4664075"/>
            <a:ext cx="1463675" cy="712788"/>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Rectangle 6">
            <a:extLst>
              <a:ext uri="{FF2B5EF4-FFF2-40B4-BE49-F238E27FC236}">
                <a16:creationId xmlns:a16="http://schemas.microsoft.com/office/drawing/2014/main" id="{B61C6DEE-0C46-CD45-822D-5C1AF7943679}"/>
              </a:ext>
            </a:extLst>
          </p:cNvPr>
          <p:cNvSpPr/>
          <p:nvPr/>
        </p:nvSpPr>
        <p:spPr>
          <a:xfrm>
            <a:off x="1544638" y="4654550"/>
            <a:ext cx="7599362" cy="712788"/>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a:extLst>
              <a:ext uri="{FF2B5EF4-FFF2-40B4-BE49-F238E27FC236}">
                <a16:creationId xmlns:a16="http://schemas.microsoft.com/office/drawing/2014/main" id="{953257A3-AB5B-D74A-AF42-C29E82590AA6}"/>
              </a:ext>
            </a:extLst>
          </p:cNvPr>
          <p:cNvSpPr/>
          <p:nvPr/>
        </p:nvSpPr>
        <p:spPr bwMode="white">
          <a:xfrm>
            <a:off x="1447800" y="0"/>
            <a:ext cx="100013" cy="6867525"/>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a:t>Edit Master text styles</a:t>
            </a:r>
          </a:p>
        </p:txBody>
      </p:sp>
      <p:sp>
        <p:nvSpPr>
          <p:cNvPr id="2" name="Title 1"/>
          <p:cNvSpPr>
            <a:spLocks noGrp="1"/>
          </p:cNvSpPr>
          <p:nvPr>
            <p:ph type="title"/>
          </p:nvPr>
        </p:nvSpPr>
        <p:spPr>
          <a:xfrm>
            <a:off x="1600200" y="4648200"/>
            <a:ext cx="7315200" cy="685800"/>
          </a:xfrm>
        </p:spPr>
        <p:txBody>
          <a:bodyPr/>
          <a:lstStyle>
            <a:lvl1pPr algn="l">
              <a:buNone/>
              <a:defRPr sz="2800" b="0">
                <a:solidFill>
                  <a:srgbClr val="FFFFFF"/>
                </a:solidFill>
              </a:defRPr>
            </a:lvl1pPr>
          </a:lstStyle>
          <a:p>
            <a:r>
              <a:rPr lang="en-US"/>
              <a:t>Click to edit Master title style</a:t>
            </a:r>
            <a:endParaRPr lang="en-US" dirty="0"/>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normAutofit/>
          </a:bodyPr>
          <a:lstStyle>
            <a:lvl1pPr marL="0" indent="0">
              <a:buNone/>
              <a:defRPr sz="3200"/>
            </a:lvl1pPr>
          </a:lstStyle>
          <a:p>
            <a:pPr lvl="0"/>
            <a:r>
              <a:rPr lang="en-US" noProof="0"/>
              <a:t>Click icon to add picture</a:t>
            </a:r>
            <a:endParaRPr lang="en-US" noProof="0" dirty="0"/>
          </a:p>
        </p:txBody>
      </p:sp>
      <p:sp>
        <p:nvSpPr>
          <p:cNvPr id="9" name="Date Placeholder 11">
            <a:extLst>
              <a:ext uri="{FF2B5EF4-FFF2-40B4-BE49-F238E27FC236}">
                <a16:creationId xmlns:a16="http://schemas.microsoft.com/office/drawing/2014/main" id="{2117850A-13F8-D647-881E-7425480231D3}"/>
              </a:ext>
            </a:extLst>
          </p:cNvPr>
          <p:cNvSpPr>
            <a:spLocks noGrp="1"/>
          </p:cNvSpPr>
          <p:nvPr>
            <p:ph type="dt" sz="half" idx="10"/>
          </p:nvPr>
        </p:nvSpPr>
        <p:spPr>
          <a:xfrm>
            <a:off x="6248400" y="6248400"/>
            <a:ext cx="2667000" cy="365125"/>
          </a:xfrm>
        </p:spPr>
        <p:txBody>
          <a:bodyPr/>
          <a:lstStyle>
            <a:lvl1pPr>
              <a:defRPr/>
            </a:lvl1pPr>
          </a:lstStyle>
          <a:p>
            <a:pPr>
              <a:defRPr/>
            </a:pPr>
            <a:r>
              <a:rPr lang="en-US" altLang="en-US"/>
              <a:t>‹#›</a:t>
            </a:r>
          </a:p>
        </p:txBody>
      </p:sp>
      <p:sp>
        <p:nvSpPr>
          <p:cNvPr id="10" name="Slide Number Placeholder 12">
            <a:extLst>
              <a:ext uri="{FF2B5EF4-FFF2-40B4-BE49-F238E27FC236}">
                <a16:creationId xmlns:a16="http://schemas.microsoft.com/office/drawing/2014/main" id="{A89F8FAF-4CCA-8348-A684-7974D809AB4D}"/>
              </a:ext>
            </a:extLst>
          </p:cNvPr>
          <p:cNvSpPr>
            <a:spLocks noGrp="1"/>
          </p:cNvSpPr>
          <p:nvPr>
            <p:ph type="sldNum" sz="quarter" idx="11"/>
          </p:nvPr>
        </p:nvSpPr>
        <p:spPr>
          <a:xfrm>
            <a:off x="0" y="4667250"/>
            <a:ext cx="1447800" cy="663575"/>
          </a:xfrm>
        </p:spPr>
        <p:txBody>
          <a:bodyPr/>
          <a:lstStyle>
            <a:lvl1pPr>
              <a:defRPr sz="2800" smtClean="0"/>
            </a:lvl1pPr>
          </a:lstStyle>
          <a:p>
            <a:pPr>
              <a:defRPr/>
            </a:pPr>
            <a:fld id="{EDBA35BD-1110-9B4E-939A-B88B637B98E6}" type="slidenum">
              <a:rPr lang="en-US" altLang="en-US"/>
              <a:pPr>
                <a:defRPr/>
              </a:pPr>
              <a:t>‹#›</a:t>
            </a:fld>
            <a:endParaRPr lang="en-US" altLang="en-US"/>
          </a:p>
        </p:txBody>
      </p:sp>
      <p:sp>
        <p:nvSpPr>
          <p:cNvPr id="11" name="Footer Placeholder 13">
            <a:extLst>
              <a:ext uri="{FF2B5EF4-FFF2-40B4-BE49-F238E27FC236}">
                <a16:creationId xmlns:a16="http://schemas.microsoft.com/office/drawing/2014/main" id="{59F6E1F1-56DB-5F41-875D-F9E7FC9A20E9}"/>
              </a:ext>
            </a:extLst>
          </p:cNvPr>
          <p:cNvSpPr>
            <a:spLocks noGrp="1"/>
          </p:cNvSpPr>
          <p:nvPr>
            <p:ph type="ftr" sz="quarter" idx="12"/>
          </p:nvPr>
        </p:nvSpPr>
        <p:spPr>
          <a:xfrm>
            <a:off x="1600200" y="6248400"/>
            <a:ext cx="4572000" cy="365125"/>
          </a:xfrm>
        </p:spPr>
        <p:txBody>
          <a:bodyPr rtlCol="0"/>
          <a:lstStyle>
            <a:lvl1pPr>
              <a:defRPr/>
            </a:lvl1pPr>
          </a:lstStyle>
          <a:p>
            <a:pPr>
              <a:defRPr/>
            </a:pPr>
            <a:r>
              <a:rPr lang="en-US"/>
              <a:t>Aswath Damodaran</a:t>
            </a:r>
            <a:endParaRPr lang="en-US" dirty="0"/>
          </a:p>
        </p:txBody>
      </p:sp>
    </p:spTree>
    <p:extLst>
      <p:ext uri="{BB962C8B-B14F-4D97-AF65-F5344CB8AC3E}">
        <p14:creationId xmlns:p14="http://schemas.microsoft.com/office/powerpoint/2010/main" val="30453700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3">
            <a:extLst>
              <a:ext uri="{FF2B5EF4-FFF2-40B4-BE49-F238E27FC236}">
                <a16:creationId xmlns:a16="http://schemas.microsoft.com/office/drawing/2014/main" id="{FFE35FF3-D8EB-8D4F-9853-CF80D562756E}"/>
              </a:ext>
            </a:extLst>
          </p:cNvPr>
          <p:cNvSpPr>
            <a:spLocks noGrp="1"/>
          </p:cNvSpPr>
          <p:nvPr>
            <p:ph type="dt" sz="half" idx="10"/>
          </p:nvPr>
        </p:nvSpPr>
        <p:spPr/>
        <p:txBody>
          <a:bodyPr/>
          <a:lstStyle>
            <a:lvl1pPr>
              <a:defRPr/>
            </a:lvl1pPr>
          </a:lstStyle>
          <a:p>
            <a:pPr>
              <a:defRPr/>
            </a:pPr>
            <a:r>
              <a:rPr lang="en-US" altLang="en-US"/>
              <a:t>‹#›</a:t>
            </a:r>
            <a:endParaRPr lang="en-US" altLang="en-US">
              <a:solidFill>
                <a:srgbClr val="898989"/>
              </a:solidFill>
            </a:endParaRPr>
          </a:p>
        </p:txBody>
      </p:sp>
      <p:sp>
        <p:nvSpPr>
          <p:cNvPr id="5" name="Footer Placeholder 2">
            <a:extLst>
              <a:ext uri="{FF2B5EF4-FFF2-40B4-BE49-F238E27FC236}">
                <a16:creationId xmlns:a16="http://schemas.microsoft.com/office/drawing/2014/main" id="{CEAA57DB-BA16-4E4E-A3B1-B26ECF429DD8}"/>
              </a:ext>
            </a:extLst>
          </p:cNvPr>
          <p:cNvSpPr>
            <a:spLocks noGrp="1"/>
          </p:cNvSpPr>
          <p:nvPr>
            <p:ph type="ftr" sz="quarter" idx="11"/>
          </p:nvPr>
        </p:nvSpPr>
        <p:spPr/>
        <p:txBody>
          <a:bodyPr/>
          <a:lstStyle>
            <a:lvl1pPr>
              <a:defRPr/>
            </a:lvl1pPr>
          </a:lstStyle>
          <a:p>
            <a:pPr>
              <a:defRPr/>
            </a:pPr>
            <a:r>
              <a:rPr lang="en-US"/>
              <a:t>Aswath Damodaran</a:t>
            </a:r>
          </a:p>
        </p:txBody>
      </p:sp>
      <p:sp>
        <p:nvSpPr>
          <p:cNvPr id="6" name="Slide Number Placeholder 22">
            <a:extLst>
              <a:ext uri="{FF2B5EF4-FFF2-40B4-BE49-F238E27FC236}">
                <a16:creationId xmlns:a16="http://schemas.microsoft.com/office/drawing/2014/main" id="{A2AA0DA9-9E50-DB44-A030-DEF5A28C672A}"/>
              </a:ext>
            </a:extLst>
          </p:cNvPr>
          <p:cNvSpPr>
            <a:spLocks noGrp="1"/>
          </p:cNvSpPr>
          <p:nvPr>
            <p:ph type="sldNum" sz="quarter" idx="12"/>
          </p:nvPr>
        </p:nvSpPr>
        <p:spPr/>
        <p:txBody>
          <a:bodyPr/>
          <a:lstStyle>
            <a:lvl1pPr>
              <a:defRPr smtClean="0"/>
            </a:lvl1pPr>
          </a:lstStyle>
          <a:p>
            <a:pPr>
              <a:defRPr/>
            </a:pPr>
            <a:fld id="{222276F4-1E27-4141-B645-66099AD07E04}" type="slidenum">
              <a:rPr lang="en-US" altLang="en-US"/>
              <a:pPr>
                <a:defRPr/>
              </a:pPr>
              <a:t>‹#›</a:t>
            </a:fld>
            <a:endParaRPr lang="en-US" altLang="en-US">
              <a:solidFill>
                <a:schemeClr val="tx1"/>
              </a:solidFill>
            </a:endParaRPr>
          </a:p>
        </p:txBody>
      </p:sp>
    </p:spTree>
    <p:extLst>
      <p:ext uri="{BB962C8B-B14F-4D97-AF65-F5344CB8AC3E}">
        <p14:creationId xmlns:p14="http://schemas.microsoft.com/office/powerpoint/2010/main" val="19661345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613B147-AE63-7241-8948-53F59C1DE031}"/>
              </a:ext>
            </a:extLst>
          </p:cNvPr>
          <p:cNvSpPr/>
          <p:nvPr/>
        </p:nvSpPr>
        <p:spPr bwMode="white">
          <a:xfrm>
            <a:off x="6096000" y="0"/>
            <a:ext cx="320675"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4">
            <a:extLst>
              <a:ext uri="{FF2B5EF4-FFF2-40B4-BE49-F238E27FC236}">
                <a16:creationId xmlns:a16="http://schemas.microsoft.com/office/drawing/2014/main" id="{1B4EA64D-189A-3745-BA55-61C0B5400B83}"/>
              </a:ext>
            </a:extLst>
          </p:cNvPr>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a:extLst>
              <a:ext uri="{FF2B5EF4-FFF2-40B4-BE49-F238E27FC236}">
                <a16:creationId xmlns:a16="http://schemas.microsoft.com/office/drawing/2014/main" id="{2283827C-65F5-8049-9EA0-FCE495F72780}"/>
              </a:ext>
            </a:extLst>
          </p:cNvPr>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Vertical Title 1"/>
          <p:cNvSpPr>
            <a:spLocks noGrp="1"/>
          </p:cNvSpPr>
          <p:nvPr>
            <p:ph type="title" orient="vert"/>
          </p:nvPr>
        </p:nvSpPr>
        <p:spPr>
          <a:xfrm>
            <a:off x="6553200" y="609600"/>
            <a:ext cx="2057400" cy="551656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57200" y="609600"/>
            <a:ext cx="5562600" cy="5516564"/>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a:extLst>
              <a:ext uri="{FF2B5EF4-FFF2-40B4-BE49-F238E27FC236}">
                <a16:creationId xmlns:a16="http://schemas.microsoft.com/office/drawing/2014/main" id="{659BA187-79B1-B64C-9E0A-CC3B3B9A41DC}"/>
              </a:ext>
            </a:extLst>
          </p:cNvPr>
          <p:cNvSpPr>
            <a:spLocks noGrp="1"/>
          </p:cNvSpPr>
          <p:nvPr>
            <p:ph type="dt" sz="half" idx="10"/>
          </p:nvPr>
        </p:nvSpPr>
        <p:spPr>
          <a:xfrm>
            <a:off x="6553200" y="6248400"/>
            <a:ext cx="2209800" cy="365125"/>
          </a:xfrm>
        </p:spPr>
        <p:txBody>
          <a:bodyPr/>
          <a:lstStyle>
            <a:lvl1pPr>
              <a:defRPr/>
            </a:lvl1pPr>
          </a:lstStyle>
          <a:p>
            <a:pPr>
              <a:defRPr/>
            </a:pPr>
            <a:r>
              <a:rPr lang="en-US" altLang="en-US"/>
              <a:t>‹#›</a:t>
            </a:r>
            <a:endParaRPr lang="en-US" altLang="en-US">
              <a:solidFill>
                <a:srgbClr val="898989"/>
              </a:solidFill>
            </a:endParaRPr>
          </a:p>
        </p:txBody>
      </p:sp>
      <p:sp>
        <p:nvSpPr>
          <p:cNvPr id="8" name="Footer Placeholder 4">
            <a:extLst>
              <a:ext uri="{FF2B5EF4-FFF2-40B4-BE49-F238E27FC236}">
                <a16:creationId xmlns:a16="http://schemas.microsoft.com/office/drawing/2014/main" id="{1594B3AE-0898-7748-BF50-F2B53A483E3B}"/>
              </a:ext>
            </a:extLst>
          </p:cNvPr>
          <p:cNvSpPr>
            <a:spLocks noGrp="1"/>
          </p:cNvSpPr>
          <p:nvPr>
            <p:ph type="ftr" sz="quarter" idx="11"/>
          </p:nvPr>
        </p:nvSpPr>
        <p:spPr>
          <a:xfrm>
            <a:off x="457200" y="6248400"/>
            <a:ext cx="5573713" cy="365125"/>
          </a:xfrm>
        </p:spPr>
        <p:txBody>
          <a:bodyPr/>
          <a:lstStyle>
            <a:lvl1pPr>
              <a:defRPr/>
            </a:lvl1pPr>
          </a:lstStyle>
          <a:p>
            <a:pPr>
              <a:defRPr/>
            </a:pPr>
            <a:r>
              <a:rPr lang="en-US"/>
              <a:t>Aswath Damodaran</a:t>
            </a:r>
            <a:endParaRPr lang="en-US" dirty="0"/>
          </a:p>
        </p:txBody>
      </p:sp>
      <p:sp>
        <p:nvSpPr>
          <p:cNvPr id="9" name="Slide Number Placeholder 5">
            <a:extLst>
              <a:ext uri="{FF2B5EF4-FFF2-40B4-BE49-F238E27FC236}">
                <a16:creationId xmlns:a16="http://schemas.microsoft.com/office/drawing/2014/main" id="{CA5042B1-C583-C34D-9F07-6A4630EFD7BC}"/>
              </a:ext>
            </a:extLst>
          </p:cNvPr>
          <p:cNvSpPr>
            <a:spLocks noGrp="1"/>
          </p:cNvSpPr>
          <p:nvPr>
            <p:ph type="sldNum" sz="quarter" idx="12"/>
          </p:nvPr>
        </p:nvSpPr>
        <p:spPr>
          <a:xfrm rot="5400000">
            <a:off x="5989638" y="144462"/>
            <a:ext cx="533400" cy="244475"/>
          </a:xfrm>
        </p:spPr>
        <p:txBody>
          <a:bodyPr/>
          <a:lstStyle>
            <a:lvl1pPr>
              <a:defRPr smtClean="0"/>
            </a:lvl1pPr>
          </a:lstStyle>
          <a:p>
            <a:pPr>
              <a:defRPr/>
            </a:pPr>
            <a:fld id="{01F3ED99-DD32-6549-9450-AC3CD32E0676}" type="slidenum">
              <a:rPr lang="en-US" altLang="en-US"/>
              <a:pPr>
                <a:defRPr/>
              </a:pPr>
              <a:t>‹#›</a:t>
            </a:fld>
            <a:endParaRPr lang="en-US" altLang="en-US">
              <a:solidFill>
                <a:schemeClr val="tx1"/>
              </a:solidFill>
            </a:endParaRPr>
          </a:p>
        </p:txBody>
      </p:sp>
    </p:spTree>
    <p:extLst>
      <p:ext uri="{BB962C8B-B14F-4D97-AF65-F5344CB8AC3E}">
        <p14:creationId xmlns:p14="http://schemas.microsoft.com/office/powerpoint/2010/main" val="13317203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a:t>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a:t>Edit Master text styles</a:t>
            </a:r>
          </a:p>
        </p:txBody>
      </p:sp>
      <p:sp>
        <p:nvSpPr>
          <p:cNvPr id="6" name="Date Placeholder 13">
            <a:extLst>
              <a:ext uri="{FF2B5EF4-FFF2-40B4-BE49-F238E27FC236}">
                <a16:creationId xmlns:a16="http://schemas.microsoft.com/office/drawing/2014/main" id="{D43451E1-1664-A446-9ADF-8A4E7A5B8385}"/>
              </a:ext>
            </a:extLst>
          </p:cNvPr>
          <p:cNvSpPr>
            <a:spLocks noGrp="1"/>
          </p:cNvSpPr>
          <p:nvPr>
            <p:ph type="dt" sz="half" idx="10"/>
          </p:nvPr>
        </p:nvSpPr>
        <p:spPr/>
        <p:txBody>
          <a:bodyPr/>
          <a:lstStyle>
            <a:lvl1pPr>
              <a:defRPr/>
            </a:lvl1pPr>
          </a:lstStyle>
          <a:p>
            <a:pPr>
              <a:defRPr/>
            </a:pPr>
            <a:r>
              <a:rPr lang="en-US" altLang="en-US"/>
              <a:t>‹#›</a:t>
            </a:r>
          </a:p>
        </p:txBody>
      </p:sp>
      <p:sp>
        <p:nvSpPr>
          <p:cNvPr id="7" name="Footer Placeholder 2">
            <a:extLst>
              <a:ext uri="{FF2B5EF4-FFF2-40B4-BE49-F238E27FC236}">
                <a16:creationId xmlns:a16="http://schemas.microsoft.com/office/drawing/2014/main" id="{49AC1856-4EA5-0B4D-8834-2B59A3279A87}"/>
              </a:ext>
            </a:extLst>
          </p:cNvPr>
          <p:cNvSpPr>
            <a:spLocks noGrp="1"/>
          </p:cNvSpPr>
          <p:nvPr>
            <p:ph type="ftr" sz="quarter" idx="11"/>
          </p:nvPr>
        </p:nvSpPr>
        <p:spPr/>
        <p:txBody>
          <a:bodyPr/>
          <a:lstStyle>
            <a:lvl1pPr>
              <a:defRPr/>
            </a:lvl1pPr>
          </a:lstStyle>
          <a:p>
            <a:pPr>
              <a:defRPr/>
            </a:pPr>
            <a:r>
              <a:rPr lang="en-US"/>
              <a:t>Aswath Damodaran</a:t>
            </a:r>
            <a:endParaRPr lang="en-US" dirty="0"/>
          </a:p>
        </p:txBody>
      </p:sp>
      <p:sp>
        <p:nvSpPr>
          <p:cNvPr id="8" name="Slide Number Placeholder 22">
            <a:extLst>
              <a:ext uri="{FF2B5EF4-FFF2-40B4-BE49-F238E27FC236}">
                <a16:creationId xmlns:a16="http://schemas.microsoft.com/office/drawing/2014/main" id="{2DD0BC0D-3D69-894E-8E08-0AC6045B6912}"/>
              </a:ext>
            </a:extLst>
          </p:cNvPr>
          <p:cNvSpPr>
            <a:spLocks noGrp="1"/>
          </p:cNvSpPr>
          <p:nvPr>
            <p:ph type="sldNum" sz="quarter" idx="12"/>
          </p:nvPr>
        </p:nvSpPr>
        <p:spPr/>
        <p:txBody>
          <a:bodyPr/>
          <a:lstStyle>
            <a:lvl1pPr>
              <a:defRPr/>
            </a:lvl1pPr>
          </a:lstStyle>
          <a:p>
            <a:pPr>
              <a:defRPr/>
            </a:pPr>
            <a:fld id="{D7C9EA3F-2155-F24C-8A04-37D5D7C745DB}" type="slidenum">
              <a:rPr lang="en-US" altLang="en-US"/>
              <a:pPr>
                <a:defRPr/>
              </a:pPr>
              <a:t>‹#›</a:t>
            </a:fld>
            <a:endParaRPr lang="en-US" altLang="en-US"/>
          </a:p>
        </p:txBody>
      </p:sp>
    </p:spTree>
    <p:extLst>
      <p:ext uri="{BB962C8B-B14F-4D97-AF65-F5344CB8AC3E}">
        <p14:creationId xmlns:p14="http://schemas.microsoft.com/office/powerpoint/2010/main" val="6478130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3.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4"/>
          <a:srcRect/>
          <a:stretch>
            <a:fillRect/>
          </a:stretch>
        </a:blipFill>
        <a:effectLst/>
      </p:bgPr>
    </p:bg>
    <p:spTree>
      <p:nvGrpSpPr>
        <p:cNvPr id="1" name=""/>
        <p:cNvGrpSpPr/>
        <p:nvPr/>
      </p:nvGrpSpPr>
      <p:grpSpPr>
        <a:xfrm>
          <a:off x="0" y="0"/>
          <a:ext cx="0" cy="0"/>
          <a:chOff x="0" y="0"/>
          <a:chExt cx="0" cy="0"/>
        </a:xfrm>
      </p:grpSpPr>
      <p:sp>
        <p:nvSpPr>
          <p:cNvPr id="17410" name="Title Placeholder 21">
            <a:extLst>
              <a:ext uri="{FF2B5EF4-FFF2-40B4-BE49-F238E27FC236}">
                <a16:creationId xmlns:a16="http://schemas.microsoft.com/office/drawing/2014/main" id="{EB55DFC4-3D77-2A4C-9BE1-ACA3ED56C6A4}"/>
              </a:ext>
            </a:extLst>
          </p:cNvPr>
          <p:cNvSpPr>
            <a:spLocks noGrp="1"/>
          </p:cNvSpPr>
          <p:nvPr>
            <p:ph type="title"/>
          </p:nvPr>
        </p:nvSpPr>
        <p:spPr bwMode="auto">
          <a:xfrm>
            <a:off x="609600" y="228600"/>
            <a:ext cx="81534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7411" name="Text Placeholder 12">
            <a:extLst>
              <a:ext uri="{FF2B5EF4-FFF2-40B4-BE49-F238E27FC236}">
                <a16:creationId xmlns:a16="http://schemas.microsoft.com/office/drawing/2014/main" id="{34C19D3B-0665-1142-982C-1D98185E973C}"/>
              </a:ext>
            </a:extLst>
          </p:cNvPr>
          <p:cNvSpPr>
            <a:spLocks noGrp="1"/>
          </p:cNvSpPr>
          <p:nvPr>
            <p:ph type="body" idx="1"/>
          </p:nvPr>
        </p:nvSpPr>
        <p:spPr bwMode="auto">
          <a:xfrm>
            <a:off x="612775" y="1600200"/>
            <a:ext cx="81534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4" name="Date Placeholder 13">
            <a:extLst>
              <a:ext uri="{FF2B5EF4-FFF2-40B4-BE49-F238E27FC236}">
                <a16:creationId xmlns:a16="http://schemas.microsoft.com/office/drawing/2014/main" id="{67515712-878C-CB4F-992F-09BA0148256D}"/>
              </a:ext>
            </a:extLst>
          </p:cNvPr>
          <p:cNvSpPr>
            <a:spLocks noGrp="1"/>
          </p:cNvSpPr>
          <p:nvPr>
            <p:ph type="dt" sz="half" idx="2"/>
          </p:nvPr>
        </p:nvSpPr>
        <p:spPr>
          <a:xfrm>
            <a:off x="6096000" y="6248400"/>
            <a:ext cx="2667000" cy="365125"/>
          </a:xfrm>
          <a:prstGeom prst="rect">
            <a:avLst/>
          </a:prstGeom>
        </p:spPr>
        <p:txBody>
          <a:bodyPr vert="horz" wrap="square" lIns="91440" tIns="45720" rIns="91440" bIns="45720" numCol="1" anchor="ctr" anchorCtr="0" compatLnSpc="1">
            <a:prstTxWarp prst="textNoShape">
              <a:avLst/>
            </a:prstTxWarp>
          </a:bodyPr>
          <a:lstStyle>
            <a:lvl1pPr algn="r">
              <a:defRPr sz="1400">
                <a:solidFill>
                  <a:schemeClr val="tx2"/>
                </a:solidFill>
                <a:latin typeface="Times" charset="0"/>
                <a:ea typeface="ＭＳ Ｐゴシック" charset="-128"/>
              </a:defRPr>
            </a:lvl1pPr>
          </a:lstStyle>
          <a:p>
            <a:pPr>
              <a:defRPr/>
            </a:pPr>
            <a:r>
              <a:rPr lang="en-US" altLang="en-US"/>
              <a:t>‹#›</a:t>
            </a:r>
          </a:p>
        </p:txBody>
      </p:sp>
      <p:sp>
        <p:nvSpPr>
          <p:cNvPr id="3" name="Footer Placeholder 2">
            <a:extLst>
              <a:ext uri="{FF2B5EF4-FFF2-40B4-BE49-F238E27FC236}">
                <a16:creationId xmlns:a16="http://schemas.microsoft.com/office/drawing/2014/main" id="{FDD09C26-12BE-1047-AA34-8ACA0B6F6BE5}"/>
              </a:ext>
            </a:extLst>
          </p:cNvPr>
          <p:cNvSpPr>
            <a:spLocks noGrp="1"/>
          </p:cNvSpPr>
          <p:nvPr>
            <p:ph type="ftr" sz="quarter" idx="3"/>
          </p:nvPr>
        </p:nvSpPr>
        <p:spPr>
          <a:xfrm>
            <a:off x="609600" y="6248400"/>
            <a:ext cx="5421313" cy="365125"/>
          </a:xfrm>
          <a:prstGeom prst="rect">
            <a:avLst/>
          </a:prstGeom>
        </p:spPr>
        <p:txBody>
          <a:bodyPr vert="horz" anchor="ctr"/>
          <a:lstStyle>
            <a:lvl1pPr algn="l">
              <a:defRPr sz="1400">
                <a:solidFill>
                  <a:schemeClr val="tx2"/>
                </a:solidFill>
                <a:latin typeface="Times" charset="0"/>
                <a:ea typeface="ＭＳ Ｐゴシック" charset="0"/>
                <a:cs typeface="ＭＳ Ｐゴシック" charset="0"/>
              </a:defRPr>
            </a:lvl1pPr>
          </a:lstStyle>
          <a:p>
            <a:pPr>
              <a:defRPr/>
            </a:pPr>
            <a:r>
              <a:rPr lang="en-US"/>
              <a:t>Aswath Damodaran</a:t>
            </a:r>
            <a:endParaRPr lang="en-US" dirty="0"/>
          </a:p>
        </p:txBody>
      </p:sp>
      <p:sp>
        <p:nvSpPr>
          <p:cNvPr id="7" name="Rectangle 6">
            <a:extLst>
              <a:ext uri="{FF2B5EF4-FFF2-40B4-BE49-F238E27FC236}">
                <a16:creationId xmlns:a16="http://schemas.microsoft.com/office/drawing/2014/main" id="{C27229ED-B81C-3447-AA85-F576A8B1FE80}"/>
              </a:ext>
            </a:extLst>
          </p:cNvPr>
          <p:cNvSpPr/>
          <p:nvPr/>
        </p:nvSpPr>
        <p:spPr bwMode="white">
          <a:xfrm>
            <a:off x="0" y="1235075"/>
            <a:ext cx="9144000" cy="31908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a:extLst>
              <a:ext uri="{FF2B5EF4-FFF2-40B4-BE49-F238E27FC236}">
                <a16:creationId xmlns:a16="http://schemas.microsoft.com/office/drawing/2014/main" id="{7FEBC59D-E65B-D049-B5F5-2832872174C2}"/>
              </a:ext>
            </a:extLst>
          </p:cNvPr>
          <p:cNvSpPr/>
          <p:nvPr/>
        </p:nvSpPr>
        <p:spPr>
          <a:xfrm>
            <a:off x="0" y="1279525"/>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schemeClr val="tx1"/>
              </a:solidFill>
            </a:endParaRPr>
          </a:p>
        </p:txBody>
      </p:sp>
      <p:sp>
        <p:nvSpPr>
          <p:cNvPr id="9" name="Rectangle 8">
            <a:extLst>
              <a:ext uri="{FF2B5EF4-FFF2-40B4-BE49-F238E27FC236}">
                <a16:creationId xmlns:a16="http://schemas.microsoft.com/office/drawing/2014/main" id="{DEB94A29-210A-014F-A9EA-0A2344F3A622}"/>
              </a:ext>
            </a:extLst>
          </p:cNvPr>
          <p:cNvSpPr/>
          <p:nvPr/>
        </p:nvSpPr>
        <p:spPr>
          <a:xfrm>
            <a:off x="590550" y="1279525"/>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3" name="Slide Number Placeholder 22">
            <a:extLst>
              <a:ext uri="{FF2B5EF4-FFF2-40B4-BE49-F238E27FC236}">
                <a16:creationId xmlns:a16="http://schemas.microsoft.com/office/drawing/2014/main" id="{69925A7D-67AA-0E45-8CF5-BF6DE22FFAB6}"/>
              </a:ext>
            </a:extLst>
          </p:cNvPr>
          <p:cNvSpPr>
            <a:spLocks noGrp="1"/>
          </p:cNvSpPr>
          <p:nvPr>
            <p:ph type="sldNum" sz="quarter" idx="4"/>
          </p:nvPr>
        </p:nvSpPr>
        <p:spPr>
          <a:xfrm>
            <a:off x="0" y="1271588"/>
            <a:ext cx="533400" cy="244475"/>
          </a:xfrm>
          <a:prstGeom prst="rect">
            <a:avLst/>
          </a:prstGeom>
        </p:spPr>
        <p:txBody>
          <a:bodyPr vert="horz" wrap="square" lIns="91440" tIns="45720" rIns="91440" bIns="45720" numCol="1" anchor="ctr" anchorCtr="0" compatLnSpc="1">
            <a:prstTxWarp prst="textNoShape">
              <a:avLst/>
            </a:prstTxWarp>
            <a:normAutofit/>
          </a:bodyPr>
          <a:lstStyle>
            <a:lvl1pPr algn="ctr">
              <a:defRPr sz="1400" b="1" smtClean="0">
                <a:solidFill>
                  <a:srgbClr val="FFFFFF"/>
                </a:solidFill>
                <a:latin typeface="Times" charset="0"/>
                <a:ea typeface="ＭＳ Ｐゴシック" charset="-128"/>
              </a:defRPr>
            </a:lvl1pPr>
          </a:lstStyle>
          <a:p>
            <a:pPr>
              <a:defRPr/>
            </a:pPr>
            <a:fld id="{9313CD1C-E138-EF4A-B200-5E79D0310A2C}"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3798" r:id="rId1"/>
    <p:sldLayoutId id="2147483799" r:id="rId2"/>
    <p:sldLayoutId id="2147483800" r:id="rId3"/>
    <p:sldLayoutId id="2147483801" r:id="rId4"/>
    <p:sldLayoutId id="2147483795" r:id="rId5"/>
    <p:sldLayoutId id="2147483796" r:id="rId6"/>
    <p:sldLayoutId id="2147483802" r:id="rId7"/>
    <p:sldLayoutId id="2147483803" r:id="rId8"/>
    <p:sldLayoutId id="2147483804" r:id="rId9"/>
    <p:sldLayoutId id="2147483805" r:id="rId10"/>
    <p:sldLayoutId id="2147483806" r:id="rId11"/>
    <p:sldLayoutId id="2147483797" r:id="rId12"/>
  </p:sldLayoutIdLst>
  <p:txStyles>
    <p:titleStyle>
      <a:lvl1pPr algn="l" rtl="0" fontAlgn="base">
        <a:spcBef>
          <a:spcPct val="0"/>
        </a:spcBef>
        <a:spcAft>
          <a:spcPct val="0"/>
        </a:spcAft>
        <a:defRPr sz="3600" kern="1200">
          <a:solidFill>
            <a:schemeClr val="tx2"/>
          </a:solidFill>
          <a:latin typeface="+mj-lt"/>
          <a:ea typeface="ＭＳ Ｐゴシック" charset="0"/>
          <a:cs typeface="ＭＳ Ｐゴシック" charset="0"/>
        </a:defRPr>
      </a:lvl1pPr>
      <a:lvl2pPr algn="l" rtl="0" fontAlgn="base">
        <a:spcBef>
          <a:spcPct val="0"/>
        </a:spcBef>
        <a:spcAft>
          <a:spcPct val="0"/>
        </a:spcAft>
        <a:defRPr sz="3600">
          <a:solidFill>
            <a:schemeClr val="tx2"/>
          </a:solidFill>
          <a:latin typeface="Calibri" charset="0"/>
          <a:ea typeface="ＭＳ Ｐゴシック" charset="0"/>
          <a:cs typeface="ＭＳ Ｐゴシック" charset="0"/>
        </a:defRPr>
      </a:lvl2pPr>
      <a:lvl3pPr algn="l" rtl="0" fontAlgn="base">
        <a:spcBef>
          <a:spcPct val="0"/>
        </a:spcBef>
        <a:spcAft>
          <a:spcPct val="0"/>
        </a:spcAft>
        <a:defRPr sz="3600">
          <a:solidFill>
            <a:schemeClr val="tx2"/>
          </a:solidFill>
          <a:latin typeface="Calibri" charset="0"/>
          <a:ea typeface="ＭＳ Ｐゴシック" charset="0"/>
          <a:cs typeface="ＭＳ Ｐゴシック" charset="0"/>
        </a:defRPr>
      </a:lvl3pPr>
      <a:lvl4pPr algn="l" rtl="0" fontAlgn="base">
        <a:spcBef>
          <a:spcPct val="0"/>
        </a:spcBef>
        <a:spcAft>
          <a:spcPct val="0"/>
        </a:spcAft>
        <a:defRPr sz="3600">
          <a:solidFill>
            <a:schemeClr val="tx2"/>
          </a:solidFill>
          <a:latin typeface="Calibri" charset="0"/>
          <a:ea typeface="ＭＳ Ｐゴシック" charset="0"/>
          <a:cs typeface="ＭＳ Ｐゴシック" charset="0"/>
        </a:defRPr>
      </a:lvl4pPr>
      <a:lvl5pPr algn="l" rtl="0" fontAlgn="base">
        <a:spcBef>
          <a:spcPct val="0"/>
        </a:spcBef>
        <a:spcAft>
          <a:spcPct val="0"/>
        </a:spcAft>
        <a:defRPr sz="3600">
          <a:solidFill>
            <a:schemeClr val="tx2"/>
          </a:solidFill>
          <a:latin typeface="Calibri" charset="0"/>
          <a:ea typeface="ＭＳ Ｐゴシック" charset="0"/>
          <a:cs typeface="ＭＳ Ｐゴシック" charset="0"/>
        </a:defRPr>
      </a:lvl5pPr>
      <a:lvl6pPr marL="4572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6pPr>
      <a:lvl7pPr marL="9144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7pPr>
      <a:lvl8pPr marL="13716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8pPr>
      <a:lvl9pPr marL="18288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9pPr>
    </p:titleStyle>
    <p:bodyStyle>
      <a:lvl1pPr marL="319088" indent="-319088" algn="l" rtl="0" fontAlgn="base">
        <a:spcBef>
          <a:spcPts val="700"/>
        </a:spcBef>
        <a:spcAft>
          <a:spcPct val="0"/>
        </a:spcAft>
        <a:buClr>
          <a:schemeClr val="accent2"/>
        </a:buClr>
        <a:buSzPct val="60000"/>
        <a:buFont typeface="Wingdings" pitchFamily="2" charset="2"/>
        <a:buChar char=""/>
        <a:defRPr sz="2800" kern="1200">
          <a:solidFill>
            <a:schemeClr val="tx1"/>
          </a:solidFill>
          <a:latin typeface="+mn-lt"/>
          <a:ea typeface="ＭＳ Ｐゴシック" charset="0"/>
          <a:cs typeface="ＭＳ Ｐゴシック" charset="0"/>
        </a:defRPr>
      </a:lvl1pPr>
      <a:lvl2pPr marL="639763" indent="-273050" algn="l" rtl="0" fontAlgn="base">
        <a:spcBef>
          <a:spcPts val="550"/>
        </a:spcBef>
        <a:spcAft>
          <a:spcPct val="0"/>
        </a:spcAft>
        <a:buClr>
          <a:schemeClr val="accent1"/>
        </a:buClr>
        <a:buSzPct val="70000"/>
        <a:buFont typeface="Wingdings 2" pitchFamily="2" charset="2"/>
        <a:buChar char=""/>
        <a:defRPr sz="2400" kern="1200">
          <a:solidFill>
            <a:schemeClr val="tx1"/>
          </a:solidFill>
          <a:latin typeface="+mn-lt"/>
          <a:ea typeface="ＭＳ Ｐゴシック" charset="0"/>
          <a:cs typeface="+mn-cs"/>
        </a:defRPr>
      </a:lvl2pPr>
      <a:lvl3pPr marL="914400" indent="-228600" algn="l" rtl="0" fontAlgn="base">
        <a:spcBef>
          <a:spcPts val="500"/>
        </a:spcBef>
        <a:spcAft>
          <a:spcPct val="0"/>
        </a:spcAft>
        <a:buClr>
          <a:schemeClr val="accent2"/>
        </a:buClr>
        <a:buSzPct val="75000"/>
        <a:buFont typeface="Wingdings" pitchFamily="2" charset="2"/>
        <a:buChar char=""/>
        <a:defRPr sz="2400" kern="1200">
          <a:solidFill>
            <a:schemeClr val="tx1"/>
          </a:solidFill>
          <a:latin typeface="+mn-lt"/>
          <a:ea typeface="ＭＳ Ｐゴシック" charset="0"/>
          <a:cs typeface="+mn-cs"/>
        </a:defRPr>
      </a:lvl3pPr>
      <a:lvl4pPr marL="1371600" indent="-228600" algn="l" rtl="0" fontAlgn="base">
        <a:spcBef>
          <a:spcPts val="400"/>
        </a:spcBef>
        <a:spcAft>
          <a:spcPct val="0"/>
        </a:spcAft>
        <a:buClr>
          <a:srgbClr val="A04DA3"/>
        </a:buClr>
        <a:buSzPct val="75000"/>
        <a:buFont typeface="Wingdings" pitchFamily="2" charset="2"/>
        <a:buChar char=""/>
        <a:defRPr sz="2000" kern="1200">
          <a:solidFill>
            <a:schemeClr val="tx1"/>
          </a:solidFill>
          <a:latin typeface="+mn-lt"/>
          <a:ea typeface="ＭＳ Ｐゴシック" charset="0"/>
          <a:cs typeface="+mn-cs"/>
        </a:defRPr>
      </a:lvl4pPr>
      <a:lvl5pPr marL="1828800" indent="-228600" algn="l" rtl="0" fontAlgn="base">
        <a:spcBef>
          <a:spcPts val="400"/>
        </a:spcBef>
        <a:spcAft>
          <a:spcPct val="0"/>
        </a:spcAft>
        <a:buClr>
          <a:srgbClr val="C4652D"/>
        </a:buClr>
        <a:buSzPct val="65000"/>
        <a:buFont typeface="Wingdings" pitchFamily="2" charset="2"/>
        <a:buChar char=""/>
        <a:defRPr sz="2000" kern="1200">
          <a:solidFill>
            <a:schemeClr val="tx1"/>
          </a:solidFill>
          <a:latin typeface="+mn-lt"/>
          <a:ea typeface="ＭＳ Ｐゴシック" charset="0"/>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chart" Target="../charts/chart4.xml"/></Relationships>
</file>

<file path=ppt/slides/_rels/slide12.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2">
            <a:extLst>
              <a:ext uri="{FF2B5EF4-FFF2-40B4-BE49-F238E27FC236}">
                <a16:creationId xmlns:a16="http://schemas.microsoft.com/office/drawing/2014/main" id="{9328F13E-70F7-BD4A-84AF-3965760AF790}"/>
              </a:ext>
            </a:extLst>
          </p:cNvPr>
          <p:cNvSpPr>
            <a:spLocks noGrp="1" noChangeArrowheads="1"/>
          </p:cNvSpPr>
          <p:nvPr>
            <p:ph type="ctrTitle"/>
          </p:nvPr>
        </p:nvSpPr>
        <p:spPr/>
        <p:txBody>
          <a:bodyPr/>
          <a:lstStyle/>
          <a:p>
            <a:pPr>
              <a:defRPr/>
            </a:pPr>
            <a:r>
              <a:rPr lang="en-US" altLang="en-US">
                <a:ea typeface="ＭＳ Ｐゴシック" panose="020B0600070205080204" pitchFamily="34" charset="-128"/>
              </a:rPr>
              <a:t>Value Investing: Activist Investing</a:t>
            </a:r>
          </a:p>
        </p:txBody>
      </p:sp>
      <p:sp>
        <p:nvSpPr>
          <p:cNvPr id="2051" name="Rectangle 3">
            <a:extLst>
              <a:ext uri="{FF2B5EF4-FFF2-40B4-BE49-F238E27FC236}">
                <a16:creationId xmlns:a16="http://schemas.microsoft.com/office/drawing/2014/main" id="{3EC8C88B-537A-C847-A450-FE0F2D5A7836}"/>
              </a:ext>
            </a:extLst>
          </p:cNvPr>
          <p:cNvSpPr>
            <a:spLocks noGrp="1" noChangeArrowheads="1"/>
          </p:cNvSpPr>
          <p:nvPr>
            <p:ph type="subTitle" idx="1"/>
          </p:nvPr>
        </p:nvSpPr>
        <p:spPr>
          <a:xfrm>
            <a:off x="2362200" y="6049963"/>
            <a:ext cx="6705600" cy="685800"/>
          </a:xfrm>
        </p:spPr>
        <p:txBody>
          <a:bodyPr rtlCol="0"/>
          <a:lstStyle/>
          <a:p>
            <a:pPr fontAlgn="auto">
              <a:spcAft>
                <a:spcPts val="0"/>
              </a:spcAft>
              <a:buFont typeface="Arial"/>
              <a:buNone/>
              <a:defRPr/>
            </a:pPr>
            <a:r>
              <a:rPr lang="en-US">
                <a:ea typeface="+mn-ea"/>
                <a:cs typeface="+mn-cs"/>
              </a:rPr>
              <a:t>Aswath Damodaran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Title 1">
            <a:extLst>
              <a:ext uri="{FF2B5EF4-FFF2-40B4-BE49-F238E27FC236}">
                <a16:creationId xmlns:a16="http://schemas.microsoft.com/office/drawing/2014/main" id="{73B2B884-D625-1549-9FAF-7A39BC8C9C28}"/>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Classes of Activist Investors</a:t>
            </a:r>
          </a:p>
        </p:txBody>
      </p:sp>
      <p:sp>
        <p:nvSpPr>
          <p:cNvPr id="4098" name="Content Placeholder 2">
            <a:extLst>
              <a:ext uri="{FF2B5EF4-FFF2-40B4-BE49-F238E27FC236}">
                <a16:creationId xmlns:a16="http://schemas.microsoft.com/office/drawing/2014/main" id="{3BA8DFC9-7336-3B4E-8605-EDCD9AD5FA9F}"/>
              </a:ext>
            </a:extLst>
          </p:cNvPr>
          <p:cNvSpPr>
            <a:spLocks noGrp="1"/>
          </p:cNvSpPr>
          <p:nvPr>
            <p:ph sz="quarter" idx="1"/>
          </p:nvPr>
        </p:nvSpPr>
        <p:spPr>
          <a:xfrm>
            <a:off x="612775" y="1600200"/>
            <a:ext cx="8153400" cy="4495800"/>
          </a:xfrm>
        </p:spPr>
        <p:txBody>
          <a:bodyPr/>
          <a:lstStyle/>
          <a:p>
            <a:pPr>
              <a:lnSpc>
                <a:spcPct val="80000"/>
              </a:lnSpc>
            </a:pPr>
            <a:r>
              <a:rPr lang="en-US" altLang="en-US" sz="2200" u="sng">
                <a:ea typeface="ＭＳ Ｐゴシック" panose="020B0600070205080204" pitchFamily="34" charset="-128"/>
              </a:rPr>
              <a:t>Lone wolves</a:t>
            </a:r>
            <a:r>
              <a:rPr lang="en-US" altLang="en-US" sz="2200">
                <a:ea typeface="ＭＳ Ｐゴシック" panose="020B0600070205080204" pitchFamily="34" charset="-128"/>
              </a:rPr>
              <a:t>: These are individual investors, with substantial resources and a willingness to challenge incumbent managers. </a:t>
            </a:r>
          </a:p>
          <a:p>
            <a:pPr>
              <a:lnSpc>
                <a:spcPct val="80000"/>
              </a:lnSpc>
            </a:pPr>
            <a:r>
              <a:rPr lang="en-US" altLang="en-US" sz="2200" u="sng">
                <a:ea typeface="ＭＳ Ｐゴシック" panose="020B0600070205080204" pitchFamily="34" charset="-128"/>
              </a:rPr>
              <a:t>Institutional investors</a:t>
            </a:r>
            <a:r>
              <a:rPr lang="en-US" altLang="en-US" sz="2200">
                <a:ea typeface="ＭＳ Ｐゴシック" panose="020B0600070205080204" pitchFamily="34" charset="-128"/>
              </a:rPr>
              <a:t>: While most institutional investors prefer to vote with their feet (selling stock in companies that are poorly managed), a few have been willing to challenge managers at these companies and push for change.</a:t>
            </a:r>
          </a:p>
          <a:p>
            <a:pPr>
              <a:lnSpc>
                <a:spcPct val="80000"/>
              </a:lnSpc>
            </a:pPr>
            <a:r>
              <a:rPr lang="en-US" altLang="en-US" sz="2200" u="sng">
                <a:ea typeface="ＭＳ Ｐゴシック" panose="020B0600070205080204" pitchFamily="34" charset="-128"/>
              </a:rPr>
              <a:t>Activist hedge &amp; private equity funds</a:t>
            </a:r>
            <a:r>
              <a:rPr lang="en-US" altLang="en-US" sz="2200">
                <a:ea typeface="ＭＳ Ｐゴシック" panose="020B0600070205080204" pitchFamily="34" charset="-128"/>
              </a:rPr>
              <a:t>: . A subset of private equity funds have made their reputations (and wealth) at least in part by investing in (and sometimes buying outright) publicly traded companies that they feel are managed less than optimally, changing the way they managed and cashing out in the market place. A key difference between these funds and the other two classes of activist investors is that rather than challenge incumbent managers as incompetent, they often team up with them in taking public companies into the private domain, at least temporarily. </a:t>
            </a:r>
          </a:p>
          <a:p>
            <a:pPr>
              <a:lnSpc>
                <a:spcPct val="80000"/>
              </a:lnSpc>
            </a:pPr>
            <a:endParaRPr lang="en-US" altLang="en-US" sz="2200">
              <a:ea typeface="ＭＳ Ｐゴシック" panose="020B0600070205080204" pitchFamily="34" charset="-128"/>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Title 1">
            <a:extLst>
              <a:ext uri="{FF2B5EF4-FFF2-40B4-BE49-F238E27FC236}">
                <a16:creationId xmlns:a16="http://schemas.microsoft.com/office/drawing/2014/main" id="{2ED50449-F1E8-0248-981C-31CD424CF030}"/>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Activist Value Investing</a:t>
            </a:r>
          </a:p>
        </p:txBody>
      </p:sp>
      <p:pic>
        <p:nvPicPr>
          <p:cNvPr id="5122" name="Content Placeholder 3">
            <a:extLst>
              <a:ext uri="{FF2B5EF4-FFF2-40B4-BE49-F238E27FC236}">
                <a16:creationId xmlns:a16="http://schemas.microsoft.com/office/drawing/2014/main" id="{7A8B0612-3C5E-8C4B-887B-F269CE858919}"/>
              </a:ext>
            </a:extLst>
          </p:cNvPr>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a:xfrm>
            <a:off x="1028700" y="3487738"/>
            <a:ext cx="7086600" cy="2489200"/>
          </a:xfrm>
        </p:spPr>
      </p:pic>
      <p:sp>
        <p:nvSpPr>
          <p:cNvPr id="5123" name="TextBox 4">
            <a:extLst>
              <a:ext uri="{FF2B5EF4-FFF2-40B4-BE49-F238E27FC236}">
                <a16:creationId xmlns:a16="http://schemas.microsoft.com/office/drawing/2014/main" id="{88E5E7E5-F8B9-CE41-B004-A458CC8B2BF6}"/>
              </a:ext>
            </a:extLst>
          </p:cNvPr>
          <p:cNvSpPr txBox="1">
            <a:spLocks noChangeArrowheads="1"/>
          </p:cNvSpPr>
          <p:nvPr/>
        </p:nvSpPr>
        <p:spPr bwMode="auto">
          <a:xfrm>
            <a:off x="612775" y="1938338"/>
            <a:ext cx="3505200"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fontAlgn="base">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fontAlgn="base">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fontAlgn="base">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fontAlgn="base">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pitchFamily="2" charset="0"/>
              </a:rPr>
              <a:t>Passive investors buy companies with a pricing gap and hope (and pray) that the pricing gap closes.</a:t>
            </a:r>
          </a:p>
        </p:txBody>
      </p:sp>
      <p:sp>
        <p:nvSpPr>
          <p:cNvPr id="5124" name="TextBox 5">
            <a:extLst>
              <a:ext uri="{FF2B5EF4-FFF2-40B4-BE49-F238E27FC236}">
                <a16:creationId xmlns:a16="http://schemas.microsoft.com/office/drawing/2014/main" id="{2AF54809-DAD6-DD4D-8118-0CB5992A7280}"/>
              </a:ext>
            </a:extLst>
          </p:cNvPr>
          <p:cNvSpPr txBox="1">
            <a:spLocks noChangeArrowheads="1"/>
          </p:cNvSpPr>
          <p:nvPr/>
        </p:nvSpPr>
        <p:spPr bwMode="auto">
          <a:xfrm>
            <a:off x="5180013" y="1882775"/>
            <a:ext cx="33528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fontAlgn="base">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fontAlgn="base">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fontAlgn="base">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fontAlgn="base">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pitchFamily="2" charset="0"/>
              </a:rPr>
              <a:t>Activist investors buy companies with a value and/or pricing gap and provide the catalysts for closing the gaps.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Who do they target?</a:t>
            </a:r>
          </a:p>
        </p:txBody>
      </p:sp>
      <p:pic>
        <p:nvPicPr>
          <p:cNvPr id="6" name="Content Placeholder 5"/>
          <p:cNvPicPr>
            <a:picLocks noGrp="1" noChangeAspect="1"/>
          </p:cNvPicPr>
          <p:nvPr>
            <p:ph sz="quarter" idx="1"/>
          </p:nvPr>
        </p:nvPicPr>
        <p:blipFill>
          <a:blip r:embed="rId2"/>
          <a:srcRect l="-11747" r="-11747"/>
          <a:stretch>
            <a:fillRect/>
          </a:stretch>
        </p:blipFill>
        <p:spPr/>
      </p:pic>
      <p:sp>
        <p:nvSpPr>
          <p:cNvPr id="3" name="TextBox 2"/>
          <p:cNvSpPr txBox="1"/>
          <p:nvPr/>
        </p:nvSpPr>
        <p:spPr>
          <a:xfrm>
            <a:off x="5384800" y="228600"/>
            <a:ext cx="3759200" cy="954107"/>
          </a:xfrm>
          <a:prstGeom prst="rect">
            <a:avLst/>
          </a:prstGeom>
          <a:noFill/>
        </p:spPr>
        <p:txBody>
          <a:bodyPr wrap="square" rtlCol="0">
            <a:spAutoFit/>
          </a:bodyPr>
          <a:lstStyle/>
          <a:p>
            <a:r>
              <a:rPr lang="en-US" sz="1400" dirty="0"/>
              <a:t>The typical target company in a PE buyout is one that is under performing its peer group in profitability and stock price performance, and with relatively small insider holdings.</a:t>
            </a:r>
          </a:p>
        </p:txBody>
      </p:sp>
    </p:spTree>
    <p:extLst>
      <p:ext uri="{BB962C8B-B14F-4D97-AF65-F5344CB8AC3E}">
        <p14:creationId xmlns:p14="http://schemas.microsoft.com/office/powerpoint/2010/main" val="22111878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And what are their reasons?</a:t>
            </a:r>
          </a:p>
        </p:txBody>
      </p:sp>
      <p:pic>
        <p:nvPicPr>
          <p:cNvPr id="5" name="Content Placeholder 4"/>
          <p:cNvPicPr>
            <a:picLocks noGrp="1" noChangeAspect="1"/>
          </p:cNvPicPr>
          <p:nvPr>
            <p:ph sz="quarter" idx="1"/>
          </p:nvPr>
        </p:nvPicPr>
        <p:blipFill>
          <a:blip r:embed="rId2"/>
          <a:srcRect l="-11747" r="-11747"/>
          <a:stretch>
            <a:fillRect/>
          </a:stretch>
        </p:blipFill>
        <p:spPr/>
      </p:pic>
      <p:sp>
        <p:nvSpPr>
          <p:cNvPr id="3" name="TextBox 2"/>
          <p:cNvSpPr txBox="1"/>
          <p:nvPr/>
        </p:nvSpPr>
        <p:spPr>
          <a:xfrm>
            <a:off x="7467601" y="139700"/>
            <a:ext cx="1435099" cy="1193800"/>
          </a:xfrm>
          <a:prstGeom prst="rect">
            <a:avLst/>
          </a:prstGeom>
          <a:noFill/>
        </p:spPr>
        <p:txBody>
          <a:bodyPr wrap="square" rtlCol="0">
            <a:spAutoFit/>
          </a:bodyPr>
          <a:lstStyle/>
          <a:p>
            <a:r>
              <a:rPr lang="en-US" sz="1400" dirty="0"/>
              <a:t>You have to be able to buy the target company at the right price.</a:t>
            </a:r>
          </a:p>
        </p:txBody>
      </p:sp>
    </p:spTree>
    <p:extLst>
      <p:ext uri="{BB962C8B-B14F-4D97-AF65-F5344CB8AC3E}">
        <p14:creationId xmlns:p14="http://schemas.microsoft.com/office/powerpoint/2010/main" val="27766460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50800" y="558800"/>
            <a:ext cx="9042400" cy="5727700"/>
          </a:xfrm>
          <a:prstGeom prst="rect">
            <a:avLst/>
          </a:prstGeom>
          <a:solidFill>
            <a:srgbClr val="FFFFFF"/>
          </a:solidFill>
        </p:spPr>
      </p:pic>
      <p:sp>
        <p:nvSpPr>
          <p:cNvPr id="3" name="TextBox 2">
            <a:extLst>
              <a:ext uri="{FF2B5EF4-FFF2-40B4-BE49-F238E27FC236}">
                <a16:creationId xmlns:a16="http://schemas.microsoft.com/office/drawing/2014/main" id="{3CA91411-A7D7-6E4C-AEBA-EF97B96BCBDF}"/>
              </a:ext>
            </a:extLst>
          </p:cNvPr>
          <p:cNvSpPr txBox="1"/>
          <p:nvPr/>
        </p:nvSpPr>
        <p:spPr>
          <a:xfrm>
            <a:off x="1887611" y="97135"/>
            <a:ext cx="5368777" cy="461665"/>
          </a:xfrm>
          <a:prstGeom prst="rect">
            <a:avLst/>
          </a:prstGeom>
          <a:noFill/>
        </p:spPr>
        <p:txBody>
          <a:bodyPr wrap="none" rtlCol="0">
            <a:spAutoFit/>
          </a:bodyPr>
          <a:lstStyle/>
          <a:p>
            <a:r>
              <a:rPr lang="en-US" dirty="0"/>
              <a:t>And what do they try to do at these firms?</a:t>
            </a:r>
          </a:p>
        </p:txBody>
      </p:sp>
    </p:spTree>
    <p:extLst>
      <p:ext uri="{BB962C8B-B14F-4D97-AF65-F5344CB8AC3E}">
        <p14:creationId xmlns:p14="http://schemas.microsoft.com/office/powerpoint/2010/main" val="23644825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On the “governance” part… they push for changes</a:t>
            </a:r>
          </a:p>
        </p:txBody>
      </p:sp>
      <p:sp>
        <p:nvSpPr>
          <p:cNvPr id="3" name="Content Placeholder 2"/>
          <p:cNvSpPr>
            <a:spLocks noGrp="1"/>
          </p:cNvSpPr>
          <p:nvPr>
            <p:ph sz="quarter" idx="1"/>
          </p:nvPr>
        </p:nvSpPr>
        <p:spPr/>
        <p:txBody>
          <a:bodyPr>
            <a:normAutofit fontScale="85000" lnSpcReduction="20000"/>
          </a:bodyPr>
          <a:lstStyle/>
          <a:p>
            <a:r>
              <a:rPr lang="en-US" u="sng" dirty="0"/>
              <a:t>Board of directors: </a:t>
            </a:r>
            <a:r>
              <a:rPr lang="en-US" dirty="0"/>
              <a:t>The board of directors at target firms is picked by the equity investors in the buyout deal and therefore is more active in overseeing management. </a:t>
            </a:r>
          </a:p>
          <a:p>
            <a:pPr lvl="1"/>
            <a:r>
              <a:rPr lang="en-US" dirty="0"/>
              <a:t>Boards of the targeted firms tend to become smaller and meet more frequently after buyouts.</a:t>
            </a:r>
          </a:p>
          <a:p>
            <a:pPr lvl="1"/>
            <a:r>
              <a:rPr lang="en-US" dirty="0"/>
              <a:t>More of the directors are picked for their expertise in the target firm’s business</a:t>
            </a:r>
          </a:p>
          <a:p>
            <a:r>
              <a:rPr lang="en-US" u="sng" dirty="0"/>
              <a:t>Top management</a:t>
            </a:r>
            <a:r>
              <a:rPr lang="en-US" dirty="0"/>
              <a:t>: While some of the managers in the target firm are  part of the buyout team, there is also a greater push on accountability and compensation:</a:t>
            </a:r>
          </a:p>
          <a:p>
            <a:pPr lvl="1"/>
            <a:r>
              <a:rPr lang="en-US" dirty="0"/>
              <a:t> The likelihood of CEO turnover jumps at firms that </a:t>
            </a:r>
            <a:r>
              <a:rPr lang="en-US"/>
              <a:t>have been, </a:t>
            </a:r>
            <a:r>
              <a:rPr lang="en-US" dirty="0"/>
              <a:t>increasing 5.5% after the targeting. One study found that two-thirds of CEO of buyout companies were replaced within four years of buyout.</a:t>
            </a:r>
          </a:p>
          <a:p>
            <a:pPr lvl="1"/>
            <a:r>
              <a:rPr lang="en-US" dirty="0"/>
              <a:t>CEO compensation decreases in the targeted firms in the years after the activism, with pay tied more closely to performance. </a:t>
            </a:r>
          </a:p>
        </p:txBody>
      </p:sp>
    </p:spTree>
    <p:extLst>
      <p:ext uri="{BB962C8B-B14F-4D97-AF65-F5344CB8AC3E}">
        <p14:creationId xmlns:p14="http://schemas.microsoft.com/office/powerpoint/2010/main" val="10693346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On the operating end… less in invested back into existing businesses… </a:t>
            </a:r>
          </a:p>
        </p:txBody>
      </p:sp>
      <p:sp>
        <p:nvSpPr>
          <p:cNvPr id="3" name="Content Placeholder 2"/>
          <p:cNvSpPr>
            <a:spLocks noGrp="1"/>
          </p:cNvSpPr>
          <p:nvPr>
            <p:ph sz="quarter" idx="1"/>
          </p:nvPr>
        </p:nvSpPr>
        <p:spPr/>
        <p:txBody>
          <a:bodyPr>
            <a:normAutofit fontScale="77500" lnSpcReduction="20000"/>
          </a:bodyPr>
          <a:lstStyle/>
          <a:p>
            <a:r>
              <a:rPr lang="en-US" dirty="0"/>
              <a:t>The firms that are targeted by PE investors tend to be investing less in  their businesses than their peer group even before the PE and there is a decline in that reinvestment after the PE.</a:t>
            </a:r>
          </a:p>
          <a:p>
            <a:endParaRPr lang="en-US" dirty="0"/>
          </a:p>
          <a:p>
            <a:endParaRPr lang="en-US" dirty="0"/>
          </a:p>
          <a:p>
            <a:endParaRPr lang="en-US" dirty="0"/>
          </a:p>
          <a:p>
            <a:endParaRPr lang="en-US" dirty="0"/>
          </a:p>
          <a:p>
            <a:endParaRPr lang="en-US" dirty="0"/>
          </a:p>
          <a:p>
            <a:endParaRPr lang="en-US" dirty="0"/>
          </a:p>
          <a:p>
            <a:endParaRPr lang="en-US" dirty="0"/>
          </a:p>
          <a:p>
            <a:r>
              <a:rPr lang="en-US" dirty="0"/>
              <a:t>When growth firms are targeted by PE groups, there is no perceptible decrease in R&amp;D and other investments after the buyout.</a:t>
            </a:r>
          </a:p>
          <a:p>
            <a:pPr marL="0" indent="0">
              <a:buNone/>
            </a:pPr>
            <a:endParaRPr lang="en-US" dirty="0"/>
          </a:p>
        </p:txBody>
      </p:sp>
      <p:graphicFrame>
        <p:nvGraphicFramePr>
          <p:cNvPr id="4" name="Chart 3"/>
          <p:cNvGraphicFramePr>
            <a:graphicFrameLocks/>
          </p:cNvGraphicFramePr>
          <p:nvPr/>
        </p:nvGraphicFramePr>
        <p:xfrm>
          <a:off x="2286000" y="2527300"/>
          <a:ext cx="4572000" cy="27432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108373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And there is asset redeployment</a:t>
            </a:r>
          </a:p>
        </p:txBody>
      </p:sp>
      <p:sp>
        <p:nvSpPr>
          <p:cNvPr id="3" name="Content Placeholder 2"/>
          <p:cNvSpPr>
            <a:spLocks noGrp="1"/>
          </p:cNvSpPr>
          <p:nvPr>
            <p:ph sz="quarter" idx="1"/>
          </p:nvPr>
        </p:nvSpPr>
        <p:spPr/>
        <p:txBody>
          <a:bodyPr/>
          <a:lstStyle/>
          <a:p>
            <a:r>
              <a:rPr lang="en-US" dirty="0"/>
              <a:t>There is an increase in divestitures, especially in non-core businesses, for firms with business sprawl.</a:t>
            </a:r>
          </a:p>
          <a:p>
            <a:r>
              <a:rPr lang="en-US" dirty="0"/>
              <a:t>There is very little evidence of wanton stripping of assets for cash, i.e., the divestitures are generally not overboard are driven by the need to service debt. </a:t>
            </a:r>
          </a:p>
          <a:p>
            <a:r>
              <a:rPr lang="en-US" dirty="0"/>
              <a:t>At the same time, many targeted firms find new businesses to invest in and change their asset mix. </a:t>
            </a:r>
          </a:p>
        </p:txBody>
      </p:sp>
    </p:spTree>
    <p:extLst>
      <p:ext uri="{BB962C8B-B14F-4D97-AF65-F5344CB8AC3E}">
        <p14:creationId xmlns:p14="http://schemas.microsoft.com/office/powerpoint/2010/main" val="3590975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With effects on profitability…</a:t>
            </a:r>
          </a:p>
        </p:txBody>
      </p:sp>
      <p:graphicFrame>
        <p:nvGraphicFramePr>
          <p:cNvPr id="4" name="Content Placeholder 3"/>
          <p:cNvGraphicFramePr>
            <a:graphicFrameLocks noGrp="1"/>
          </p:cNvGraphicFramePr>
          <p:nvPr>
            <p:ph sz="quarter" idx="1"/>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2"/>
          </a:graphicData>
        </a:graphic>
      </p:graphicFrame>
      <p:sp>
        <p:nvSpPr>
          <p:cNvPr id="3" name="TextBox 2"/>
          <p:cNvSpPr txBox="1"/>
          <p:nvPr/>
        </p:nvSpPr>
        <p:spPr>
          <a:xfrm>
            <a:off x="457201" y="6108700"/>
            <a:ext cx="7683500" cy="523220"/>
          </a:xfrm>
          <a:prstGeom prst="rect">
            <a:avLst/>
          </a:prstGeom>
          <a:noFill/>
        </p:spPr>
        <p:txBody>
          <a:bodyPr wrap="square" rtlCol="0">
            <a:spAutoFit/>
          </a:bodyPr>
          <a:lstStyle/>
          <a:p>
            <a:r>
              <a:rPr lang="en-US" sz="1400" dirty="0"/>
              <a:t>Target firms come into buyouts with declining profitability in the two years prior but see improvements in the two years after, and more so in highly levered firms.</a:t>
            </a:r>
          </a:p>
        </p:txBody>
      </p:sp>
    </p:spTree>
    <p:extLst>
      <p:ext uri="{BB962C8B-B14F-4D97-AF65-F5344CB8AC3E}">
        <p14:creationId xmlns:p14="http://schemas.microsoft.com/office/powerpoint/2010/main" val="25336712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On the financial front… they do borrow money to finance the deal..</a:t>
            </a:r>
          </a:p>
        </p:txBody>
      </p:sp>
      <p:graphicFrame>
        <p:nvGraphicFramePr>
          <p:cNvPr id="6" name="Content Placeholder 5"/>
          <p:cNvGraphicFramePr>
            <a:graphicFrameLocks noGrp="1"/>
          </p:cNvGraphicFramePr>
          <p:nvPr>
            <p:ph sz="quarter" idx="1"/>
          </p:nvPr>
        </p:nvGraphicFramePr>
        <p:xfrm>
          <a:off x="4483100" y="1727200"/>
          <a:ext cx="4330700" cy="27432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5" name="Chart 4"/>
          <p:cNvGraphicFramePr>
            <a:graphicFrameLocks noGrp="1"/>
          </p:cNvGraphicFramePr>
          <p:nvPr/>
        </p:nvGraphicFramePr>
        <p:xfrm>
          <a:off x="685800" y="1600201"/>
          <a:ext cx="3594100" cy="2971800"/>
        </p:xfrm>
        <a:graphic>
          <a:graphicData uri="http://schemas.openxmlformats.org/drawingml/2006/chart">
            <c:chart xmlns:c="http://schemas.openxmlformats.org/drawingml/2006/chart" xmlns:r="http://schemas.openxmlformats.org/officeDocument/2006/relationships" r:id="rId4"/>
          </a:graphicData>
        </a:graphic>
      </p:graphicFrame>
      <p:sp>
        <p:nvSpPr>
          <p:cNvPr id="7" name="TextBox 6"/>
          <p:cNvSpPr txBox="1"/>
          <p:nvPr/>
        </p:nvSpPr>
        <p:spPr>
          <a:xfrm>
            <a:off x="1676401" y="4572001"/>
            <a:ext cx="5791200" cy="584776"/>
          </a:xfrm>
          <a:prstGeom prst="rect">
            <a:avLst/>
          </a:prstGeom>
          <a:noFill/>
        </p:spPr>
        <p:txBody>
          <a:bodyPr wrap="square" rtlCol="0">
            <a:spAutoFit/>
          </a:bodyPr>
          <a:lstStyle/>
          <a:p>
            <a:r>
              <a:rPr lang="en-US" sz="1600" dirty="0"/>
              <a:t>PE investors use more debt in funding transactions than other public companies.</a:t>
            </a:r>
          </a:p>
        </p:txBody>
      </p:sp>
      <p:sp>
        <p:nvSpPr>
          <p:cNvPr id="9" name="TextBox 8"/>
          <p:cNvSpPr txBox="1"/>
          <p:nvPr/>
        </p:nvSpPr>
        <p:spPr>
          <a:xfrm>
            <a:off x="508001" y="5410200"/>
            <a:ext cx="3975100" cy="584776"/>
          </a:xfrm>
          <a:prstGeom prst="rect">
            <a:avLst/>
          </a:prstGeom>
          <a:noFill/>
        </p:spPr>
        <p:txBody>
          <a:bodyPr wrap="square" rtlCol="0">
            <a:spAutoFit/>
          </a:bodyPr>
          <a:lstStyle/>
          <a:p>
            <a:r>
              <a:rPr lang="en-US" sz="1600" dirty="0"/>
              <a:t>Default risk increase as debt increases as % of value and cash flows</a:t>
            </a:r>
          </a:p>
        </p:txBody>
      </p:sp>
      <p:sp>
        <p:nvSpPr>
          <p:cNvPr id="10" name="TextBox 9"/>
          <p:cNvSpPr txBox="1"/>
          <p:nvPr/>
        </p:nvSpPr>
        <p:spPr>
          <a:xfrm>
            <a:off x="4648201" y="5446356"/>
            <a:ext cx="4318000" cy="523220"/>
          </a:xfrm>
          <a:prstGeom prst="rect">
            <a:avLst/>
          </a:prstGeom>
          <a:noFill/>
        </p:spPr>
        <p:txBody>
          <a:bodyPr wrap="square" rtlCol="0">
            <a:spAutoFit/>
          </a:bodyPr>
          <a:lstStyle/>
          <a:p>
            <a:r>
              <a:rPr lang="en-US" sz="1400" dirty="0"/>
              <a:t>Existing bondholders/lenders may be adversely affected, if they did not protect themselves.</a:t>
            </a:r>
          </a:p>
        </p:txBody>
      </p:sp>
    </p:spTree>
    <p:extLst>
      <p:ext uri="{BB962C8B-B14F-4D97-AF65-F5344CB8AC3E}">
        <p14:creationId xmlns:p14="http://schemas.microsoft.com/office/powerpoint/2010/main" val="27713483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8800" y="292100"/>
            <a:ext cx="8458200" cy="838200"/>
          </a:xfrm>
        </p:spPr>
        <p:txBody>
          <a:bodyPr>
            <a:normAutofit fontScale="90000"/>
          </a:bodyPr>
          <a:lstStyle/>
          <a:p>
            <a:r>
              <a:rPr lang="en-US" dirty="0"/>
              <a:t>But  PE record on default is only slightly worse than it is for non-PE firms with similar leverage…</a:t>
            </a:r>
          </a:p>
        </p:txBody>
      </p:sp>
      <p:graphicFrame>
        <p:nvGraphicFramePr>
          <p:cNvPr id="4" name="Content Placeholder 3"/>
          <p:cNvGraphicFramePr>
            <a:graphicFrameLocks noGrp="1"/>
          </p:cNvGraphicFramePr>
          <p:nvPr>
            <p:ph sz="quarter" idx="1"/>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p:cNvSpPr txBox="1"/>
          <p:nvPr/>
        </p:nvSpPr>
        <p:spPr>
          <a:xfrm>
            <a:off x="6451600" y="2120900"/>
            <a:ext cx="2565400" cy="1323439"/>
          </a:xfrm>
          <a:prstGeom prst="rect">
            <a:avLst/>
          </a:prstGeom>
          <a:noFill/>
        </p:spPr>
        <p:txBody>
          <a:bodyPr wrap="square" rtlCol="0">
            <a:spAutoFit/>
          </a:bodyPr>
          <a:lstStyle/>
          <a:p>
            <a:r>
              <a:rPr lang="en-US" sz="1600" dirty="0"/>
              <a:t>PE firms are less likely to be liquidated (11% </a:t>
            </a:r>
            <a:r>
              <a:rPr lang="en-US" sz="1600" dirty="0" err="1"/>
              <a:t>vs</a:t>
            </a:r>
            <a:r>
              <a:rPr lang="en-US" sz="1600" dirty="0"/>
              <a:t> 16%) &amp; stay in bankruptcy for shorter periods than non-PE firms.</a:t>
            </a:r>
          </a:p>
        </p:txBody>
      </p:sp>
      <p:sp>
        <p:nvSpPr>
          <p:cNvPr id="6" name="TextBox 5"/>
          <p:cNvSpPr txBox="1"/>
          <p:nvPr/>
        </p:nvSpPr>
        <p:spPr>
          <a:xfrm>
            <a:off x="381000" y="5753100"/>
            <a:ext cx="8324224" cy="584776"/>
          </a:xfrm>
          <a:prstGeom prst="rect">
            <a:avLst/>
          </a:prstGeom>
          <a:noFill/>
        </p:spPr>
        <p:txBody>
          <a:bodyPr wrap="square" rtlCol="0">
            <a:spAutoFit/>
          </a:bodyPr>
          <a:lstStyle/>
          <a:p>
            <a:r>
              <a:rPr lang="en-US" sz="1600" dirty="0"/>
              <a:t>One study found that only 1.2% of PE firms defaulted between 1980 &amp; 2002. In contrast, the default rate across all publicly traded firms was 1.6%.</a:t>
            </a:r>
          </a:p>
        </p:txBody>
      </p:sp>
    </p:spTree>
    <p:extLst>
      <p:ext uri="{BB962C8B-B14F-4D97-AF65-F5344CB8AC3E}">
        <p14:creationId xmlns:p14="http://schemas.microsoft.com/office/powerpoint/2010/main" val="3137540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And on dividend policy, they do take cash out of firms, but generally don’t strip firms down..</a:t>
            </a:r>
          </a:p>
        </p:txBody>
      </p:sp>
      <p:sp>
        <p:nvSpPr>
          <p:cNvPr id="3" name="Content Placeholder 2"/>
          <p:cNvSpPr>
            <a:spLocks noGrp="1"/>
          </p:cNvSpPr>
          <p:nvPr>
            <p:ph sz="quarter" idx="1"/>
          </p:nvPr>
        </p:nvSpPr>
        <p:spPr/>
        <p:txBody>
          <a:bodyPr/>
          <a:lstStyle/>
          <a:p>
            <a:r>
              <a:rPr lang="en-US" u="sng" dirty="0"/>
              <a:t>Special dividends: </a:t>
            </a:r>
            <a:r>
              <a:rPr lang="en-US" dirty="0"/>
              <a:t>While there are some who fear that PE investors pay themselves large dividends right after they take over target firms, special dividends remain rare. A study of 788 private equity targets, tracked from 1993 to 2009 found only 42 instances of special dividends paid to PE investors.</a:t>
            </a:r>
          </a:p>
          <a:p>
            <a:r>
              <a:rPr lang="en-US" u="sng" dirty="0"/>
              <a:t>Asset strips: </a:t>
            </a:r>
            <a:r>
              <a:rPr lang="en-US" dirty="0"/>
              <a:t>While there are undoubtedly some PE houses that turn target companies into ATMs, selling assets and drawing cash out of them, they are not the norm. </a:t>
            </a:r>
          </a:p>
          <a:p>
            <a:endParaRPr lang="en-US" dirty="0"/>
          </a:p>
        </p:txBody>
      </p:sp>
    </p:spTree>
    <p:extLst>
      <p:ext uri="{BB962C8B-B14F-4D97-AF65-F5344CB8AC3E}">
        <p14:creationId xmlns:p14="http://schemas.microsoft.com/office/powerpoint/2010/main" val="31978257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Do activists make money? When the transaction is announced…</a:t>
            </a:r>
          </a:p>
        </p:txBody>
      </p:sp>
      <p:pic>
        <p:nvPicPr>
          <p:cNvPr id="4" name="Content Placeholder 3"/>
          <p:cNvPicPr>
            <a:picLocks noGrp="1" noChangeAspect="1"/>
          </p:cNvPicPr>
          <p:nvPr>
            <p:ph sz="quarter" idx="1"/>
          </p:nvPr>
        </p:nvPicPr>
        <p:blipFill>
          <a:blip r:embed="rId2"/>
          <a:srcRect l="-11890" r="-11890"/>
          <a:stretch>
            <a:fillRect/>
          </a:stretch>
        </p:blipFill>
        <p:spPr>
          <a:prstGeom prst="rect">
            <a:avLst/>
          </a:prstGeom>
        </p:spPr>
      </p:pic>
    </p:spTree>
    <p:extLst>
      <p:ext uri="{BB962C8B-B14F-4D97-AF65-F5344CB8AC3E}">
        <p14:creationId xmlns:p14="http://schemas.microsoft.com/office/powerpoint/2010/main" val="12654551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Ways for PE to generate profits from the transaction</a:t>
            </a:r>
          </a:p>
        </p:txBody>
      </p:sp>
      <p:sp>
        <p:nvSpPr>
          <p:cNvPr id="3" name="Content Placeholder 2"/>
          <p:cNvSpPr>
            <a:spLocks noGrp="1"/>
          </p:cNvSpPr>
          <p:nvPr>
            <p:ph sz="quarter" idx="1"/>
          </p:nvPr>
        </p:nvSpPr>
        <p:spPr/>
        <p:txBody>
          <a:bodyPr/>
          <a:lstStyle/>
          <a:p>
            <a:r>
              <a:rPr lang="en-US" u="sng" dirty="0"/>
              <a:t>Management fees:</a:t>
            </a:r>
            <a:r>
              <a:rPr lang="en-US" dirty="0"/>
              <a:t> When the PE investor runs the company as a private business, the company will pay management fees for the services rendered by the PE investor. </a:t>
            </a:r>
          </a:p>
          <a:p>
            <a:r>
              <a:rPr lang="en-US" u="sng" dirty="0"/>
              <a:t>Make equity stake more valuable before exit:</a:t>
            </a:r>
            <a:r>
              <a:rPr lang="en-US" dirty="0"/>
              <a:t> By finding market mistakes, making operating fixed or through financial engineering, try to reap the difference in value at exit (by taking company back public or by selling in a private transaction).</a:t>
            </a:r>
          </a:p>
          <a:p>
            <a:endParaRPr lang="en-US" u="sng" dirty="0"/>
          </a:p>
        </p:txBody>
      </p:sp>
    </p:spTree>
    <p:extLst>
      <p:ext uri="{BB962C8B-B14F-4D97-AF65-F5344CB8AC3E}">
        <p14:creationId xmlns:p14="http://schemas.microsoft.com/office/powerpoint/2010/main" val="17295325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Breaking down the returns to PE investors</a:t>
            </a:r>
          </a:p>
        </p:txBody>
      </p:sp>
      <p:pic>
        <p:nvPicPr>
          <p:cNvPr id="4" name="Content Placeholder 3"/>
          <p:cNvPicPr>
            <a:picLocks noGrp="1" noChangeAspect="1"/>
          </p:cNvPicPr>
          <p:nvPr>
            <p:ph sz="quarter" idx="1"/>
          </p:nvPr>
        </p:nvPicPr>
        <p:blipFill>
          <a:blip r:embed="rId2"/>
          <a:srcRect t="-802" b="-802"/>
          <a:stretch>
            <a:fillRect/>
          </a:stretch>
        </p:blipFill>
        <p:spPr/>
      </p:pic>
    </p:spTree>
    <p:extLst>
      <p:ext uri="{BB962C8B-B14F-4D97-AF65-F5344CB8AC3E}">
        <p14:creationId xmlns:p14="http://schemas.microsoft.com/office/powerpoint/2010/main" val="19769723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returns to PE investors</a:t>
            </a:r>
          </a:p>
        </p:txBody>
      </p:sp>
      <p:pic>
        <p:nvPicPr>
          <p:cNvPr id="8" name="Content Placeholder 7"/>
          <p:cNvPicPr>
            <a:picLocks noGrp="1" noChangeAspect="1"/>
          </p:cNvPicPr>
          <p:nvPr>
            <p:ph sz="quarter" idx="1"/>
          </p:nvPr>
        </p:nvPicPr>
        <p:blipFill>
          <a:blip r:embed="rId2"/>
          <a:srcRect l="-9876" r="-9876"/>
          <a:stretch>
            <a:fillRect/>
          </a:stretch>
        </p:blipFill>
        <p:spPr>
          <a:xfrm>
            <a:off x="330200" y="1600200"/>
            <a:ext cx="7772400" cy="4419600"/>
          </a:xfrm>
        </p:spPr>
      </p:pic>
      <p:sp>
        <p:nvSpPr>
          <p:cNvPr id="9" name="TextBox 8"/>
          <p:cNvSpPr txBox="1"/>
          <p:nvPr/>
        </p:nvSpPr>
        <p:spPr>
          <a:xfrm>
            <a:off x="7639050" y="2400300"/>
            <a:ext cx="1333500" cy="2362200"/>
          </a:xfrm>
          <a:prstGeom prst="rect">
            <a:avLst/>
          </a:prstGeom>
          <a:noFill/>
        </p:spPr>
        <p:txBody>
          <a:bodyPr wrap="square" rtlCol="0">
            <a:spAutoFit/>
          </a:bodyPr>
          <a:lstStyle/>
          <a:p>
            <a:r>
              <a:rPr lang="en-US" sz="1600" dirty="0"/>
              <a:t>On average, PE investors deliver about 3% more each year than equivalent public investments. </a:t>
            </a:r>
          </a:p>
        </p:txBody>
      </p:sp>
    </p:spTree>
    <p:extLst>
      <p:ext uri="{BB962C8B-B14F-4D97-AF65-F5344CB8AC3E}">
        <p14:creationId xmlns:p14="http://schemas.microsoft.com/office/powerpoint/2010/main" val="422627961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But excess returns vary widely across PE investors..</a:t>
            </a:r>
          </a:p>
        </p:txBody>
      </p:sp>
      <p:pic>
        <p:nvPicPr>
          <p:cNvPr id="5" name="Content Placeholder 4"/>
          <p:cNvPicPr>
            <a:picLocks noGrp="1" noChangeAspect="1"/>
          </p:cNvPicPr>
          <p:nvPr>
            <p:ph sz="quarter" idx="1"/>
          </p:nvPr>
        </p:nvPicPr>
        <p:blipFill>
          <a:blip r:embed="rId2"/>
          <a:srcRect l="-11747" r="-11747"/>
          <a:stretch>
            <a:fillRect/>
          </a:stretch>
        </p:blipFill>
        <p:spPr/>
      </p:pic>
    </p:spTree>
    <p:extLst>
      <p:ext uri="{BB962C8B-B14F-4D97-AF65-F5344CB8AC3E}">
        <p14:creationId xmlns:p14="http://schemas.microsoft.com/office/powerpoint/2010/main" val="23810834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And even the best PE investors lose sometimes... But make up with big winners</a:t>
            </a:r>
          </a:p>
        </p:txBody>
      </p:sp>
      <p:pic>
        <p:nvPicPr>
          <p:cNvPr id="4" name="Content Placeholder 3"/>
          <p:cNvPicPr>
            <a:picLocks noGrp="1" noChangeAspect="1"/>
          </p:cNvPicPr>
          <p:nvPr>
            <p:ph sz="quarter" idx="1"/>
          </p:nvPr>
        </p:nvPicPr>
        <p:blipFill>
          <a:blip r:embed="rId2"/>
          <a:srcRect t="-3609" b="-3609"/>
          <a:stretch>
            <a:fillRect/>
          </a:stretch>
        </p:blipFill>
        <p:spPr/>
      </p:pic>
    </p:spTree>
    <p:extLst>
      <p:ext uri="{BB962C8B-B14F-4D97-AF65-F5344CB8AC3E}">
        <p14:creationId xmlns:p14="http://schemas.microsoft.com/office/powerpoint/2010/main" val="231643916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2">
            <a:extLst>
              <a:ext uri="{FF2B5EF4-FFF2-40B4-BE49-F238E27FC236}">
                <a16:creationId xmlns:a16="http://schemas.microsoft.com/office/drawing/2014/main" id="{44E709C1-023B-6047-A9CB-86EA2808C2B6}"/>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Determinants of Success at Activist Investing</a:t>
            </a:r>
          </a:p>
        </p:txBody>
      </p:sp>
      <p:sp>
        <p:nvSpPr>
          <p:cNvPr id="62466" name="Rectangle 3">
            <a:extLst>
              <a:ext uri="{FF2B5EF4-FFF2-40B4-BE49-F238E27FC236}">
                <a16:creationId xmlns:a16="http://schemas.microsoft.com/office/drawing/2014/main" id="{4A974CF8-5E34-B742-B99E-331BABB51DE8}"/>
              </a:ext>
            </a:extLst>
          </p:cNvPr>
          <p:cNvSpPr>
            <a:spLocks noGrp="1" noChangeArrowheads="1"/>
          </p:cNvSpPr>
          <p:nvPr>
            <p:ph sz="quarter" idx="1"/>
          </p:nvPr>
        </p:nvSpPr>
        <p:spPr>
          <a:xfrm>
            <a:off x="612775" y="1600200"/>
            <a:ext cx="8153400" cy="4495800"/>
          </a:xfrm>
        </p:spPr>
        <p:txBody>
          <a:bodyPr>
            <a:normAutofit fontScale="85000" lnSpcReduction="10000"/>
          </a:bodyPr>
          <a:lstStyle/>
          <a:p>
            <a:pPr marL="514350" indent="-514350">
              <a:buFont typeface="+mj-lt"/>
              <a:buAutoNum type="arabicPeriod"/>
              <a:defRPr/>
            </a:pPr>
            <a:r>
              <a:rPr lang="en-US" sz="2400" u="sng" dirty="0"/>
              <a:t>Have lots of capital</a:t>
            </a:r>
            <a:r>
              <a:rPr lang="en-US" sz="2400" dirty="0"/>
              <a:t>: Since this strategy requires that you be able to put pressure on incumbent management, you have to be able to take significant stakes in the companies.</a:t>
            </a:r>
          </a:p>
          <a:p>
            <a:pPr marL="514350" indent="-514350">
              <a:buFont typeface="+mj-lt"/>
              <a:buAutoNum type="arabicPeriod"/>
              <a:defRPr/>
            </a:pPr>
            <a:r>
              <a:rPr lang="en-US" sz="2400" u="sng" dirty="0"/>
              <a:t>Know your company well</a:t>
            </a:r>
            <a:r>
              <a:rPr lang="en-US" sz="2400" dirty="0"/>
              <a:t>: Since this strategy is going to lead a smaller portfolio, you need to know much more about your companies than you would need to in a screening model.</a:t>
            </a:r>
          </a:p>
          <a:p>
            <a:pPr marL="514350" indent="-514350">
              <a:buFont typeface="+mj-lt"/>
              <a:buAutoNum type="arabicPeriod"/>
              <a:defRPr/>
            </a:pPr>
            <a:r>
              <a:rPr lang="en-US" sz="2400" u="sng" dirty="0"/>
              <a:t>Understand corporate finance</a:t>
            </a:r>
            <a:r>
              <a:rPr lang="en-US" sz="2400" dirty="0"/>
              <a:t>: You have to know enough corporate finance to understand not only that the company is doing badly (which will be reflected in the stock price) but what it is doing badly.</a:t>
            </a:r>
          </a:p>
          <a:p>
            <a:pPr marL="514350" indent="-514350">
              <a:buFont typeface="+mj-lt"/>
              <a:buAutoNum type="arabicPeriod"/>
              <a:defRPr/>
            </a:pPr>
            <a:r>
              <a:rPr lang="en-US" sz="2400" u="sng" dirty="0"/>
              <a:t>Be persistent</a:t>
            </a:r>
            <a:r>
              <a:rPr lang="en-US" sz="2400" dirty="0"/>
              <a:t>: Incumbent managers are unlikely to roll over and play dead just because you say so. They will fight (and fight dirty) to win. You have to be prepared to counter.</a:t>
            </a:r>
          </a:p>
          <a:p>
            <a:pPr marL="514350" indent="-514350">
              <a:buFont typeface="+mj-lt"/>
              <a:buAutoNum type="arabicPeriod"/>
              <a:defRPr/>
            </a:pPr>
            <a:r>
              <a:rPr lang="en-US" sz="2400" u="sng" dirty="0"/>
              <a:t>Do your homework</a:t>
            </a:r>
            <a:r>
              <a:rPr lang="en-US" sz="2400" dirty="0"/>
              <a:t>: You have to form coalitions with other investors and to organize to create the change you are pushing for.</a:t>
            </a:r>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Basic">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valintro3hour2018</Template>
  <TotalTime>746</TotalTime>
  <Words>1261</Words>
  <Application>Microsoft Macintosh PowerPoint</Application>
  <PresentationFormat>On-screen Show (4:3)</PresentationFormat>
  <Paragraphs>72</Paragraphs>
  <Slides>20</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20</vt:i4>
      </vt:variant>
    </vt:vector>
  </HeadingPairs>
  <TitlesOfParts>
    <vt:vector size="27" baseType="lpstr">
      <vt:lpstr>ＭＳ Ｐゴシック</vt:lpstr>
      <vt:lpstr>Arial</vt:lpstr>
      <vt:lpstr>Calibri</vt:lpstr>
      <vt:lpstr>Times</vt:lpstr>
      <vt:lpstr>Wingdings</vt:lpstr>
      <vt:lpstr>Wingdings 2</vt:lpstr>
      <vt:lpstr>Basic</vt:lpstr>
      <vt:lpstr>Value Investing: Activist Investing</vt:lpstr>
      <vt:lpstr>Classes of Activist Investors</vt:lpstr>
      <vt:lpstr>Activist Value Investing</vt:lpstr>
      <vt:lpstr>Who do they target?</vt:lpstr>
      <vt:lpstr>And what are their reasons?</vt:lpstr>
      <vt:lpstr>PowerPoint Presentation</vt:lpstr>
      <vt:lpstr>On the “governance” part… they push for changes</vt:lpstr>
      <vt:lpstr>On the operating end… less in invested back into existing businesses… </vt:lpstr>
      <vt:lpstr>And there is asset redeployment</vt:lpstr>
      <vt:lpstr>With effects on profitability…</vt:lpstr>
      <vt:lpstr>On the financial front… they do borrow money to finance the deal..</vt:lpstr>
      <vt:lpstr>But  PE record on default is only slightly worse than it is for non-PE firms with similar leverage…</vt:lpstr>
      <vt:lpstr>And on dividend policy, they do take cash out of firms, but generally don’t strip firms down..</vt:lpstr>
      <vt:lpstr>Do activists make money? When the transaction is announced…</vt:lpstr>
      <vt:lpstr>Ways for PE to generate profits from the transaction</vt:lpstr>
      <vt:lpstr>Breaking down the returns to PE investors</vt:lpstr>
      <vt:lpstr>The returns to PE investors</vt:lpstr>
      <vt:lpstr>But excess returns vary widely across PE investors..</vt:lpstr>
      <vt:lpstr>And even the best PE investors lose sometimes... But make up with big winners</vt:lpstr>
      <vt:lpstr>Determinants of Success at Activist Investing</vt:lpstr>
    </vt:vector>
  </TitlesOfParts>
  <Company>Stern School</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Value Investing</dc:title>
  <dc:creator>Aswath Damodaran</dc:creator>
  <cp:lastModifiedBy>Kiran Damodaran</cp:lastModifiedBy>
  <cp:revision>56</cp:revision>
  <cp:lastPrinted>2002-03-11T16:20:16Z</cp:lastPrinted>
  <dcterms:created xsi:type="dcterms:W3CDTF">1998-07-19T19:35:30Z</dcterms:created>
  <dcterms:modified xsi:type="dcterms:W3CDTF">2019-08-19T15:03:17Z</dcterms:modified>
</cp:coreProperties>
</file>