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93" r:id="rId1"/>
  </p:sldMasterIdLst>
  <p:notesMasterIdLst>
    <p:notesMasterId r:id="rId15"/>
  </p:notesMasterIdLst>
  <p:handoutMasterIdLst>
    <p:handoutMasterId r:id="rId16"/>
  </p:handoutMasterIdLst>
  <p:sldIdLst>
    <p:sldId id="256" r:id="rId2"/>
    <p:sldId id="345" r:id="rId3"/>
    <p:sldId id="346" r:id="rId4"/>
    <p:sldId id="343" r:id="rId5"/>
    <p:sldId id="364" r:id="rId6"/>
    <p:sldId id="374" r:id="rId7"/>
    <p:sldId id="366" r:id="rId8"/>
    <p:sldId id="369" r:id="rId9"/>
    <p:sldId id="370" r:id="rId10"/>
    <p:sldId id="371" r:id="rId11"/>
    <p:sldId id="373" r:id="rId12"/>
    <p:sldId id="347" r:id="rId13"/>
    <p:sldId id="289" r:id="rId1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3"/>
    <p:restoredTop sz="93195"/>
  </p:normalViewPr>
  <p:slideViewPr>
    <p:cSldViewPr>
      <p:cViewPr varScale="1">
        <p:scale>
          <a:sx n="109" d="100"/>
          <a:sy n="109" d="100"/>
        </p:scale>
        <p:origin x="132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26B5594-89FF-2643-B8C8-2E29EA67B18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2CB23C54-7BE2-DA4D-BE7E-8328060CCD09}"/>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C2BB9BDE-4E79-A545-B435-57F3F33A1CAF}"/>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9CCC11D9-7CF4-464A-9DFB-2C9555D929FB}"/>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03CDEFDA-8D58-4247-9F3F-E6CB5F14506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E2761C06-9F53-FA46-98B2-D4D213F042E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5576C58E-3F9C-5F4F-AE64-EEB520C8AFD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BB5A6B75-7C09-4E46-A279-1AFA383882E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9A5FD946-FC3B-1049-BFE8-E0A2E7FA20D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C52A791B-DD9B-9B46-83B9-6C196866894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C8766B35-5314-B34D-BC17-97D97CDE4D2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E3758E27-9ABC-034F-9961-969BBEBC379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0B5B68-EE61-8946-9B0D-CE0FED928AA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9C9B68E-ACF9-524F-8215-9110C55428C1}"/>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A0EA597-1DD8-4A48-B723-0A404A8424F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7819F830-1A8E-034A-90DD-43F9323A5E1A}"/>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a:extLst>
              <a:ext uri="{FF2B5EF4-FFF2-40B4-BE49-F238E27FC236}">
                <a16:creationId xmlns:a16="http://schemas.microsoft.com/office/drawing/2014/main" id="{87DEACA7-1691-D04F-8E19-CD7655531A05}"/>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3EDB0F34-B63F-2041-9D76-5344E50751B3}"/>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A412DF84-6244-F34D-8F1D-E2EE3FD013A4}" type="slidenum">
              <a:rPr lang="en-US" altLang="en-US"/>
              <a:pPr>
                <a:defRPr/>
              </a:pPr>
              <a:t>‹#›</a:t>
            </a:fld>
            <a:endParaRPr lang="en-US" altLang="en-US"/>
          </a:p>
        </p:txBody>
      </p:sp>
    </p:spTree>
    <p:extLst>
      <p:ext uri="{BB962C8B-B14F-4D97-AF65-F5344CB8AC3E}">
        <p14:creationId xmlns:p14="http://schemas.microsoft.com/office/powerpoint/2010/main" val="742146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BB0A9E-4A79-1C41-AD80-EFC69B715D1A}"/>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990DA6D-6484-1447-983F-328E02403878}"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0F2F7B9-BE71-D742-85CF-50962C6B621B}"/>
              </a:ext>
            </a:extLst>
          </p:cNvPr>
          <p:cNvSpPr>
            <a:spLocks noGrp="1"/>
          </p:cNvSpPr>
          <p:nvPr>
            <p:ph type="ftr" sz="quarter" idx="10"/>
          </p:nvPr>
        </p:nvSpPr>
        <p:spPr/>
        <p:txBody>
          <a:bodyPr/>
          <a:lstStyle>
            <a:lvl1pPr algn="l">
              <a:defRPr/>
            </a:lvl1pPr>
          </a:lstStyle>
          <a:p>
            <a:pPr>
              <a:defRPr/>
            </a:pPr>
            <a:r>
              <a:rPr lang="en-US"/>
              <a:t>Aswath Damodaran</a:t>
            </a:r>
            <a:endParaRPr lang="en-US" dirty="0"/>
          </a:p>
        </p:txBody>
      </p:sp>
      <p:sp>
        <p:nvSpPr>
          <p:cNvPr id="6" name="Slide Number Placeholder 5">
            <a:extLst>
              <a:ext uri="{FF2B5EF4-FFF2-40B4-BE49-F238E27FC236}">
                <a16:creationId xmlns:a16="http://schemas.microsoft.com/office/drawing/2014/main" id="{EAC471AD-46E0-AB4D-9CF4-4F648F58BB57}"/>
              </a:ext>
            </a:extLst>
          </p:cNvPr>
          <p:cNvSpPr>
            <a:spLocks noGrp="1"/>
          </p:cNvSpPr>
          <p:nvPr>
            <p:ph type="sldNum" sz="quarter" idx="11"/>
          </p:nvPr>
        </p:nvSpPr>
        <p:spPr/>
        <p:txBody>
          <a:bodyPr/>
          <a:lstStyle>
            <a:lvl1pPr>
              <a:defRPr/>
            </a:lvl1pPr>
          </a:lstStyle>
          <a:p>
            <a:pPr>
              <a:defRPr/>
            </a:pPr>
            <a:fld id="{AD04C667-E462-5D47-B5A8-C74D263695C8}" type="slidenum">
              <a:rPr lang="en-US" altLang="en-US"/>
              <a:pPr>
                <a:defRPr/>
              </a:pPr>
              <a:t>‹#›</a:t>
            </a:fld>
            <a:endParaRPr lang="en-US" altLang="en-US"/>
          </a:p>
        </p:txBody>
      </p:sp>
    </p:spTree>
    <p:extLst>
      <p:ext uri="{BB962C8B-B14F-4D97-AF65-F5344CB8AC3E}">
        <p14:creationId xmlns:p14="http://schemas.microsoft.com/office/powerpoint/2010/main" val="1825086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CBDB73-ED5A-FE45-89C6-CD73B4644AC2}"/>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C2AC65B-48C8-F848-9C4F-295C404BA004}"/>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3947A6D-8CAB-254A-AA2C-6BA9EFCED7B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36BE5CC2-BA45-FD4B-9DE5-33336DE9BFDA}"/>
              </a:ext>
            </a:extLst>
          </p:cNvPr>
          <p:cNvSpPr>
            <a:spLocks noGrp="1"/>
          </p:cNvSpPr>
          <p:nvPr>
            <p:ph type="dt" sz="half" idx="10"/>
          </p:nvPr>
        </p:nvSpPr>
        <p:spPr/>
        <p:txBody>
          <a:bodyPr/>
          <a:lstStyle>
            <a:lvl1pPr>
              <a:defRPr/>
            </a:lvl1pPr>
          </a:lstStyle>
          <a:p>
            <a:pPr>
              <a:defRPr/>
            </a:pPr>
            <a:r>
              <a:rPr lang="en-US" altLang="en-US"/>
              <a:t>‹#›</a:t>
            </a:r>
          </a:p>
        </p:txBody>
      </p:sp>
      <p:sp>
        <p:nvSpPr>
          <p:cNvPr id="8" name="Slide Number Placeholder 12">
            <a:extLst>
              <a:ext uri="{FF2B5EF4-FFF2-40B4-BE49-F238E27FC236}">
                <a16:creationId xmlns:a16="http://schemas.microsoft.com/office/drawing/2014/main" id="{06DA12DC-C6B9-494D-937C-F1EACE6D4A20}"/>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6F0DB5EB-2FD9-194F-B6B1-C85D9601FE58}"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C42F10B5-D3C3-C149-8410-8A30772C85B8}"/>
              </a:ext>
            </a:extLst>
          </p:cNvPr>
          <p:cNvSpPr>
            <a:spLocks noGrp="1"/>
          </p:cNvSpPr>
          <p:nvPr>
            <p:ph type="ftr" sz="quarter" idx="12"/>
          </p:nvPr>
        </p:nvSpPr>
        <p:spPr/>
        <p:txBody>
          <a:bodyPr/>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53988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39468FA4-3094-254A-8F82-6DAEB95310C9}"/>
              </a:ext>
            </a:extLst>
          </p:cNvPr>
          <p:cNvSpPr>
            <a:spLocks noGrp="1"/>
          </p:cNvSpPr>
          <p:nvPr>
            <p:ph type="dt" sz="half" idx="10"/>
          </p:nvPr>
        </p:nvSpPr>
        <p:spPr/>
        <p:txBody>
          <a:bodyPr/>
          <a:lstStyle>
            <a:lvl1pPr>
              <a:defRPr/>
            </a:lvl1pPr>
          </a:lstStyle>
          <a:p>
            <a:pPr>
              <a:defRPr/>
            </a:pPr>
            <a:r>
              <a:rPr lang="en-US" altLang="en-US"/>
              <a:t>‹#›</a:t>
            </a:r>
          </a:p>
        </p:txBody>
      </p:sp>
      <p:sp>
        <p:nvSpPr>
          <p:cNvPr id="6" name="Slide Number Placeholder 9">
            <a:extLst>
              <a:ext uri="{FF2B5EF4-FFF2-40B4-BE49-F238E27FC236}">
                <a16:creationId xmlns:a16="http://schemas.microsoft.com/office/drawing/2014/main" id="{E8C823FF-8053-CF40-B9DC-883CFE1E7FC1}"/>
              </a:ext>
            </a:extLst>
          </p:cNvPr>
          <p:cNvSpPr>
            <a:spLocks noGrp="1"/>
          </p:cNvSpPr>
          <p:nvPr>
            <p:ph type="sldNum" sz="quarter" idx="11"/>
          </p:nvPr>
        </p:nvSpPr>
        <p:spPr/>
        <p:txBody>
          <a:bodyPr/>
          <a:lstStyle>
            <a:lvl1pPr>
              <a:defRPr/>
            </a:lvl1pPr>
          </a:lstStyle>
          <a:p>
            <a:pPr>
              <a:defRPr/>
            </a:pPr>
            <a:fld id="{1C7FD9CA-E11C-9746-A733-937C5A19503A}"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F385EF4D-1570-0548-8936-E735786175CE}"/>
              </a:ext>
            </a:extLst>
          </p:cNvPr>
          <p:cNvSpPr>
            <a:spLocks noGrp="1"/>
          </p:cNvSpPr>
          <p:nvPr>
            <p:ph type="ftr" sz="quarter" idx="12"/>
          </p:nvPr>
        </p:nvSpPr>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079921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AF7E1E33-288F-DA44-AFF8-0982614341EE}"/>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B6A720A9-686D-3944-B364-32743D914878}"/>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DA0842B5-CD51-0A49-9B6D-F0A4BDBE5429}"/>
              </a:ext>
            </a:extLst>
          </p:cNvPr>
          <p:cNvSpPr>
            <a:spLocks noGrp="1"/>
          </p:cNvSpPr>
          <p:nvPr>
            <p:ph type="sldNum" sz="quarter" idx="12"/>
          </p:nvPr>
        </p:nvSpPr>
        <p:spPr/>
        <p:txBody>
          <a:bodyPr/>
          <a:lstStyle>
            <a:lvl1pPr>
              <a:defRPr/>
            </a:lvl1pPr>
          </a:lstStyle>
          <a:p>
            <a:pPr>
              <a:defRPr/>
            </a:pPr>
            <a:fld id="{7CE14C68-4F16-7C47-A511-17611DFECCA4}" type="slidenum">
              <a:rPr lang="en-US" altLang="en-US"/>
              <a:pPr>
                <a:defRPr/>
              </a:pPr>
              <a:t>‹#›</a:t>
            </a:fld>
            <a:endParaRPr lang="en-US" altLang="en-US"/>
          </a:p>
        </p:txBody>
      </p:sp>
    </p:spTree>
    <p:extLst>
      <p:ext uri="{BB962C8B-B14F-4D97-AF65-F5344CB8AC3E}">
        <p14:creationId xmlns:p14="http://schemas.microsoft.com/office/powerpoint/2010/main" val="1278711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C32FC554-39C9-A94A-8061-FC0A265EB083}"/>
              </a:ext>
            </a:extLst>
          </p:cNvPr>
          <p:cNvSpPr>
            <a:spLocks noGrp="1"/>
          </p:cNvSpPr>
          <p:nvPr>
            <p:ph type="dt" sz="half" idx="10"/>
          </p:nvPr>
        </p:nvSpPr>
        <p:spPr/>
        <p:txBody>
          <a:bodyPr/>
          <a:lstStyle>
            <a:lvl1pPr>
              <a:defRPr/>
            </a:lvl1pPr>
          </a:lstStyle>
          <a:p>
            <a:pPr>
              <a:defRPr/>
            </a:pPr>
            <a:r>
              <a:rPr lang="en-US" altLang="en-US"/>
              <a:t>‹#›</a:t>
            </a:r>
          </a:p>
        </p:txBody>
      </p:sp>
      <p:sp>
        <p:nvSpPr>
          <p:cNvPr id="4" name="Footer Placeholder 2">
            <a:extLst>
              <a:ext uri="{FF2B5EF4-FFF2-40B4-BE49-F238E27FC236}">
                <a16:creationId xmlns:a16="http://schemas.microsoft.com/office/drawing/2014/main" id="{BFA34E55-8071-1A4B-9F22-179D8FB01FAB}"/>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5" name="Slide Number Placeholder 22">
            <a:extLst>
              <a:ext uri="{FF2B5EF4-FFF2-40B4-BE49-F238E27FC236}">
                <a16:creationId xmlns:a16="http://schemas.microsoft.com/office/drawing/2014/main" id="{A2C39CF0-7801-A74C-8302-A7F98196348B}"/>
              </a:ext>
            </a:extLst>
          </p:cNvPr>
          <p:cNvSpPr>
            <a:spLocks noGrp="1"/>
          </p:cNvSpPr>
          <p:nvPr>
            <p:ph type="sldNum" sz="quarter" idx="12"/>
          </p:nvPr>
        </p:nvSpPr>
        <p:spPr/>
        <p:txBody>
          <a:bodyPr/>
          <a:lstStyle>
            <a:lvl1pPr>
              <a:defRPr/>
            </a:lvl1pPr>
          </a:lstStyle>
          <a:p>
            <a:pPr>
              <a:defRPr/>
            </a:pPr>
            <a:fld id="{9F9BE2DD-25CC-BB4E-AA58-46687D78E180}" type="slidenum">
              <a:rPr lang="en-US" altLang="en-US"/>
              <a:pPr>
                <a:defRPr/>
              </a:pPr>
              <a:t>‹#›</a:t>
            </a:fld>
            <a:endParaRPr lang="en-US" altLang="en-US"/>
          </a:p>
        </p:txBody>
      </p:sp>
    </p:spTree>
    <p:extLst>
      <p:ext uri="{BB962C8B-B14F-4D97-AF65-F5344CB8AC3E}">
        <p14:creationId xmlns:p14="http://schemas.microsoft.com/office/powerpoint/2010/main" val="1808948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B8E015-F743-0940-98D1-53056A61EF32}"/>
              </a:ext>
            </a:extLst>
          </p:cNvPr>
          <p:cNvSpPr>
            <a:spLocks noGrp="1"/>
          </p:cNvSpPr>
          <p:nvPr>
            <p:ph type="dt" sz="half" idx="10"/>
          </p:nvPr>
        </p:nvSpPr>
        <p:spPr/>
        <p:txBody>
          <a:bodyPr/>
          <a:lstStyle>
            <a:lvl1pPr>
              <a:defRPr/>
            </a:lvl1pPr>
          </a:lstStyle>
          <a:p>
            <a:pPr>
              <a:defRPr/>
            </a:pPr>
            <a:r>
              <a:rPr lang="en-US" altLang="en-US"/>
              <a:t>‹#›</a:t>
            </a:r>
          </a:p>
        </p:txBody>
      </p:sp>
      <p:sp>
        <p:nvSpPr>
          <p:cNvPr id="3" name="Footer Placeholder 2">
            <a:extLst>
              <a:ext uri="{FF2B5EF4-FFF2-40B4-BE49-F238E27FC236}">
                <a16:creationId xmlns:a16="http://schemas.microsoft.com/office/drawing/2014/main" id="{D3A41957-23FC-854B-9348-733F06FC8228}"/>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3">
            <a:extLst>
              <a:ext uri="{FF2B5EF4-FFF2-40B4-BE49-F238E27FC236}">
                <a16:creationId xmlns:a16="http://schemas.microsoft.com/office/drawing/2014/main" id="{0C655BD7-A651-0C47-935F-9F1121604B98}"/>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636F94A2-A3CC-C240-A02E-9F4E8EE04958}" type="slidenum">
              <a:rPr lang="en-US" altLang="en-US"/>
              <a:pPr>
                <a:defRPr/>
              </a:pPr>
              <a:t>‹#›</a:t>
            </a:fld>
            <a:endParaRPr lang="en-US" altLang="en-US"/>
          </a:p>
        </p:txBody>
      </p:sp>
    </p:spTree>
    <p:extLst>
      <p:ext uri="{BB962C8B-B14F-4D97-AF65-F5344CB8AC3E}">
        <p14:creationId xmlns:p14="http://schemas.microsoft.com/office/powerpoint/2010/main" val="3044222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5EE75BC6-8335-4243-81C8-3F16402D0A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193D68F-450A-064D-AFA3-9E8BFE6A8BAD}"/>
              </a:ext>
            </a:extLst>
          </p:cNvPr>
          <p:cNvSpPr>
            <a:spLocks noGrp="1"/>
          </p:cNvSpPr>
          <p:nvPr>
            <p:ph type="dt" sz="half" idx="10"/>
          </p:nvPr>
        </p:nvSpPr>
        <p:spPr/>
        <p:txBody>
          <a:bodyPr/>
          <a:lstStyle>
            <a:lvl1pPr>
              <a:defRPr/>
            </a:lvl1pPr>
          </a:lstStyle>
          <a:p>
            <a:pPr>
              <a:defRPr/>
            </a:pPr>
            <a:r>
              <a:rPr lang="en-US" altLang="en-US"/>
              <a:t>‹#›</a:t>
            </a:r>
          </a:p>
        </p:txBody>
      </p:sp>
      <p:sp>
        <p:nvSpPr>
          <p:cNvPr id="6" name="Footer Placeholder 5">
            <a:extLst>
              <a:ext uri="{FF2B5EF4-FFF2-40B4-BE49-F238E27FC236}">
                <a16:creationId xmlns:a16="http://schemas.microsoft.com/office/drawing/2014/main" id="{5F78ECE4-83AA-0542-B634-4B555E9AC0E1}"/>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5973705D-990F-2A48-8676-099EB2745275}"/>
              </a:ext>
            </a:extLst>
          </p:cNvPr>
          <p:cNvSpPr>
            <a:spLocks noGrp="1"/>
          </p:cNvSpPr>
          <p:nvPr>
            <p:ph type="sldNum" sz="quarter" idx="12"/>
          </p:nvPr>
        </p:nvSpPr>
        <p:spPr/>
        <p:txBody>
          <a:bodyPr/>
          <a:lstStyle>
            <a:lvl1pPr>
              <a:defRPr/>
            </a:lvl1pPr>
          </a:lstStyle>
          <a:p>
            <a:pPr>
              <a:defRPr/>
            </a:pPr>
            <a:fld id="{3F6CA767-C3EA-1748-A753-7DA38EB91674}" type="slidenum">
              <a:rPr lang="en-US" altLang="en-US"/>
              <a:pPr>
                <a:defRPr/>
              </a:pPr>
              <a:t>‹#›</a:t>
            </a:fld>
            <a:endParaRPr lang="en-US" altLang="en-US"/>
          </a:p>
        </p:txBody>
      </p:sp>
    </p:spTree>
    <p:extLst>
      <p:ext uri="{BB962C8B-B14F-4D97-AF65-F5344CB8AC3E}">
        <p14:creationId xmlns:p14="http://schemas.microsoft.com/office/powerpoint/2010/main" val="1768470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A1B41E-6270-8C41-89DC-DEF029A20AFF}"/>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AB33709-4DFD-A84D-A31F-CC0487EFC917}"/>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34D91C0C-6573-D342-A002-C3ECE8AAEEE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53A6D6F-1FBA-2A47-B6AD-77EB7DCF188D}"/>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1FF1382C-4049-094F-8B0F-DD8F15C0E88F}"/>
              </a:ext>
            </a:extLst>
          </p:cNvPr>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a:extLst>
              <a:ext uri="{FF2B5EF4-FFF2-40B4-BE49-F238E27FC236}">
                <a16:creationId xmlns:a16="http://schemas.microsoft.com/office/drawing/2014/main" id="{BFC53B69-0764-EC43-ACBA-67C1F620F163}"/>
              </a:ext>
            </a:extLst>
          </p:cNvPr>
          <p:cNvSpPr>
            <a:spLocks noGrp="1"/>
          </p:cNvSpPr>
          <p:nvPr>
            <p:ph type="sldNum" sz="quarter" idx="11"/>
          </p:nvPr>
        </p:nvSpPr>
        <p:spPr>
          <a:xfrm>
            <a:off x="0" y="4667250"/>
            <a:ext cx="1447800" cy="663575"/>
          </a:xfrm>
        </p:spPr>
        <p:txBody>
          <a:bodyPr/>
          <a:lstStyle>
            <a:lvl1pPr>
              <a:defRPr sz="2800"/>
            </a:lvl1pPr>
          </a:lstStyle>
          <a:p>
            <a:pPr>
              <a:defRPr/>
            </a:pPr>
            <a:fld id="{96FEB23F-51FB-3641-A918-F153B36CD134}"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05FD7842-71FF-0C47-8350-A1937C896A5C}"/>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729918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0363AD6B-A510-4442-82DA-79409C8DF75B}"/>
              </a:ext>
            </a:extLst>
          </p:cNvPr>
          <p:cNvSpPr>
            <a:spLocks noGrp="1"/>
          </p:cNvSpPr>
          <p:nvPr>
            <p:ph type="dt" sz="half" idx="10"/>
          </p:nvPr>
        </p:nvSpPr>
        <p:spPr/>
        <p:txBody>
          <a:bodyPr/>
          <a:lstStyle>
            <a:lvl1pPr>
              <a:defRPr/>
            </a:lvl1pPr>
          </a:lstStyle>
          <a:p>
            <a:pPr>
              <a:defRPr/>
            </a:pPr>
            <a:r>
              <a:rPr lang="en-US" altLang="en-US"/>
              <a:t>‹#›</a:t>
            </a:r>
            <a:endParaRPr lang="en-US" altLang="en-US">
              <a:solidFill>
                <a:srgbClr val="898989"/>
              </a:solidFill>
            </a:endParaRPr>
          </a:p>
        </p:txBody>
      </p:sp>
      <p:sp>
        <p:nvSpPr>
          <p:cNvPr id="5" name="Footer Placeholder 2">
            <a:extLst>
              <a:ext uri="{FF2B5EF4-FFF2-40B4-BE49-F238E27FC236}">
                <a16:creationId xmlns:a16="http://schemas.microsoft.com/office/drawing/2014/main" id="{91F36297-4354-F04D-841D-4EECCDD67049}"/>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32618B93-42D8-BC42-9028-0A445BBBEF80}"/>
              </a:ext>
            </a:extLst>
          </p:cNvPr>
          <p:cNvSpPr>
            <a:spLocks noGrp="1"/>
          </p:cNvSpPr>
          <p:nvPr>
            <p:ph type="sldNum" sz="quarter" idx="12"/>
          </p:nvPr>
        </p:nvSpPr>
        <p:spPr/>
        <p:txBody>
          <a:bodyPr/>
          <a:lstStyle>
            <a:lvl1pPr>
              <a:defRPr/>
            </a:lvl1pPr>
          </a:lstStyle>
          <a:p>
            <a:pPr>
              <a:defRPr/>
            </a:pPr>
            <a:fld id="{D2199AE4-97C3-E542-881E-EE452226BDA0}"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642504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048428-EC5E-F144-A34B-DB465407B2DB}"/>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D380810-54D6-FC4E-ADB7-8BBEE74A4FBF}"/>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B2E8510-D653-1C43-BE41-83A8CA0CB540}"/>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F9585D84-9F95-AB42-A2B5-734B735E47D3}"/>
              </a:ext>
            </a:extLst>
          </p:cNvPr>
          <p:cNvSpPr>
            <a:spLocks noGrp="1"/>
          </p:cNvSpPr>
          <p:nvPr>
            <p:ph type="dt" sz="half" idx="10"/>
          </p:nvPr>
        </p:nvSpPr>
        <p:spPr>
          <a:xfrm>
            <a:off x="6553200" y="6248400"/>
            <a:ext cx="2209800" cy="365125"/>
          </a:xfrm>
        </p:spPr>
        <p:txBody>
          <a:bodyPr/>
          <a:lstStyle>
            <a:lvl1pPr>
              <a:defRPr/>
            </a:lvl1pPr>
          </a:lstStyle>
          <a:p>
            <a:pPr>
              <a:defRPr/>
            </a:pPr>
            <a:r>
              <a:rPr lang="en-US" altLang="en-US"/>
              <a:t>‹#›</a:t>
            </a:r>
            <a:endParaRPr lang="en-US" altLang="en-US">
              <a:solidFill>
                <a:srgbClr val="898989"/>
              </a:solidFill>
            </a:endParaRPr>
          </a:p>
        </p:txBody>
      </p:sp>
      <p:sp>
        <p:nvSpPr>
          <p:cNvPr id="8" name="Footer Placeholder 4">
            <a:extLst>
              <a:ext uri="{FF2B5EF4-FFF2-40B4-BE49-F238E27FC236}">
                <a16:creationId xmlns:a16="http://schemas.microsoft.com/office/drawing/2014/main" id="{6C0C441F-A089-5342-A163-420856633728}"/>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endParaRPr lang="en-US" dirty="0"/>
          </a:p>
        </p:txBody>
      </p:sp>
      <p:sp>
        <p:nvSpPr>
          <p:cNvPr id="9" name="Slide Number Placeholder 5">
            <a:extLst>
              <a:ext uri="{FF2B5EF4-FFF2-40B4-BE49-F238E27FC236}">
                <a16:creationId xmlns:a16="http://schemas.microsoft.com/office/drawing/2014/main" id="{6527DBC1-CD27-2F4D-AA38-45E741D9EDFB}"/>
              </a:ext>
            </a:extLst>
          </p:cNvPr>
          <p:cNvSpPr>
            <a:spLocks noGrp="1"/>
          </p:cNvSpPr>
          <p:nvPr>
            <p:ph type="sldNum" sz="quarter" idx="12"/>
          </p:nvPr>
        </p:nvSpPr>
        <p:spPr>
          <a:xfrm rot="5400000">
            <a:off x="5989638" y="144462"/>
            <a:ext cx="533400" cy="244475"/>
          </a:xfrm>
        </p:spPr>
        <p:txBody>
          <a:bodyPr/>
          <a:lstStyle>
            <a:lvl1pPr>
              <a:defRPr/>
            </a:lvl1pPr>
          </a:lstStyle>
          <a:p>
            <a:pPr>
              <a:defRPr/>
            </a:pPr>
            <a:fld id="{0C66B16C-4663-6742-A7E1-4B6B53CE94FD}"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3709740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6508CC23-853B-A144-AA91-6DD0D357C14A}"/>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A91D50E9-AF38-344D-93B9-E808FE7C7033}"/>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FC6D5610-D36B-C448-9100-54FDEA61E44F}"/>
              </a:ext>
            </a:extLst>
          </p:cNvPr>
          <p:cNvSpPr>
            <a:spLocks noGrp="1"/>
          </p:cNvSpPr>
          <p:nvPr>
            <p:ph type="sldNum" sz="quarter" idx="12"/>
          </p:nvPr>
        </p:nvSpPr>
        <p:spPr/>
        <p:txBody>
          <a:bodyPr/>
          <a:lstStyle>
            <a:lvl1pPr>
              <a:defRPr/>
            </a:lvl1pPr>
          </a:lstStyle>
          <a:p>
            <a:pPr>
              <a:defRPr/>
            </a:pPr>
            <a:fld id="{31BC7E1D-53AD-AC4C-9D56-73108810DED6}" type="slidenum">
              <a:rPr lang="en-US" altLang="en-US"/>
              <a:pPr>
                <a:defRPr/>
              </a:pPr>
              <a:t>‹#›</a:t>
            </a:fld>
            <a:endParaRPr lang="en-US" altLang="en-US"/>
          </a:p>
        </p:txBody>
      </p:sp>
    </p:spTree>
    <p:extLst>
      <p:ext uri="{BB962C8B-B14F-4D97-AF65-F5344CB8AC3E}">
        <p14:creationId xmlns:p14="http://schemas.microsoft.com/office/powerpoint/2010/main" val="393265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A1A847AF-90B8-3040-A613-B329C12687D3}"/>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77F9D734-6D50-0C4F-A80C-4C2BFFA17C1E}"/>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C787D192-3336-2B4F-AFE9-08A4A273A0A0}"/>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r>
              <a:rPr lang="en-US" altLang="en-US"/>
              <a:t>‹#›</a:t>
            </a:r>
          </a:p>
        </p:txBody>
      </p:sp>
      <p:sp>
        <p:nvSpPr>
          <p:cNvPr id="3" name="Footer Placeholder 2">
            <a:extLst>
              <a:ext uri="{FF2B5EF4-FFF2-40B4-BE49-F238E27FC236}">
                <a16:creationId xmlns:a16="http://schemas.microsoft.com/office/drawing/2014/main" id="{38982314-7583-EE4E-B3D2-2BEA32DD4B56}"/>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endParaRPr lang="en-US" dirty="0"/>
          </a:p>
        </p:txBody>
      </p:sp>
      <p:sp>
        <p:nvSpPr>
          <p:cNvPr id="7" name="Rectangle 6">
            <a:extLst>
              <a:ext uri="{FF2B5EF4-FFF2-40B4-BE49-F238E27FC236}">
                <a16:creationId xmlns:a16="http://schemas.microsoft.com/office/drawing/2014/main" id="{B8CE4C85-D770-134E-ADF5-A585F8981F7E}"/>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34DD6E3E-9D7D-BC46-9529-D8A81B1FEE2F}"/>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0FCAFF0E-85A6-5F43-A9ED-F691EACD5F06}"/>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557CFFC0-704F-9046-85B2-5D107CBD109A}"/>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fld id="{C75723FF-18F6-784F-8689-EC45A6176AA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36" r:id="rId5"/>
    <p:sldLayoutId id="2147483837" r:id="rId6"/>
    <p:sldLayoutId id="2147483843" r:id="rId7"/>
    <p:sldLayoutId id="2147483844" r:id="rId8"/>
    <p:sldLayoutId id="2147483845" r:id="rId9"/>
    <p:sldLayoutId id="2147483846" r:id="rId10"/>
    <p:sldLayoutId id="2147483847" r:id="rId11"/>
    <p:sldLayoutId id="2147483838"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4DBA6652-B8F4-D045-AA92-BAB0F9F463BA}"/>
              </a:ext>
            </a:extLst>
          </p:cNvPr>
          <p:cNvSpPr>
            <a:spLocks noGrp="1" noChangeArrowheads="1"/>
          </p:cNvSpPr>
          <p:nvPr>
            <p:ph type="ctrTitle"/>
          </p:nvPr>
        </p:nvSpPr>
        <p:spPr/>
        <p:txBody>
          <a:bodyPr/>
          <a:lstStyle/>
          <a:p>
            <a:pPr eaLnBrk="1" hangingPunct="1">
              <a:defRPr/>
            </a:pPr>
            <a:r>
              <a:rPr lang="en-US" altLang="en-US">
                <a:ea typeface="ＭＳ Ｐゴシック" panose="020B0600070205080204" pitchFamily="34" charset="-128"/>
              </a:rPr>
              <a:t>Value Investing: Where is the beef?</a:t>
            </a:r>
          </a:p>
        </p:txBody>
      </p:sp>
      <p:sp>
        <p:nvSpPr>
          <p:cNvPr id="16386" name="Rectangle 3">
            <a:extLst>
              <a:ext uri="{FF2B5EF4-FFF2-40B4-BE49-F238E27FC236}">
                <a16:creationId xmlns:a16="http://schemas.microsoft.com/office/drawing/2014/main" id="{25D2878E-3B2C-7F43-A15B-0E1318D6A61A}"/>
              </a:ext>
            </a:extLst>
          </p:cNvPr>
          <p:cNvSpPr>
            <a:spLocks noGrp="1"/>
          </p:cNvSpPr>
          <p:nvPr>
            <p:ph type="subTitle" idx="1"/>
          </p:nvPr>
        </p:nvSpPr>
        <p:spPr>
          <a:xfrm>
            <a:off x="2362200" y="6049963"/>
            <a:ext cx="6705600" cy="685800"/>
          </a:xfrm>
        </p:spPr>
        <p:txBody>
          <a:bodyPr/>
          <a:lstStyle/>
          <a:p>
            <a:pPr eaLnBrk="1" hangingPunct="1">
              <a:buFont typeface="Arial" panose="020B0604020202020204" pitchFamily="34" charset="0"/>
              <a:buNone/>
            </a:pPr>
            <a:r>
              <a:rPr lang="en-US" altLang="en-US">
                <a:ea typeface="ＭＳ Ｐゴシック" panose="020B0600070205080204" pitchFamily="34"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E2AFE3EC-CB4E-B344-97E7-D162453B9D5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payoff to institutional “active” value investing is weak..</a:t>
            </a:r>
          </a:p>
        </p:txBody>
      </p:sp>
      <p:pic>
        <p:nvPicPr>
          <p:cNvPr id="17410" name="Content Placeholder 3">
            <a:extLst>
              <a:ext uri="{FF2B5EF4-FFF2-40B4-BE49-F238E27FC236}">
                <a16:creationId xmlns:a16="http://schemas.microsoft.com/office/drawing/2014/main" id="{3894E38D-DC53-8F43-8B39-4027E8B4414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2514600"/>
            <a:ext cx="5486400" cy="3733800"/>
          </a:xfrm>
        </p:spPr>
      </p:pic>
      <p:sp>
        <p:nvSpPr>
          <p:cNvPr id="17411" name="TextBox 5">
            <a:extLst>
              <a:ext uri="{FF2B5EF4-FFF2-40B4-BE49-F238E27FC236}">
                <a16:creationId xmlns:a16="http://schemas.microsoft.com/office/drawing/2014/main" id="{6DFC5266-1499-5B44-B120-E79217A752C6}"/>
              </a:ext>
            </a:extLst>
          </p:cNvPr>
          <p:cNvSpPr txBox="1">
            <a:spLocks noChangeArrowheads="1"/>
          </p:cNvSpPr>
          <p:nvPr/>
        </p:nvSpPr>
        <p:spPr bwMode="auto">
          <a:xfrm>
            <a:off x="803275" y="1600200"/>
            <a:ext cx="777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If value investing is the “best way to invest”, how do we explain the fact that active growth investors beat a passive growth index fund far more frequently and by far more than active value investors do, relative to a passive value fund?</a:t>
            </a:r>
          </a:p>
          <a:p>
            <a:pPr>
              <a:spcBef>
                <a:spcPct val="0"/>
              </a:spcBef>
              <a:buClrTx/>
              <a:buSzTx/>
              <a:buFontTx/>
              <a:buNone/>
            </a:pPr>
            <a:endParaRPr lang="en-US" altLang="en-US" sz="2400">
              <a:latin typeface="Times"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6731DBDD-A553-E047-8F7C-F715601816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And only slightly stronger for active individual investors</a:t>
            </a:r>
          </a:p>
        </p:txBody>
      </p:sp>
      <p:sp>
        <p:nvSpPr>
          <p:cNvPr id="64514" name="Content Placeholder 2">
            <a:extLst>
              <a:ext uri="{FF2B5EF4-FFF2-40B4-BE49-F238E27FC236}">
                <a16:creationId xmlns:a16="http://schemas.microsoft.com/office/drawing/2014/main" id="{5FE12559-7FAB-BA42-8775-B91B7C58BC5E}"/>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2000" u="sng" dirty="0">
                <a:ea typeface="ＭＳ Ｐゴシック" panose="020B0600070205080204" pitchFamily="34" charset="-128"/>
              </a:rPr>
              <a:t>Average underperformance</a:t>
            </a:r>
            <a:r>
              <a:rPr lang="en-US" altLang="en-US" sz="2000" dirty="0">
                <a:ea typeface="ＭＳ Ｐゴシック" panose="020B0600070205080204" pitchFamily="34" charset="-128"/>
              </a:rPr>
              <a:t>: In a study of individual brokerage accounts between 1991-96, the average individual investor under performed the S&amp;P 500 by about 1% and that the degree of under performance increased with trading activity.</a:t>
            </a:r>
          </a:p>
          <a:p>
            <a:pPr eaLnBrk="1" hangingPunct="1">
              <a:lnSpc>
                <a:spcPct val="80000"/>
              </a:lnSpc>
              <a:buFont typeface="Wingdings" charset="2"/>
              <a:buChar char=""/>
              <a:defRPr/>
            </a:pPr>
            <a:r>
              <a:rPr lang="en-US" altLang="en-US" sz="2000" u="sng" dirty="0">
                <a:ea typeface="ＭＳ Ｐゴシック" panose="020B0600070205080204" pitchFamily="34" charset="-128"/>
              </a:rPr>
              <a:t>Heavily skewed</a:t>
            </a:r>
            <a:r>
              <a:rPr lang="en-US" altLang="en-US" sz="2000" dirty="0">
                <a:ea typeface="ＭＳ Ｐゴシック" panose="020B0600070205080204" pitchFamily="34" charset="-128"/>
              </a:rPr>
              <a:t>: The top-performing quartile in the study referenced above outperformed the market by about 6%. Another study of 16,668 individual trader accounts at a large discount brokerage house finds that the top 10 percent of traders in this group outperform the bottom 10 percent by about 8 percent per year over a long period.</a:t>
            </a:r>
          </a:p>
          <a:p>
            <a:pPr eaLnBrk="1" hangingPunct="1">
              <a:lnSpc>
                <a:spcPct val="80000"/>
              </a:lnSpc>
              <a:buFont typeface="Wingdings" charset="2"/>
              <a:buChar char=""/>
              <a:defRPr/>
            </a:pPr>
            <a:r>
              <a:rPr lang="en-US" altLang="en-US" sz="2000" u="sng" dirty="0">
                <a:ea typeface="ＭＳ Ｐゴシック" panose="020B0600070205080204" pitchFamily="34" charset="-128"/>
              </a:rPr>
              <a:t>Home bias and concentration? </a:t>
            </a:r>
            <a:r>
              <a:rPr lang="en-US" altLang="en-US" sz="2000" dirty="0">
                <a:ea typeface="ＭＳ Ｐゴシック" panose="020B0600070205080204" pitchFamily="34" charset="-128"/>
              </a:rPr>
              <a:t>Studies of individual investors find that they generate relatively high returns when they invest in companies close to their homes compared to the stocks of distant companies, and that </a:t>
            </a:r>
            <a:r>
              <a:rPr lang="en-US" altLang="en-US" sz="2000" u="sng" dirty="0">
                <a:ea typeface="ＭＳ Ｐゴシック" panose="020B0600070205080204" pitchFamily="34" charset="-128"/>
              </a:rPr>
              <a:t>investors with more concentrated portfolios outperform those with more diversified portfolios</a:t>
            </a:r>
            <a:r>
              <a:rPr lang="en-US" altLang="en-US" sz="2000" dirty="0">
                <a:ea typeface="ＭＳ Ｐゴシック" panose="020B0600070205080204" pitchFamily="34" charset="-128"/>
              </a:rPr>
              <a:t>.</a:t>
            </a:r>
          </a:p>
          <a:p>
            <a:pPr eaLnBrk="1" hangingPunct="1">
              <a:lnSpc>
                <a:spcPct val="80000"/>
              </a:lnSpc>
              <a:buFont typeface="Wingdings" charset="2"/>
              <a:buChar char=""/>
              <a:defRPr/>
            </a:pPr>
            <a:r>
              <a:rPr lang="en-US" altLang="en-US" sz="2000" u="sng" dirty="0">
                <a:ea typeface="ＭＳ Ｐゴシック" panose="020B0600070205080204" pitchFamily="34" charset="-128"/>
              </a:rPr>
              <a:t>Less (trading) is more (return)</a:t>
            </a:r>
            <a:r>
              <a:rPr lang="en-US" altLang="en-US" sz="2000" dirty="0">
                <a:ea typeface="ＭＳ Ｐゴシック" panose="020B0600070205080204" pitchFamily="34" charset="-128"/>
              </a:rPr>
              <a:t>: While none of these studies of individual investors classify the superior investors by investment philosophy, </a:t>
            </a:r>
            <a:r>
              <a:rPr lang="en-US" altLang="en-US" sz="2000" u="sng" dirty="0">
                <a:ea typeface="ＭＳ Ｐゴシック" panose="020B0600070205080204" pitchFamily="34" charset="-128"/>
              </a:rPr>
              <a:t>the collective finding that these investors tend not to trade much and have concentrated portfolios can be viewed as evidence (albeit weak) that they are more likely to be value investors</a:t>
            </a:r>
            <a:r>
              <a:rPr lang="en-US" altLang="en-US" sz="2000" dirty="0">
                <a:ea typeface="ＭＳ Ｐゴシック" panose="020B0600070205080204" pitchFamily="34" charset="-128"/>
              </a:rPr>
              <a:t>.</a:t>
            </a:r>
          </a:p>
          <a:p>
            <a:pPr eaLnBrk="1" hangingPunct="1">
              <a:lnSpc>
                <a:spcPct val="80000"/>
              </a:lnSpc>
              <a:buFont typeface="Wingdings" charset="2"/>
              <a:buChar char=""/>
              <a:defRPr/>
            </a:pPr>
            <a:endParaRPr lang="en-US" altLang="en-US" sz="1800" dirty="0">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3DA70C59-2D75-8D48-BB38-579ECA5B4ED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Some activists do well, but activism is often a zero sum game…</a:t>
            </a:r>
          </a:p>
        </p:txBody>
      </p:sp>
      <p:sp>
        <p:nvSpPr>
          <p:cNvPr id="19458" name="Content Placeholder 2">
            <a:extLst>
              <a:ext uri="{FF2B5EF4-FFF2-40B4-BE49-F238E27FC236}">
                <a16:creationId xmlns:a16="http://schemas.microsoft.com/office/drawing/2014/main" id="{CAABEDDC-1147-E140-B1C8-70364D4DE14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u="sng">
                <a:ea typeface="ＭＳ Ｐゴシック" panose="020B0600070205080204" pitchFamily="34" charset="-128"/>
              </a:rPr>
              <a:t>Overall returns</a:t>
            </a:r>
            <a:r>
              <a:rPr lang="en-US" altLang="en-US" sz="2000">
                <a:ea typeface="ＭＳ Ｐゴシック" panose="020B0600070205080204" pitchFamily="34" charset="-128"/>
              </a:rPr>
              <a:t>: Activist mutual funds seem to have had the lowest payoff to their activism, with little change accruing to the corporate governance, performance or stock prices of targeted firms. Activist hedge funds, on the other hand, seem to earn substantial excess returns, ranging from 7-8% on an annualized basis at the low end to 20% or more at the high end. Individual activists seem to fall somewhere in the middle, earning higher returns than institutions but lower returns than hedge funds.</a:t>
            </a:r>
          </a:p>
          <a:p>
            <a:pPr eaLnBrk="1" hangingPunct="1">
              <a:lnSpc>
                <a:spcPct val="80000"/>
              </a:lnSpc>
            </a:pPr>
            <a:r>
              <a:rPr lang="en-US" altLang="en-US" sz="2000" u="sng">
                <a:ea typeface="ＭＳ Ｐゴシック" panose="020B0600070205080204" pitchFamily="34" charset="-128"/>
              </a:rPr>
              <a:t>Volatility in returns</a:t>
            </a:r>
            <a:r>
              <a:rPr lang="en-US" altLang="en-US" sz="2000">
                <a:ea typeface="ＭＳ Ｐゴシック" panose="020B0600070205080204" pitchFamily="34" charset="-128"/>
              </a:rPr>
              <a:t>: While the average excess returns earned by hedge funds and individual activists is positive, there is substantial volatility  in these returns and the magnitude of the excess return is sensitive to the benchmark used and the risk adjustment process.</a:t>
            </a:r>
          </a:p>
          <a:p>
            <a:pPr eaLnBrk="1" hangingPunct="1">
              <a:lnSpc>
                <a:spcPct val="80000"/>
              </a:lnSpc>
            </a:pPr>
            <a:r>
              <a:rPr lang="en-US" altLang="en-US" sz="2000" u="sng">
                <a:ea typeface="ＭＳ Ｐゴシック" panose="020B0600070205080204" pitchFamily="34" charset="-128"/>
              </a:rPr>
              <a:t>Skewed distributions</a:t>
            </a:r>
            <a:r>
              <a:rPr lang="en-US" altLang="en-US" sz="2000">
                <a:ea typeface="ＭＳ Ｐゴシック" panose="020B0600070205080204" pitchFamily="34" charset="-128"/>
              </a:rPr>
              <a:t>: The average returns across activist investors obscures a key component, which is that the distribution is skewed with the most positive returns being delivered by the activist investors in the top quartile; the median activist investor may very well just break even, especially after accounting for the cost of activism.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7F62510D-FC5F-784E-8963-00B0746C197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three biggest Rs of value investing</a:t>
            </a:r>
          </a:p>
        </p:txBody>
      </p:sp>
      <p:sp>
        <p:nvSpPr>
          <p:cNvPr id="20482" name="Content Placeholder 2">
            <a:extLst>
              <a:ext uri="{FF2B5EF4-FFF2-40B4-BE49-F238E27FC236}">
                <a16:creationId xmlns:a16="http://schemas.microsoft.com/office/drawing/2014/main" id="{25407DDE-CC54-2441-B8AC-E36605C71BE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u="sng">
                <a:ea typeface="ＭＳ Ｐゴシック" panose="020B0600070205080204" pitchFamily="34" charset="-128"/>
              </a:rPr>
              <a:t>Rigid: </a:t>
            </a:r>
            <a:r>
              <a:rPr lang="en-US" altLang="en-US" sz="2000">
                <a:ea typeface="ＭＳ Ｐゴシック" panose="020B0600070205080204" pitchFamily="34" charset="-128"/>
              </a:rPr>
              <a:t>The strategies that have come to characterize a great deal of value investing reveal an astonishing faith in accounting numbers and an equally stunning lack of faith in markets getting anything right. Value investors may be the last believers in book value. The rigidity extends to the types of companies that you buy (avoiding entire sectors…)</a:t>
            </a:r>
          </a:p>
          <a:p>
            <a:pPr eaLnBrk="1" hangingPunct="1">
              <a:lnSpc>
                <a:spcPct val="80000"/>
              </a:lnSpc>
            </a:pPr>
            <a:r>
              <a:rPr lang="en-US" altLang="en-US" sz="2000" u="sng">
                <a:ea typeface="ＭＳ Ｐゴシック" panose="020B0600070205080204" pitchFamily="34" charset="-128"/>
              </a:rPr>
              <a:t>Righteous</a:t>
            </a:r>
            <a:r>
              <a:rPr lang="en-US" altLang="en-US" sz="2000">
                <a:ea typeface="ＭＳ Ｐゴシック" panose="020B0600070205080204" pitchFamily="34" charset="-128"/>
              </a:rPr>
              <a:t>: Value investors have convinced themselves that they are better people than other investors. Index fund investors are viewed as “academic stooges”, growth investors are considered to be “dilettantes” and momentum investors are “lemmings”. Value investors consider themselves to be the grown ups in the investing game.</a:t>
            </a:r>
          </a:p>
          <a:p>
            <a:pPr eaLnBrk="1" hangingPunct="1">
              <a:lnSpc>
                <a:spcPct val="80000"/>
              </a:lnSpc>
            </a:pPr>
            <a:r>
              <a:rPr lang="en-US" altLang="en-US" sz="2000" u="sng">
                <a:ea typeface="ＭＳ Ｐゴシック" panose="020B0600070205080204" pitchFamily="34" charset="-128"/>
              </a:rPr>
              <a:t>Ritualistic</a:t>
            </a:r>
            <a:r>
              <a:rPr lang="en-US" altLang="en-US" sz="2000">
                <a:ea typeface="ＭＳ Ｐゴシック" panose="020B0600070205080204" pitchFamily="34" charset="-128"/>
              </a:rPr>
              <a:t>: Modern day value investing has a whole menu of rituals that investors have to perform to meet be “value investors”. The rituals range from the benign (claim to have read “Security Analysis” by Ben Graham and every Berkshire Hathaway annual report) to the not-so-benign…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7033F920-391F-E748-B2C5-0D4D0EA26690}"/>
              </a:ext>
            </a:extLst>
          </p:cNvPr>
          <p:cNvSpPr>
            <a:spLocks noGrp="1"/>
          </p:cNvSpPr>
          <p:nvPr>
            <p:ph type="title"/>
          </p:nvPr>
        </p:nvSpPr>
        <p:spPr>
          <a:xfrm>
            <a:off x="612775" y="228600"/>
            <a:ext cx="8153400" cy="990600"/>
          </a:xfrm>
        </p:spPr>
        <p:txBody>
          <a:bodyPr/>
          <a:lstStyle/>
          <a:p>
            <a:pPr eaLnBrk="1" hangingPunct="1"/>
            <a:r>
              <a:rPr lang="en-US" altLang="en-US">
                <a:latin typeface="Times" pitchFamily="2" charset="0"/>
                <a:ea typeface="ＭＳ Ｐゴシック" panose="020B0600070205080204" pitchFamily="34" charset="-128"/>
              </a:rPr>
              <a:t>Myth 1: DCF valuation is an academic exercise…</a:t>
            </a:r>
          </a:p>
        </p:txBody>
      </p:sp>
      <p:sp>
        <p:nvSpPr>
          <p:cNvPr id="21506" name="Content Placeholder 2">
            <a:extLst>
              <a:ext uri="{FF2B5EF4-FFF2-40B4-BE49-F238E27FC236}">
                <a16:creationId xmlns:a16="http://schemas.microsoft.com/office/drawing/2014/main" id="{2C65221F-D994-C340-9C4A-44F77BF0A6FB}"/>
              </a:ext>
            </a:extLst>
          </p:cNvPr>
          <p:cNvSpPr>
            <a:spLocks noGrp="1"/>
          </p:cNvSpPr>
          <p:nvPr>
            <p:ph sz="quarter" idx="1"/>
          </p:nvPr>
        </p:nvSpPr>
        <p:spPr>
          <a:xfrm>
            <a:off x="612775" y="1600200"/>
            <a:ext cx="8153400" cy="4495800"/>
          </a:xfrm>
        </p:spPr>
        <p:txBody>
          <a:bodyPr/>
          <a:lstStyle/>
          <a:p>
            <a:pPr eaLnBrk="1" hangingPunct="1">
              <a:lnSpc>
                <a:spcPct val="80000"/>
              </a:lnSpc>
              <a:buFont typeface="Monotype Sorts" pitchFamily="2" charset="2"/>
              <a:buNone/>
            </a:pPr>
            <a:r>
              <a:rPr lang="en-US" altLang="en-US" sz="2200">
                <a:latin typeface="Times" pitchFamily="2" charset="0"/>
                <a:ea typeface="ＭＳ Ｐゴシック" panose="020B0600070205080204" pitchFamily="34" charset="-128"/>
              </a:rPr>
              <a:t>The value of an asset is the present value of the expected cash flows on that asset, over its expected life:</a:t>
            </a:r>
          </a:p>
          <a:p>
            <a:pPr lvl="1" eaLnBrk="1" hangingPunct="1">
              <a:lnSpc>
                <a:spcPct val="80000"/>
              </a:lnSpc>
              <a:buFontTx/>
              <a:buNone/>
            </a:pPr>
            <a:endParaRPr lang="en-US" altLang="en-US" sz="2000">
              <a:latin typeface="Times" pitchFamily="2" charset="0"/>
              <a:ea typeface="ＭＳ Ｐゴシック" panose="020B0600070205080204" pitchFamily="34" charset="-128"/>
            </a:endParaRPr>
          </a:p>
          <a:p>
            <a:pPr lvl="1" eaLnBrk="1" hangingPunct="1">
              <a:lnSpc>
                <a:spcPct val="80000"/>
              </a:lnSpc>
              <a:buFontTx/>
              <a:buNone/>
            </a:pPr>
            <a:endParaRPr lang="en-US" altLang="en-US" sz="2000">
              <a:latin typeface="Times" pitchFamily="2" charset="0"/>
              <a:ea typeface="ＭＳ Ｐゴシック" panose="020B0600070205080204" pitchFamily="34" charset="-128"/>
            </a:endParaRPr>
          </a:p>
          <a:p>
            <a:pPr lvl="1" eaLnBrk="1" hangingPunct="1">
              <a:lnSpc>
                <a:spcPct val="80000"/>
              </a:lnSpc>
            </a:pPr>
            <a:endParaRPr lang="en-US" altLang="en-US" sz="2000">
              <a:latin typeface="Times" pitchFamily="2" charset="0"/>
              <a:ea typeface="ＭＳ Ｐゴシック" panose="020B0600070205080204" pitchFamily="34" charset="-128"/>
            </a:endParaRPr>
          </a:p>
          <a:p>
            <a:pPr eaLnBrk="1" hangingPunct="1">
              <a:lnSpc>
                <a:spcPct val="80000"/>
              </a:lnSpc>
              <a:buFont typeface="Monotype Sorts" pitchFamily="2" charset="2"/>
              <a:buNone/>
            </a:pPr>
            <a:endParaRPr lang="en-US" altLang="en-US" sz="2200" b="1">
              <a:latin typeface="Times" pitchFamily="2" charset="0"/>
              <a:ea typeface="ＭＳ Ｐゴシック" panose="020B0600070205080204" pitchFamily="34" charset="-128"/>
            </a:endParaRPr>
          </a:p>
          <a:p>
            <a:pPr eaLnBrk="1" hangingPunct="1">
              <a:lnSpc>
                <a:spcPct val="80000"/>
              </a:lnSpc>
              <a:buFont typeface="Monotype Sorts" pitchFamily="2" charset="2"/>
              <a:buNone/>
            </a:pPr>
            <a:r>
              <a:rPr lang="en-US" altLang="en-US" sz="2200" b="1">
                <a:latin typeface="Times" pitchFamily="2" charset="0"/>
                <a:ea typeface="ＭＳ Ｐゴシック" panose="020B0600070205080204" pitchFamily="34" charset="-128"/>
              </a:rPr>
              <a:t>Proposition 1: If “it” does not affect the cash flows or alter risk (thus changing discount rates), “it” cannot affect value. </a:t>
            </a:r>
          </a:p>
          <a:p>
            <a:pPr eaLnBrk="1" hangingPunct="1">
              <a:lnSpc>
                <a:spcPct val="80000"/>
              </a:lnSpc>
              <a:buFont typeface="Monotype Sorts" pitchFamily="2" charset="2"/>
              <a:buNone/>
            </a:pPr>
            <a:r>
              <a:rPr lang="en-US" altLang="en-US" sz="2200" b="1">
                <a:latin typeface="Times" pitchFamily="2" charset="0"/>
                <a:ea typeface="ＭＳ Ｐゴシック" panose="020B0600070205080204" pitchFamily="34" charset="-128"/>
              </a:rPr>
              <a:t>Proposition 2: For an asset to have value, the expected cash flows have to be positive some time over the life of the asset.</a:t>
            </a:r>
          </a:p>
          <a:p>
            <a:pPr eaLnBrk="1" hangingPunct="1">
              <a:lnSpc>
                <a:spcPct val="80000"/>
              </a:lnSpc>
              <a:buFont typeface="Monotype Sorts" pitchFamily="2" charset="2"/>
              <a:buNone/>
            </a:pPr>
            <a:r>
              <a:rPr lang="en-US" altLang="en-US" sz="2200" b="1">
                <a:latin typeface="Times" pitchFamily="2" charset="0"/>
                <a:ea typeface="ＭＳ Ｐゴシック" panose="020B0600070205080204" pitchFamily="34" charset="-128"/>
              </a:rPr>
              <a:t>Proposition 3: Assets that generate cash flows early in their life will be worth more than assets that generate cash flows later; the latter may however have greater growth and higher cash flows to compensate.</a:t>
            </a:r>
          </a:p>
          <a:p>
            <a:pPr eaLnBrk="1" hangingPunct="1">
              <a:lnSpc>
                <a:spcPct val="80000"/>
              </a:lnSpc>
            </a:pPr>
            <a:endParaRPr lang="en-US" altLang="en-US" sz="2200">
              <a:latin typeface="Times" pitchFamily="2" charset="0"/>
              <a:ea typeface="ＭＳ Ｐゴシック" panose="020B0600070205080204" pitchFamily="34" charset="-128"/>
            </a:endParaRPr>
          </a:p>
        </p:txBody>
      </p:sp>
      <p:pic>
        <p:nvPicPr>
          <p:cNvPr id="21507" name="Picture 3">
            <a:extLst>
              <a:ext uri="{FF2B5EF4-FFF2-40B4-BE49-F238E27FC236}">
                <a16:creationId xmlns:a16="http://schemas.microsoft.com/office/drawing/2014/main" id="{2A6D6188-343E-0F46-AB6F-7917002A1F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6670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7A19259C-6057-4345-B5CD-834C8B2485B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Myth 2: Beta is greek from geeks…and essential to DCF valuation </a:t>
            </a:r>
          </a:p>
        </p:txBody>
      </p:sp>
      <p:sp>
        <p:nvSpPr>
          <p:cNvPr id="22530" name="Content Placeholder 2">
            <a:extLst>
              <a:ext uri="{FF2B5EF4-FFF2-40B4-BE49-F238E27FC236}">
                <a16:creationId xmlns:a16="http://schemas.microsoft.com/office/drawing/2014/main" id="{E837131B-8E46-8A49-98AE-2813C658547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Dispensing with all of the noise, here are the underpinnings for using beta as a measure of risk:</a:t>
            </a:r>
          </a:p>
          <a:p>
            <a:pPr lvl="1" eaLnBrk="1" hangingPunct="1">
              <a:lnSpc>
                <a:spcPct val="80000"/>
              </a:lnSpc>
            </a:pPr>
            <a:r>
              <a:rPr lang="en-US" altLang="en-US" sz="1800">
                <a:ea typeface="ＭＳ Ｐゴシック" panose="020B0600070205080204" pitchFamily="34" charset="-128"/>
              </a:rPr>
              <a:t>Risk is measured in volatility in asset prices</a:t>
            </a:r>
          </a:p>
          <a:p>
            <a:pPr lvl="1" eaLnBrk="1" hangingPunct="1">
              <a:lnSpc>
                <a:spcPct val="80000"/>
              </a:lnSpc>
            </a:pPr>
            <a:r>
              <a:rPr lang="en-US" altLang="en-US" sz="1800">
                <a:ea typeface="ＭＳ Ｐゴシック" panose="020B0600070205080204" pitchFamily="34" charset="-128"/>
              </a:rPr>
              <a:t>The risk in an individual investment is the risk that it adds to the investor’s portfolio</a:t>
            </a:r>
          </a:p>
          <a:p>
            <a:pPr lvl="1" eaLnBrk="1" hangingPunct="1">
              <a:lnSpc>
                <a:spcPct val="80000"/>
              </a:lnSpc>
            </a:pPr>
            <a:r>
              <a:rPr lang="en-US" altLang="en-US" sz="1800">
                <a:ea typeface="ＭＳ Ｐゴシック" panose="020B0600070205080204" pitchFamily="34" charset="-128"/>
              </a:rPr>
              <a:t>That risk can be measured with a beta (CAPM) or with multiple betas (in the APM or Multi-factor models)</a:t>
            </a:r>
          </a:p>
          <a:p>
            <a:pPr eaLnBrk="1" hangingPunct="1">
              <a:lnSpc>
                <a:spcPct val="80000"/>
              </a:lnSpc>
              <a:buFont typeface="Calibri" panose="020F0502020204030204" pitchFamily="34" charset="0"/>
              <a:buAutoNum type="arabicPeriod"/>
            </a:pPr>
            <a:r>
              <a:rPr lang="en-US" altLang="en-US" sz="2000" u="sng">
                <a:ea typeface="ＭＳ Ｐゴシック" panose="020B0600070205080204" pitchFamily="34" charset="-128"/>
              </a:rPr>
              <a:t>Beta is a measure of relative risk</a:t>
            </a:r>
            <a:r>
              <a:rPr lang="en-US" altLang="en-US" sz="2000">
                <a:ea typeface="ＭＳ Ｐゴシック" panose="020B0600070205080204" pitchFamily="34" charset="-128"/>
              </a:rPr>
              <a:t>: Beta is a way of scaled risk, with the scaling around one. Thus, a beta of 1.50 is an indication that a stock is 1.50 times as risky as the average stock, with risk measured as risk added to a portfolio.</a:t>
            </a:r>
          </a:p>
          <a:p>
            <a:pPr eaLnBrk="1" hangingPunct="1">
              <a:lnSpc>
                <a:spcPct val="80000"/>
              </a:lnSpc>
              <a:buFont typeface="Calibri" panose="020F0502020204030204" pitchFamily="34" charset="0"/>
              <a:buAutoNum type="arabicPeriod"/>
            </a:pPr>
            <a:r>
              <a:rPr lang="en-US" altLang="en-US" sz="2000" u="sng">
                <a:ea typeface="ＭＳ Ｐゴシック" panose="020B0600070205080204" pitchFamily="34" charset="-128"/>
              </a:rPr>
              <a:t>Beta measures exposure to macroeconomic risk</a:t>
            </a:r>
            <a:r>
              <a:rPr lang="en-US" altLang="en-US" sz="2000">
                <a:ea typeface="ＭＳ Ｐゴシック" panose="020B0600070205080204" pitchFamily="34" charset="-128"/>
              </a:rPr>
              <a:t>: Risk that is specific to individual companies will get averaged out (some companies do better than expected and others d worse). The only risk that you cannot diversify away is exposure to macroeconomic risk, which cuts across most or all investments.</a:t>
            </a:r>
          </a:p>
          <a:p>
            <a:pPr lvl="1" eaLnBrk="1" hangingPunct="1">
              <a:lnSpc>
                <a:spcPct val="80000"/>
              </a:lnSpc>
            </a:pPr>
            <a:endParaRPr lang="en-US" altLang="en-US" sz="1800">
              <a:ea typeface="ＭＳ Ｐゴシック"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02053F38-2407-7A4E-B089-6CA29E277AF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Myth 3: The “Margin of Safety” is an alternative to beta and works.</a:t>
            </a:r>
          </a:p>
        </p:txBody>
      </p:sp>
      <p:sp>
        <p:nvSpPr>
          <p:cNvPr id="23554" name="Content Placeholder 2">
            <a:extLst>
              <a:ext uri="{FF2B5EF4-FFF2-40B4-BE49-F238E27FC236}">
                <a16:creationId xmlns:a16="http://schemas.microsoft.com/office/drawing/2014/main" id="{8D371D27-FC9C-104E-97D6-EC56FD22993F}"/>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The margin of safety is a buffer that you build into your investment decisions to protect yourself from investment mistakes. Thus, if your margin of safety is 30%, you will buy a stock only if the price is more than 30% below its “intrinsic” value.  There is nothing wrong with using the margin of safety as an additional risk measure, as long as the following are kept in mind:</a:t>
            </a:r>
          </a:p>
          <a:p>
            <a:pPr eaLnBrk="1" hangingPunct="1">
              <a:lnSpc>
                <a:spcPct val="80000"/>
              </a:lnSpc>
            </a:pPr>
            <a:r>
              <a:rPr lang="en-US" altLang="en-US" sz="2000" i="1">
                <a:ea typeface="ＭＳ Ｐゴシック" panose="020B0600070205080204" pitchFamily="34" charset="-128"/>
              </a:rPr>
              <a:t>Proposition 1: MOS comes into play at the </a:t>
            </a:r>
            <a:r>
              <a:rPr lang="en-US" altLang="en-US" sz="2000" i="1" u="sng">
                <a:ea typeface="ＭＳ Ｐゴシック" panose="020B0600070205080204" pitchFamily="34" charset="-128"/>
              </a:rPr>
              <a:t>end of the investment process</a:t>
            </a:r>
            <a:r>
              <a:rPr lang="en-US" altLang="en-US" sz="2000" i="1">
                <a:ea typeface="ＭＳ Ｐゴシック" panose="020B0600070205080204" pitchFamily="34" charset="-128"/>
              </a:rPr>
              <a:t>, not at the beginning.</a:t>
            </a:r>
          </a:p>
          <a:p>
            <a:pPr eaLnBrk="1" hangingPunct="1">
              <a:lnSpc>
                <a:spcPct val="80000"/>
              </a:lnSpc>
            </a:pPr>
            <a:r>
              <a:rPr lang="en-US" altLang="en-US" sz="2000" i="1">
                <a:ea typeface="ＭＳ Ｐゴシック" panose="020B0600070205080204" pitchFamily="34" charset="-128"/>
              </a:rPr>
              <a:t>Proposition 2: MOS </a:t>
            </a:r>
            <a:r>
              <a:rPr lang="en-US" altLang="en-US" sz="2000" i="1" u="sng">
                <a:ea typeface="ＭＳ Ｐゴシック" panose="020B0600070205080204" pitchFamily="34" charset="-128"/>
              </a:rPr>
              <a:t>does not substitute for risk assessment</a:t>
            </a:r>
            <a:r>
              <a:rPr lang="en-US" altLang="en-US" sz="2000" i="1">
                <a:ea typeface="ＭＳ Ｐゴシック" panose="020B0600070205080204" pitchFamily="34" charset="-128"/>
              </a:rPr>
              <a:t> and intrinsic valuation, but augments them.</a:t>
            </a:r>
          </a:p>
          <a:p>
            <a:pPr eaLnBrk="1" hangingPunct="1">
              <a:lnSpc>
                <a:spcPct val="80000"/>
              </a:lnSpc>
            </a:pPr>
            <a:r>
              <a:rPr lang="en-US" altLang="en-US" sz="2000" i="1">
                <a:ea typeface="ＭＳ Ｐゴシック" panose="020B0600070205080204" pitchFamily="34" charset="-128"/>
              </a:rPr>
              <a:t>Proposition 3: The MOS </a:t>
            </a:r>
            <a:r>
              <a:rPr lang="en-US" altLang="en-US" sz="2000" i="1" u="sng">
                <a:ea typeface="ＭＳ Ｐゴシック" panose="020B0600070205080204" pitchFamily="34" charset="-128"/>
              </a:rPr>
              <a:t>cannot and should not be a fixed number</a:t>
            </a:r>
            <a:r>
              <a:rPr lang="en-US" altLang="en-US" sz="2000" i="1">
                <a:ea typeface="ＭＳ Ｐゴシック" panose="020B0600070205080204" pitchFamily="34" charset="-128"/>
              </a:rPr>
              <a:t>, but should be reflective of the uncertainty in the assessment of intrinsic value.</a:t>
            </a:r>
          </a:p>
          <a:p>
            <a:pPr eaLnBrk="1" hangingPunct="1">
              <a:lnSpc>
                <a:spcPct val="80000"/>
              </a:lnSpc>
            </a:pPr>
            <a:r>
              <a:rPr lang="en-US" altLang="en-US" sz="2000" i="1">
                <a:ea typeface="ＭＳ Ｐゴシック" panose="020B0600070205080204" pitchFamily="34" charset="-128"/>
              </a:rPr>
              <a:t>Proposition 4: </a:t>
            </a:r>
            <a:r>
              <a:rPr lang="en-US" altLang="en-US" sz="2000" i="1" u="sng">
                <a:ea typeface="ＭＳ Ｐゴシック" panose="020B0600070205080204" pitchFamily="34" charset="-128"/>
              </a:rPr>
              <a:t>Being too conservative can be damaging to your long term investment prospects</a:t>
            </a:r>
            <a:r>
              <a:rPr lang="en-US" altLang="en-US" sz="2000" i="1">
                <a:ea typeface="ＭＳ Ｐゴシック" panose="020B0600070205080204" pitchFamily="34" charset="-128"/>
              </a:rPr>
              <a:t>. Too high a MOS can hurt you as an investor.</a:t>
            </a:r>
          </a:p>
          <a:p>
            <a:pPr eaLnBrk="1" hangingPunct="1">
              <a:lnSpc>
                <a:spcPct val="80000"/>
              </a:lnSpc>
            </a:pPr>
            <a:endParaRPr lang="en-US" altLang="en-US" sz="2000">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D35A6D22-FB3D-FA4A-8B0C-283D26AFAF2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Myth 4: Good management = Low Risk</a:t>
            </a:r>
          </a:p>
        </p:txBody>
      </p:sp>
      <p:sp>
        <p:nvSpPr>
          <p:cNvPr id="24578" name="Content Placeholder 1">
            <a:extLst>
              <a:ext uri="{FF2B5EF4-FFF2-40B4-BE49-F238E27FC236}">
                <a16:creationId xmlns:a16="http://schemas.microsoft.com/office/drawing/2014/main" id="{6C45A1B9-6334-1C4F-B0B6-4D05F0986AD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700">
                <a:ea typeface="ＭＳ Ｐゴシック" panose="020B0600070205080204" pitchFamily="34" charset="-128"/>
              </a:rPr>
              <a:t>Risk is about how companies do, relative to expectations. To the extent that expectations are set too high for good managers, firms that are well managed may be more risky than badly managed firms, where little is expected of the company.</a:t>
            </a:r>
          </a:p>
          <a:p>
            <a:pPr eaLnBrk="1" hangingPunct="1">
              <a:lnSpc>
                <a:spcPct val="80000"/>
              </a:lnSpc>
            </a:pPr>
            <a:r>
              <a:rPr lang="en-US" altLang="en-US" sz="2700">
                <a:ea typeface="ＭＳ Ｐゴシック" panose="020B0600070205080204" pitchFamily="34" charset="-128"/>
              </a:rPr>
              <a:t>Thus, rather than think about risk in absolute terms, we should be thinking in relative terms, i.e., what are the results likely to be relative to expectations?</a:t>
            </a:r>
          </a:p>
          <a:p>
            <a:pPr eaLnBrk="1" hangingPunct="1">
              <a:lnSpc>
                <a:spcPct val="80000"/>
              </a:lnSpc>
            </a:pPr>
            <a:r>
              <a:rPr lang="en-US" altLang="en-US" sz="2700">
                <a:ea typeface="ＭＳ Ｐゴシック" panose="020B0600070205080204" pitchFamily="34" charset="-128"/>
              </a:rPr>
              <a:t>In fact, given the fuzzy definitions that many value investors attach to “good” management, it is likely that screening for it is more likely to create harm than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65F8842E-0C4E-B745-9439-53FD47F1F67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Myth 5: Wide moats = Good investments</a:t>
            </a:r>
          </a:p>
        </p:txBody>
      </p:sp>
      <p:sp>
        <p:nvSpPr>
          <p:cNvPr id="25602" name="Content Placeholder 2">
            <a:extLst>
              <a:ext uri="{FF2B5EF4-FFF2-40B4-BE49-F238E27FC236}">
                <a16:creationId xmlns:a16="http://schemas.microsoft.com/office/drawing/2014/main" id="{A5B55C7B-3D82-134A-A783-F4CDA9C26D38}"/>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Moats are the competitive advantages that allow companies to generate keep the competition out. In the process, they can keep their margins and returns high and improve the quality of their growth.</a:t>
            </a:r>
          </a:p>
          <a:p>
            <a:pPr eaLnBrk="1" hangingPunct="1">
              <a:lnSpc>
                <a:spcPct val="80000"/>
              </a:lnSpc>
            </a:pPr>
            <a:r>
              <a:rPr lang="en-US" altLang="en-US" sz="2200">
                <a:ea typeface="ＭＳ Ｐゴシック" panose="020B0600070205080204" pitchFamily="34" charset="-128"/>
              </a:rPr>
              <a:t>Intrinsic value people and value investors do agree that moats matter to value: the wider the moat, the higher the value added by growth. But there are two places where they might disagree:</a:t>
            </a:r>
          </a:p>
          <a:p>
            <a:pPr lvl="1" eaLnBrk="1" hangingPunct="1">
              <a:lnSpc>
                <a:spcPct val="80000"/>
              </a:lnSpc>
            </a:pPr>
            <a:r>
              <a:rPr lang="en-US" altLang="en-US" sz="2000">
                <a:ea typeface="ＭＳ Ｐゴシック" panose="020B0600070205080204" pitchFamily="34" charset="-128"/>
              </a:rPr>
              <a:t>Moats matter more for growth companies than mature companies: Wide moats increase the value of companies and the value increase is proportional to the growth at these companies. </a:t>
            </a:r>
          </a:p>
          <a:p>
            <a:pPr lvl="1" eaLnBrk="1" hangingPunct="1">
              <a:lnSpc>
                <a:spcPct val="80000"/>
              </a:lnSpc>
            </a:pPr>
            <a:r>
              <a:rPr lang="en-US" altLang="en-US" sz="2000">
                <a:ea typeface="ＭＳ Ｐゴシック" panose="020B0600070205080204" pitchFamily="34" charset="-128"/>
              </a:rPr>
              <a:t>The returns on stocks are not a function of the width, but the rate of change in that width. So, companies with wide moats can be bad investments if the width shrinks and companies with no moats can be good investments if the width opens to a sliver.</a:t>
            </a:r>
          </a:p>
          <a:p>
            <a:pPr lvl="1" eaLnBrk="1" hangingPunct="1">
              <a:lnSpc>
                <a:spcPct val="80000"/>
              </a:lnSpc>
            </a:pPr>
            <a:r>
              <a:rPr lang="en-US" altLang="en-US" sz="2000">
                <a:ea typeface="ＭＳ Ｐゴシック" panose="020B0600070205080204" pitchFamily="34" charset="-128"/>
              </a:rPr>
              <a:t>It is easier to talk about moats than it is to measure their width…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DC20945C-688B-6E44-BF5B-9670CA3EC5D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Myth 6: Intrinsic value is stable and unchangeable..</a:t>
            </a:r>
          </a:p>
        </p:txBody>
      </p:sp>
      <p:sp>
        <p:nvSpPr>
          <p:cNvPr id="26626" name="Content Placeholder 2">
            <a:extLst>
              <a:ext uri="{FF2B5EF4-FFF2-40B4-BE49-F238E27FC236}">
                <a16:creationId xmlns:a16="http://schemas.microsoft.com/office/drawing/2014/main" id="{F840EEF7-334E-BE45-B28D-855DAC0C872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There is a widely held belief that the intrinsic value of an investment, if computed correctly, should be stable over time. It is the market that is viewed as the volatile component in the equation. As a consequence, here is what we tend to do:</a:t>
            </a:r>
          </a:p>
          <a:p>
            <a:pPr lvl="1" eaLnBrk="1" hangingPunct="1">
              <a:lnSpc>
                <a:spcPct val="80000"/>
              </a:lnSpc>
            </a:pPr>
            <a:r>
              <a:rPr lang="en-US" altLang="en-US" sz="2000">
                <a:ea typeface="ＭＳ Ｐゴシック" panose="020B0600070205080204" pitchFamily="34" charset="-128"/>
              </a:rPr>
              <a:t>We make a decision on whether to buy or sell the stock and never revisit the intrinsic valuation.</a:t>
            </a:r>
          </a:p>
          <a:p>
            <a:pPr lvl="1" eaLnBrk="1" hangingPunct="1">
              <a:lnSpc>
                <a:spcPct val="80000"/>
              </a:lnSpc>
            </a:pPr>
            <a:r>
              <a:rPr lang="en-US" altLang="en-US" sz="2000">
                <a:ea typeface="ＭＳ Ｐゴシック" panose="020B0600070205080204" pitchFamily="34" charset="-128"/>
              </a:rPr>
              <a:t>We view market price changes as random, arbitrary and completely unjustified and ignore he fact that even there is information in market price changes in even the most unstable market.</a:t>
            </a:r>
          </a:p>
          <a:p>
            <a:pPr eaLnBrk="1" hangingPunct="1">
              <a:lnSpc>
                <a:spcPct val="80000"/>
              </a:lnSpc>
            </a:pPr>
            <a:r>
              <a:rPr lang="en-US" altLang="en-US" sz="2200">
                <a:ea typeface="ＭＳ Ｐゴシック" panose="020B0600070205080204" pitchFamily="34" charset="-128"/>
              </a:rPr>
              <a:t>The intrinsic value of a company is viewed as a given, with investors having little impact on value (though they affect price)</a:t>
            </a:r>
          </a:p>
          <a:p>
            <a:pPr lvl="1" eaLnBrk="1" hangingPunct="1">
              <a:lnSpc>
                <a:spcPct val="80000"/>
              </a:lnSpc>
            </a:pPr>
            <a:r>
              <a:rPr lang="en-US" altLang="en-US" sz="2000">
                <a:ea typeface="ＭＳ Ｐゴシック" panose="020B0600070205080204" pitchFamily="34" charset="-128"/>
              </a:rPr>
              <a:t>We do not consider the feedback effects on intrinsic value, from changing stockholder bases and management teams. </a:t>
            </a:r>
          </a:p>
          <a:p>
            <a:pPr lvl="1" eaLnBrk="1" hangingPunct="1">
              <a:lnSpc>
                <a:spcPct val="80000"/>
              </a:lnSpc>
            </a:pPr>
            <a:r>
              <a:rPr lang="en-US" altLang="en-US" sz="2000">
                <a:ea typeface="ＭＳ Ｐゴシック" panose="020B0600070205080204" pitchFamily="34" charset="-128"/>
              </a:rPr>
              <a:t>We  ignore the fact that the “intrinsic value” of a company can be different to different investors.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30770293-DB4D-7B40-A732-464824A9B20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value investors’ final defense..</a:t>
            </a:r>
          </a:p>
        </p:txBody>
      </p:sp>
      <p:sp>
        <p:nvSpPr>
          <p:cNvPr id="65538" name="Content Placeholder 2">
            <a:extLst>
              <a:ext uri="{FF2B5EF4-FFF2-40B4-BE49-F238E27FC236}">
                <a16:creationId xmlns:a16="http://schemas.microsoft.com/office/drawing/2014/main" id="{CB371E63-10E4-0F41-9871-215EA82DEFA7}"/>
              </a:ext>
            </a:extLst>
          </p:cNvPr>
          <p:cNvSpPr>
            <a:spLocks noGrp="1"/>
          </p:cNvSpPr>
          <p:nvPr>
            <p:ph sz="quarter" idx="1"/>
          </p:nvPr>
        </p:nvSpPr>
        <p:spPr>
          <a:xfrm>
            <a:off x="612775" y="1600200"/>
            <a:ext cx="8153400" cy="4495800"/>
          </a:xfrm>
        </p:spPr>
        <p:txBody>
          <a:bodyPr>
            <a:normAutofit fontScale="77500" lnSpcReduction="20000"/>
          </a:bodyPr>
          <a:lstStyle/>
          <a:p>
            <a:pPr eaLnBrk="1" hangingPunct="1">
              <a:buFont typeface="Arial" charset="0"/>
              <a:buChar char="•"/>
              <a:defRPr/>
            </a:pPr>
            <a:r>
              <a:rPr lang="en-US" dirty="0"/>
              <a:t>Some value investors will fall back on that old standby, which is that we should draw our cues from the most successful of the value investors, not the average. </a:t>
            </a:r>
          </a:p>
          <a:p>
            <a:pPr eaLnBrk="1" hangingPunct="1">
              <a:buFont typeface="Arial" charset="0"/>
              <a:buChar char="•"/>
              <a:defRPr/>
            </a:pPr>
            <a:r>
              <a:rPr lang="en-US" dirty="0"/>
              <a:t>Arguing that value investing works because Warren Buffett and Seth </a:t>
            </a:r>
            <a:r>
              <a:rPr lang="en-US" dirty="0" err="1"/>
              <a:t>Klarman</a:t>
            </a:r>
            <a:r>
              <a:rPr lang="en-US" dirty="0"/>
              <a:t> have beaten the market is a sign of weakness, not strength. After all, every investment philosophy (including technical analysis) has its winners and its losers. </a:t>
            </a:r>
          </a:p>
          <a:p>
            <a:pPr eaLnBrk="1" hangingPunct="1">
              <a:buFont typeface="Arial" charset="0"/>
              <a:buChar char="•"/>
              <a:defRPr/>
            </a:pPr>
            <a:r>
              <a:rPr lang="en-US" dirty="0"/>
              <a:t>A more telling test would be to take the subset of value investors, who come closest to purity, at least as defined by the oracles in value investing, and see if they collectively beat the market</a:t>
            </a:r>
          </a:p>
          <a:p>
            <a:pPr lvl="1" eaLnBrk="1" hangingPunct="1">
              <a:buFont typeface="Arial" charset="0"/>
              <a:buChar char="–"/>
              <a:defRPr/>
            </a:pPr>
            <a:r>
              <a:rPr lang="en-US" dirty="0"/>
              <a:t>. Have those investors who have read Graham and Dodd generated higher returns, relative to the market, than those who just listen to CNBC?</a:t>
            </a:r>
          </a:p>
          <a:p>
            <a:pPr lvl="1" eaLnBrk="1" hangingPunct="1">
              <a:buFont typeface="Arial" charset="0"/>
              <a:buChar char="–"/>
              <a:defRPr/>
            </a:pPr>
            <a:r>
              <a:rPr lang="en-US" dirty="0"/>
              <a:t> Do the true believers who trek to Omaha for the Berkshire Hathaway annual meeting every year have superior track records to those who buy index funds?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D4D7F69C-F37F-7045-919B-162675CCE7E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Conclusion</a:t>
            </a:r>
          </a:p>
        </p:txBody>
      </p:sp>
      <p:sp>
        <p:nvSpPr>
          <p:cNvPr id="28674" name="Rectangle 3">
            <a:extLst>
              <a:ext uri="{FF2B5EF4-FFF2-40B4-BE49-F238E27FC236}">
                <a16:creationId xmlns:a16="http://schemas.microsoft.com/office/drawing/2014/main" id="{BA0481EA-2828-4D45-9168-840D802D626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Value investing comes in many stripes. </a:t>
            </a:r>
          </a:p>
          <a:p>
            <a:pPr lvl="1" eaLnBrk="1" hangingPunct="1">
              <a:lnSpc>
                <a:spcPct val="80000"/>
              </a:lnSpc>
            </a:pPr>
            <a:r>
              <a:rPr lang="en-US" altLang="en-US" sz="2000">
                <a:ea typeface="ＭＳ Ｐゴシック" panose="020B0600070205080204" pitchFamily="34" charset="-128"/>
              </a:rPr>
              <a:t>There are screens such as price-book value, price earnings and price sales ratios that seem to yield excess returns over long periods. It is not clear whether these excess returns are truly abnormal returns, rewards for having a long time horizon or just the appropriate rewards for risk that we have not adequately measured.</a:t>
            </a:r>
          </a:p>
          <a:p>
            <a:pPr lvl="1" eaLnBrk="1" hangingPunct="1">
              <a:lnSpc>
                <a:spcPct val="80000"/>
              </a:lnSpc>
            </a:pPr>
            <a:r>
              <a:rPr lang="en-US" altLang="en-US" sz="2000">
                <a:ea typeface="ＭＳ Ｐゴシック" panose="020B0600070205080204" pitchFamily="34" charset="-128"/>
              </a:rPr>
              <a:t>There are also </a:t>
            </a:r>
            <a:r>
              <a:rPr lang="ja-JP" altLang="en-US" sz="2000">
                <a:ea typeface="ＭＳ Ｐゴシック" panose="020B0600070205080204" pitchFamily="34" charset="-128"/>
              </a:rPr>
              <a:t>“</a:t>
            </a:r>
            <a:r>
              <a:rPr lang="en-US" altLang="ja-JP" sz="2000">
                <a:ea typeface="ＭＳ Ｐゴシック" panose="020B0600070205080204" pitchFamily="34" charset="-128"/>
              </a:rPr>
              <a:t>contrarian</a:t>
            </a:r>
            <a:r>
              <a:rPr lang="ja-JP" altLang="en-US" sz="2000">
                <a:ea typeface="ＭＳ Ｐゴシック" panose="020B0600070205080204" pitchFamily="34" charset="-128"/>
              </a:rPr>
              <a:t>”</a:t>
            </a:r>
            <a:r>
              <a:rPr lang="en-US" altLang="ja-JP" sz="2000">
                <a:ea typeface="ＭＳ Ｐゴシック" panose="020B0600070205080204" pitchFamily="34" charset="-128"/>
              </a:rPr>
              <a:t> value investors, who take positions in companies that have done badly in terms of stock prices and/or have acquired reputations as </a:t>
            </a:r>
            <a:r>
              <a:rPr lang="ja-JP" altLang="en-US" sz="2000">
                <a:ea typeface="ＭＳ Ｐゴシック" panose="020B0600070205080204" pitchFamily="34" charset="-128"/>
              </a:rPr>
              <a:t>“</a:t>
            </a:r>
            <a:r>
              <a:rPr lang="en-US" altLang="ja-JP" sz="2000">
                <a:ea typeface="ＭＳ Ｐゴシック" panose="020B0600070205080204" pitchFamily="34" charset="-128"/>
              </a:rPr>
              <a:t>bad</a:t>
            </a:r>
            <a:r>
              <a:rPr lang="ja-JP" altLang="en-US" sz="2000">
                <a:ea typeface="ＭＳ Ｐゴシック" panose="020B0600070205080204" pitchFamily="34" charset="-128"/>
              </a:rPr>
              <a:t>”</a:t>
            </a:r>
            <a:r>
              <a:rPr lang="en-US" altLang="ja-JP" sz="2000">
                <a:ea typeface="ＭＳ Ｐゴシック" panose="020B0600070205080204" pitchFamily="34" charset="-128"/>
              </a:rPr>
              <a:t> companies.</a:t>
            </a:r>
          </a:p>
          <a:p>
            <a:pPr lvl="1" eaLnBrk="1" hangingPunct="1">
              <a:lnSpc>
                <a:spcPct val="80000"/>
              </a:lnSpc>
            </a:pPr>
            <a:r>
              <a:rPr lang="en-US" altLang="en-US" sz="2000">
                <a:ea typeface="ＭＳ Ｐゴシック" panose="020B0600070205080204" pitchFamily="34" charset="-128"/>
              </a:rPr>
              <a:t>There are activist investors who take positions in undervalued and/or badly managed companies and by virtue of their holdings are able to force changes that unlock this value.</a:t>
            </a:r>
          </a:p>
          <a:p>
            <a:pPr eaLnBrk="1" hangingPunct="1">
              <a:lnSpc>
                <a:spcPct val="80000"/>
              </a:lnSpc>
            </a:pPr>
            <a:r>
              <a:rPr lang="en-US" altLang="en-US" sz="2200">
                <a:ea typeface="ＭＳ Ｐゴシック" panose="020B0600070205080204" pitchFamily="34" charset="-128"/>
              </a:rPr>
              <a:t>In spite of the impeccable academic evidence in its favor, there is little backing for the general claim that being an active value investor generates excess returns (relative to investing a value index fund).</a:t>
            </a:r>
          </a:p>
          <a:p>
            <a:pPr lvl="1" eaLnBrk="1" hangingPunct="1">
              <a:lnSpc>
                <a:spcPct val="80000"/>
              </a:lnSpc>
            </a:pPr>
            <a:endParaRPr lang="en-US" altLang="en-US" sz="2000">
              <a:ea typeface="ＭＳ Ｐゴシック" panose="020B0600070205080204" pitchFamily="34" charset="-12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2897</TotalTime>
  <Words>1990</Words>
  <Application>Microsoft Macintosh PowerPoint</Application>
  <PresentationFormat>On-screen Show (4:3)</PresentationFormat>
  <Paragraphs>68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ＭＳ Ｐゴシック</vt:lpstr>
      <vt:lpstr>Arial</vt:lpstr>
      <vt:lpstr>Calibri</vt:lpstr>
      <vt:lpstr>Monotype Sorts</vt:lpstr>
      <vt:lpstr>Times</vt:lpstr>
      <vt:lpstr>Wingdings</vt:lpstr>
      <vt:lpstr>Wingdings 2</vt:lpstr>
      <vt:lpstr>Basic</vt:lpstr>
      <vt:lpstr>Value Investing: Where is the beef?</vt:lpstr>
      <vt:lpstr>The payoff to institutional “active” value investing is weak..</vt:lpstr>
      <vt:lpstr>And only slightly stronger for active individual investors</vt:lpstr>
      <vt:lpstr>Some activists do well, but activism is often a zero sum game…</vt:lpstr>
      <vt:lpstr>The three biggest Rs of value investing</vt:lpstr>
      <vt:lpstr>Myth 1: DCF valuation is an academic exercise…</vt:lpstr>
      <vt:lpstr>Myth 2: Beta is greek from geeks…and essential to DCF valuation </vt:lpstr>
      <vt:lpstr>Myth 3: The “Margin of Safety” is an alternative to beta and works.</vt:lpstr>
      <vt:lpstr>Myth 4: Good management = Low Risk</vt:lpstr>
      <vt:lpstr>Myth 5: Wide moats = Good investments</vt:lpstr>
      <vt:lpstr>Myth 6: Intrinsic value is stable and unchangeable..</vt:lpstr>
      <vt:lpstr>The value investors’ final defense..</vt:lpstr>
      <vt:lpstr>Conclusion</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Kiran Damodaran</cp:lastModifiedBy>
  <cp:revision>55</cp:revision>
  <cp:lastPrinted>2002-03-11T16:20:16Z</cp:lastPrinted>
  <dcterms:created xsi:type="dcterms:W3CDTF">1998-07-19T19:35:30Z</dcterms:created>
  <dcterms:modified xsi:type="dcterms:W3CDTF">2019-08-19T15:07:23Z</dcterms:modified>
</cp:coreProperties>
</file>