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63" r:id="rId1"/>
  </p:sldMasterIdLst>
  <p:notesMasterIdLst>
    <p:notesMasterId r:id="rId19"/>
  </p:notesMasterIdLst>
  <p:sldIdLst>
    <p:sldId id="256" r:id="rId2"/>
    <p:sldId id="282" r:id="rId3"/>
    <p:sldId id="301" r:id="rId4"/>
    <p:sldId id="283" r:id="rId5"/>
    <p:sldId id="263" r:id="rId6"/>
    <p:sldId id="278" r:id="rId7"/>
    <p:sldId id="269" r:id="rId8"/>
    <p:sldId id="271" r:id="rId9"/>
    <p:sldId id="274" r:id="rId10"/>
    <p:sldId id="272" r:id="rId11"/>
    <p:sldId id="279" r:id="rId12"/>
    <p:sldId id="270" r:id="rId13"/>
    <p:sldId id="302" r:id="rId14"/>
    <p:sldId id="296" r:id="rId15"/>
    <p:sldId id="264" r:id="rId16"/>
    <p:sldId id="268" r:id="rId17"/>
    <p:sldId id="303"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90"/>
    <p:restoredTop sz="93195"/>
  </p:normalViewPr>
  <p:slideViewPr>
    <p:cSldViewPr>
      <p:cViewPr varScale="1">
        <p:scale>
          <a:sx n="109" d="100"/>
          <a:sy n="109" d="100"/>
        </p:scale>
        <p:origin x="143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AppldResearch/Equity%20Risk%20premiums/2019%20Update/Data/smfirmvalwtd.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Research/Equity%20Risk%20premiums/2019%20Update/Data/smallcapmonthly.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Research/Equity%20Risk%20premiums/2019%20Update/Data/smfirmvalwtd.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The Size Effect: US Stocks by Market Cap Decile - 1926-2018</a:t>
            </a:r>
          </a:p>
        </c:rich>
      </c:tx>
      <c:layout>
        <c:manualLayout>
          <c:xMode val="edge"/>
          <c:yMode val="edge"/>
          <c:x val="0.19113312505977237"/>
          <c:y val="5.0085157850566484E-2"/>
        </c:manualLayout>
      </c:layout>
      <c:overlay val="0"/>
      <c:spPr>
        <a:noFill/>
        <a:ln w="25400">
          <a:noFill/>
        </a:ln>
      </c:spPr>
    </c:title>
    <c:autoTitleDeleted val="0"/>
    <c:view3D>
      <c:rotX val="15"/>
      <c:hPercent val="100"/>
      <c:rotY val="20"/>
      <c:depthPercent val="100"/>
      <c:rAngAx val="0"/>
    </c:view3D>
    <c:floor>
      <c:thickness val="0"/>
      <c:spPr>
        <a:solidFill>
          <a:srgbClr val="C0C0C0"/>
        </a:solidFill>
        <a:ln w="3175">
          <a:solidFill>
            <a:srgbClr val="000000"/>
          </a:solidFill>
          <a:prstDash val="solid"/>
        </a:ln>
      </c:spPr>
    </c:floor>
    <c:sideWall>
      <c:thickness val="0"/>
      <c:spPr>
        <a:solidFill>
          <a:srgbClr val="FFFFFF"/>
        </a:solidFill>
        <a:ln w="12700">
          <a:solidFill>
            <a:srgbClr val="808080"/>
          </a:solidFill>
          <a:prstDash val="solid"/>
        </a:ln>
      </c:spPr>
    </c:sideWall>
    <c:backWall>
      <c:thickness val="0"/>
      <c:spPr>
        <a:solidFill>
          <a:srgbClr val="FFFFFF"/>
        </a:solidFill>
        <a:ln w="12700">
          <a:solidFill>
            <a:srgbClr val="808080"/>
          </a:solidFill>
          <a:prstDash val="solid"/>
        </a:ln>
      </c:spPr>
    </c:backWall>
    <c:plotArea>
      <c:layout>
        <c:manualLayout>
          <c:layoutTarget val="inner"/>
          <c:xMode val="edge"/>
          <c:yMode val="edge"/>
          <c:x val="0.11259259259259259"/>
          <c:y val="0.10021786492374728"/>
          <c:w val="0.74814814814814812"/>
          <c:h val="0.77559912854030499"/>
        </c:manualLayout>
      </c:layout>
      <c:bar3DChart>
        <c:barDir val="col"/>
        <c:grouping val="standard"/>
        <c:varyColors val="0"/>
        <c:ser>
          <c:idx val="0"/>
          <c:order val="0"/>
          <c:tx>
            <c:strRef>
              <c:f>'Value Weighted'!$B$102</c:f>
              <c:strCache>
                <c:ptCount val="1"/>
                <c:pt idx="0">
                  <c:v>Value Weighted</c:v>
                </c:pt>
              </c:strCache>
            </c:strRef>
          </c:tx>
          <c:spPr>
            <a:solidFill>
              <a:srgbClr val="9999FF"/>
            </a:solidFill>
            <a:ln w="12700">
              <a:solidFill>
                <a:srgbClr val="000000"/>
              </a:solidFill>
              <a:prstDash val="solid"/>
            </a:ln>
          </c:spPr>
          <c:invertIfNegative val="0"/>
          <c:cat>
            <c:strRef>
              <c:f>'Value Weighted'!$A$103:$A$112</c:f>
              <c:strCache>
                <c:ptCount val="10"/>
                <c:pt idx="0">
                  <c:v>Smallest</c:v>
                </c:pt>
                <c:pt idx="1">
                  <c:v>2</c:v>
                </c:pt>
                <c:pt idx="2">
                  <c:v>3</c:v>
                </c:pt>
                <c:pt idx="3">
                  <c:v>4</c:v>
                </c:pt>
                <c:pt idx="4">
                  <c:v>5</c:v>
                </c:pt>
                <c:pt idx="5">
                  <c:v>6</c:v>
                </c:pt>
                <c:pt idx="6">
                  <c:v>7</c:v>
                </c:pt>
                <c:pt idx="7">
                  <c:v>8</c:v>
                </c:pt>
                <c:pt idx="8">
                  <c:v>9</c:v>
                </c:pt>
                <c:pt idx="9">
                  <c:v>Largest</c:v>
                </c:pt>
              </c:strCache>
            </c:strRef>
          </c:cat>
          <c:val>
            <c:numRef>
              <c:f>'Value Weighted'!$B$103:$B$112</c:f>
              <c:numCache>
                <c:formatCode>0.00%</c:formatCode>
                <c:ptCount val="10"/>
                <c:pt idx="0">
                  <c:v>3.6489673913043467E-2</c:v>
                </c:pt>
                <c:pt idx="1">
                  <c:v>1.8314673913043481E-2</c:v>
                </c:pt>
                <c:pt idx="2">
                  <c:v>1.175054347826086E-2</c:v>
                </c:pt>
                <c:pt idx="3">
                  <c:v>8.1690217391304273E-3</c:v>
                </c:pt>
                <c:pt idx="4">
                  <c:v>1.3749999999999258E-4</c:v>
                </c:pt>
                <c:pt idx="5">
                  <c:v>7.5054347826086082E-4</c:v>
                </c:pt>
                <c:pt idx="6">
                  <c:v>-6.0157608695652256E-3</c:v>
                </c:pt>
                <c:pt idx="7">
                  <c:v>-1.2014673913043476E-2</c:v>
                </c:pt>
                <c:pt idx="8">
                  <c:v>-2.0912500000000001E-2</c:v>
                </c:pt>
                <c:pt idx="9">
                  <c:v>-3.666902173913044E-2</c:v>
                </c:pt>
              </c:numCache>
            </c:numRef>
          </c:val>
          <c:extLst>
            <c:ext xmlns:c16="http://schemas.microsoft.com/office/drawing/2014/chart" uri="{C3380CC4-5D6E-409C-BE32-E72D297353CC}">
              <c16:uniqueId val="{00000000-5F5E-F941-897D-62CF607BE039}"/>
            </c:ext>
          </c:extLst>
        </c:ser>
        <c:ser>
          <c:idx val="1"/>
          <c:order val="1"/>
          <c:tx>
            <c:strRef>
              <c:f>'Value Weighted'!$C$102</c:f>
              <c:strCache>
                <c:ptCount val="1"/>
                <c:pt idx="0">
                  <c:v>Equally Weighted</c:v>
                </c:pt>
              </c:strCache>
            </c:strRef>
          </c:tx>
          <c:spPr>
            <a:solidFill>
              <a:srgbClr val="993366"/>
            </a:solidFill>
            <a:ln w="12700">
              <a:solidFill>
                <a:srgbClr val="000000"/>
              </a:solidFill>
              <a:prstDash val="solid"/>
            </a:ln>
          </c:spPr>
          <c:invertIfNegative val="0"/>
          <c:cat>
            <c:strRef>
              <c:f>'Value Weighted'!$A$103:$A$112</c:f>
              <c:strCache>
                <c:ptCount val="10"/>
                <c:pt idx="0">
                  <c:v>Smallest</c:v>
                </c:pt>
                <c:pt idx="1">
                  <c:v>2</c:v>
                </c:pt>
                <c:pt idx="2">
                  <c:v>3</c:v>
                </c:pt>
                <c:pt idx="3">
                  <c:v>4</c:v>
                </c:pt>
                <c:pt idx="4">
                  <c:v>5</c:v>
                </c:pt>
                <c:pt idx="5">
                  <c:v>6</c:v>
                </c:pt>
                <c:pt idx="6">
                  <c:v>7</c:v>
                </c:pt>
                <c:pt idx="7">
                  <c:v>8</c:v>
                </c:pt>
                <c:pt idx="8">
                  <c:v>9</c:v>
                </c:pt>
                <c:pt idx="9">
                  <c:v>Largest</c:v>
                </c:pt>
              </c:strCache>
            </c:strRef>
          </c:cat>
          <c:val>
            <c:numRef>
              <c:f>'Value Weighted'!$C$103:$C$112</c:f>
              <c:numCache>
                <c:formatCode>0.00%</c:formatCode>
                <c:ptCount val="10"/>
                <c:pt idx="0">
                  <c:v>9.577326086956521E-2</c:v>
                </c:pt>
                <c:pt idx="1">
                  <c:v>2.5951521739130422E-2</c:v>
                </c:pt>
                <c:pt idx="2">
                  <c:v>8.3689130434782544E-3</c:v>
                </c:pt>
                <c:pt idx="3">
                  <c:v>1.6678260869565184E-3</c:v>
                </c:pt>
                <c:pt idx="4">
                  <c:v>-9.5506521739130469E-3</c:v>
                </c:pt>
                <c:pt idx="5">
                  <c:v>-7.5876086956521765E-3</c:v>
                </c:pt>
                <c:pt idx="6">
                  <c:v>-1.6000652173913041E-2</c:v>
                </c:pt>
                <c:pt idx="7">
                  <c:v>-2.2596304347826085E-2</c:v>
                </c:pt>
                <c:pt idx="8">
                  <c:v>-2.9768043478260876E-2</c:v>
                </c:pt>
                <c:pt idx="9">
                  <c:v>-4.6117391304347798E-2</c:v>
                </c:pt>
              </c:numCache>
            </c:numRef>
          </c:val>
          <c:extLst>
            <c:ext xmlns:c16="http://schemas.microsoft.com/office/drawing/2014/chart" uri="{C3380CC4-5D6E-409C-BE32-E72D297353CC}">
              <c16:uniqueId val="{00000001-5F5E-F941-897D-62CF607BE039}"/>
            </c:ext>
          </c:extLst>
        </c:ser>
        <c:dLbls>
          <c:showLegendKey val="0"/>
          <c:showVal val="0"/>
          <c:showCatName val="0"/>
          <c:showSerName val="0"/>
          <c:showPercent val="0"/>
          <c:showBubbleSize val="0"/>
        </c:dLbls>
        <c:gapWidth val="150"/>
        <c:shape val="box"/>
        <c:axId val="1253492335"/>
        <c:axId val="1"/>
        <c:axId val="2"/>
      </c:bar3DChart>
      <c:catAx>
        <c:axId val="1253492335"/>
        <c:scaling>
          <c:orientation val="minMax"/>
        </c:scaling>
        <c:delete val="0"/>
        <c:axPos val="b"/>
        <c:title>
          <c:tx>
            <c:rich>
              <a:bodyPr/>
              <a:lstStyle/>
              <a:p>
                <a:pPr>
                  <a:defRPr sz="1200" b="0" i="0" u="none" strike="noStrike" baseline="0">
                    <a:solidFill>
                      <a:srgbClr val="000000"/>
                    </a:solidFill>
                    <a:latin typeface="Times"/>
                    <a:ea typeface="Times"/>
                    <a:cs typeface="Times"/>
                  </a:defRPr>
                </a:pPr>
                <a:r>
                  <a:rPr lang="en-US"/>
                  <a:t>Market Value Class</a:t>
                </a:r>
              </a:p>
            </c:rich>
          </c:tx>
          <c:layout>
            <c:manualLayout>
              <c:xMode val="edge"/>
              <c:yMode val="edge"/>
              <c:x val="0.32148155822627433"/>
              <c:y val="0.86492372818601437"/>
            </c:manualLayout>
          </c:layout>
          <c:overlay val="0"/>
          <c:spPr>
            <a:noFill/>
            <a:ln w="25400">
              <a:noFill/>
            </a:ln>
          </c:spPr>
        </c:title>
        <c:numFmt formatCode="General" sourceLinked="1"/>
        <c:majorTickMark val="out"/>
        <c:minorTickMark val="none"/>
        <c:tickLblPos val="low"/>
        <c:spPr>
          <a:ln w="3175">
            <a:solidFill>
              <a:srgbClr val="000000"/>
            </a:solidFill>
            <a:prstDash val="solid"/>
          </a:ln>
        </c:spPr>
        <c:txPr>
          <a:bodyPr rot="0" vert="horz"/>
          <a:lstStyle/>
          <a:p>
            <a:pPr rtl="1">
              <a:defRPr sz="1200" b="0" i="0" u="none" strike="noStrike" baseline="0">
                <a:solidFill>
                  <a:srgbClr val="000000"/>
                </a:solidFill>
                <a:latin typeface="Times"/>
                <a:ea typeface="Times"/>
                <a:cs typeface="Times"/>
              </a:defRPr>
            </a:pPr>
            <a:endParaRPr lang="en-US"/>
          </a:p>
        </c:txPr>
        <c:crossAx val="1"/>
        <c:crosses val="autoZero"/>
        <c:auto val="1"/>
        <c:lblAlgn val="ctr"/>
        <c:lblOffset val="100"/>
        <c:tickLblSkip val="1"/>
        <c:tickMarkSkip val="1"/>
        <c:noMultiLvlLbl val="1"/>
      </c:catAx>
      <c:valAx>
        <c:axId val="1"/>
        <c:scaling>
          <c:orientation val="minMax"/>
        </c:scaling>
        <c:delete val="0"/>
        <c:axPos val="l"/>
        <c:majorGridlines>
          <c:spPr>
            <a:ln w="3175">
              <a:solidFill>
                <a:srgbClr val="000000"/>
              </a:solidFill>
              <a:prstDash val="solid"/>
            </a:ln>
          </c:spPr>
        </c:majorGridlines>
        <c:title>
          <c:tx>
            <c:rich>
              <a:bodyPr/>
              <a:lstStyle/>
              <a:p>
                <a:pPr>
                  <a:defRPr sz="1200" b="0" i="0" u="none" strike="noStrike" baseline="0">
                    <a:solidFill>
                      <a:srgbClr val="000000"/>
                    </a:solidFill>
                    <a:latin typeface="Times"/>
                    <a:ea typeface="Times"/>
                    <a:cs typeface="Times"/>
                  </a:defRPr>
                </a:pPr>
                <a:r>
                  <a:rPr lang="en-US"/>
                  <a:t>Average Annual Return</a:t>
                </a:r>
              </a:p>
            </c:rich>
          </c:tx>
          <c:layout>
            <c:manualLayout>
              <c:xMode val="edge"/>
              <c:yMode val="edge"/>
              <c:x val="1.7777742357104147E-2"/>
              <c:y val="0.3159041542221015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rtl="1">
              <a:defRPr sz="1200" b="0" i="0" u="none" strike="noStrike" baseline="0">
                <a:solidFill>
                  <a:srgbClr val="000000"/>
                </a:solidFill>
                <a:latin typeface="Times"/>
                <a:ea typeface="Times"/>
                <a:cs typeface="Times"/>
              </a:defRPr>
            </a:pPr>
            <a:endParaRPr lang="en-US"/>
          </a:p>
        </c:txPr>
        <c:crossAx val="1253492335"/>
        <c:crosses val="autoZero"/>
        <c:crossBetween val="between"/>
      </c:valAx>
      <c:serAx>
        <c:axId val="2"/>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rtl="1">
              <a:defRPr sz="1200" b="0" i="0" u="none" strike="noStrike" baseline="0">
                <a:solidFill>
                  <a:srgbClr val="000000"/>
                </a:solidFill>
                <a:latin typeface="Times"/>
                <a:ea typeface="Times"/>
                <a:cs typeface="Times"/>
              </a:defRPr>
            </a:pPr>
            <a:endParaRPr lang="en-US"/>
          </a:p>
        </c:txPr>
        <c:crossAx val="1"/>
        <c:crosses val="autoZero"/>
        <c:tickLblSkip val="4"/>
        <c:tickMarkSkip val="1"/>
      </c:serAx>
      <c:spPr>
        <a:noFill/>
        <a:ln w="25400">
          <a:noFill/>
        </a:ln>
      </c:spPr>
    </c:plotArea>
    <c:legend>
      <c:legendPos val="b"/>
      <c:layout>
        <c:manualLayout>
          <c:xMode val="edge"/>
          <c:yMode val="edge"/>
          <c:x val="0.35703704294048261"/>
          <c:y val="0.95206982943746454"/>
          <c:w val="0.28444451528579168"/>
          <c:h val="4.1394367240145113E-2"/>
        </c:manualLayout>
      </c:layout>
      <c:overlay val="0"/>
      <c:spPr>
        <a:solidFill>
          <a:srgbClr val="FFFFFF"/>
        </a:solidFill>
        <a:ln w="3175">
          <a:solidFill>
            <a:srgbClr val="000000"/>
          </a:solidFill>
          <a:prstDash val="solid"/>
        </a:ln>
      </c:spPr>
      <c:txPr>
        <a:bodyPr/>
        <a:lstStyle/>
        <a:p>
          <a:pPr>
            <a:defRPr sz="92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200" b="0" i="0" u="none" strike="noStrike" baseline="0">
          <a:solidFill>
            <a:srgbClr val="000000"/>
          </a:solidFill>
          <a:latin typeface="Times"/>
          <a:ea typeface="Times"/>
          <a:cs typeface="Times"/>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400" b="0" i="1"/>
            </a:pPr>
            <a:r>
              <a:rPr lang="en-US" sz="1400" b="0" i="1"/>
              <a:t>Figure 5:</a:t>
            </a:r>
            <a:r>
              <a:rPr lang="en-US" sz="1400" b="0" i="1" baseline="0"/>
              <a:t> Small Cap Premium by Month of Year - 1926-2018</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Sheet2!$B$1</c:f>
              <c:strCache>
                <c:ptCount val="1"/>
                <c:pt idx="0">
                  <c:v>Smallest (Lowest Decile)</c:v>
                </c:pt>
              </c:strCache>
            </c:strRef>
          </c:tx>
          <c:invertIfNegative val="0"/>
          <c:cat>
            <c:strRef>
              <c:f>Sheet2!$A$2:$A$14</c:f>
              <c:strCache>
                <c:ptCount val="13"/>
                <c:pt idx="0">
                  <c:v>Jan</c:v>
                </c:pt>
                <c:pt idx="1">
                  <c:v>Feb</c:v>
                </c:pt>
                <c:pt idx="2">
                  <c:v>March</c:v>
                </c:pt>
                <c:pt idx="3">
                  <c:v>April</c:v>
                </c:pt>
                <c:pt idx="4">
                  <c:v>May</c:v>
                </c:pt>
                <c:pt idx="5">
                  <c:v>June</c:v>
                </c:pt>
                <c:pt idx="6">
                  <c:v>July</c:v>
                </c:pt>
                <c:pt idx="7">
                  <c:v>August</c:v>
                </c:pt>
                <c:pt idx="8">
                  <c:v>Sept</c:v>
                </c:pt>
                <c:pt idx="9">
                  <c:v>Oct</c:v>
                </c:pt>
                <c:pt idx="10">
                  <c:v>Nov</c:v>
                </c:pt>
                <c:pt idx="11">
                  <c:v>Dec</c:v>
                </c:pt>
                <c:pt idx="12">
                  <c:v>Feb-Dec</c:v>
                </c:pt>
              </c:strCache>
            </c:strRef>
          </c:cat>
          <c:val>
            <c:numRef>
              <c:f>Sheet2!$B$2:$B$14</c:f>
              <c:numCache>
                <c:formatCode>0.00%</c:formatCode>
                <c:ptCount val="13"/>
                <c:pt idx="0">
                  <c:v>7.307419354838704E-2</c:v>
                </c:pt>
                <c:pt idx="1">
                  <c:v>1.7174999999999999E-2</c:v>
                </c:pt>
                <c:pt idx="2">
                  <c:v>7.8739130434782589E-3</c:v>
                </c:pt>
                <c:pt idx="3">
                  <c:v>1.3164130434782611E-2</c:v>
                </c:pt>
                <c:pt idx="4">
                  <c:v>1.3516304347826094E-2</c:v>
                </c:pt>
                <c:pt idx="5">
                  <c:v>8.9489130434782637E-3</c:v>
                </c:pt>
                <c:pt idx="6">
                  <c:v>1.883655913978494E-2</c:v>
                </c:pt>
                <c:pt idx="7">
                  <c:v>1.1320430107526883E-2</c:v>
                </c:pt>
                <c:pt idx="8">
                  <c:v>1.1225806451612903E-3</c:v>
                </c:pt>
                <c:pt idx="9">
                  <c:v>-1.1039784946236557E-2</c:v>
                </c:pt>
                <c:pt idx="10">
                  <c:v>9.2311827956989209E-3</c:v>
                </c:pt>
                <c:pt idx="11">
                  <c:v>3.6075268817204269E-3</c:v>
                </c:pt>
                <c:pt idx="12">
                  <c:v>8.5233414084746485E-3</c:v>
                </c:pt>
              </c:numCache>
            </c:numRef>
          </c:val>
          <c:extLst>
            <c:ext xmlns:c16="http://schemas.microsoft.com/office/drawing/2014/chart" uri="{C3380CC4-5D6E-409C-BE32-E72D297353CC}">
              <c16:uniqueId val="{00000000-75FA-D640-A6C4-721C5C93EB32}"/>
            </c:ext>
          </c:extLst>
        </c:ser>
        <c:ser>
          <c:idx val="1"/>
          <c:order val="1"/>
          <c:tx>
            <c:strRef>
              <c:f>Sheet2!$C$1</c:f>
              <c:strCache>
                <c:ptCount val="1"/>
                <c:pt idx="0">
                  <c:v>Market</c:v>
                </c:pt>
              </c:strCache>
            </c:strRef>
          </c:tx>
          <c:invertIfNegative val="0"/>
          <c:cat>
            <c:strRef>
              <c:f>Sheet2!$A$2:$A$14</c:f>
              <c:strCache>
                <c:ptCount val="13"/>
                <c:pt idx="0">
                  <c:v>Jan</c:v>
                </c:pt>
                <c:pt idx="1">
                  <c:v>Feb</c:v>
                </c:pt>
                <c:pt idx="2">
                  <c:v>March</c:v>
                </c:pt>
                <c:pt idx="3">
                  <c:v>April</c:v>
                </c:pt>
                <c:pt idx="4">
                  <c:v>May</c:v>
                </c:pt>
                <c:pt idx="5">
                  <c:v>June</c:v>
                </c:pt>
                <c:pt idx="6">
                  <c:v>July</c:v>
                </c:pt>
                <c:pt idx="7">
                  <c:v>August</c:v>
                </c:pt>
                <c:pt idx="8">
                  <c:v>Sept</c:v>
                </c:pt>
                <c:pt idx="9">
                  <c:v>Oct</c:v>
                </c:pt>
                <c:pt idx="10">
                  <c:v>Nov</c:v>
                </c:pt>
                <c:pt idx="11">
                  <c:v>Dec</c:v>
                </c:pt>
                <c:pt idx="12">
                  <c:v>Feb-Dec</c:v>
                </c:pt>
              </c:strCache>
            </c:strRef>
          </c:cat>
          <c:val>
            <c:numRef>
              <c:f>Sheet2!$C$2:$C$14</c:f>
              <c:numCache>
                <c:formatCode>0.00%</c:formatCode>
                <c:ptCount val="13"/>
                <c:pt idx="0">
                  <c:v>3.2623440860215042E-2</c:v>
                </c:pt>
                <c:pt idx="1">
                  <c:v>1.164054347826087E-2</c:v>
                </c:pt>
                <c:pt idx="2">
                  <c:v>9.2134782608695627E-3</c:v>
                </c:pt>
                <c:pt idx="3">
                  <c:v>1.3460543478260867E-2</c:v>
                </c:pt>
                <c:pt idx="4">
                  <c:v>8.3141304347826069E-3</c:v>
                </c:pt>
                <c:pt idx="5">
                  <c:v>8.7128260869565217E-3</c:v>
                </c:pt>
                <c:pt idx="6">
                  <c:v>1.5467204301075274E-2</c:v>
                </c:pt>
                <c:pt idx="7">
                  <c:v>1.3496774193548396E-2</c:v>
                </c:pt>
                <c:pt idx="8">
                  <c:v>-5.0340860215053809E-3</c:v>
                </c:pt>
                <c:pt idx="9">
                  <c:v>-2.4777419354838708E-3</c:v>
                </c:pt>
                <c:pt idx="10">
                  <c:v>1.6756344086021512E-2</c:v>
                </c:pt>
                <c:pt idx="11">
                  <c:v>1.5363010752688177E-2</c:v>
                </c:pt>
                <c:pt idx="12">
                  <c:v>9.5375479195885949E-3</c:v>
                </c:pt>
              </c:numCache>
            </c:numRef>
          </c:val>
          <c:extLst>
            <c:ext xmlns:c16="http://schemas.microsoft.com/office/drawing/2014/chart" uri="{C3380CC4-5D6E-409C-BE32-E72D297353CC}">
              <c16:uniqueId val="{00000001-75FA-D640-A6C4-721C5C93EB32}"/>
            </c:ext>
          </c:extLst>
        </c:ser>
        <c:ser>
          <c:idx val="2"/>
          <c:order val="2"/>
          <c:tx>
            <c:strRef>
              <c:f>Sheet2!$D$1</c:f>
              <c:strCache>
                <c:ptCount val="1"/>
                <c:pt idx="0">
                  <c:v>Largest (Top Decile)</c:v>
                </c:pt>
              </c:strCache>
            </c:strRef>
          </c:tx>
          <c:invertIfNegative val="0"/>
          <c:cat>
            <c:strRef>
              <c:f>Sheet2!$A$2:$A$14</c:f>
              <c:strCache>
                <c:ptCount val="13"/>
                <c:pt idx="0">
                  <c:v>Jan</c:v>
                </c:pt>
                <c:pt idx="1">
                  <c:v>Feb</c:v>
                </c:pt>
                <c:pt idx="2">
                  <c:v>March</c:v>
                </c:pt>
                <c:pt idx="3">
                  <c:v>April</c:v>
                </c:pt>
                <c:pt idx="4">
                  <c:v>May</c:v>
                </c:pt>
                <c:pt idx="5">
                  <c:v>June</c:v>
                </c:pt>
                <c:pt idx="6">
                  <c:v>July</c:v>
                </c:pt>
                <c:pt idx="7">
                  <c:v>August</c:v>
                </c:pt>
                <c:pt idx="8">
                  <c:v>Sept</c:v>
                </c:pt>
                <c:pt idx="9">
                  <c:v>Oct</c:v>
                </c:pt>
                <c:pt idx="10">
                  <c:v>Nov</c:v>
                </c:pt>
                <c:pt idx="11">
                  <c:v>Dec</c:v>
                </c:pt>
                <c:pt idx="12">
                  <c:v>Feb-Dec</c:v>
                </c:pt>
              </c:strCache>
            </c:strRef>
          </c:cat>
          <c:val>
            <c:numRef>
              <c:f>Sheet2!$D$2:$D$14</c:f>
              <c:numCache>
                <c:formatCode>0.00%</c:formatCode>
                <c:ptCount val="13"/>
                <c:pt idx="0">
                  <c:v>1.0309677419354835E-2</c:v>
                </c:pt>
                <c:pt idx="1">
                  <c:v>4.0065217391304338E-3</c:v>
                </c:pt>
                <c:pt idx="2">
                  <c:v>7.5195652173913026E-3</c:v>
                </c:pt>
                <c:pt idx="3">
                  <c:v>1.3863043478260872E-2</c:v>
                </c:pt>
                <c:pt idx="4">
                  <c:v>5.2728260869565214E-3</c:v>
                </c:pt>
                <c:pt idx="5">
                  <c:v>8.6304347826086907E-3</c:v>
                </c:pt>
                <c:pt idx="6">
                  <c:v>1.6397849462365589E-2</c:v>
                </c:pt>
                <c:pt idx="7">
                  <c:v>1.0674193548387098E-2</c:v>
                </c:pt>
                <c:pt idx="8">
                  <c:v>-6.9397849462365605E-3</c:v>
                </c:pt>
                <c:pt idx="9">
                  <c:v>6.2150537634408599E-3</c:v>
                </c:pt>
                <c:pt idx="10">
                  <c:v>1.4870967741935486E-2</c:v>
                </c:pt>
                <c:pt idx="11">
                  <c:v>1.4872043010752685E-2</c:v>
                </c:pt>
                <c:pt idx="12">
                  <c:v>8.6711558077266337E-3</c:v>
                </c:pt>
              </c:numCache>
            </c:numRef>
          </c:val>
          <c:extLst>
            <c:ext xmlns:c16="http://schemas.microsoft.com/office/drawing/2014/chart" uri="{C3380CC4-5D6E-409C-BE32-E72D297353CC}">
              <c16:uniqueId val="{00000002-75FA-D640-A6C4-721C5C93EB32}"/>
            </c:ext>
          </c:extLst>
        </c:ser>
        <c:ser>
          <c:idx val="3"/>
          <c:order val="3"/>
          <c:tx>
            <c:strRef>
              <c:f>Sheet2!$E$1</c:f>
              <c:strCache>
                <c:ptCount val="1"/>
                <c:pt idx="0">
                  <c:v>Small cap Premium</c:v>
                </c:pt>
              </c:strCache>
            </c:strRef>
          </c:tx>
          <c:invertIfNegative val="0"/>
          <c:cat>
            <c:strRef>
              <c:f>Sheet2!$A$2:$A$14</c:f>
              <c:strCache>
                <c:ptCount val="13"/>
                <c:pt idx="0">
                  <c:v>Jan</c:v>
                </c:pt>
                <c:pt idx="1">
                  <c:v>Feb</c:v>
                </c:pt>
                <c:pt idx="2">
                  <c:v>March</c:v>
                </c:pt>
                <c:pt idx="3">
                  <c:v>April</c:v>
                </c:pt>
                <c:pt idx="4">
                  <c:v>May</c:v>
                </c:pt>
                <c:pt idx="5">
                  <c:v>June</c:v>
                </c:pt>
                <c:pt idx="6">
                  <c:v>July</c:v>
                </c:pt>
                <c:pt idx="7">
                  <c:v>August</c:v>
                </c:pt>
                <c:pt idx="8">
                  <c:v>Sept</c:v>
                </c:pt>
                <c:pt idx="9">
                  <c:v>Oct</c:v>
                </c:pt>
                <c:pt idx="10">
                  <c:v>Nov</c:v>
                </c:pt>
                <c:pt idx="11">
                  <c:v>Dec</c:v>
                </c:pt>
                <c:pt idx="12">
                  <c:v>Feb-Dec</c:v>
                </c:pt>
              </c:strCache>
            </c:strRef>
          </c:cat>
          <c:val>
            <c:numRef>
              <c:f>Sheet2!$E$2:$E$14</c:f>
              <c:numCache>
                <c:formatCode>0.00%</c:formatCode>
                <c:ptCount val="13"/>
                <c:pt idx="0">
                  <c:v>4.0450752688171998E-2</c:v>
                </c:pt>
                <c:pt idx="1">
                  <c:v>5.5344565217391294E-3</c:v>
                </c:pt>
                <c:pt idx="2">
                  <c:v>-1.3395652173913038E-3</c:v>
                </c:pt>
                <c:pt idx="3">
                  <c:v>-2.964130434782563E-4</c:v>
                </c:pt>
                <c:pt idx="4">
                  <c:v>5.2021739130434872E-3</c:v>
                </c:pt>
                <c:pt idx="5">
                  <c:v>2.3608695652174196E-4</c:v>
                </c:pt>
                <c:pt idx="6">
                  <c:v>3.3693548387096657E-3</c:v>
                </c:pt>
                <c:pt idx="7">
                  <c:v>-2.176344086021513E-3</c:v>
                </c:pt>
                <c:pt idx="8">
                  <c:v>6.1566666666666714E-3</c:v>
                </c:pt>
                <c:pt idx="9">
                  <c:v>-8.5620430107526853E-3</c:v>
                </c:pt>
                <c:pt idx="10">
                  <c:v>-7.5251612903225913E-3</c:v>
                </c:pt>
                <c:pt idx="11">
                  <c:v>-1.175548387096775E-2</c:v>
                </c:pt>
                <c:pt idx="12">
                  <c:v>-1.0142065111139458E-3</c:v>
                </c:pt>
              </c:numCache>
            </c:numRef>
          </c:val>
          <c:extLst>
            <c:ext xmlns:c16="http://schemas.microsoft.com/office/drawing/2014/chart" uri="{C3380CC4-5D6E-409C-BE32-E72D297353CC}">
              <c16:uniqueId val="{00000003-75FA-D640-A6C4-721C5C93EB32}"/>
            </c:ext>
          </c:extLst>
        </c:ser>
        <c:dLbls>
          <c:showLegendKey val="0"/>
          <c:showVal val="0"/>
          <c:showCatName val="0"/>
          <c:showSerName val="0"/>
          <c:showPercent val="0"/>
          <c:showBubbleSize val="0"/>
        </c:dLbls>
        <c:gapWidth val="150"/>
        <c:shape val="box"/>
        <c:axId val="-1980801824"/>
        <c:axId val="-1957281472"/>
        <c:axId val="0"/>
      </c:bar3DChart>
      <c:catAx>
        <c:axId val="-1980801824"/>
        <c:scaling>
          <c:orientation val="minMax"/>
        </c:scaling>
        <c:delete val="0"/>
        <c:axPos val="b"/>
        <c:numFmt formatCode="General" sourceLinked="0"/>
        <c:majorTickMark val="out"/>
        <c:minorTickMark val="none"/>
        <c:tickLblPos val="nextTo"/>
        <c:crossAx val="-1957281472"/>
        <c:crosses val="autoZero"/>
        <c:auto val="1"/>
        <c:lblAlgn val="ctr"/>
        <c:lblOffset val="100"/>
        <c:noMultiLvlLbl val="0"/>
      </c:catAx>
      <c:valAx>
        <c:axId val="-1957281472"/>
        <c:scaling>
          <c:orientation val="minMax"/>
        </c:scaling>
        <c:delete val="0"/>
        <c:axPos val="l"/>
        <c:majorGridlines/>
        <c:numFmt formatCode="0.00%" sourceLinked="1"/>
        <c:majorTickMark val="out"/>
        <c:minorTickMark val="none"/>
        <c:tickLblPos val="nextTo"/>
        <c:crossAx val="-1980801824"/>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Small Firm Premium over time- 1927 -2018</a:t>
            </a:r>
          </a:p>
        </c:rich>
      </c:tx>
      <c:layout>
        <c:manualLayout>
          <c:xMode val="edge"/>
          <c:yMode val="edge"/>
          <c:x val="0.26518514479113031"/>
          <c:y val="1.9607846505817983E-2"/>
        </c:manualLayout>
      </c:layout>
      <c:overlay val="0"/>
      <c:spPr>
        <a:noFill/>
        <a:ln w="25400">
          <a:noFill/>
        </a:ln>
      </c:spPr>
    </c:title>
    <c:autoTitleDeleted val="0"/>
    <c:plotArea>
      <c:layout>
        <c:manualLayout>
          <c:layoutTarget val="inner"/>
          <c:xMode val="edge"/>
          <c:yMode val="edge"/>
          <c:x val="0.10666666666666702"/>
          <c:y val="0.11982570806100204"/>
          <c:w val="0.88601384587095955"/>
          <c:h val="0.80827886710239605"/>
        </c:manualLayout>
      </c:layout>
      <c:lineChart>
        <c:grouping val="standard"/>
        <c:varyColors val="0"/>
        <c:ser>
          <c:idx val="0"/>
          <c:order val="0"/>
          <c:tx>
            <c:strRef>
              <c:f>'Value Weighted'!$U$1</c:f>
              <c:strCache>
                <c:ptCount val="1"/>
                <c:pt idx="0">
                  <c:v>D1 - Average</c:v>
                </c:pt>
              </c:strCache>
            </c:strRef>
          </c:tx>
          <c:spPr>
            <a:ln w="25400">
              <a:solidFill>
                <a:srgbClr val="FF0000"/>
              </a:solidFill>
              <a:prstDash val="solid"/>
            </a:ln>
          </c:spPr>
          <c:marker>
            <c:symbol val="none"/>
          </c:marker>
          <c:cat>
            <c:numRef>
              <c:f>'Value Weighted'!$A$2:$A$93</c:f>
              <c:numCache>
                <c:formatCode>General</c:formatCode>
                <c:ptCount val="92"/>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pt idx="89">
                  <c:v>2016</c:v>
                </c:pt>
                <c:pt idx="90">
                  <c:v>2017</c:v>
                </c:pt>
                <c:pt idx="91">
                  <c:v>2018</c:v>
                </c:pt>
              </c:numCache>
            </c:numRef>
          </c:cat>
          <c:val>
            <c:numRef>
              <c:f>'Value Weighted'!$U$2:$U$91</c:f>
              <c:numCache>
                <c:formatCode>0.00%</c:formatCode>
                <c:ptCount val="90"/>
                <c:pt idx="0">
                  <c:v>1.2199999999999989E-2</c:v>
                </c:pt>
                <c:pt idx="1">
                  <c:v>0.19213999999999998</c:v>
                </c:pt>
                <c:pt idx="2">
                  <c:v>-0.1666</c:v>
                </c:pt>
                <c:pt idx="3">
                  <c:v>-0.11672999999999994</c:v>
                </c:pt>
                <c:pt idx="4">
                  <c:v>3.1730000000000015E-2</c:v>
                </c:pt>
                <c:pt idx="5">
                  <c:v>0.29472999999999999</c:v>
                </c:pt>
                <c:pt idx="6">
                  <c:v>0.3571000000000002</c:v>
                </c:pt>
                <c:pt idx="7">
                  <c:v>6.3130000000000019E-2</c:v>
                </c:pt>
                <c:pt idx="8">
                  <c:v>1.3029999999999901E-2</c:v>
                </c:pt>
                <c:pt idx="9">
                  <c:v>0.40423000000000003</c:v>
                </c:pt>
                <c:pt idx="10">
                  <c:v>-8.028000000000006E-2</c:v>
                </c:pt>
                <c:pt idx="11">
                  <c:v>-0.30420000000000003</c:v>
                </c:pt>
                <c:pt idx="12">
                  <c:v>-2.7760000000000003E-2</c:v>
                </c:pt>
                <c:pt idx="13">
                  <c:v>-0.24159999999999995</c:v>
                </c:pt>
                <c:pt idx="14">
                  <c:v>3.3149999999999992E-2</c:v>
                </c:pt>
                <c:pt idx="15">
                  <c:v>0.34697</c:v>
                </c:pt>
                <c:pt idx="16">
                  <c:v>0.79772999999999983</c:v>
                </c:pt>
                <c:pt idx="17">
                  <c:v>0.31627000000000005</c:v>
                </c:pt>
                <c:pt idx="18">
                  <c:v>0.3379899999999999</c:v>
                </c:pt>
                <c:pt idx="19">
                  <c:v>-6.174000000000001E-2</c:v>
                </c:pt>
                <c:pt idx="20">
                  <c:v>-2.3140000000000001E-2</c:v>
                </c:pt>
                <c:pt idx="21">
                  <c:v>3.099999999999996E-3</c:v>
                </c:pt>
                <c:pt idx="22">
                  <c:v>5.5549999999999961E-2</c:v>
                </c:pt>
                <c:pt idx="23">
                  <c:v>0.15533999999999992</c:v>
                </c:pt>
                <c:pt idx="24">
                  <c:v>-0.11538</c:v>
                </c:pt>
                <c:pt idx="25">
                  <c:v>-8.9070000000000024E-2</c:v>
                </c:pt>
                <c:pt idx="26">
                  <c:v>-3.728999999999999E-2</c:v>
                </c:pt>
                <c:pt idx="27">
                  <c:v>8.1220000000000001E-2</c:v>
                </c:pt>
                <c:pt idx="28">
                  <c:v>5.7980000000000018E-2</c:v>
                </c:pt>
                <c:pt idx="29">
                  <c:v>-8.5140000000000035E-2</c:v>
                </c:pt>
                <c:pt idx="30">
                  <c:v>-2.0709999999999996E-2</c:v>
                </c:pt>
                <c:pt idx="31">
                  <c:v>0.10293999999999982</c:v>
                </c:pt>
                <c:pt idx="32">
                  <c:v>-4.555E-2</c:v>
                </c:pt>
                <c:pt idx="33">
                  <c:v>-2.8310000000000005E-2</c:v>
                </c:pt>
                <c:pt idx="34">
                  <c:v>-3.4999999999999077E-3</c:v>
                </c:pt>
                <c:pt idx="35">
                  <c:v>1.214999999999998E-2</c:v>
                </c:pt>
                <c:pt idx="36">
                  <c:v>6.1599999999999962E-3</c:v>
                </c:pt>
                <c:pt idx="37">
                  <c:v>5.888000000000005E-2</c:v>
                </c:pt>
                <c:pt idx="38">
                  <c:v>0.15704000000000001</c:v>
                </c:pt>
                <c:pt idx="39">
                  <c:v>-3.3099999999999997E-2</c:v>
                </c:pt>
                <c:pt idx="40">
                  <c:v>0.59199999999999997</c:v>
                </c:pt>
                <c:pt idx="41">
                  <c:v>0.31395000000000001</c:v>
                </c:pt>
                <c:pt idx="42">
                  <c:v>-0.13831000000000004</c:v>
                </c:pt>
                <c:pt idx="43">
                  <c:v>-0.12592000000000003</c:v>
                </c:pt>
                <c:pt idx="44">
                  <c:v>-2.9499999999999992E-2</c:v>
                </c:pt>
                <c:pt idx="45">
                  <c:v>-7.8789999999999999E-2</c:v>
                </c:pt>
                <c:pt idx="46">
                  <c:v>-9.7260000000000027E-2</c:v>
                </c:pt>
                <c:pt idx="47">
                  <c:v>1.1109999999999936E-2</c:v>
                </c:pt>
                <c:pt idx="48">
                  <c:v>9.9799999999999972E-2</c:v>
                </c:pt>
                <c:pt idx="49">
                  <c:v>8.0850000000000005E-2</c:v>
                </c:pt>
                <c:pt idx="50">
                  <c:v>0.20216999999999999</c:v>
                </c:pt>
                <c:pt idx="51">
                  <c:v>0.14904000000000001</c:v>
                </c:pt>
                <c:pt idx="52">
                  <c:v>9.0429999999999996E-2</c:v>
                </c:pt>
                <c:pt idx="53">
                  <c:v>6.4440000000000025E-2</c:v>
                </c:pt>
                <c:pt idx="54">
                  <c:v>-5.1220000000000002E-2</c:v>
                </c:pt>
                <c:pt idx="55">
                  <c:v>1.7259999999999956E-2</c:v>
                </c:pt>
                <c:pt idx="56">
                  <c:v>9.1940000000000022E-2</c:v>
                </c:pt>
                <c:pt idx="57">
                  <c:v>-0.13769999999999999</c:v>
                </c:pt>
                <c:pt idx="58">
                  <c:v>-7.3359999999999981E-2</c:v>
                </c:pt>
                <c:pt idx="59">
                  <c:v>-0.10243000000000001</c:v>
                </c:pt>
                <c:pt idx="60">
                  <c:v>-0.10332000000000002</c:v>
                </c:pt>
                <c:pt idx="61">
                  <c:v>-3.2910000000000036E-2</c:v>
                </c:pt>
                <c:pt idx="62">
                  <c:v>-0.14754999999999999</c:v>
                </c:pt>
                <c:pt idx="63">
                  <c:v>-0.12660999999999997</c:v>
                </c:pt>
                <c:pt idx="64">
                  <c:v>3.3040000000000021E-2</c:v>
                </c:pt>
                <c:pt idx="65">
                  <c:v>8.5040000000000018E-2</c:v>
                </c:pt>
                <c:pt idx="66">
                  <c:v>9.4869999999999982E-2</c:v>
                </c:pt>
                <c:pt idx="67">
                  <c:v>-3.2349999999999997E-2</c:v>
                </c:pt>
                <c:pt idx="68">
                  <c:v>-7.4300000000000208E-3</c:v>
                </c:pt>
                <c:pt idx="69">
                  <c:v>-3.032E-2</c:v>
                </c:pt>
                <c:pt idx="70">
                  <c:v>-3.9059999999999991E-2</c:v>
                </c:pt>
                <c:pt idx="71">
                  <c:v>-0.18346000000000001</c:v>
                </c:pt>
                <c:pt idx="72">
                  <c:v>0.10036000000000002</c:v>
                </c:pt>
                <c:pt idx="73">
                  <c:v>-5.987E-2</c:v>
                </c:pt>
                <c:pt idx="74">
                  <c:v>0.26330999999999993</c:v>
                </c:pt>
                <c:pt idx="75">
                  <c:v>0.14449000000000001</c:v>
                </c:pt>
                <c:pt idx="76">
                  <c:v>0.42739000000000005</c:v>
                </c:pt>
                <c:pt idx="77">
                  <c:v>-3.8199999999999788E-3</c:v>
                </c:pt>
                <c:pt idx="78">
                  <c:v>-4.3400000000000008E-2</c:v>
                </c:pt>
                <c:pt idx="79">
                  <c:v>2.7780000000000023E-2</c:v>
                </c:pt>
                <c:pt idx="80">
                  <c:v>-0.1056</c:v>
                </c:pt>
                <c:pt idx="81">
                  <c:v>-7.0390000000000091E-2</c:v>
                </c:pt>
                <c:pt idx="82">
                  <c:v>9.5509999999999942E-2</c:v>
                </c:pt>
                <c:pt idx="83">
                  <c:v>1.4260000000000019E-2</c:v>
                </c:pt>
                <c:pt idx="84">
                  <c:v>-0.11134000000000001</c:v>
                </c:pt>
                <c:pt idx="85">
                  <c:v>1.8930000000000044E-2</c:v>
                </c:pt>
                <c:pt idx="86">
                  <c:v>8.0110000000000028E-2</c:v>
                </c:pt>
                <c:pt idx="87">
                  <c:v>-6.1270000000000005E-2</c:v>
                </c:pt>
                <c:pt idx="88">
                  <c:v>-5.290000000000001E-2</c:v>
                </c:pt>
                <c:pt idx="89">
                  <c:v>-1.6170000000000007E-2</c:v>
                </c:pt>
              </c:numCache>
            </c:numRef>
          </c:val>
          <c:smooth val="0"/>
          <c:extLst>
            <c:ext xmlns:c16="http://schemas.microsoft.com/office/drawing/2014/chart" uri="{C3380CC4-5D6E-409C-BE32-E72D297353CC}">
              <c16:uniqueId val="{00000000-5759-1F40-9433-3F2C70BE0F88}"/>
            </c:ext>
          </c:extLst>
        </c:ser>
        <c:ser>
          <c:idx val="20"/>
          <c:order val="1"/>
          <c:tx>
            <c:strRef>
              <c:f>'Value Weighted'!$U$1</c:f>
              <c:strCache>
                <c:ptCount val="1"/>
                <c:pt idx="0">
                  <c:v>D1 - Average</c:v>
                </c:pt>
              </c:strCache>
            </c:strRef>
          </c:tx>
          <c:spPr>
            <a:ln w="25400">
              <a:solidFill>
                <a:srgbClr val="FF0000"/>
              </a:solidFill>
              <a:prstDash val="solid"/>
            </a:ln>
          </c:spPr>
          <c:marker>
            <c:symbol val="none"/>
          </c:marker>
          <c:cat>
            <c:numRef>
              <c:f>'Value Weighted'!$A$2:$A$93</c:f>
              <c:numCache>
                <c:formatCode>General</c:formatCode>
                <c:ptCount val="92"/>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pt idx="89">
                  <c:v>2016</c:v>
                </c:pt>
                <c:pt idx="90">
                  <c:v>2017</c:v>
                </c:pt>
                <c:pt idx="91">
                  <c:v>2018</c:v>
                </c:pt>
              </c:numCache>
            </c:numRef>
          </c:cat>
          <c:val>
            <c:numRef>
              <c:f>'Value Weighted'!$U$2:$U$93</c:f>
              <c:numCache>
                <c:formatCode>0.00%</c:formatCode>
                <c:ptCount val="92"/>
                <c:pt idx="0">
                  <c:v>1.2199999999999989E-2</c:v>
                </c:pt>
                <c:pt idx="1">
                  <c:v>0.19213999999999998</c:v>
                </c:pt>
                <c:pt idx="2">
                  <c:v>-0.1666</c:v>
                </c:pt>
                <c:pt idx="3">
                  <c:v>-0.11672999999999994</c:v>
                </c:pt>
                <c:pt idx="4">
                  <c:v>3.1730000000000015E-2</c:v>
                </c:pt>
                <c:pt idx="5">
                  <c:v>0.29472999999999999</c:v>
                </c:pt>
                <c:pt idx="6">
                  <c:v>0.3571000000000002</c:v>
                </c:pt>
                <c:pt idx="7">
                  <c:v>6.3130000000000019E-2</c:v>
                </c:pt>
                <c:pt idx="8">
                  <c:v>1.3029999999999901E-2</c:v>
                </c:pt>
                <c:pt idx="9">
                  <c:v>0.40423000000000003</c:v>
                </c:pt>
                <c:pt idx="10">
                  <c:v>-8.028000000000006E-2</c:v>
                </c:pt>
                <c:pt idx="11">
                  <c:v>-0.30420000000000003</c:v>
                </c:pt>
                <c:pt idx="12">
                  <c:v>-2.7760000000000003E-2</c:v>
                </c:pt>
                <c:pt idx="13">
                  <c:v>-0.24159999999999995</c:v>
                </c:pt>
                <c:pt idx="14">
                  <c:v>3.3149999999999992E-2</c:v>
                </c:pt>
                <c:pt idx="15">
                  <c:v>0.34697</c:v>
                </c:pt>
                <c:pt idx="16">
                  <c:v>0.79772999999999983</c:v>
                </c:pt>
                <c:pt idx="17">
                  <c:v>0.31627000000000005</c:v>
                </c:pt>
                <c:pt idx="18">
                  <c:v>0.3379899999999999</c:v>
                </c:pt>
                <c:pt idx="19">
                  <c:v>-6.174000000000001E-2</c:v>
                </c:pt>
                <c:pt idx="20">
                  <c:v>-2.3140000000000001E-2</c:v>
                </c:pt>
                <c:pt idx="21">
                  <c:v>3.099999999999996E-3</c:v>
                </c:pt>
                <c:pt idx="22">
                  <c:v>5.5549999999999961E-2</c:v>
                </c:pt>
                <c:pt idx="23">
                  <c:v>0.15533999999999992</c:v>
                </c:pt>
                <c:pt idx="24">
                  <c:v>-0.11538</c:v>
                </c:pt>
                <c:pt idx="25">
                  <c:v>-8.9070000000000024E-2</c:v>
                </c:pt>
                <c:pt idx="26">
                  <c:v>-3.728999999999999E-2</c:v>
                </c:pt>
                <c:pt idx="27">
                  <c:v>8.1220000000000001E-2</c:v>
                </c:pt>
                <c:pt idx="28">
                  <c:v>5.7980000000000018E-2</c:v>
                </c:pt>
                <c:pt idx="29">
                  <c:v>-8.5140000000000035E-2</c:v>
                </c:pt>
                <c:pt idx="30">
                  <c:v>-2.0709999999999996E-2</c:v>
                </c:pt>
                <c:pt idx="31">
                  <c:v>0.10293999999999982</c:v>
                </c:pt>
                <c:pt idx="32">
                  <c:v>-4.555E-2</c:v>
                </c:pt>
                <c:pt idx="33">
                  <c:v>-2.8310000000000005E-2</c:v>
                </c:pt>
                <c:pt idx="34">
                  <c:v>-3.4999999999999077E-3</c:v>
                </c:pt>
                <c:pt idx="35">
                  <c:v>1.214999999999998E-2</c:v>
                </c:pt>
                <c:pt idx="36">
                  <c:v>6.1599999999999962E-3</c:v>
                </c:pt>
                <c:pt idx="37">
                  <c:v>5.888000000000005E-2</c:v>
                </c:pt>
                <c:pt idx="38">
                  <c:v>0.15704000000000001</c:v>
                </c:pt>
                <c:pt idx="39">
                  <c:v>-3.3099999999999997E-2</c:v>
                </c:pt>
                <c:pt idx="40">
                  <c:v>0.59199999999999997</c:v>
                </c:pt>
                <c:pt idx="41">
                  <c:v>0.31395000000000001</c:v>
                </c:pt>
                <c:pt idx="42">
                  <c:v>-0.13831000000000004</c:v>
                </c:pt>
                <c:pt idx="43">
                  <c:v>-0.12592000000000003</c:v>
                </c:pt>
                <c:pt idx="44">
                  <c:v>-2.9499999999999992E-2</c:v>
                </c:pt>
                <c:pt idx="45">
                  <c:v>-7.8789999999999999E-2</c:v>
                </c:pt>
                <c:pt idx="46">
                  <c:v>-9.7260000000000027E-2</c:v>
                </c:pt>
                <c:pt idx="47">
                  <c:v>1.1109999999999936E-2</c:v>
                </c:pt>
                <c:pt idx="48">
                  <c:v>9.9799999999999972E-2</c:v>
                </c:pt>
                <c:pt idx="49">
                  <c:v>8.0850000000000005E-2</c:v>
                </c:pt>
                <c:pt idx="50">
                  <c:v>0.20216999999999999</c:v>
                </c:pt>
                <c:pt idx="51">
                  <c:v>0.14904000000000001</c:v>
                </c:pt>
                <c:pt idx="52">
                  <c:v>9.0429999999999996E-2</c:v>
                </c:pt>
                <c:pt idx="53">
                  <c:v>6.4440000000000025E-2</c:v>
                </c:pt>
                <c:pt idx="54">
                  <c:v>-5.1220000000000002E-2</c:v>
                </c:pt>
                <c:pt idx="55">
                  <c:v>1.7259999999999956E-2</c:v>
                </c:pt>
                <c:pt idx="56">
                  <c:v>9.1940000000000022E-2</c:v>
                </c:pt>
                <c:pt idx="57">
                  <c:v>-0.13769999999999999</c:v>
                </c:pt>
                <c:pt idx="58">
                  <c:v>-7.3359999999999981E-2</c:v>
                </c:pt>
                <c:pt idx="59">
                  <c:v>-0.10243000000000001</c:v>
                </c:pt>
                <c:pt idx="60">
                  <c:v>-0.10332000000000002</c:v>
                </c:pt>
                <c:pt idx="61">
                  <c:v>-3.2910000000000036E-2</c:v>
                </c:pt>
                <c:pt idx="62">
                  <c:v>-0.14754999999999999</c:v>
                </c:pt>
                <c:pt idx="63">
                  <c:v>-0.12660999999999997</c:v>
                </c:pt>
                <c:pt idx="64">
                  <c:v>3.3040000000000021E-2</c:v>
                </c:pt>
                <c:pt idx="65">
                  <c:v>8.5040000000000018E-2</c:v>
                </c:pt>
                <c:pt idx="66">
                  <c:v>9.4869999999999982E-2</c:v>
                </c:pt>
                <c:pt idx="67">
                  <c:v>-3.2349999999999997E-2</c:v>
                </c:pt>
                <c:pt idx="68">
                  <c:v>-7.4300000000000208E-3</c:v>
                </c:pt>
                <c:pt idx="69">
                  <c:v>-3.032E-2</c:v>
                </c:pt>
                <c:pt idx="70">
                  <c:v>-3.9059999999999991E-2</c:v>
                </c:pt>
                <c:pt idx="71">
                  <c:v>-0.18346000000000001</c:v>
                </c:pt>
                <c:pt idx="72">
                  <c:v>0.10036000000000002</c:v>
                </c:pt>
                <c:pt idx="73">
                  <c:v>-5.987E-2</c:v>
                </c:pt>
                <c:pt idx="74">
                  <c:v>0.26330999999999993</c:v>
                </c:pt>
                <c:pt idx="75">
                  <c:v>0.14449000000000001</c:v>
                </c:pt>
                <c:pt idx="76">
                  <c:v>0.42739000000000005</c:v>
                </c:pt>
                <c:pt idx="77">
                  <c:v>-3.8199999999999788E-3</c:v>
                </c:pt>
                <c:pt idx="78">
                  <c:v>-4.3400000000000008E-2</c:v>
                </c:pt>
                <c:pt idx="79">
                  <c:v>2.7780000000000023E-2</c:v>
                </c:pt>
                <c:pt idx="80">
                  <c:v>-0.1056</c:v>
                </c:pt>
                <c:pt idx="81">
                  <c:v>-7.0390000000000091E-2</c:v>
                </c:pt>
                <c:pt idx="82">
                  <c:v>9.5509999999999942E-2</c:v>
                </c:pt>
                <c:pt idx="83">
                  <c:v>1.4260000000000019E-2</c:v>
                </c:pt>
                <c:pt idx="84">
                  <c:v>-0.11134000000000001</c:v>
                </c:pt>
                <c:pt idx="85">
                  <c:v>1.8930000000000044E-2</c:v>
                </c:pt>
                <c:pt idx="86">
                  <c:v>8.0110000000000028E-2</c:v>
                </c:pt>
                <c:pt idx="87">
                  <c:v>-6.1270000000000005E-2</c:v>
                </c:pt>
                <c:pt idx="88">
                  <c:v>-5.290000000000001E-2</c:v>
                </c:pt>
                <c:pt idx="89">
                  <c:v>-1.6170000000000007E-2</c:v>
                </c:pt>
                <c:pt idx="90">
                  <c:v>-2.870000000000001E-2</c:v>
                </c:pt>
                <c:pt idx="91">
                  <c:v>-6.0730000000000006E-2</c:v>
                </c:pt>
              </c:numCache>
            </c:numRef>
          </c:val>
          <c:smooth val="0"/>
          <c:extLst>
            <c:ext xmlns:c16="http://schemas.microsoft.com/office/drawing/2014/chart" uri="{C3380CC4-5D6E-409C-BE32-E72D297353CC}">
              <c16:uniqueId val="{00000001-5759-1F40-9433-3F2C70BE0F88}"/>
            </c:ext>
          </c:extLst>
        </c:ser>
        <c:dLbls>
          <c:showLegendKey val="0"/>
          <c:showVal val="0"/>
          <c:showCatName val="0"/>
          <c:showSerName val="0"/>
          <c:showPercent val="0"/>
          <c:showBubbleSize val="0"/>
        </c:dLbls>
        <c:smooth val="0"/>
        <c:axId val="1323398255"/>
        <c:axId val="1"/>
      </c:lineChart>
      <c:catAx>
        <c:axId val="1323398255"/>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3037040610357278"/>
              <c:y val="0.9455339124142541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900" b="0" i="0" u="none" strike="noStrike" baseline="0">
                <a:solidFill>
                  <a:srgbClr val="000000"/>
                </a:solidFill>
                <a:latin typeface="Times"/>
                <a:ea typeface="Times"/>
                <a:cs typeface="Times"/>
              </a:defRPr>
            </a:pPr>
            <a:endParaRPr lang="en-US"/>
          </a:p>
        </c:txPr>
        <c:crossAx val="1"/>
        <c:crosses val="autoZero"/>
        <c:auto val="1"/>
        <c:lblAlgn val="ctr"/>
        <c:lblOffset val="100"/>
        <c:tickLblSkip val="2"/>
        <c:tickMarkSkip val="1"/>
        <c:noMultiLvlLbl val="0"/>
      </c:catAx>
      <c:valAx>
        <c:axId val="1"/>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Small Firm Return - Average for market, adjusted for risk</a:t>
                </a:r>
              </a:p>
            </c:rich>
          </c:tx>
          <c:layout>
            <c:manualLayout>
              <c:xMode val="edge"/>
              <c:yMode val="edge"/>
              <c:x val="1.4796691866730846E-2"/>
              <c:y val="0.23876221839726378"/>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323398255"/>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drawing1.xml><?xml version="1.0" encoding="utf-8"?>
<c:userShapes xmlns:c="http://schemas.openxmlformats.org/drawingml/2006/chart">
  <cdr:relSizeAnchor xmlns:cdr="http://schemas.openxmlformats.org/drawingml/2006/chartDrawing">
    <cdr:from>
      <cdr:x>0.2165</cdr:x>
      <cdr:y>0.1515</cdr:y>
    </cdr:from>
    <cdr:to>
      <cdr:x>0.60833</cdr:x>
      <cdr:y>0.17672</cdr:y>
    </cdr:to>
    <cdr:sp macro="" textlink="">
      <cdr:nvSpPr>
        <cdr:cNvPr id="1025" name="Text Box 1"/>
        <cdr:cNvSpPr txBox="1">
          <a:spLocks xmlns:a="http://schemas.openxmlformats.org/drawingml/2006/main" noChangeArrowheads="1"/>
        </cdr:cNvSpPr>
      </cdr:nvSpPr>
      <cdr:spPr bwMode="auto">
        <a:xfrm xmlns:a="http://schemas.openxmlformats.org/drawingml/2006/main">
          <a:off x="1358278" y="881215"/>
          <a:ext cx="2458237" cy="14670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000" b="0" i="0" strike="noStrike">
              <a:solidFill>
                <a:srgbClr val="000000"/>
              </a:solidFill>
              <a:latin typeface="Times"/>
              <a:ea typeface="Times"/>
              <a:cs typeface="Times"/>
            </a:rPr>
            <a:t>Smallest companies earn highest annual returns</a:t>
          </a:r>
        </a:p>
      </cdr:txBody>
    </cdr:sp>
  </cdr:relSizeAnchor>
  <cdr:relSizeAnchor xmlns:cdr="http://schemas.openxmlformats.org/drawingml/2006/chartDrawing">
    <cdr:from>
      <cdr:x>0.3685</cdr:x>
      <cdr:y>0.30075</cdr:y>
    </cdr:from>
    <cdr:to>
      <cdr:x>0.379</cdr:x>
      <cdr:y>0.33875</cdr:y>
    </cdr:to>
    <cdr:sp macro="" textlink="">
      <cdr:nvSpPr>
        <cdr:cNvPr id="1026" name="Text Box 2"/>
        <cdr:cNvSpPr txBox="1">
          <a:spLocks xmlns:a="http://schemas.openxmlformats.org/drawingml/2006/main" noChangeArrowheads="1"/>
        </cdr:cNvSpPr>
      </cdr:nvSpPr>
      <cdr:spPr bwMode="auto">
        <a:xfrm xmlns:a="http://schemas.openxmlformats.org/drawingml/2006/main">
          <a:off x="3150394" y="1702156"/>
          <a:ext cx="87868" cy="21568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0.42175</cdr:x>
      <cdr:y>0.807</cdr:y>
    </cdr:from>
    <cdr:to>
      <cdr:x>0.6095</cdr:x>
      <cdr:y>0.8065</cdr:y>
    </cdr:to>
    <cdr:sp macro="" textlink="">
      <cdr:nvSpPr>
        <cdr:cNvPr id="2050" name="Text Box 2"/>
        <cdr:cNvSpPr txBox="1">
          <a:spLocks xmlns:a="http://schemas.openxmlformats.org/drawingml/2006/main" noChangeArrowheads="1"/>
        </cdr:cNvSpPr>
      </cdr:nvSpPr>
      <cdr:spPr bwMode="auto">
        <a:xfrm xmlns:a="http://schemas.openxmlformats.org/drawingml/2006/main">
          <a:off x="3189369" y="5112737"/>
          <a:ext cx="2808398" cy="19069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100" b="0" i="0" strike="noStrike">
              <a:solidFill>
                <a:srgbClr val="000000"/>
              </a:solidFill>
              <a:latin typeface="+mn-lt"/>
              <a:ea typeface="Times"/>
              <a:cs typeface="Times"/>
            </a:rPr>
            <a:t>Small cap stocks did worse than large cap stocks </a:t>
          </a:r>
        </a:p>
      </cdr:txBody>
    </cdr:sp>
  </cdr:relSizeAnchor>
  <cdr:relSizeAnchor xmlns:cdr="http://schemas.openxmlformats.org/drawingml/2006/chartDrawing">
    <cdr:from>
      <cdr:x>0.71886</cdr:x>
      <cdr:y>0.7965</cdr:y>
    </cdr:from>
    <cdr:to>
      <cdr:x>0.79309</cdr:x>
      <cdr:y>0.81685</cdr:y>
    </cdr:to>
    <cdr:sp macro="" textlink="">
      <cdr:nvSpPr>
        <cdr:cNvPr id="2052" name="Line 4"/>
        <cdr:cNvSpPr>
          <a:spLocks xmlns:a="http://schemas.openxmlformats.org/drawingml/2006/main" noChangeShapeType="1"/>
        </cdr:cNvSpPr>
      </cdr:nvSpPr>
      <cdr:spPr bwMode="auto">
        <a:xfrm xmlns:a="http://schemas.openxmlformats.org/drawingml/2006/main" flipV="1">
          <a:off x="6045436" y="5044851"/>
          <a:ext cx="717947" cy="13115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0.61826</cdr:x>
      <cdr:y>0.91526</cdr:y>
    </cdr:from>
    <cdr:to>
      <cdr:x>0.88074</cdr:x>
      <cdr:y>0.91655</cdr:y>
    </cdr:to>
    <cdr:sp macro="" textlink="">
      <cdr:nvSpPr>
        <cdr:cNvPr id="2" name="TextBox 1"/>
        <cdr:cNvSpPr txBox="1"/>
      </cdr:nvSpPr>
      <cdr:spPr>
        <a:xfrm xmlns:a="http://schemas.openxmlformats.org/drawingml/2006/main">
          <a:off x="5080000" y="2196240"/>
          <a:ext cx="2549549" cy="7066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Small</a:t>
          </a:r>
          <a:r>
            <a:rPr lang="en-US" sz="1100" baseline="0"/>
            <a:t> cap stocks have earned 0.33% LESS than expected </a:t>
          </a:r>
        </a:p>
        <a:p xmlns:a="http://schemas.openxmlformats.org/drawingml/2006/main">
          <a:r>
            <a:rPr lang="en-US" sz="1100" baseline="0"/>
            <a:t>(given market and  risk between 1981 and 2015.</a:t>
          </a:r>
          <a:endParaRPr lang="en-US" sz="1100"/>
        </a:p>
      </cdr:txBody>
    </cdr:sp>
  </cdr:relSizeAnchor>
  <cdr:relSizeAnchor xmlns:cdr="http://schemas.openxmlformats.org/drawingml/2006/chartDrawing">
    <cdr:from>
      <cdr:x>0.60606</cdr:x>
      <cdr:y>0.37197</cdr:y>
    </cdr:from>
    <cdr:to>
      <cdr:x>0.91918</cdr:x>
      <cdr:y>0.45499</cdr:y>
    </cdr:to>
    <cdr:sp macro="" textlink="">
      <cdr:nvSpPr>
        <cdr:cNvPr id="3" name="TextBox 2"/>
        <cdr:cNvSpPr txBox="1"/>
      </cdr:nvSpPr>
      <cdr:spPr>
        <a:xfrm xmlns:a="http://schemas.openxmlformats.org/drawingml/2006/main">
          <a:off x="5195449" y="2163601"/>
          <a:ext cx="2684222" cy="482889"/>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pPr>
            <a:lnSpc>
              <a:spcPts val="1000"/>
            </a:lnSpc>
          </a:pPr>
          <a:r>
            <a:rPr lang="en-US" sz="1100"/>
            <a:t>The catch: Small cap stocks did </a:t>
          </a:r>
          <a:r>
            <a:rPr lang="en-US" sz="1100" b="1"/>
            <a:t>0.49% worse </a:t>
          </a:r>
          <a:r>
            <a:rPr lang="en-US" sz="1100"/>
            <a:t>than</a:t>
          </a:r>
          <a:r>
            <a:rPr lang="en-US" sz="1100" baseline="0"/>
            <a:t> the market, after adjusting for risk between 1981 and 2017.</a:t>
          </a:r>
          <a:endParaRPr lang="en-US" sz="1100"/>
        </a:p>
      </cdr:txBody>
    </cdr:sp>
  </cdr:relSizeAnchor>
  <cdr:relSizeAnchor xmlns:cdr="http://schemas.openxmlformats.org/drawingml/2006/chartDrawing">
    <cdr:from>
      <cdr:x>0.42175</cdr:x>
      <cdr:y>0.807</cdr:y>
    </cdr:from>
    <cdr:to>
      <cdr:x>0.6095</cdr:x>
      <cdr:y>0.8065</cdr:y>
    </cdr:to>
    <cdr:sp macro="" textlink="">
      <cdr:nvSpPr>
        <cdr:cNvPr id="5" name="Text Box 2"/>
        <cdr:cNvSpPr txBox="1">
          <a:spLocks xmlns:a="http://schemas.openxmlformats.org/drawingml/2006/main" noChangeArrowheads="1"/>
        </cdr:cNvSpPr>
      </cdr:nvSpPr>
      <cdr:spPr bwMode="auto">
        <a:xfrm xmlns:a="http://schemas.openxmlformats.org/drawingml/2006/main">
          <a:off x="3189369" y="5112737"/>
          <a:ext cx="2808398" cy="19069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100" b="0" i="0" strike="noStrike">
              <a:solidFill>
                <a:srgbClr val="000000"/>
              </a:solidFill>
              <a:latin typeface="+mn-lt"/>
              <a:ea typeface="Times"/>
              <a:cs typeface="Times"/>
            </a:rPr>
            <a:t>Small cap stocks did worse than large cap stocks </a:t>
          </a:r>
        </a:p>
      </cdr:txBody>
    </cdr:sp>
  </cdr:relSizeAnchor>
  <cdr:relSizeAnchor xmlns:cdr="http://schemas.openxmlformats.org/drawingml/2006/chartDrawing">
    <cdr:from>
      <cdr:x>0.71886</cdr:x>
      <cdr:y>0.7965</cdr:y>
    </cdr:from>
    <cdr:to>
      <cdr:x>0.79309</cdr:x>
      <cdr:y>0.81685</cdr:y>
    </cdr:to>
    <cdr:sp macro="" textlink="">
      <cdr:nvSpPr>
        <cdr:cNvPr id="7" name="Line 4"/>
        <cdr:cNvSpPr>
          <a:spLocks xmlns:a="http://schemas.openxmlformats.org/drawingml/2006/main" noChangeShapeType="1"/>
        </cdr:cNvSpPr>
      </cdr:nvSpPr>
      <cdr:spPr bwMode="auto">
        <a:xfrm xmlns:a="http://schemas.openxmlformats.org/drawingml/2006/main" flipV="1">
          <a:off x="6045436" y="5044851"/>
          <a:ext cx="717947" cy="13115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0.61826</cdr:x>
      <cdr:y>0.91526</cdr:y>
    </cdr:from>
    <cdr:to>
      <cdr:x>0.88074</cdr:x>
      <cdr:y>0.91655</cdr:y>
    </cdr:to>
    <cdr:sp macro="" textlink="">
      <cdr:nvSpPr>
        <cdr:cNvPr id="8" name="TextBox 1"/>
        <cdr:cNvSpPr txBox="1"/>
      </cdr:nvSpPr>
      <cdr:spPr>
        <a:xfrm xmlns:a="http://schemas.openxmlformats.org/drawingml/2006/main">
          <a:off x="5080000" y="2196240"/>
          <a:ext cx="2549549" cy="7066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Small</a:t>
          </a:r>
          <a:r>
            <a:rPr lang="en-US" sz="1100" baseline="0"/>
            <a:t> cap stocks have earned 0.33% LESS than expected </a:t>
          </a:r>
        </a:p>
        <a:p xmlns:a="http://schemas.openxmlformats.org/drawingml/2006/main">
          <a:r>
            <a:rPr lang="en-US" sz="1100" baseline="0"/>
            <a:t>(given market and  risk between 1981 and 2015.</a:t>
          </a:r>
          <a:endParaRPr lang="en-US" sz="1100"/>
        </a:p>
      </cdr:txBody>
    </cdr:sp>
  </cdr:relSizeAnchor>
  <cdr:relSizeAnchor xmlns:cdr="http://schemas.openxmlformats.org/drawingml/2006/chartDrawing">
    <cdr:from>
      <cdr:x>0.60606</cdr:x>
      <cdr:y>0.37197</cdr:y>
    </cdr:from>
    <cdr:to>
      <cdr:x>0.91918</cdr:x>
      <cdr:y>0.41745</cdr:y>
    </cdr:to>
    <cdr:sp macro="" textlink="">
      <cdr:nvSpPr>
        <cdr:cNvPr id="9" name="TextBox 2"/>
        <cdr:cNvSpPr txBox="1"/>
      </cdr:nvSpPr>
      <cdr:spPr>
        <a:xfrm xmlns:a="http://schemas.openxmlformats.org/drawingml/2006/main">
          <a:off x="4914700" y="2163601"/>
          <a:ext cx="2960684" cy="264560"/>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endParaRPr lang="en-US"/>
        </a:p>
      </cdr:txBody>
    </cdr:sp>
  </cdr:relSizeAnchor>
  <cdr:relSizeAnchor xmlns:cdr="http://schemas.openxmlformats.org/drawingml/2006/chartDrawing">
    <cdr:from>
      <cdr:x>0.20599</cdr:x>
      <cdr:y>0.1591</cdr:y>
    </cdr:from>
    <cdr:to>
      <cdr:x>0.57348</cdr:x>
      <cdr:y>0.29341</cdr:y>
    </cdr:to>
    <cdr:sp macro="" textlink="">
      <cdr:nvSpPr>
        <cdr:cNvPr id="10" name="TextBox 9"/>
        <cdr:cNvSpPr txBox="1"/>
      </cdr:nvSpPr>
      <cdr:spPr>
        <a:xfrm xmlns:a="http://schemas.openxmlformats.org/drawingml/2006/main">
          <a:off x="1765849" y="925421"/>
          <a:ext cx="3150308" cy="781240"/>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pPr marL="0" marR="0" indent="0" defTabSz="914400" eaLnBrk="1" fontAlgn="auto" latinLnBrk="0" hangingPunct="1">
            <a:lnSpc>
              <a:spcPts val="1200"/>
            </a:lnSpc>
            <a:spcBef>
              <a:spcPts val="0"/>
            </a:spcBef>
            <a:spcAft>
              <a:spcPts val="0"/>
            </a:spcAft>
            <a:buClrTx/>
            <a:buSzTx/>
            <a:buFontTx/>
            <a:buNone/>
            <a:tabLst/>
            <a:defRPr/>
          </a:pPr>
          <a:r>
            <a:rPr lang="en-US" sz="1100"/>
            <a:t>Byline: Small cap stocks </a:t>
          </a:r>
          <a:r>
            <a:rPr lang="en-US" sz="1100" b="1"/>
            <a:t>did 6.56% bette</a:t>
          </a:r>
          <a:r>
            <a:rPr lang="en-US" sz="1100"/>
            <a:t>r</a:t>
          </a:r>
          <a:r>
            <a:rPr lang="en-US" sz="1100" baseline="0"/>
            <a:t> </a:t>
          </a:r>
          <a:r>
            <a:rPr lang="en-US" sz="1100"/>
            <a:t>than</a:t>
          </a:r>
          <a:r>
            <a:rPr lang="en-US" sz="1100" baseline="0"/>
            <a:t> the market, after adjusting for risk between 1927 and 1980.</a:t>
          </a:r>
          <a:endParaRPr lang="en-US" sz="1100"/>
        </a:p>
        <a:p xmlns:a="http://schemas.openxmlformats.org/drawingml/2006/main">
          <a:endParaRPr lang="en-US" sz="1100"/>
        </a:p>
      </cdr:txBody>
    </cdr:sp>
  </cdr:relSizeAnchor>
  <cdr:relSizeAnchor xmlns:cdr="http://schemas.openxmlformats.org/drawingml/2006/chartDrawing">
    <cdr:from>
      <cdr:x>0.35431</cdr:x>
      <cdr:y>0.25237</cdr:y>
    </cdr:from>
    <cdr:to>
      <cdr:x>0.82507</cdr:x>
      <cdr:y>0.35707</cdr:y>
    </cdr:to>
    <cdr:sp macro="" textlink="">
      <cdr:nvSpPr>
        <cdr:cNvPr id="4" name="TextBox 3">
          <a:extLst xmlns:a="http://schemas.openxmlformats.org/drawingml/2006/main">
            <a:ext uri="{FF2B5EF4-FFF2-40B4-BE49-F238E27FC236}">
              <a16:creationId xmlns:a16="http://schemas.microsoft.com/office/drawing/2014/main" id="{09246F27-6E9E-B741-9704-7F9AF18CDB1E}"/>
            </a:ext>
          </a:extLst>
        </cdr:cNvPr>
        <cdr:cNvSpPr txBox="1"/>
      </cdr:nvSpPr>
      <cdr:spPr>
        <a:xfrm xmlns:a="http://schemas.openxmlformats.org/drawingml/2006/main">
          <a:off x="3037322" y="1467935"/>
          <a:ext cx="4035591" cy="609013"/>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pPr marL="0" marR="0" lvl="0" indent="0" defTabSz="914400" eaLnBrk="1" fontAlgn="auto" latinLnBrk="0" hangingPunct="1">
            <a:lnSpc>
              <a:spcPts val="1200"/>
            </a:lnSpc>
            <a:spcBef>
              <a:spcPts val="0"/>
            </a:spcBef>
            <a:spcAft>
              <a:spcPts val="0"/>
            </a:spcAft>
            <a:buClrTx/>
            <a:buSzTx/>
            <a:buFontTx/>
            <a:buNone/>
            <a:tabLst/>
            <a:defRPr/>
          </a:pPr>
          <a:r>
            <a:rPr lang="en-US" sz="1100"/>
            <a:t>Headline:</a:t>
          </a:r>
          <a:r>
            <a:rPr lang="en-US" sz="1100" baseline="0"/>
            <a:t> </a:t>
          </a:r>
          <a:r>
            <a:rPr lang="en-US" sz="1100"/>
            <a:t>Small cap stocks </a:t>
          </a:r>
          <a:r>
            <a:rPr lang="en-US" sz="1100" b="1"/>
            <a:t>did 3.65% bette</a:t>
          </a:r>
          <a:r>
            <a:rPr lang="en-US" sz="1100"/>
            <a:t>r</a:t>
          </a:r>
          <a:r>
            <a:rPr lang="en-US" sz="1100" baseline="0"/>
            <a:t> </a:t>
          </a:r>
          <a:r>
            <a:rPr lang="en-US" sz="1100"/>
            <a:t>than</a:t>
          </a:r>
          <a:r>
            <a:rPr lang="en-US" sz="1100" baseline="0"/>
            <a:t> the market, after adjusting for risk between 1927 and 2018.</a:t>
          </a:r>
          <a:endParaRPr lang="en-US" sz="1100"/>
        </a:p>
        <a:p xmlns:a="http://schemas.openxmlformats.org/drawingml/2006/main">
          <a:endParaRPr 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FB6CD5B-6C5A-0240-AE18-6843F5EA20D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499F0D43-8A1E-364A-B85D-AA138FCBAF9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5CEEC7A2-80A0-6C4E-88E0-ABE64D411A0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0025CB74-2F54-354F-B4CF-3241CE00975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34AAFC6B-24A5-A144-B183-9FED15568E6D}"/>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8C3D4E3D-2E08-524A-871E-4072E0D54D65}"/>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9E3C9C1-C6DE-4846-A330-B2F0DD02A2F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2EDDCD-86FA-E94C-A864-ED9905C0C11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28C0CCD3-B070-394A-823F-3C5A55891F09}"/>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24CF382-B6F2-F645-BDB0-91BB10CE28A8}"/>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050867D5-DA6D-1B47-8FF1-F3B6328B1145}"/>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E25AE188-E70B-984F-B1DD-9805EB876E35}"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63C0F6A8-3B76-9E42-B78C-6CD4103DB481}"/>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78EA39C5-FD3C-E647-9F0A-41C285CBAE15}"/>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D1A7CB6-CB81-574D-99EB-095ACE54AEEB}" type="slidenum">
              <a:rPr lang="en-US" altLang="en-US"/>
              <a:pPr>
                <a:defRPr/>
              </a:pPr>
              <a:t>‹#›</a:t>
            </a:fld>
            <a:endParaRPr lang="en-US" altLang="en-US"/>
          </a:p>
        </p:txBody>
      </p:sp>
    </p:spTree>
    <p:extLst>
      <p:ext uri="{BB962C8B-B14F-4D97-AF65-F5344CB8AC3E}">
        <p14:creationId xmlns:p14="http://schemas.microsoft.com/office/powerpoint/2010/main" val="1973516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8E10BE-717B-A841-AA8E-5F4D4F979782}"/>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2ABEA5DF-AE3D-B548-A094-C58D82504EDD}"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090A4A0-2369-9C4B-841F-937A767160F0}"/>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FEE3E8C0-B311-BF44-AAB4-2805E7F9D1A6}"/>
              </a:ext>
            </a:extLst>
          </p:cNvPr>
          <p:cNvSpPr>
            <a:spLocks noGrp="1"/>
          </p:cNvSpPr>
          <p:nvPr>
            <p:ph type="sldNum" sz="quarter" idx="11"/>
          </p:nvPr>
        </p:nvSpPr>
        <p:spPr/>
        <p:txBody>
          <a:bodyPr/>
          <a:lstStyle>
            <a:lvl1pPr>
              <a:defRPr smtClean="0"/>
            </a:lvl1pPr>
          </a:lstStyle>
          <a:p>
            <a:pPr>
              <a:defRPr/>
            </a:pPr>
            <a:fld id="{736579D4-A20D-DC40-B8A1-38FF8F91D241}" type="slidenum">
              <a:rPr lang="en-US" altLang="en-US"/>
              <a:pPr>
                <a:defRPr/>
              </a:pPr>
              <a:t>‹#›</a:t>
            </a:fld>
            <a:endParaRPr lang="en-US" altLang="en-US"/>
          </a:p>
        </p:txBody>
      </p:sp>
    </p:spTree>
    <p:extLst>
      <p:ext uri="{BB962C8B-B14F-4D97-AF65-F5344CB8AC3E}">
        <p14:creationId xmlns:p14="http://schemas.microsoft.com/office/powerpoint/2010/main" val="24059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1BF483-0FF6-7044-BBFA-17814F3F2868}"/>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A3404A1-C100-AE42-BF68-041821116DA8}"/>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3FEF92F-8F99-4543-AC8B-16092625D5FD}"/>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F6969971-90D3-834D-884C-5341AF2DE2E2}"/>
              </a:ext>
            </a:extLst>
          </p:cNvPr>
          <p:cNvSpPr>
            <a:spLocks noGrp="1"/>
          </p:cNvSpPr>
          <p:nvPr>
            <p:ph type="dt" sz="half" idx="10"/>
          </p:nvPr>
        </p:nvSpPr>
        <p:spPr/>
        <p:txBody>
          <a:bodyPr/>
          <a:lstStyle>
            <a:lvl1pPr>
              <a:defRPr smtClean="0"/>
            </a:lvl1pPr>
          </a:lstStyle>
          <a:p>
            <a:pPr>
              <a:defRPr/>
            </a:pPr>
            <a:fld id="{78981CC4-CB30-484E-BB4D-90055B91211D}"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BA995057-FFA0-D84D-8E3A-ADA839D29975}"/>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C8E270EA-48A0-F74E-8195-D8E3FF2C7233}"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2A895AE4-25A4-0E45-B9B8-BECE96582727}"/>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690673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73652D46-A42F-2541-874D-5DE82447A80F}"/>
              </a:ext>
            </a:extLst>
          </p:cNvPr>
          <p:cNvSpPr>
            <a:spLocks noGrp="1"/>
          </p:cNvSpPr>
          <p:nvPr>
            <p:ph type="dt" sz="half" idx="10"/>
          </p:nvPr>
        </p:nvSpPr>
        <p:spPr/>
        <p:txBody>
          <a:bodyPr/>
          <a:lstStyle>
            <a:lvl1pPr>
              <a:defRPr smtClean="0"/>
            </a:lvl1pPr>
          </a:lstStyle>
          <a:p>
            <a:pPr>
              <a:defRPr/>
            </a:pPr>
            <a:fld id="{A75ED6A5-E8BA-374E-A026-A4F91DF3AADE}"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BDEBAE92-ECEE-9A43-927D-55FFEC6A469B}"/>
              </a:ext>
            </a:extLst>
          </p:cNvPr>
          <p:cNvSpPr>
            <a:spLocks noGrp="1"/>
          </p:cNvSpPr>
          <p:nvPr>
            <p:ph type="sldNum" sz="quarter" idx="11"/>
          </p:nvPr>
        </p:nvSpPr>
        <p:spPr/>
        <p:txBody>
          <a:bodyPr/>
          <a:lstStyle>
            <a:lvl1pPr>
              <a:defRPr smtClean="0"/>
            </a:lvl1pPr>
          </a:lstStyle>
          <a:p>
            <a:pPr>
              <a:defRPr/>
            </a:pPr>
            <a:fld id="{D49735D7-993C-E244-AD61-8B66FD9916AD}"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E6448C7E-B62A-4241-B19E-9D16FDBCA17A}"/>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494424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70479DA6-4C6F-F542-9E1D-602EFD3C3880}"/>
              </a:ext>
            </a:extLst>
          </p:cNvPr>
          <p:cNvSpPr>
            <a:spLocks noGrp="1"/>
          </p:cNvSpPr>
          <p:nvPr>
            <p:ph type="dt" sz="half" idx="10"/>
          </p:nvPr>
        </p:nvSpPr>
        <p:spPr/>
        <p:txBody>
          <a:bodyPr/>
          <a:lstStyle>
            <a:lvl1pPr>
              <a:defRPr/>
            </a:lvl1pPr>
          </a:lstStyle>
          <a:p>
            <a:pPr>
              <a:defRPr/>
            </a:pPr>
            <a:fld id="{E1320037-F4FA-9A47-B023-65F50D97FE5E}"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71774334-47A6-B947-8440-5132E7DC1AA3}"/>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6BA7E0DB-ACE9-E943-999C-D2B1475BE00F}"/>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24568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D056F1FB-CACE-0B45-81C0-3CAE1E875A46}"/>
              </a:ext>
            </a:extLst>
          </p:cNvPr>
          <p:cNvSpPr>
            <a:spLocks noGrp="1"/>
          </p:cNvSpPr>
          <p:nvPr>
            <p:ph type="dt" sz="half" idx="10"/>
          </p:nvPr>
        </p:nvSpPr>
        <p:spPr/>
        <p:txBody>
          <a:bodyPr/>
          <a:lstStyle>
            <a:lvl1pPr>
              <a:defRPr smtClean="0"/>
            </a:lvl1pPr>
          </a:lstStyle>
          <a:p>
            <a:pPr>
              <a:defRPr/>
            </a:pPr>
            <a:fld id="{A5CEA58B-03E3-EE4A-B9E0-5A88F16440F3}"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E72F7A18-44A8-7D44-B4CE-3984392ACFA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9E8BD09E-2AAA-C643-AB4B-B6F71808F3EE}"/>
              </a:ext>
            </a:extLst>
          </p:cNvPr>
          <p:cNvSpPr>
            <a:spLocks noGrp="1"/>
          </p:cNvSpPr>
          <p:nvPr>
            <p:ph type="sldNum" sz="quarter" idx="12"/>
          </p:nvPr>
        </p:nvSpPr>
        <p:spPr/>
        <p:txBody>
          <a:bodyPr/>
          <a:lstStyle>
            <a:lvl1pPr>
              <a:defRPr smtClean="0"/>
            </a:lvl1pPr>
          </a:lstStyle>
          <a:p>
            <a:pPr>
              <a:defRPr/>
            </a:pPr>
            <a:fld id="{90D351DD-35BA-644A-B56A-C8F8865160EF}" type="slidenum">
              <a:rPr lang="en-US" altLang="en-US"/>
              <a:pPr>
                <a:defRPr/>
              </a:pPr>
              <a:t>‹#›</a:t>
            </a:fld>
            <a:endParaRPr lang="en-US" altLang="en-US"/>
          </a:p>
        </p:txBody>
      </p:sp>
    </p:spTree>
    <p:extLst>
      <p:ext uri="{BB962C8B-B14F-4D97-AF65-F5344CB8AC3E}">
        <p14:creationId xmlns:p14="http://schemas.microsoft.com/office/powerpoint/2010/main" val="283203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0372E2-43B8-3643-8439-5FF93681A7F1}"/>
              </a:ext>
            </a:extLst>
          </p:cNvPr>
          <p:cNvSpPr>
            <a:spLocks noGrp="1"/>
          </p:cNvSpPr>
          <p:nvPr>
            <p:ph type="dt" sz="half" idx="10"/>
          </p:nvPr>
        </p:nvSpPr>
        <p:spPr/>
        <p:txBody>
          <a:bodyPr/>
          <a:lstStyle>
            <a:lvl1pPr>
              <a:defRPr smtClean="0"/>
            </a:lvl1pPr>
          </a:lstStyle>
          <a:p>
            <a:pPr>
              <a:defRPr/>
            </a:pPr>
            <a:fld id="{3E48090B-083E-8048-AFDF-A6C70952D958}"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026F6106-5C50-6545-9F3F-65A4BEC69B6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9C2C3325-0248-0343-A6AB-9B3C378346C6}"/>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414A5CA9-6D6F-7548-A60A-47579BF97056}" type="slidenum">
              <a:rPr lang="en-US" altLang="en-US"/>
              <a:pPr>
                <a:defRPr/>
              </a:pPr>
              <a:t>‹#›</a:t>
            </a:fld>
            <a:endParaRPr lang="en-US" altLang="en-US"/>
          </a:p>
        </p:txBody>
      </p:sp>
    </p:spTree>
    <p:extLst>
      <p:ext uri="{BB962C8B-B14F-4D97-AF65-F5344CB8AC3E}">
        <p14:creationId xmlns:p14="http://schemas.microsoft.com/office/powerpoint/2010/main" val="722367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F636801D-AFD9-8249-8156-689BC50E78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6ED6815-00D7-4A4C-93E5-123B64010F75}"/>
              </a:ext>
            </a:extLst>
          </p:cNvPr>
          <p:cNvSpPr>
            <a:spLocks noGrp="1"/>
          </p:cNvSpPr>
          <p:nvPr>
            <p:ph type="dt" sz="half" idx="10"/>
          </p:nvPr>
        </p:nvSpPr>
        <p:spPr/>
        <p:txBody>
          <a:bodyPr/>
          <a:lstStyle>
            <a:lvl1pPr>
              <a:defRPr smtClean="0"/>
            </a:lvl1pPr>
          </a:lstStyle>
          <a:p>
            <a:pPr>
              <a:defRPr/>
            </a:pPr>
            <a:fld id="{6100205B-12A3-7B43-8F71-7FF15D575F17}"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768FC0E4-D001-394D-91B4-0425181052D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C8156D7-537E-6C4A-BAE5-C9DF75C4DB7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201355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FE862A-F244-7D43-B05B-3139DEC34971}"/>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735D488-D1EA-564F-AAB7-400C14311476}"/>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FC2E7A28-3A9C-6D42-A430-6823E80CB42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F413FE3A-8C2A-534D-9B41-0433F2447F18}"/>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FBF98232-6185-2A40-B0F9-FBB05AA5EE66}"/>
              </a:ext>
            </a:extLst>
          </p:cNvPr>
          <p:cNvSpPr>
            <a:spLocks noGrp="1"/>
          </p:cNvSpPr>
          <p:nvPr>
            <p:ph type="dt" sz="half" idx="10"/>
          </p:nvPr>
        </p:nvSpPr>
        <p:spPr>
          <a:xfrm>
            <a:off x="6248400" y="6248400"/>
            <a:ext cx="2667000" cy="365125"/>
          </a:xfrm>
        </p:spPr>
        <p:txBody>
          <a:bodyPr/>
          <a:lstStyle>
            <a:lvl1pPr>
              <a:defRPr smtClean="0"/>
            </a:lvl1pPr>
          </a:lstStyle>
          <a:p>
            <a:pPr>
              <a:defRPr/>
            </a:pPr>
            <a:fld id="{5CF6EA79-B9C7-C841-95E2-FBD54D29E9BE}"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6C080F9B-53FC-1949-90C5-EE3965BD049B}"/>
              </a:ext>
            </a:extLst>
          </p:cNvPr>
          <p:cNvSpPr>
            <a:spLocks noGrp="1"/>
          </p:cNvSpPr>
          <p:nvPr>
            <p:ph type="sldNum" sz="quarter" idx="11"/>
          </p:nvPr>
        </p:nvSpPr>
        <p:spPr>
          <a:xfrm>
            <a:off x="0" y="4667250"/>
            <a:ext cx="1447800" cy="663575"/>
          </a:xfrm>
        </p:spPr>
        <p:txBody>
          <a:bodyPr/>
          <a:lstStyle>
            <a:lvl1pPr>
              <a:defRPr sz="2800" smtClean="0"/>
            </a:lvl1pPr>
          </a:lstStyle>
          <a:p>
            <a:pPr>
              <a:defRPr/>
            </a:pPr>
            <a:fld id="{687DB6EB-6B90-3D45-8E55-D3642443AE11}"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200432F7-3506-5C43-A5D5-E44FB549FAA1}"/>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312475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CB84A60-846D-C948-88AB-70B58E76160F}"/>
              </a:ext>
            </a:extLst>
          </p:cNvPr>
          <p:cNvSpPr>
            <a:spLocks noGrp="1"/>
          </p:cNvSpPr>
          <p:nvPr>
            <p:ph type="dt" sz="half" idx="10"/>
          </p:nvPr>
        </p:nvSpPr>
        <p:spPr/>
        <p:txBody>
          <a:bodyPr/>
          <a:lstStyle>
            <a:lvl1pPr>
              <a:defRPr smtClean="0"/>
            </a:lvl1pPr>
          </a:lstStyle>
          <a:p>
            <a:pPr>
              <a:defRPr/>
            </a:pPr>
            <a:fld id="{455F7172-582C-A444-B652-992E443764B3}"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1E442828-3B35-BF40-B232-5C3EDFAD362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E1B6AF65-0873-7F46-A8B1-9FCB669A6384}"/>
              </a:ext>
            </a:extLst>
          </p:cNvPr>
          <p:cNvSpPr>
            <a:spLocks noGrp="1"/>
          </p:cNvSpPr>
          <p:nvPr>
            <p:ph type="sldNum" sz="quarter" idx="12"/>
          </p:nvPr>
        </p:nvSpPr>
        <p:spPr/>
        <p:txBody>
          <a:bodyPr/>
          <a:lstStyle>
            <a:lvl1pPr>
              <a:defRPr smtClean="0"/>
            </a:lvl1pPr>
          </a:lstStyle>
          <a:p>
            <a:pPr>
              <a:defRPr/>
            </a:pPr>
            <a:fld id="{D7D250BB-C19F-6D43-9DB6-CBAD5785E6B4}" type="slidenum">
              <a:rPr lang="en-US" altLang="en-US"/>
              <a:pPr>
                <a:defRPr/>
              </a:pPr>
              <a:t>‹#›</a:t>
            </a:fld>
            <a:endParaRPr lang="en-US" altLang="en-US"/>
          </a:p>
        </p:txBody>
      </p:sp>
    </p:spTree>
    <p:extLst>
      <p:ext uri="{BB962C8B-B14F-4D97-AF65-F5344CB8AC3E}">
        <p14:creationId xmlns:p14="http://schemas.microsoft.com/office/powerpoint/2010/main" val="127901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DAA3A6-441D-B84A-A13C-2094AF7E0592}"/>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C199421-1F3D-4E48-8553-DCB35D50F891}"/>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74E8E1E-6057-0D48-9DAA-886D687DBE76}"/>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A267672D-151F-C846-8485-4C2678B6D853}"/>
              </a:ext>
            </a:extLst>
          </p:cNvPr>
          <p:cNvSpPr>
            <a:spLocks noGrp="1"/>
          </p:cNvSpPr>
          <p:nvPr>
            <p:ph type="dt" sz="half" idx="10"/>
          </p:nvPr>
        </p:nvSpPr>
        <p:spPr>
          <a:xfrm>
            <a:off x="6553200" y="6248400"/>
            <a:ext cx="2209800" cy="365125"/>
          </a:xfrm>
        </p:spPr>
        <p:txBody>
          <a:bodyPr/>
          <a:lstStyle>
            <a:lvl1pPr>
              <a:defRPr smtClean="0"/>
            </a:lvl1pPr>
          </a:lstStyle>
          <a:p>
            <a:pPr>
              <a:defRPr/>
            </a:pPr>
            <a:fld id="{96F6652B-5D3D-A241-8B30-B2D705BB1DE9}"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7A5BE80D-7F1E-B648-820C-E80D81954643}"/>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EE2B97E-F052-3248-AF25-F476FB0F02C7}"/>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7E37F793-3700-9543-B7FE-743E464B266D}" type="slidenum">
              <a:rPr lang="en-US" altLang="en-US"/>
              <a:pPr>
                <a:defRPr/>
              </a:pPr>
              <a:t>‹#›</a:t>
            </a:fld>
            <a:endParaRPr lang="en-US" altLang="en-US"/>
          </a:p>
        </p:txBody>
      </p:sp>
    </p:spTree>
    <p:extLst>
      <p:ext uri="{BB962C8B-B14F-4D97-AF65-F5344CB8AC3E}">
        <p14:creationId xmlns:p14="http://schemas.microsoft.com/office/powerpoint/2010/main" val="2030511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AD182E47-184B-5446-B772-0DB75E222963}"/>
              </a:ext>
            </a:extLst>
          </p:cNvPr>
          <p:cNvSpPr>
            <a:spLocks noGrp="1"/>
          </p:cNvSpPr>
          <p:nvPr>
            <p:ph type="dt" sz="half" idx="10"/>
          </p:nvPr>
        </p:nvSpPr>
        <p:spPr/>
        <p:txBody>
          <a:bodyPr/>
          <a:lstStyle>
            <a:lvl1pPr>
              <a:defRPr/>
            </a:lvl1pPr>
          </a:lstStyle>
          <a:p>
            <a:pPr>
              <a:defRPr/>
            </a:pPr>
            <a:fld id="{F1F51B16-0721-B843-B5FB-038D0C4712C0}"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120033BD-3DD8-2E46-9294-1A0A734F1498}"/>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47157DE1-28E2-7448-A74C-33CD0662716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4200273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9458" name="Title Placeholder 21">
            <a:extLst>
              <a:ext uri="{FF2B5EF4-FFF2-40B4-BE49-F238E27FC236}">
                <a16:creationId xmlns:a16="http://schemas.microsoft.com/office/drawing/2014/main" id="{BDC10036-03B5-B54E-BDAD-25145EF539A5}"/>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12">
            <a:extLst>
              <a:ext uri="{FF2B5EF4-FFF2-40B4-BE49-F238E27FC236}">
                <a16:creationId xmlns:a16="http://schemas.microsoft.com/office/drawing/2014/main" id="{B30964CE-6159-324E-8549-7379DCE1EC78}"/>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1FA02D43-29AF-8644-870B-12EFC4F470F1}"/>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EC9ED696-5A84-EA42-B662-EAD4505C0450}"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3612B0D8-2632-EB48-86D1-A2FC4B68EC34}"/>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1747065C-F745-E642-928C-151F90246C7F}"/>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CFA7DA1B-A5D9-944F-A2F7-7254A2413E24}"/>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EE92810E-7931-0D4A-8DE4-98E1F830F51A}"/>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BFDB9363-BC98-5841-80C6-673309526930}"/>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86" r:id="rId5"/>
    <p:sldLayoutId id="2147483792" r:id="rId6"/>
    <p:sldLayoutId id="2147483793" r:id="rId7"/>
    <p:sldLayoutId id="2147483794" r:id="rId8"/>
    <p:sldLayoutId id="2147483795" r:id="rId9"/>
    <p:sldLayoutId id="2147483796" r:id="rId10"/>
    <p:sldLayoutId id="2147483797" r:id="rId11"/>
    <p:sldLayoutId id="2147483787"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99BF4120-1B09-4F4F-9BF9-9F66F6FC0306}"/>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Investing on Hope? Growth Investing &amp; Small Cap Investing</a:t>
            </a:r>
          </a:p>
        </p:txBody>
      </p:sp>
      <p:sp>
        <p:nvSpPr>
          <p:cNvPr id="3075" name="Rectangle 3">
            <a:extLst>
              <a:ext uri="{FF2B5EF4-FFF2-40B4-BE49-F238E27FC236}">
                <a16:creationId xmlns:a16="http://schemas.microsoft.com/office/drawing/2014/main" id="{352D880B-3B28-2148-BE7D-E8C11B58F755}"/>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ACBD6430-742E-1E48-A87F-777EF129630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Who is a growth investor?</a:t>
            </a:r>
          </a:p>
        </p:txBody>
      </p:sp>
      <p:sp>
        <p:nvSpPr>
          <p:cNvPr id="3074" name="Rectangle 3">
            <a:extLst>
              <a:ext uri="{FF2B5EF4-FFF2-40B4-BE49-F238E27FC236}">
                <a16:creationId xmlns:a16="http://schemas.microsoft.com/office/drawing/2014/main" id="{48628645-7F0A-D74F-9102-9CB61BF68FAB}"/>
              </a:ext>
            </a:extLst>
          </p:cNvPr>
          <p:cNvSpPr>
            <a:spLocks noGrp="1"/>
          </p:cNvSpPr>
          <p:nvPr>
            <p:ph sz="quarter" idx="1"/>
          </p:nvPr>
        </p:nvSpPr>
        <p:spPr>
          <a:xfrm>
            <a:off x="612775" y="1600200"/>
            <a:ext cx="8153400" cy="4495800"/>
          </a:xfrm>
        </p:spPr>
        <p:txBody>
          <a:bodyPr/>
          <a:lstStyle/>
          <a:p>
            <a:pPr>
              <a:lnSpc>
                <a:spcPct val="90000"/>
              </a:lnSpc>
            </a:pPr>
            <a:r>
              <a:rPr lang="en-US" altLang="en-US" sz="3000" u="sng" dirty="0">
                <a:ea typeface="ＭＳ Ｐゴシック" panose="020B0600070205080204" pitchFamily="34" charset="-128"/>
              </a:rPr>
              <a:t>The Conventional definition</a:t>
            </a:r>
            <a:r>
              <a:rPr lang="en-US" altLang="en-US" sz="3000" dirty="0">
                <a:ea typeface="ＭＳ Ｐゴシック" panose="020B0600070205080204" pitchFamily="34" charset="-128"/>
              </a:rPr>
              <a:t>: An investor who buys high price earnings ratio stocks or high price to book ratio stocks.</a:t>
            </a:r>
          </a:p>
          <a:p>
            <a:pPr>
              <a:lnSpc>
                <a:spcPct val="90000"/>
              </a:lnSpc>
            </a:pPr>
            <a:r>
              <a:rPr lang="en-US" altLang="en-US" sz="3000" u="sng" dirty="0">
                <a:ea typeface="ＭＳ Ｐゴシック" panose="020B0600070205080204" pitchFamily="34" charset="-128"/>
              </a:rPr>
              <a:t>The Generic definition</a:t>
            </a:r>
            <a:r>
              <a:rPr lang="en-US" altLang="en-US" sz="3000" dirty="0">
                <a:ea typeface="ＭＳ Ｐゴシック" panose="020B0600070205080204" pitchFamily="34" charset="-128"/>
              </a:rPr>
              <a:t>: An investor who buys growth companies where the value of growth potential is being under estimated. In other words, both value and growth investors want to buy under valued stocks. The difference lies mostly in where they think they can find these bargains and what they view as their strengths.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C8E65968-165B-B447-9285-43AA8FBD927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My definition…</a:t>
            </a:r>
          </a:p>
        </p:txBody>
      </p:sp>
      <p:pic>
        <p:nvPicPr>
          <p:cNvPr id="4098" name="Content Placeholder 5">
            <a:extLst>
              <a:ext uri="{FF2B5EF4-FFF2-40B4-BE49-F238E27FC236}">
                <a16:creationId xmlns:a16="http://schemas.microsoft.com/office/drawing/2014/main" id="{24B29B50-6B0D-724D-8D33-6D03952F3AE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71600" y="1727200"/>
            <a:ext cx="7205663" cy="2235200"/>
          </a:xfrm>
        </p:spPr>
      </p:pic>
      <p:sp>
        <p:nvSpPr>
          <p:cNvPr id="4099" name="TextBox 8">
            <a:extLst>
              <a:ext uri="{FF2B5EF4-FFF2-40B4-BE49-F238E27FC236}">
                <a16:creationId xmlns:a16="http://schemas.microsoft.com/office/drawing/2014/main" id="{62FB722D-F7E9-A949-928F-9C20CA46825B}"/>
              </a:ext>
            </a:extLst>
          </p:cNvPr>
          <p:cNvSpPr txBox="1">
            <a:spLocks noChangeArrowheads="1"/>
          </p:cNvSpPr>
          <p:nvPr/>
        </p:nvSpPr>
        <p:spPr bwMode="auto">
          <a:xfrm>
            <a:off x="1066800" y="4191000"/>
            <a:ext cx="7510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If you are a growth investor, you believe that your competitive edge lies in estimating the value of growth assets, better than others in the market.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12BC3599-91A6-D94F-B797-DEC6C6EA1E4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many faces of growth investing</a:t>
            </a:r>
          </a:p>
        </p:txBody>
      </p:sp>
      <p:sp>
        <p:nvSpPr>
          <p:cNvPr id="52227" name="Rectangle 3">
            <a:extLst>
              <a:ext uri="{FF2B5EF4-FFF2-40B4-BE49-F238E27FC236}">
                <a16:creationId xmlns:a16="http://schemas.microsoft.com/office/drawing/2014/main" id="{81675526-F0B4-6143-8C4E-197050C069A7}"/>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marL="514350" indent="-514350" fontAlgn="auto">
              <a:spcAft>
                <a:spcPts val="0"/>
              </a:spcAft>
              <a:buFont typeface="+mj-lt"/>
              <a:buAutoNum type="arabicPeriod"/>
              <a:defRPr/>
            </a:pPr>
            <a:r>
              <a:rPr lang="en-US" u="sng" dirty="0">
                <a:ea typeface="+mn-ea"/>
                <a:cs typeface="+mn-cs"/>
              </a:rPr>
              <a:t>The Small Cap investor</a:t>
            </a:r>
            <a:r>
              <a:rPr lang="en-US" dirty="0">
                <a:ea typeface="+mn-ea"/>
                <a:cs typeface="+mn-cs"/>
              </a:rPr>
              <a:t>: The simplest form of growth investing is to buy smaller companies in terms of market cap, expecting these companies to be both high growth companies and also expecting the market to under estimate the value of growth in these companies.</a:t>
            </a:r>
          </a:p>
          <a:p>
            <a:pPr marL="514350" indent="-514350" fontAlgn="auto">
              <a:spcAft>
                <a:spcPts val="0"/>
              </a:spcAft>
              <a:buFont typeface="+mj-lt"/>
              <a:buAutoNum type="arabicPeriod"/>
              <a:defRPr/>
            </a:pPr>
            <a:r>
              <a:rPr lang="en-US" u="sng" dirty="0">
                <a:ea typeface="+mn-ea"/>
                <a:cs typeface="+mn-cs"/>
              </a:rPr>
              <a:t>The IPO investor</a:t>
            </a:r>
            <a:r>
              <a:rPr lang="en-US" dirty="0">
                <a:ea typeface="+mn-ea"/>
                <a:cs typeface="+mn-cs"/>
              </a:rPr>
              <a:t>: Presumably, stocks that make initial public offerings tend to be smaller, higher growth companies.</a:t>
            </a:r>
          </a:p>
          <a:p>
            <a:pPr marL="514350" indent="-514350" fontAlgn="auto">
              <a:spcAft>
                <a:spcPts val="0"/>
              </a:spcAft>
              <a:buFont typeface="+mj-lt"/>
              <a:buAutoNum type="arabicPeriod"/>
              <a:defRPr/>
            </a:pPr>
            <a:r>
              <a:rPr lang="en-US" u="sng" dirty="0">
                <a:ea typeface="+mn-ea"/>
                <a:cs typeface="+mn-cs"/>
              </a:rPr>
              <a:t>The Passive Screener</a:t>
            </a:r>
            <a:r>
              <a:rPr lang="en-US" dirty="0">
                <a:ea typeface="+mn-ea"/>
                <a:cs typeface="+mn-cs"/>
              </a:rPr>
              <a:t>: Like the passive value screener, a growth screener can use screens - low PE ratios relative to expected growth, earnings momentum - to pick stocks.</a:t>
            </a:r>
          </a:p>
          <a:p>
            <a:pPr marL="514350" indent="-514350" fontAlgn="auto">
              <a:spcAft>
                <a:spcPts val="0"/>
              </a:spcAft>
              <a:buFont typeface="+mj-lt"/>
              <a:buAutoNum type="arabicPeriod"/>
              <a:defRPr/>
            </a:pPr>
            <a:r>
              <a:rPr lang="en-US" u="sng" dirty="0">
                <a:ea typeface="+mn-ea"/>
                <a:cs typeface="+mn-cs"/>
              </a:rPr>
              <a:t>The Activist Growth investor</a:t>
            </a:r>
            <a:r>
              <a:rPr lang="en-US" dirty="0">
                <a:ea typeface="+mn-ea"/>
                <a:cs typeface="+mn-cs"/>
              </a:rPr>
              <a:t>: These investors take positions in young growth companies (even before they go public) and play an active role not only in how these companies are managed but in how and when to take them public.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81457CE3-6636-DC45-BEDE-01AF611193B2}"/>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Small Cap Investing</a:t>
            </a:r>
          </a:p>
        </p:txBody>
      </p:sp>
      <p:sp>
        <p:nvSpPr>
          <p:cNvPr id="6146" name="Rectangle 3">
            <a:extLst>
              <a:ext uri="{FF2B5EF4-FFF2-40B4-BE49-F238E27FC236}">
                <a16:creationId xmlns:a16="http://schemas.microsoft.com/office/drawing/2014/main" id="{574C8F1D-5594-394D-A0CF-F53C3F977789}"/>
              </a:ext>
            </a:extLst>
          </p:cNvPr>
          <p:cNvSpPr>
            <a:spLocks noGrp="1"/>
          </p:cNvSpPr>
          <p:nvPr>
            <p:ph sz="quarter" idx="1"/>
          </p:nvPr>
        </p:nvSpPr>
        <p:spPr>
          <a:xfrm>
            <a:off x="612775" y="1600200"/>
            <a:ext cx="8153400" cy="4495800"/>
          </a:xfrm>
        </p:spPr>
        <p:txBody>
          <a:bodyPr>
            <a:normAutofit fontScale="92500" lnSpcReduction="20000"/>
          </a:bodyPr>
          <a:lstStyle/>
          <a:p>
            <a:r>
              <a:rPr lang="en-US" altLang="en-US" dirty="0">
                <a:ea typeface="ＭＳ Ｐゴシック" panose="020B0600070205080204" pitchFamily="34" charset="-128"/>
              </a:rPr>
              <a:t>One of the most widely used passive growth strategies is the strategy of investing in small-cap companies.  </a:t>
            </a:r>
          </a:p>
          <a:p>
            <a:r>
              <a:rPr lang="en-US" altLang="en-US" dirty="0">
                <a:ea typeface="ＭＳ Ｐゴシック" panose="020B0600070205080204" pitchFamily="34" charset="-128"/>
              </a:rPr>
              <a:t>That said, not all small cap stocks are high growth stocks and there are variants of value investing which also are built around small cap stocks.</a:t>
            </a:r>
          </a:p>
          <a:p>
            <a:r>
              <a:rPr lang="en-US" altLang="en-US" dirty="0">
                <a:ea typeface="ＭＳ Ｐゴシック" panose="020B0600070205080204" pitchFamily="34" charset="-128"/>
              </a:rPr>
              <a:t>The key questions:</a:t>
            </a:r>
          </a:p>
          <a:p>
            <a:pPr lvl="1"/>
            <a:r>
              <a:rPr lang="en-US" altLang="en-US" dirty="0">
                <a:ea typeface="ＭＳ Ｐゴシック" panose="020B0600070205080204" pitchFamily="34" charset="-128"/>
              </a:rPr>
              <a:t>Does investing in small cap stocks generate higher returns than investing in large cap stocks?</a:t>
            </a:r>
          </a:p>
          <a:p>
            <a:pPr lvl="1"/>
            <a:r>
              <a:rPr lang="en-US" altLang="en-US" dirty="0">
                <a:ea typeface="ＭＳ Ｐゴシック" panose="020B0600070205080204" pitchFamily="34" charset="-128"/>
              </a:rPr>
              <a:t>If yes, are these higher returns compensation for taking higher risks in small cap stocks or excess returns? And can you generate these excess returns in practice?</a:t>
            </a:r>
          </a:p>
          <a:p>
            <a:pPr lvl="1"/>
            <a:r>
              <a:rPr lang="en-US" altLang="en-US" dirty="0">
                <a:ea typeface="ＭＳ Ｐゴシック" panose="020B0600070205080204" pitchFamily="34" charset="-128"/>
              </a:rPr>
              <a:t>If they are excess returns, have there been changes over time to to these returns?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11FBFC99-ED3D-3649-A13B-AA84EE63851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Small Firm Effect</a:t>
            </a:r>
          </a:p>
        </p:txBody>
      </p:sp>
      <p:graphicFrame>
        <p:nvGraphicFramePr>
          <p:cNvPr id="5" name="Content Placeholder 4">
            <a:extLst>
              <a:ext uri="{FF2B5EF4-FFF2-40B4-BE49-F238E27FC236}">
                <a16:creationId xmlns:a16="http://schemas.microsoft.com/office/drawing/2014/main" id="{EE60C6E5-7ABD-3248-B0C0-AF810622D5C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719C8E14-CC8A-D34E-8C2C-B5A406D35D13}"/>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A January Effect?</a:t>
            </a:r>
          </a:p>
        </p:txBody>
      </p:sp>
      <p:graphicFrame>
        <p:nvGraphicFramePr>
          <p:cNvPr id="5" name="Content Placeholder 4">
            <a:extLst>
              <a:ext uri="{FF2B5EF4-FFF2-40B4-BE49-F238E27FC236}">
                <a16:creationId xmlns:a16="http://schemas.microsoft.com/office/drawing/2014/main" id="{00000000-0008-0000-0200-00000200000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B835A0A7-FA09-BE4A-936C-BE26353B4E2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Risk Models and the Size Effect</a:t>
            </a:r>
          </a:p>
        </p:txBody>
      </p:sp>
      <p:sp>
        <p:nvSpPr>
          <p:cNvPr id="14338" name="Rectangle 3">
            <a:extLst>
              <a:ext uri="{FF2B5EF4-FFF2-40B4-BE49-F238E27FC236}">
                <a16:creationId xmlns:a16="http://schemas.microsoft.com/office/drawing/2014/main" id="{0B3AA852-2DAC-3146-BCF5-A369F0E0C6DD}"/>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The capital asset pricing model may not be the right model for risk, and betas under estimate the true risk of small stocks. Thus, the small firm premium is really a measure of the failure of beta to capture risk. The additional risk associated with small stocks may come from several sources. </a:t>
            </a:r>
          </a:p>
          <a:p>
            <a:pPr lvl="1">
              <a:lnSpc>
                <a:spcPct val="80000"/>
              </a:lnSpc>
            </a:pPr>
            <a:r>
              <a:rPr lang="en-US" altLang="en-US" sz="2200">
                <a:ea typeface="ＭＳ Ｐゴシック" panose="020B0600070205080204" pitchFamily="34" charset="-128"/>
              </a:rPr>
              <a:t>First, the estimation risk associated with estimates of beta for small firms is much greater than the estimation risk associated with beta estimates for larger firms. The small firm premium may be a reward for this additional estimation risk. </a:t>
            </a:r>
          </a:p>
          <a:p>
            <a:pPr lvl="1">
              <a:lnSpc>
                <a:spcPct val="80000"/>
              </a:lnSpc>
            </a:pPr>
            <a:r>
              <a:rPr lang="en-US" altLang="en-US" sz="2200">
                <a:ea typeface="ＭＳ Ｐゴシック" panose="020B0600070205080204" pitchFamily="34" charset="-128"/>
              </a:rPr>
              <a:t> Second, there may be additional risk in investing in small stocks because far less information is available on these stocks. In fact, studies indicate that stocks that are neglected by analysts and institutional investors earn an excess return that parallels the small firm premium.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DFE1A85-09D4-9A40-B313-852CC934E8A6}"/>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1. There may be more risk in individual small cap stocks, but not in portfolios</a:t>
            </a:r>
          </a:p>
        </p:txBody>
      </p:sp>
      <p:sp>
        <p:nvSpPr>
          <p:cNvPr id="16386" name="Rectangle 3">
            <a:extLst>
              <a:ext uri="{FF2B5EF4-FFF2-40B4-BE49-F238E27FC236}">
                <a16:creationId xmlns:a16="http://schemas.microsoft.com/office/drawing/2014/main" id="{496609F7-80A5-3F43-BFA9-07D2A1C0D820}"/>
              </a:ext>
            </a:extLst>
          </p:cNvPr>
          <p:cNvSpPr>
            <a:spLocks noGrp="1"/>
          </p:cNvSpPr>
          <p:nvPr>
            <p:ph sz="quarter" idx="1"/>
          </p:nvPr>
        </p:nvSpPr>
        <p:spPr>
          <a:xfrm>
            <a:off x="612775" y="1600200"/>
            <a:ext cx="8153400" cy="4495800"/>
          </a:xfrm>
        </p:spPr>
        <p:txBody>
          <a:bodyPr/>
          <a:lstStyle/>
          <a:p>
            <a:r>
              <a:rPr lang="en-US" altLang="en-US" sz="2400">
                <a:ea typeface="ＭＳ Ｐゴシック" panose="020B0600070205080204" pitchFamily="34" charset="-128"/>
              </a:rPr>
              <a:t>While it is undeniable that the stock returns for individual small cap stocks are much more volatile than large market cap stocks, a portfolio of small cap stocks has a distribution that is similar to the distribution for a large cap portfolio.</a:t>
            </a:r>
          </a:p>
        </p:txBody>
      </p:sp>
      <p:graphicFrame>
        <p:nvGraphicFramePr>
          <p:cNvPr id="16387" name="Object 4">
            <a:extLst>
              <a:ext uri="{FF2B5EF4-FFF2-40B4-BE49-F238E27FC236}">
                <a16:creationId xmlns:a16="http://schemas.microsoft.com/office/drawing/2014/main" id="{E265B437-B2AD-244C-BE55-C26F02230C66}"/>
              </a:ext>
            </a:extLst>
          </p:cNvPr>
          <p:cNvGraphicFramePr>
            <a:graphicFrameLocks noChangeAspect="1"/>
          </p:cNvGraphicFramePr>
          <p:nvPr/>
        </p:nvGraphicFramePr>
        <p:xfrm>
          <a:off x="2590800" y="3200400"/>
          <a:ext cx="4584700" cy="2263775"/>
        </p:xfrm>
        <a:graphic>
          <a:graphicData uri="http://schemas.openxmlformats.org/presentationml/2006/ole">
            <mc:AlternateContent xmlns:mc="http://schemas.openxmlformats.org/markup-compatibility/2006">
              <mc:Choice xmlns:v="urn:schemas-microsoft-com:vml" Requires="v">
                <p:oleObj spid="_x0000_s16391" name="Document" r:id="rId3" imgW="14706600" imgH="7251700" progId="Word.Document.8">
                  <p:embed/>
                </p:oleObj>
              </mc:Choice>
              <mc:Fallback>
                <p:oleObj name="Document" r:id="rId3" imgW="14706600" imgH="72517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200400"/>
                        <a:ext cx="4584700" cy="226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29B37EB-AA4B-A649-90C2-EDD59FA4B6FA}"/>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2. There is less analyst coverage of small firms</a:t>
            </a:r>
          </a:p>
        </p:txBody>
      </p:sp>
      <p:graphicFrame>
        <p:nvGraphicFramePr>
          <p:cNvPr id="15362" name="Object 3">
            <a:extLst>
              <a:ext uri="{FF2B5EF4-FFF2-40B4-BE49-F238E27FC236}">
                <a16:creationId xmlns:a16="http://schemas.microsoft.com/office/drawing/2014/main" id="{9B608B04-14D1-F84C-A7BE-A74ADE0B4AA6}"/>
              </a:ext>
            </a:extLst>
          </p:cNvPr>
          <p:cNvGraphicFramePr>
            <a:graphicFrameLocks noGrp="1" noChangeAspect="1"/>
          </p:cNvGraphicFramePr>
          <p:nvPr>
            <p:ph sz="quarter" idx="1"/>
          </p:nvPr>
        </p:nvGraphicFramePr>
        <p:xfrm>
          <a:off x="1401763" y="1600200"/>
          <a:ext cx="6575425" cy="4495800"/>
        </p:xfrm>
        <a:graphic>
          <a:graphicData uri="http://schemas.openxmlformats.org/presentationml/2006/ole">
            <mc:AlternateContent xmlns:mc="http://schemas.openxmlformats.org/markup-compatibility/2006">
              <mc:Choice xmlns:v="urn:schemas-microsoft-com:vml" Requires="v">
                <p:oleObj spid="_x0000_s15366" name="Worksheet" r:id="rId3" imgW="8674100" imgH="5930900" progId="Excel.Sheet.8">
                  <p:embed/>
                </p:oleObj>
              </mc:Choice>
              <mc:Fallback>
                <p:oleObj name="Worksheet" r:id="rId3" imgW="8674100" imgH="5930900" progId="Excel.Shee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1763" y="1600200"/>
                        <a:ext cx="65754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AE0F8DA-5CCF-764D-B57D-B573AA29E63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Difficulties in Replicating Small Firm Effect: DFA Small Cap versus Small Cap Index</a:t>
            </a:r>
          </a:p>
        </p:txBody>
      </p:sp>
      <p:graphicFrame>
        <p:nvGraphicFramePr>
          <p:cNvPr id="13314" name="Object 4">
            <a:extLst>
              <a:ext uri="{FF2B5EF4-FFF2-40B4-BE49-F238E27FC236}">
                <a16:creationId xmlns:a16="http://schemas.microsoft.com/office/drawing/2014/main" id="{16CE058A-1365-4148-9501-F9277D07ECC8}"/>
              </a:ext>
            </a:extLst>
          </p:cNvPr>
          <p:cNvGraphicFramePr>
            <a:graphicFrameLocks noGrp="1" noChangeAspect="1"/>
          </p:cNvGraphicFramePr>
          <p:nvPr>
            <p:ph sz="quarter" idx="1"/>
          </p:nvPr>
        </p:nvGraphicFramePr>
        <p:xfrm>
          <a:off x="685800" y="1600200"/>
          <a:ext cx="7696200" cy="4214813"/>
        </p:xfrm>
        <a:graphic>
          <a:graphicData uri="http://schemas.openxmlformats.org/presentationml/2006/ole">
            <mc:AlternateContent xmlns:mc="http://schemas.openxmlformats.org/markup-compatibility/2006">
              <mc:Choice xmlns:v="urn:schemas-microsoft-com:vml" Requires="v">
                <p:oleObj spid="_x0000_s13318" name="Document" r:id="rId3" imgW="5473700" imgH="2997200" progId="Word.Document.8">
                  <p:embed/>
                </p:oleObj>
              </mc:Choice>
              <mc:Fallback>
                <p:oleObj name="Document" r:id="rId3" imgW="5473700" imgH="2997200" progId="Word.Document.8">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7696200"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969FCF64-6D3E-4949-81D7-687F6DE8CCE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Possible Explanations</a:t>
            </a:r>
          </a:p>
        </p:txBody>
      </p:sp>
      <p:sp>
        <p:nvSpPr>
          <p:cNvPr id="12290" name="Rectangle 3">
            <a:extLst>
              <a:ext uri="{FF2B5EF4-FFF2-40B4-BE49-F238E27FC236}">
                <a16:creationId xmlns:a16="http://schemas.microsoft.com/office/drawing/2014/main" id="{88209746-22B7-2F42-9664-26660D8DC860}"/>
              </a:ext>
            </a:extLst>
          </p:cNvPr>
          <p:cNvSpPr>
            <a:spLocks noGrp="1"/>
          </p:cNvSpPr>
          <p:nvPr>
            <p:ph sz="quarter" idx="1"/>
          </p:nvPr>
        </p:nvSpPr>
        <p:spPr>
          <a:xfrm>
            <a:off x="612775" y="1600200"/>
            <a:ext cx="8153400" cy="4495800"/>
          </a:xfrm>
        </p:spPr>
        <p:txBody>
          <a:bodyPr/>
          <a:lstStyle/>
          <a:p>
            <a:pPr>
              <a:lnSpc>
                <a:spcPct val="80000"/>
              </a:lnSpc>
            </a:pPr>
            <a:r>
              <a:rPr lang="en-US" altLang="en-US" sz="2500" u="sng" dirty="0">
                <a:ea typeface="ＭＳ Ｐゴシック" panose="020B0600070205080204" pitchFamily="34" charset="-128"/>
              </a:rPr>
              <a:t>The transactions costs of investing in small stocks is significantly higher</a:t>
            </a:r>
            <a:r>
              <a:rPr lang="en-US" altLang="en-US" sz="2500" dirty="0">
                <a:ea typeface="ＭＳ Ｐゴシック" panose="020B0600070205080204" pitchFamily="34" charset="-128"/>
              </a:rPr>
              <a:t> than the transactions cots of investing in larger stocks, and the premiums are estimated prior to these costs. </a:t>
            </a:r>
          </a:p>
          <a:p>
            <a:pPr lvl="1">
              <a:lnSpc>
                <a:spcPct val="80000"/>
              </a:lnSpc>
            </a:pPr>
            <a:r>
              <a:rPr lang="en-US" altLang="en-US" sz="2100" dirty="0">
                <a:ea typeface="ＭＳ Ｐゴシック" panose="020B0600070205080204" pitchFamily="34" charset="-128"/>
              </a:rPr>
              <a:t>While this is generally true, the differential transactions costs are unlikely to explain the magnitude of the premium across time, and are likely to become even less critical for longer investment horizons.</a:t>
            </a:r>
          </a:p>
          <a:p>
            <a:pPr>
              <a:lnSpc>
                <a:spcPct val="80000"/>
              </a:lnSpc>
            </a:pPr>
            <a:r>
              <a:rPr lang="en-US" altLang="en-US" sz="2500" u="sng" dirty="0">
                <a:ea typeface="ＭＳ Ｐゴシック" panose="020B0600070205080204" pitchFamily="34" charset="-128"/>
              </a:rPr>
              <a:t>It is difficult to replicate in practice</a:t>
            </a:r>
            <a:r>
              <a:rPr lang="en-US" altLang="en-US" sz="2500" dirty="0">
                <a:ea typeface="ＭＳ Ｐゴシック" panose="020B0600070205080204" pitchFamily="34" charset="-128"/>
              </a:rPr>
              <a:t>: The funds that invest in small cap stocks seem to have a difficult time replicating the returns that you see on paper in studies.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2D51B30-8B54-FC4E-8D2E-2860E4AF24DD}"/>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The importance of a long time horizon..</a:t>
            </a:r>
          </a:p>
        </p:txBody>
      </p:sp>
      <p:graphicFrame>
        <p:nvGraphicFramePr>
          <p:cNvPr id="18434" name="Object 3">
            <a:extLst>
              <a:ext uri="{FF2B5EF4-FFF2-40B4-BE49-F238E27FC236}">
                <a16:creationId xmlns:a16="http://schemas.microsoft.com/office/drawing/2014/main" id="{3672843B-8718-E148-B023-1859B12CB966}"/>
              </a:ext>
            </a:extLst>
          </p:cNvPr>
          <p:cNvGraphicFramePr>
            <a:graphicFrameLocks noGrp="1" noChangeAspect="1"/>
          </p:cNvGraphicFramePr>
          <p:nvPr>
            <p:ph sz="quarter" idx="1"/>
          </p:nvPr>
        </p:nvGraphicFramePr>
        <p:xfrm>
          <a:off x="1946275" y="1974850"/>
          <a:ext cx="5486400" cy="3746500"/>
        </p:xfrm>
        <a:graphic>
          <a:graphicData uri="http://schemas.openxmlformats.org/presentationml/2006/ole">
            <mc:AlternateContent xmlns:mc="http://schemas.openxmlformats.org/markup-compatibility/2006">
              <mc:Choice xmlns:v="urn:schemas-microsoft-com:vml" Requires="v">
                <p:oleObj spid="_x0000_s18438" name="Document" r:id="rId3" imgW="5486400" imgH="3746500" progId="Word.Document.8">
                  <p:embed/>
                </p:oleObj>
              </mc:Choice>
              <mc:Fallback>
                <p:oleObj name="Document" r:id="rId3" imgW="5486400" imgH="37465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6275" y="1974850"/>
                        <a:ext cx="54864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386D8FFB-7AD6-4A45-A362-AB802881F64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Determinants of Success at Small Cap Investing</a:t>
            </a:r>
          </a:p>
        </p:txBody>
      </p:sp>
      <p:sp>
        <p:nvSpPr>
          <p:cNvPr id="17410" name="Rectangle 3">
            <a:extLst>
              <a:ext uri="{FF2B5EF4-FFF2-40B4-BE49-F238E27FC236}">
                <a16:creationId xmlns:a16="http://schemas.microsoft.com/office/drawing/2014/main" id="{9334857E-B89E-C94E-AFCD-C3B7106E05D1}"/>
              </a:ext>
            </a:extLst>
          </p:cNvPr>
          <p:cNvSpPr>
            <a:spLocks noGrp="1"/>
          </p:cNvSpPr>
          <p:nvPr>
            <p:ph sz="quarter" idx="1"/>
          </p:nvPr>
        </p:nvSpPr>
        <p:spPr>
          <a:xfrm>
            <a:off x="612775" y="1600200"/>
            <a:ext cx="8153400" cy="4495800"/>
          </a:xfrm>
        </p:spPr>
        <p:txBody>
          <a:bodyPr/>
          <a:lstStyle/>
          <a:p>
            <a:pPr>
              <a:lnSpc>
                <a:spcPct val="80000"/>
              </a:lnSpc>
            </a:pPr>
            <a:r>
              <a:rPr lang="en-US" altLang="en-US" sz="2200" u="sng" dirty="0">
                <a:ea typeface="ＭＳ Ｐゴシック" panose="020B0600070205080204" pitchFamily="34" charset="-128"/>
              </a:rPr>
              <a:t>The importance of discipline and diversification become even greater</a:t>
            </a:r>
            <a:r>
              <a:rPr lang="en-US" altLang="en-US" sz="2200" dirty="0">
                <a:ea typeface="ＭＳ Ｐゴシック" panose="020B0600070205080204" pitchFamily="34" charset="-128"/>
              </a:rPr>
              <a:t>, if you are a small cap investor. Since small cap stocks tend to be concentrated in a few sectors, you will need a much larger portfolio to be diversified with small cap stocks. In addition, diversification should also reduce the impact of estimation risk and some information risk.</a:t>
            </a:r>
          </a:p>
          <a:p>
            <a:pPr>
              <a:lnSpc>
                <a:spcPct val="80000"/>
              </a:lnSpc>
            </a:pPr>
            <a:r>
              <a:rPr lang="en-US" altLang="en-US" sz="2200" u="sng" dirty="0">
                <a:ea typeface="ＭＳ Ｐゴシック" panose="020B0600070205080204" pitchFamily="34" charset="-128"/>
              </a:rPr>
              <a:t>When investing in small cap stocks, the responsibility for due diligence will often fall on your shoulders as an investor</a:t>
            </a:r>
            <a:r>
              <a:rPr lang="en-US" altLang="en-US" sz="2200" dirty="0">
                <a:ea typeface="ＭＳ Ｐゴシック" panose="020B0600070205080204" pitchFamily="34" charset="-128"/>
              </a:rPr>
              <a:t>, since there are often no analysts following the company. You may have to go beyond the financial statements and scour other sources (local newspapers, the firm</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customers and competitors) to find relevant information about the company. </a:t>
            </a:r>
          </a:p>
          <a:p>
            <a:pPr>
              <a:lnSpc>
                <a:spcPct val="80000"/>
              </a:lnSpc>
            </a:pPr>
            <a:r>
              <a:rPr lang="en-US" altLang="en-US" sz="2200" u="sng" dirty="0">
                <a:ea typeface="ＭＳ Ｐゴシック" panose="020B0600070205080204" pitchFamily="34" charset="-128"/>
              </a:rPr>
              <a:t>Have a long time horizon</a:t>
            </a:r>
            <a:r>
              <a:rPr lang="en-US" altLang="en-US" sz="2200" dirty="0">
                <a:ea typeface="ＭＳ Ｐゴシック" panose="020B0600070205080204" pitchFamily="34" charset="-128"/>
              </a:rPr>
              <a:t>. The small cap premium seems to hold over long time periods, but disappears for sub-periods that can be as long as five years.</a:t>
            </a:r>
          </a:p>
          <a:p>
            <a:pPr>
              <a:lnSpc>
                <a:spcPct val="80000"/>
              </a:lnSpc>
            </a:pPr>
            <a:endParaRPr lang="en-US" altLang="en-US" sz="2200" dirty="0">
              <a:ea typeface="ＭＳ Ｐゴシック" panose="020B060007020508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456A4C89-81BC-5A40-8459-9FAA36FEB3DE}"/>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Updating the small cap premium</a:t>
            </a:r>
          </a:p>
        </p:txBody>
      </p:sp>
      <p:graphicFrame>
        <p:nvGraphicFramePr>
          <p:cNvPr id="5" name="Content Placeholder 4">
            <a:extLst>
              <a:ext uri="{FF2B5EF4-FFF2-40B4-BE49-F238E27FC236}">
                <a16:creationId xmlns:a16="http://schemas.microsoft.com/office/drawing/2014/main" id="{35B54E27-50D5-024E-90AE-6071AD29D4CB}"/>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2955081-E118-8449-9AA8-5ABA8804102A}"/>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dirty="0">
                <a:ea typeface="+mj-ea"/>
                <a:cs typeface="+mj-cs"/>
              </a:rPr>
              <a:t>Has the small firm premium disappeared?</a:t>
            </a:r>
          </a:p>
        </p:txBody>
      </p:sp>
      <p:sp>
        <p:nvSpPr>
          <p:cNvPr id="10242" name="Rectangle 3">
            <a:extLst>
              <a:ext uri="{FF2B5EF4-FFF2-40B4-BE49-F238E27FC236}">
                <a16:creationId xmlns:a16="http://schemas.microsoft.com/office/drawing/2014/main" id="{AE31671B-B866-9F47-BF17-B7E6AA98EB97}"/>
              </a:ext>
            </a:extLst>
          </p:cNvPr>
          <p:cNvSpPr>
            <a:spLocks noGrp="1"/>
          </p:cNvSpPr>
          <p:nvPr>
            <p:ph sz="quarter" idx="1"/>
          </p:nvPr>
        </p:nvSpPr>
        <p:spPr>
          <a:xfrm>
            <a:off x="612775" y="1600200"/>
            <a:ext cx="8153400" cy="4495800"/>
          </a:xfrm>
        </p:spPr>
        <p:txBody>
          <a:bodyPr/>
          <a:lstStyle/>
          <a:p>
            <a:pPr>
              <a:lnSpc>
                <a:spcPct val="80000"/>
              </a:lnSpc>
            </a:pPr>
            <a:r>
              <a:rPr lang="en-US" altLang="en-US" sz="3000" u="sng" dirty="0">
                <a:ea typeface="ＭＳ Ｐゴシック" panose="020B0600070205080204" pitchFamily="34" charset="-128"/>
              </a:rPr>
              <a:t>More volatile</a:t>
            </a:r>
            <a:r>
              <a:rPr lang="en-US" altLang="en-US" sz="3000" dirty="0">
                <a:ea typeface="ＭＳ Ｐゴシック" panose="020B0600070205080204" pitchFamily="34" charset="-128"/>
              </a:rPr>
              <a:t>: The small stock has become much more volatile since 1981. Whether this is a long term shift in the small stock premium or just a temporary dip is still being debated.</a:t>
            </a:r>
          </a:p>
          <a:p>
            <a:pPr>
              <a:lnSpc>
                <a:spcPct val="80000"/>
              </a:lnSpc>
            </a:pPr>
            <a:r>
              <a:rPr lang="en-US" altLang="en-US" sz="3000" u="sng" dirty="0">
                <a:ea typeface="ＭＳ Ｐゴシック" panose="020B0600070205080204" pitchFamily="34" charset="-128"/>
              </a:rPr>
              <a:t>A 70s effect? </a:t>
            </a:r>
            <a:r>
              <a:rPr lang="en-US" altLang="en-US" sz="3000" dirty="0">
                <a:ea typeface="ＭＳ Ｐゴシック" panose="020B0600070205080204" pitchFamily="34" charset="-128"/>
              </a:rPr>
              <a:t>Jeremy Siegel notes in his book on the long term performance of stocks that the small stock premium can be almost entirely attributed to the performance of small stocks in the 1970s. Since this was a decade with high inflation, could the small stock premium have something to do with inflation?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33466-5904-DF43-80C5-5D499D520238}"/>
              </a:ext>
            </a:extLst>
          </p:cNvPr>
          <p:cNvSpPr>
            <a:spLocks noGrp="1"/>
          </p:cNvSpPr>
          <p:nvPr>
            <p:ph type="title"/>
          </p:nvPr>
        </p:nvSpPr>
        <p:spPr/>
        <p:txBody>
          <a:bodyPr/>
          <a:lstStyle/>
          <a:p>
            <a:r>
              <a:rPr lang="en-US" dirty="0"/>
              <a:t>Summing up…</a:t>
            </a:r>
          </a:p>
        </p:txBody>
      </p:sp>
      <p:sp>
        <p:nvSpPr>
          <p:cNvPr id="3" name="Content Placeholder 2">
            <a:extLst>
              <a:ext uri="{FF2B5EF4-FFF2-40B4-BE49-F238E27FC236}">
                <a16:creationId xmlns:a16="http://schemas.microsoft.com/office/drawing/2014/main" id="{C91373C9-CC10-D444-A888-D040B3C70DD7}"/>
              </a:ext>
            </a:extLst>
          </p:cNvPr>
          <p:cNvSpPr>
            <a:spLocks noGrp="1"/>
          </p:cNvSpPr>
          <p:nvPr>
            <p:ph sz="quarter" idx="1"/>
          </p:nvPr>
        </p:nvSpPr>
        <p:spPr/>
        <p:txBody>
          <a:bodyPr>
            <a:normAutofit fontScale="85000" lnSpcReduction="20000"/>
          </a:bodyPr>
          <a:lstStyle/>
          <a:p>
            <a:r>
              <a:rPr lang="en-US" u="sng" dirty="0"/>
              <a:t>A 20</a:t>
            </a:r>
            <a:r>
              <a:rPr lang="en-US" u="sng" baseline="30000" dirty="0"/>
              <a:t>th</a:t>
            </a:r>
            <a:r>
              <a:rPr lang="en-US" u="sng" dirty="0"/>
              <a:t> century phenomenon? </a:t>
            </a:r>
            <a:r>
              <a:rPr lang="en-US" dirty="0"/>
              <a:t>Small market cap stocks did earn a premium over larger cap stocks, after adjusting for risk, in the US in the 20</a:t>
            </a:r>
            <a:r>
              <a:rPr lang="en-US" baseline="30000" dirty="0"/>
              <a:t>th</a:t>
            </a:r>
            <a:r>
              <a:rPr lang="en-US" dirty="0"/>
              <a:t> century.</a:t>
            </a:r>
          </a:p>
          <a:p>
            <a:r>
              <a:rPr lang="en-US" u="sng" dirty="0"/>
              <a:t>Excess return or risk mismeasurement</a:t>
            </a:r>
            <a:r>
              <a:rPr lang="en-US" dirty="0"/>
              <a:t>? It remains a debatable question as to whether that premium was an “excess return” or a reflection of a failure to adjust for risks and the illiquidity of small cap stocks.</a:t>
            </a:r>
          </a:p>
          <a:p>
            <a:r>
              <a:rPr lang="en-US" u="sng" dirty="0"/>
              <a:t>Weaker or gone</a:t>
            </a:r>
            <a:r>
              <a:rPr lang="en-US" dirty="0"/>
              <a:t>: Whatever the reason, the small cap effect has weakened in the last 40 years and perhaps even disappeared.</a:t>
            </a:r>
          </a:p>
          <a:p>
            <a:r>
              <a:rPr lang="en-US" u="sng" dirty="0"/>
              <a:t>An ETF strategy</a:t>
            </a:r>
            <a:r>
              <a:rPr lang="en-US" dirty="0"/>
              <a:t>: Even if none of the above convince you, a strategy of investing in small cap stocks is so easily replicable (in an index fund or ETF) that it does not even qualify as an active investing strategy.</a:t>
            </a:r>
          </a:p>
        </p:txBody>
      </p:sp>
    </p:spTree>
    <p:extLst>
      <p:ext uri="{BB962C8B-B14F-4D97-AF65-F5344CB8AC3E}">
        <p14:creationId xmlns:p14="http://schemas.microsoft.com/office/powerpoint/2010/main" val="16454171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1406</TotalTime>
  <Words>1346</Words>
  <Application>Microsoft Macintosh PowerPoint</Application>
  <PresentationFormat>On-screen Show (4:3)</PresentationFormat>
  <Paragraphs>64</Paragraphs>
  <Slides>17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6" baseType="lpstr">
      <vt:lpstr>ＭＳ Ｐゴシック</vt:lpstr>
      <vt:lpstr>Arial</vt:lpstr>
      <vt:lpstr>Calibri</vt:lpstr>
      <vt:lpstr>Times</vt:lpstr>
      <vt:lpstr>Wingdings</vt:lpstr>
      <vt:lpstr>Wingdings 2</vt:lpstr>
      <vt:lpstr>Basic</vt:lpstr>
      <vt:lpstr>Document</vt:lpstr>
      <vt:lpstr>Worksheet</vt:lpstr>
      <vt:lpstr>Investing on Hope? Growth Investing &amp; Small Cap Investing</vt:lpstr>
      <vt:lpstr>Who is a growth investor?</vt:lpstr>
      <vt:lpstr>My definition…</vt:lpstr>
      <vt:lpstr>The many faces of growth investing</vt:lpstr>
      <vt:lpstr>Small Cap Investing</vt:lpstr>
      <vt:lpstr>The Small Firm Effect</vt:lpstr>
      <vt:lpstr>A January Effect?</vt:lpstr>
      <vt:lpstr>Risk Models and the Size Effect</vt:lpstr>
      <vt:lpstr>1. There may be more risk in individual small cap stocks, but not in portfolios</vt:lpstr>
      <vt:lpstr>2. There is less analyst coverage of small firms</vt:lpstr>
      <vt:lpstr>Difficulties in Replicating Small Firm Effect: DFA Small Cap versus Small Cap Index</vt:lpstr>
      <vt:lpstr>Possible Explanations</vt:lpstr>
      <vt:lpstr>The importance of a long time horizon..</vt:lpstr>
      <vt:lpstr>Determinants of Success at Small Cap Investing</vt:lpstr>
      <vt:lpstr>Updating the small cap premium</vt:lpstr>
      <vt:lpstr>Has the small firm premium disappeared?</vt:lpstr>
      <vt:lpstr>Summing up…</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Kiran Damodaran</cp:lastModifiedBy>
  <cp:revision>42</cp:revision>
  <cp:lastPrinted>1999-08-20T15:53:17Z</cp:lastPrinted>
  <dcterms:created xsi:type="dcterms:W3CDTF">1998-07-20T08:27:05Z</dcterms:created>
  <dcterms:modified xsi:type="dcterms:W3CDTF">2019-08-19T15:18:24Z</dcterms:modified>
</cp:coreProperties>
</file>