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41" r:id="rId1"/>
  </p:sldMasterIdLst>
  <p:notesMasterIdLst>
    <p:notesMasterId r:id="rId16"/>
  </p:notesMasterIdLst>
  <p:sldIdLst>
    <p:sldId id="256" r:id="rId2"/>
    <p:sldId id="307" r:id="rId3"/>
    <p:sldId id="308" r:id="rId4"/>
    <p:sldId id="288" r:id="rId5"/>
    <p:sldId id="289" r:id="rId6"/>
    <p:sldId id="303" r:id="rId7"/>
    <p:sldId id="304" r:id="rId8"/>
    <p:sldId id="309" r:id="rId9"/>
    <p:sldId id="310" r:id="rId10"/>
    <p:sldId id="291" r:id="rId11"/>
    <p:sldId id="290" r:id="rId12"/>
    <p:sldId id="312" r:id="rId13"/>
    <p:sldId id="311" r:id="rId14"/>
    <p:sldId id="295" r:id="rId1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p:restoredTop sz="93195"/>
  </p:normalViewPr>
  <p:slideViewPr>
    <p:cSldViewPr>
      <p:cViewPr varScale="1">
        <p:scale>
          <a:sx n="109" d="100"/>
          <a:sy n="109" d="100"/>
        </p:scale>
        <p:origin x="14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All%20My%20Stuff/Home%20Page%202002/pptfiles/invphiloh/websessions2018/Sessions%20on%20Growth%20Investment/IPOs/IPOstats.txt"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1" u="none" strike="noStrike" kern="1200" spc="0" baseline="0">
                <a:solidFill>
                  <a:schemeClr val="tx1">
                    <a:lumMod val="65000"/>
                    <a:lumOff val="35000"/>
                  </a:schemeClr>
                </a:solidFill>
                <a:latin typeface="+mn-lt"/>
                <a:ea typeface="+mn-ea"/>
                <a:cs typeface="+mn-cs"/>
              </a:defRPr>
            </a:pPr>
            <a:r>
              <a:rPr lang="en-US" sz="1800" i="1"/>
              <a:t>IPO: Hot and Cold Markets</a:t>
            </a:r>
          </a:p>
        </c:rich>
      </c:tx>
      <c:overlay val="0"/>
      <c:spPr>
        <a:noFill/>
        <a:ln>
          <a:noFill/>
        </a:ln>
        <a:effectLst/>
      </c:spPr>
      <c:txPr>
        <a:bodyPr rot="0" spcFirstLastPara="1" vertOverflow="ellipsis" vert="horz" wrap="square" anchor="ctr" anchorCtr="1"/>
        <a:lstStyle/>
        <a:p>
          <a:pPr>
            <a:defRPr sz="18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1"/>
          <c:tx>
            <c:strRef>
              <c:f>IPOstats!$C$1</c:f>
              <c:strCache>
                <c:ptCount val="1"/>
                <c:pt idx="0">
                  <c:v>1st Day Return - EW</c:v>
                </c:pt>
              </c:strCache>
            </c:strRef>
          </c:tx>
          <c:spPr>
            <a:solidFill>
              <a:schemeClr val="accent3"/>
            </a:solidFill>
            <a:ln>
              <a:noFill/>
            </a:ln>
            <a:effectLst/>
          </c:spPr>
          <c:invertIfNegative val="0"/>
          <c:cat>
            <c:numRef>
              <c:f>IPOstats!$A$2:$A$40</c:f>
              <c:numCache>
                <c:formatCode>General</c:formatCode>
                <c:ptCount val="39"/>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numCache>
            </c:numRef>
          </c:cat>
          <c:val>
            <c:numRef>
              <c:f>IPOstats!$C$2:$C$40</c:f>
              <c:numCache>
                <c:formatCode>0.00%</c:formatCode>
                <c:ptCount val="39"/>
                <c:pt idx="0">
                  <c:v>0.14299999999999999</c:v>
                </c:pt>
                <c:pt idx="1">
                  <c:v>5.8999999999999997E-2</c:v>
                </c:pt>
                <c:pt idx="2">
                  <c:v>0.11</c:v>
                </c:pt>
                <c:pt idx="3">
                  <c:v>9.9000000000000005E-2</c:v>
                </c:pt>
                <c:pt idx="4">
                  <c:v>3.6999999999999998E-2</c:v>
                </c:pt>
                <c:pt idx="5">
                  <c:v>6.4000000000000001E-2</c:v>
                </c:pt>
                <c:pt idx="6">
                  <c:v>6.0999999999999999E-2</c:v>
                </c:pt>
                <c:pt idx="7">
                  <c:v>5.6000000000000001E-2</c:v>
                </c:pt>
                <c:pt idx="8">
                  <c:v>5.5E-2</c:v>
                </c:pt>
                <c:pt idx="9">
                  <c:v>0.08</c:v>
                </c:pt>
                <c:pt idx="10">
                  <c:v>0.108</c:v>
                </c:pt>
                <c:pt idx="11">
                  <c:v>0.11899999999999999</c:v>
                </c:pt>
                <c:pt idx="12">
                  <c:v>0.10299999999999999</c:v>
                </c:pt>
                <c:pt idx="13">
                  <c:v>0.127</c:v>
                </c:pt>
                <c:pt idx="14">
                  <c:v>9.6000000000000002E-2</c:v>
                </c:pt>
                <c:pt idx="15">
                  <c:v>0.21199999999999999</c:v>
                </c:pt>
                <c:pt idx="16">
                  <c:v>0.17199999999999999</c:v>
                </c:pt>
                <c:pt idx="17">
                  <c:v>0.14000000000000001</c:v>
                </c:pt>
                <c:pt idx="18">
                  <c:v>0.219</c:v>
                </c:pt>
                <c:pt idx="19">
                  <c:v>0.71199999999999997</c:v>
                </c:pt>
                <c:pt idx="20">
                  <c:v>0.56399999999999995</c:v>
                </c:pt>
                <c:pt idx="21">
                  <c:v>0.14199999999999999</c:v>
                </c:pt>
                <c:pt idx="22">
                  <c:v>9.0999999999999998E-2</c:v>
                </c:pt>
                <c:pt idx="23">
                  <c:v>0.11700000000000001</c:v>
                </c:pt>
                <c:pt idx="24">
                  <c:v>0.123</c:v>
                </c:pt>
                <c:pt idx="25">
                  <c:v>0.10299999999999999</c:v>
                </c:pt>
                <c:pt idx="26">
                  <c:v>0.121</c:v>
                </c:pt>
                <c:pt idx="27">
                  <c:v>0.14000000000000001</c:v>
                </c:pt>
                <c:pt idx="28">
                  <c:v>5.7000000000000002E-2</c:v>
                </c:pt>
                <c:pt idx="29">
                  <c:v>9.8000000000000004E-2</c:v>
                </c:pt>
                <c:pt idx="30">
                  <c:v>9.4E-2</c:v>
                </c:pt>
                <c:pt idx="31">
                  <c:v>0.13900000000000001</c:v>
                </c:pt>
                <c:pt idx="32">
                  <c:v>0.17799999999999999</c:v>
                </c:pt>
                <c:pt idx="33">
                  <c:v>0.21099999999999999</c:v>
                </c:pt>
                <c:pt idx="34">
                  <c:v>0.155</c:v>
                </c:pt>
                <c:pt idx="35">
                  <c:v>0.192</c:v>
                </c:pt>
                <c:pt idx="36">
                  <c:v>0.14599999999999999</c:v>
                </c:pt>
                <c:pt idx="37">
                  <c:v>0.13</c:v>
                </c:pt>
                <c:pt idx="38">
                  <c:v>0.186</c:v>
                </c:pt>
              </c:numCache>
            </c:numRef>
          </c:val>
          <c:extLst>
            <c:ext xmlns:c16="http://schemas.microsoft.com/office/drawing/2014/chart" uri="{C3380CC4-5D6E-409C-BE32-E72D297353CC}">
              <c16:uniqueId val="{00000000-FB13-9A43-945F-C8125F26685C}"/>
            </c:ext>
          </c:extLst>
        </c:ser>
        <c:dLbls>
          <c:showLegendKey val="0"/>
          <c:showVal val="0"/>
          <c:showCatName val="0"/>
          <c:showSerName val="0"/>
          <c:showPercent val="0"/>
          <c:showBubbleSize val="0"/>
        </c:dLbls>
        <c:gapWidth val="150"/>
        <c:axId val="1323927599"/>
        <c:axId val="1323597759"/>
      </c:barChart>
      <c:lineChart>
        <c:grouping val="standard"/>
        <c:varyColors val="0"/>
        <c:ser>
          <c:idx val="1"/>
          <c:order val="0"/>
          <c:tx>
            <c:strRef>
              <c:f>IPOstats!$B$1</c:f>
              <c:strCache>
                <c:ptCount val="1"/>
                <c:pt idx="0">
                  <c:v>Number of IPOs</c:v>
                </c:pt>
              </c:strCache>
            </c:strRef>
          </c:tx>
          <c:spPr>
            <a:ln w="50800" cap="rnd">
              <a:solidFill>
                <a:srgbClr val="FF0000"/>
              </a:solidFill>
              <a:round/>
            </a:ln>
            <a:effectLst/>
          </c:spPr>
          <c:marker>
            <c:symbol val="none"/>
          </c:marker>
          <c:cat>
            <c:numRef>
              <c:f>IPOstats!$A$2:$A$40</c:f>
              <c:numCache>
                <c:formatCode>General</c:formatCode>
                <c:ptCount val="39"/>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numCache>
            </c:numRef>
          </c:cat>
          <c:val>
            <c:numRef>
              <c:f>IPOstats!$B$2:$B$40</c:f>
              <c:numCache>
                <c:formatCode>General</c:formatCode>
                <c:ptCount val="39"/>
                <c:pt idx="0">
                  <c:v>71</c:v>
                </c:pt>
                <c:pt idx="1">
                  <c:v>193</c:v>
                </c:pt>
                <c:pt idx="2">
                  <c:v>77</c:v>
                </c:pt>
                <c:pt idx="3">
                  <c:v>451</c:v>
                </c:pt>
                <c:pt idx="4">
                  <c:v>171</c:v>
                </c:pt>
                <c:pt idx="5">
                  <c:v>186</c:v>
                </c:pt>
                <c:pt idx="6">
                  <c:v>393</c:v>
                </c:pt>
                <c:pt idx="7">
                  <c:v>285</c:v>
                </c:pt>
                <c:pt idx="8">
                  <c:v>105</c:v>
                </c:pt>
                <c:pt idx="9">
                  <c:v>116</c:v>
                </c:pt>
                <c:pt idx="10">
                  <c:v>110</c:v>
                </c:pt>
                <c:pt idx="11">
                  <c:v>286</c:v>
                </c:pt>
                <c:pt idx="12">
                  <c:v>412</c:v>
                </c:pt>
                <c:pt idx="13">
                  <c:v>510</c:v>
                </c:pt>
                <c:pt idx="14">
                  <c:v>402</c:v>
                </c:pt>
                <c:pt idx="15">
                  <c:v>461</c:v>
                </c:pt>
                <c:pt idx="16">
                  <c:v>677</c:v>
                </c:pt>
                <c:pt idx="17">
                  <c:v>474</c:v>
                </c:pt>
                <c:pt idx="18">
                  <c:v>281</c:v>
                </c:pt>
                <c:pt idx="19">
                  <c:v>476</c:v>
                </c:pt>
                <c:pt idx="20">
                  <c:v>380</c:v>
                </c:pt>
                <c:pt idx="21">
                  <c:v>79</c:v>
                </c:pt>
                <c:pt idx="22">
                  <c:v>66</c:v>
                </c:pt>
                <c:pt idx="23">
                  <c:v>63</c:v>
                </c:pt>
                <c:pt idx="24">
                  <c:v>173</c:v>
                </c:pt>
                <c:pt idx="25">
                  <c:v>159</c:v>
                </c:pt>
                <c:pt idx="26">
                  <c:v>157</c:v>
                </c:pt>
                <c:pt idx="27">
                  <c:v>159</c:v>
                </c:pt>
                <c:pt idx="28">
                  <c:v>21</c:v>
                </c:pt>
                <c:pt idx="29">
                  <c:v>41</c:v>
                </c:pt>
                <c:pt idx="30">
                  <c:v>91</c:v>
                </c:pt>
                <c:pt idx="31">
                  <c:v>81</c:v>
                </c:pt>
                <c:pt idx="32">
                  <c:v>93</c:v>
                </c:pt>
                <c:pt idx="33">
                  <c:v>157</c:v>
                </c:pt>
                <c:pt idx="34">
                  <c:v>206</c:v>
                </c:pt>
                <c:pt idx="35">
                  <c:v>118</c:v>
                </c:pt>
                <c:pt idx="36">
                  <c:v>75</c:v>
                </c:pt>
                <c:pt idx="37">
                  <c:v>107</c:v>
                </c:pt>
                <c:pt idx="38">
                  <c:v>134</c:v>
                </c:pt>
              </c:numCache>
            </c:numRef>
          </c:val>
          <c:smooth val="0"/>
          <c:extLst>
            <c:ext xmlns:c16="http://schemas.microsoft.com/office/drawing/2014/chart" uri="{C3380CC4-5D6E-409C-BE32-E72D297353CC}">
              <c16:uniqueId val="{00000001-FB13-9A43-945F-C8125F26685C}"/>
            </c:ext>
          </c:extLst>
        </c:ser>
        <c:dLbls>
          <c:showLegendKey val="0"/>
          <c:showVal val="0"/>
          <c:showCatName val="0"/>
          <c:showSerName val="0"/>
          <c:showPercent val="0"/>
          <c:showBubbleSize val="0"/>
        </c:dLbls>
        <c:marker val="1"/>
        <c:smooth val="0"/>
        <c:axId val="1324005599"/>
        <c:axId val="1326773199"/>
      </c:lineChart>
      <c:catAx>
        <c:axId val="13240055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26773199"/>
        <c:crosses val="autoZero"/>
        <c:auto val="1"/>
        <c:lblAlgn val="ctr"/>
        <c:lblOffset val="100"/>
        <c:noMultiLvlLbl val="0"/>
      </c:catAx>
      <c:valAx>
        <c:axId val="13267731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24005599"/>
        <c:crosses val="autoZero"/>
        <c:crossBetween val="between"/>
      </c:valAx>
      <c:valAx>
        <c:axId val="1323597759"/>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23927599"/>
        <c:crosses val="max"/>
        <c:crossBetween val="between"/>
      </c:valAx>
      <c:catAx>
        <c:axId val="1323927599"/>
        <c:scaling>
          <c:orientation val="minMax"/>
        </c:scaling>
        <c:delete val="1"/>
        <c:axPos val="b"/>
        <c:numFmt formatCode="General" sourceLinked="1"/>
        <c:majorTickMark val="out"/>
        <c:minorTickMark val="none"/>
        <c:tickLblPos val="nextTo"/>
        <c:crossAx val="1323597759"/>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954C9404-5576-8646-AB43-9DC19A397BC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79" name="Rectangle 3">
            <a:extLst>
              <a:ext uri="{FF2B5EF4-FFF2-40B4-BE49-F238E27FC236}">
                <a16:creationId xmlns:a16="http://schemas.microsoft.com/office/drawing/2014/main" id="{C4D90BFA-D33F-6341-B1BD-3A784BEB1CF3}"/>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082F9B65-B790-DA4B-9C3B-AC8708962AC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1" name="Rectangle 5">
            <a:extLst>
              <a:ext uri="{FF2B5EF4-FFF2-40B4-BE49-F238E27FC236}">
                <a16:creationId xmlns:a16="http://schemas.microsoft.com/office/drawing/2014/main" id="{80BDBB65-EE39-DF4B-8943-9AB7364BAB49}"/>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0182" name="Rectangle 6">
            <a:extLst>
              <a:ext uri="{FF2B5EF4-FFF2-40B4-BE49-F238E27FC236}">
                <a16:creationId xmlns:a16="http://schemas.microsoft.com/office/drawing/2014/main" id="{EAE32DB7-C16A-0544-8F1C-829F9C2177F9}"/>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83" name="Rectangle 7">
            <a:extLst>
              <a:ext uri="{FF2B5EF4-FFF2-40B4-BE49-F238E27FC236}">
                <a16:creationId xmlns:a16="http://schemas.microsoft.com/office/drawing/2014/main" id="{C69CE272-BC86-5A49-8C9E-5135686D9034}"/>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9569558B-E581-4444-8449-EC0AD9384BC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FADBAB-B6FD-2C48-98B7-E729E1DE027C}"/>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0C78446F-15A7-2545-AF0E-6441C1432344}"/>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A22DE2A9-5785-1045-AFF5-44AF42294DD0}"/>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083024BF-463F-6745-A3B2-429B6C0BA986}"/>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32166EC5-45A4-D94B-A266-8E1D9B8400D0}" type="datetime1">
              <a:rPr lang="en-US" altLang="en-US"/>
              <a:pPr>
                <a:defRPr/>
              </a:pPr>
              <a:t>8/19/19</a:t>
            </a:fld>
            <a:endParaRPr lang="en-US" altLang="en-US"/>
          </a:p>
        </p:txBody>
      </p:sp>
      <p:sp>
        <p:nvSpPr>
          <p:cNvPr id="10" name="Footer Placeholder 16">
            <a:extLst>
              <a:ext uri="{FF2B5EF4-FFF2-40B4-BE49-F238E27FC236}">
                <a16:creationId xmlns:a16="http://schemas.microsoft.com/office/drawing/2014/main" id="{E030DEC1-1EE1-8549-A83B-D1EB1902840A}"/>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1FCC24E5-FAA4-9042-B430-DAA7176DCD98}"/>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F91E8F40-423E-7D48-86B8-13FEE0D1A5B6}" type="slidenum">
              <a:rPr lang="en-US" altLang="en-US"/>
              <a:pPr>
                <a:defRPr/>
              </a:pPr>
              <a:t>‹#›</a:t>
            </a:fld>
            <a:endParaRPr lang="en-US" altLang="en-US"/>
          </a:p>
        </p:txBody>
      </p:sp>
    </p:spTree>
    <p:extLst>
      <p:ext uri="{BB962C8B-B14F-4D97-AF65-F5344CB8AC3E}">
        <p14:creationId xmlns:p14="http://schemas.microsoft.com/office/powerpoint/2010/main" val="3952270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7EBAE60-94E0-DF42-AE5B-47CCA776205F}"/>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398AF01E-5B65-6346-83CA-3773C51154DD}"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AD820FD-C246-6F45-9335-958B889D649A}"/>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E5A33300-6430-9C42-AD15-F720BEF5CB27}"/>
              </a:ext>
            </a:extLst>
          </p:cNvPr>
          <p:cNvSpPr>
            <a:spLocks noGrp="1"/>
          </p:cNvSpPr>
          <p:nvPr>
            <p:ph type="sldNum" sz="quarter" idx="11"/>
          </p:nvPr>
        </p:nvSpPr>
        <p:spPr/>
        <p:txBody>
          <a:bodyPr/>
          <a:lstStyle>
            <a:lvl1pPr>
              <a:defRPr smtClean="0"/>
            </a:lvl1pPr>
          </a:lstStyle>
          <a:p>
            <a:pPr>
              <a:defRPr/>
            </a:pPr>
            <a:fld id="{94DFEF3F-536B-F740-9F68-A51C3ACE8AC4}" type="slidenum">
              <a:rPr lang="en-US" altLang="en-US"/>
              <a:pPr>
                <a:defRPr/>
              </a:pPr>
              <a:t>‹#›</a:t>
            </a:fld>
            <a:endParaRPr lang="en-US" altLang="en-US"/>
          </a:p>
        </p:txBody>
      </p:sp>
    </p:spTree>
    <p:extLst>
      <p:ext uri="{BB962C8B-B14F-4D97-AF65-F5344CB8AC3E}">
        <p14:creationId xmlns:p14="http://schemas.microsoft.com/office/powerpoint/2010/main" val="2962974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4AAED53-9437-2948-A0C7-8DFA944C854E}"/>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D4CA959F-032F-DB43-9D34-0792F641BFD0}"/>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8D4FA9A5-1C1C-F64F-BE04-290431647280}"/>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68DCE1AA-3EF3-AC43-A2A3-53C2EE3A9EA8}"/>
              </a:ext>
            </a:extLst>
          </p:cNvPr>
          <p:cNvSpPr>
            <a:spLocks noGrp="1"/>
          </p:cNvSpPr>
          <p:nvPr>
            <p:ph type="dt" sz="half" idx="10"/>
          </p:nvPr>
        </p:nvSpPr>
        <p:spPr/>
        <p:txBody>
          <a:bodyPr/>
          <a:lstStyle>
            <a:lvl1pPr>
              <a:defRPr smtClean="0"/>
            </a:lvl1pPr>
          </a:lstStyle>
          <a:p>
            <a:pPr>
              <a:defRPr/>
            </a:pPr>
            <a:fld id="{0A559099-8EEB-4B44-81E7-C72378EC6B9E}" type="datetime1">
              <a:rPr lang="en-US" altLang="en-US"/>
              <a:pPr>
                <a:defRPr/>
              </a:pPr>
              <a:t>8/19/19</a:t>
            </a:fld>
            <a:endParaRPr lang="en-US" altLang="en-US"/>
          </a:p>
        </p:txBody>
      </p:sp>
      <p:sp>
        <p:nvSpPr>
          <p:cNvPr id="8" name="Slide Number Placeholder 12">
            <a:extLst>
              <a:ext uri="{FF2B5EF4-FFF2-40B4-BE49-F238E27FC236}">
                <a16:creationId xmlns:a16="http://schemas.microsoft.com/office/drawing/2014/main" id="{B59649D2-82C7-9541-ACEE-E9682896D870}"/>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DFE4DE18-83CC-A04B-9D51-CF587A3D4635}"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2EFA6824-DAD9-3448-9965-75B7E369A836}"/>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933511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74BC0612-0B4D-744D-A06E-3EFBEA3EE5AF}"/>
              </a:ext>
            </a:extLst>
          </p:cNvPr>
          <p:cNvSpPr>
            <a:spLocks noGrp="1"/>
          </p:cNvSpPr>
          <p:nvPr>
            <p:ph type="dt" sz="half" idx="10"/>
          </p:nvPr>
        </p:nvSpPr>
        <p:spPr/>
        <p:txBody>
          <a:bodyPr/>
          <a:lstStyle>
            <a:lvl1pPr>
              <a:defRPr smtClean="0"/>
            </a:lvl1pPr>
          </a:lstStyle>
          <a:p>
            <a:pPr>
              <a:defRPr/>
            </a:pPr>
            <a:fld id="{E805C92A-DF61-D344-A89C-F3C53E1AB1A1}" type="datetime1">
              <a:rPr lang="en-US" altLang="en-US"/>
              <a:pPr>
                <a:defRPr/>
              </a:pPr>
              <a:t>8/19/19</a:t>
            </a:fld>
            <a:endParaRPr lang="en-US" altLang="en-US"/>
          </a:p>
        </p:txBody>
      </p:sp>
      <p:sp>
        <p:nvSpPr>
          <p:cNvPr id="6" name="Slide Number Placeholder 9">
            <a:extLst>
              <a:ext uri="{FF2B5EF4-FFF2-40B4-BE49-F238E27FC236}">
                <a16:creationId xmlns:a16="http://schemas.microsoft.com/office/drawing/2014/main" id="{B6BF565A-F44F-0D4D-99CC-42D029C8B777}"/>
              </a:ext>
            </a:extLst>
          </p:cNvPr>
          <p:cNvSpPr>
            <a:spLocks noGrp="1"/>
          </p:cNvSpPr>
          <p:nvPr>
            <p:ph type="sldNum" sz="quarter" idx="11"/>
          </p:nvPr>
        </p:nvSpPr>
        <p:spPr/>
        <p:txBody>
          <a:bodyPr/>
          <a:lstStyle>
            <a:lvl1pPr>
              <a:defRPr smtClean="0"/>
            </a:lvl1pPr>
          </a:lstStyle>
          <a:p>
            <a:pPr>
              <a:defRPr/>
            </a:pPr>
            <a:fld id="{CA0ECDED-039D-1A42-A729-5216E349EBA6}"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4EE6F170-FD13-DE40-A500-FD6A7638B88D}"/>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790475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B2DE8827-7F6D-B143-8D90-0175F564A8A4}"/>
              </a:ext>
            </a:extLst>
          </p:cNvPr>
          <p:cNvSpPr>
            <a:spLocks noGrp="1"/>
          </p:cNvSpPr>
          <p:nvPr>
            <p:ph type="dt" sz="half" idx="10"/>
          </p:nvPr>
        </p:nvSpPr>
        <p:spPr/>
        <p:txBody>
          <a:bodyPr/>
          <a:lstStyle>
            <a:lvl1pPr>
              <a:defRPr/>
            </a:lvl1pPr>
          </a:lstStyle>
          <a:p>
            <a:pPr>
              <a:defRPr/>
            </a:pPr>
            <a:fld id="{046DDFD0-8379-4941-9AC5-FA5087610C07}"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8B6C5507-CBF1-074A-A3B0-DB0880E0A40E}"/>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C5B9F798-757F-014E-AABD-9211328D67D4}"/>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164973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2392D721-F14E-064C-B944-A2AF8173C813}"/>
              </a:ext>
            </a:extLst>
          </p:cNvPr>
          <p:cNvSpPr>
            <a:spLocks noGrp="1"/>
          </p:cNvSpPr>
          <p:nvPr>
            <p:ph type="dt" sz="half" idx="10"/>
          </p:nvPr>
        </p:nvSpPr>
        <p:spPr/>
        <p:txBody>
          <a:bodyPr/>
          <a:lstStyle>
            <a:lvl1pPr>
              <a:defRPr smtClean="0"/>
            </a:lvl1pPr>
          </a:lstStyle>
          <a:p>
            <a:pPr>
              <a:defRPr/>
            </a:pPr>
            <a:fld id="{573565B8-0D5C-4544-B931-727C8BDC2BE3}" type="datetime1">
              <a:rPr lang="en-US" altLang="en-US"/>
              <a:pPr>
                <a:defRPr/>
              </a:pPr>
              <a:t>8/19/19</a:t>
            </a:fld>
            <a:endParaRPr lang="en-US" altLang="en-US"/>
          </a:p>
        </p:txBody>
      </p:sp>
      <p:sp>
        <p:nvSpPr>
          <p:cNvPr id="4" name="Footer Placeholder 2">
            <a:extLst>
              <a:ext uri="{FF2B5EF4-FFF2-40B4-BE49-F238E27FC236}">
                <a16:creationId xmlns:a16="http://schemas.microsoft.com/office/drawing/2014/main" id="{921E1B4E-8B8D-EB42-BBF7-94FF89314C8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5032C1A1-5908-4140-B8FB-05A68926A4F9}"/>
              </a:ext>
            </a:extLst>
          </p:cNvPr>
          <p:cNvSpPr>
            <a:spLocks noGrp="1"/>
          </p:cNvSpPr>
          <p:nvPr>
            <p:ph type="sldNum" sz="quarter" idx="12"/>
          </p:nvPr>
        </p:nvSpPr>
        <p:spPr/>
        <p:txBody>
          <a:bodyPr/>
          <a:lstStyle>
            <a:lvl1pPr>
              <a:defRPr smtClean="0"/>
            </a:lvl1pPr>
          </a:lstStyle>
          <a:p>
            <a:pPr>
              <a:defRPr/>
            </a:pPr>
            <a:fld id="{954CED7A-B54E-044F-A6FB-2AD164CA7DCC}" type="slidenum">
              <a:rPr lang="en-US" altLang="en-US"/>
              <a:pPr>
                <a:defRPr/>
              </a:pPr>
              <a:t>‹#›</a:t>
            </a:fld>
            <a:endParaRPr lang="en-US" altLang="en-US"/>
          </a:p>
        </p:txBody>
      </p:sp>
    </p:spTree>
    <p:extLst>
      <p:ext uri="{BB962C8B-B14F-4D97-AF65-F5344CB8AC3E}">
        <p14:creationId xmlns:p14="http://schemas.microsoft.com/office/powerpoint/2010/main" val="4238618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987FB5-2762-4643-9C6B-E9BD4ECD79BC}"/>
              </a:ext>
            </a:extLst>
          </p:cNvPr>
          <p:cNvSpPr>
            <a:spLocks noGrp="1"/>
          </p:cNvSpPr>
          <p:nvPr>
            <p:ph type="dt" sz="half" idx="10"/>
          </p:nvPr>
        </p:nvSpPr>
        <p:spPr/>
        <p:txBody>
          <a:bodyPr/>
          <a:lstStyle>
            <a:lvl1pPr>
              <a:defRPr smtClean="0"/>
            </a:lvl1pPr>
          </a:lstStyle>
          <a:p>
            <a:pPr>
              <a:defRPr/>
            </a:pPr>
            <a:fld id="{886E6CEE-1950-944A-BA9B-A7C28ABE53A2}"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ACEC7059-5875-294A-99AE-EE57794DBE8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290728FB-BABC-FA49-B07A-3DE8390A06A8}"/>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891202A4-434B-4244-95AE-12062B8DF232}" type="slidenum">
              <a:rPr lang="en-US" altLang="en-US"/>
              <a:pPr>
                <a:defRPr/>
              </a:pPr>
              <a:t>‹#›</a:t>
            </a:fld>
            <a:endParaRPr lang="en-US" altLang="en-US"/>
          </a:p>
        </p:txBody>
      </p:sp>
    </p:spTree>
    <p:extLst>
      <p:ext uri="{BB962C8B-B14F-4D97-AF65-F5344CB8AC3E}">
        <p14:creationId xmlns:p14="http://schemas.microsoft.com/office/powerpoint/2010/main" val="1127625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E5647383-1DDF-F64D-988F-915D1AAD2CE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C8918316-C08D-4248-B96B-4B14CE65734F}"/>
              </a:ext>
            </a:extLst>
          </p:cNvPr>
          <p:cNvSpPr>
            <a:spLocks noGrp="1"/>
          </p:cNvSpPr>
          <p:nvPr>
            <p:ph type="dt" sz="half" idx="10"/>
          </p:nvPr>
        </p:nvSpPr>
        <p:spPr/>
        <p:txBody>
          <a:bodyPr/>
          <a:lstStyle>
            <a:lvl1pPr>
              <a:defRPr smtClean="0"/>
            </a:lvl1pPr>
          </a:lstStyle>
          <a:p>
            <a:pPr>
              <a:defRPr/>
            </a:pPr>
            <a:fld id="{12D859B1-F266-B54B-8715-ABE441AE1D71}" type="datetime1">
              <a:rPr lang="en-US" altLang="en-US"/>
              <a:pPr>
                <a:defRPr/>
              </a:pPr>
              <a:t>8/19/19</a:t>
            </a:fld>
            <a:endParaRPr lang="en-US" altLang="en-US"/>
          </a:p>
        </p:txBody>
      </p:sp>
      <p:sp>
        <p:nvSpPr>
          <p:cNvPr id="6" name="Footer Placeholder 5">
            <a:extLst>
              <a:ext uri="{FF2B5EF4-FFF2-40B4-BE49-F238E27FC236}">
                <a16:creationId xmlns:a16="http://schemas.microsoft.com/office/drawing/2014/main" id="{326A034E-E1BE-144D-A74F-9F303A260BB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E5E48079-6070-DD42-BC30-5E14FF56350B}"/>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495629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77BE35-8430-FD4D-82FE-91F23F406506}"/>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00290EAB-29B7-0043-89F6-4FAC30F797BD}"/>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649FA978-1218-584D-894E-DFFC881581A9}"/>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B722488F-17C2-7048-BA0F-99D289E46932}"/>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8E2C1454-D199-D446-8B75-07CC993AA192}"/>
              </a:ext>
            </a:extLst>
          </p:cNvPr>
          <p:cNvSpPr>
            <a:spLocks noGrp="1"/>
          </p:cNvSpPr>
          <p:nvPr>
            <p:ph type="dt" sz="half" idx="10"/>
          </p:nvPr>
        </p:nvSpPr>
        <p:spPr>
          <a:xfrm>
            <a:off x="6248400" y="6248400"/>
            <a:ext cx="2667000" cy="365125"/>
          </a:xfrm>
        </p:spPr>
        <p:txBody>
          <a:bodyPr/>
          <a:lstStyle>
            <a:lvl1pPr>
              <a:defRPr smtClean="0"/>
            </a:lvl1pPr>
          </a:lstStyle>
          <a:p>
            <a:pPr>
              <a:defRPr/>
            </a:pPr>
            <a:fld id="{7FACEE44-87FC-DB43-9961-8A5C7686EE08}" type="datetime1">
              <a:rPr lang="en-US" altLang="en-US"/>
              <a:pPr>
                <a:defRPr/>
              </a:pPr>
              <a:t>8/19/19</a:t>
            </a:fld>
            <a:endParaRPr lang="en-US" altLang="en-US"/>
          </a:p>
        </p:txBody>
      </p:sp>
      <p:sp>
        <p:nvSpPr>
          <p:cNvPr id="10" name="Slide Number Placeholder 12">
            <a:extLst>
              <a:ext uri="{FF2B5EF4-FFF2-40B4-BE49-F238E27FC236}">
                <a16:creationId xmlns:a16="http://schemas.microsoft.com/office/drawing/2014/main" id="{0B8215CC-B0CA-3243-8AD3-BDCA79EAA340}"/>
              </a:ext>
            </a:extLst>
          </p:cNvPr>
          <p:cNvSpPr>
            <a:spLocks noGrp="1"/>
          </p:cNvSpPr>
          <p:nvPr>
            <p:ph type="sldNum" sz="quarter" idx="11"/>
          </p:nvPr>
        </p:nvSpPr>
        <p:spPr>
          <a:xfrm>
            <a:off x="0" y="4667250"/>
            <a:ext cx="1447800" cy="663575"/>
          </a:xfrm>
        </p:spPr>
        <p:txBody>
          <a:bodyPr/>
          <a:lstStyle>
            <a:lvl1pPr>
              <a:defRPr sz="2800" smtClean="0"/>
            </a:lvl1pPr>
          </a:lstStyle>
          <a:p>
            <a:pPr>
              <a:defRPr/>
            </a:pPr>
            <a:fld id="{48D7DEFD-6674-D744-A893-DA51F9069713}"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4B43CC88-BD4D-D041-B64D-351BAF792A0F}"/>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3842062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38148FF4-1586-9E4D-99FA-EB578B568365}"/>
              </a:ext>
            </a:extLst>
          </p:cNvPr>
          <p:cNvSpPr>
            <a:spLocks noGrp="1"/>
          </p:cNvSpPr>
          <p:nvPr>
            <p:ph type="dt" sz="half" idx="10"/>
          </p:nvPr>
        </p:nvSpPr>
        <p:spPr/>
        <p:txBody>
          <a:bodyPr/>
          <a:lstStyle>
            <a:lvl1pPr>
              <a:defRPr smtClean="0"/>
            </a:lvl1pPr>
          </a:lstStyle>
          <a:p>
            <a:pPr>
              <a:defRPr/>
            </a:pPr>
            <a:fld id="{C2320E5B-BA4D-5F44-8F7D-C5BDFC87248C}" type="datetime1">
              <a:rPr lang="en-US" altLang="en-US"/>
              <a:pPr>
                <a:defRPr/>
              </a:pPr>
              <a:t>8/19/19</a:t>
            </a:fld>
            <a:endParaRPr lang="en-US" altLang="en-US"/>
          </a:p>
        </p:txBody>
      </p:sp>
      <p:sp>
        <p:nvSpPr>
          <p:cNvPr id="5" name="Footer Placeholder 2">
            <a:extLst>
              <a:ext uri="{FF2B5EF4-FFF2-40B4-BE49-F238E27FC236}">
                <a16:creationId xmlns:a16="http://schemas.microsoft.com/office/drawing/2014/main" id="{02EEAF2E-5D7A-2947-9F97-BC44E295E8F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5028C6AB-60F4-3F4E-A6B0-B8BF4CB2E2A3}"/>
              </a:ext>
            </a:extLst>
          </p:cNvPr>
          <p:cNvSpPr>
            <a:spLocks noGrp="1"/>
          </p:cNvSpPr>
          <p:nvPr>
            <p:ph type="sldNum" sz="quarter" idx="12"/>
          </p:nvPr>
        </p:nvSpPr>
        <p:spPr/>
        <p:txBody>
          <a:bodyPr/>
          <a:lstStyle>
            <a:lvl1pPr>
              <a:defRPr smtClean="0"/>
            </a:lvl1pPr>
          </a:lstStyle>
          <a:p>
            <a:pPr>
              <a:defRPr/>
            </a:pPr>
            <a:fld id="{8F3ED07C-B5D7-374C-B5A9-195A97E1FBF1}" type="slidenum">
              <a:rPr lang="en-US" altLang="en-US"/>
              <a:pPr>
                <a:defRPr/>
              </a:pPr>
              <a:t>‹#›</a:t>
            </a:fld>
            <a:endParaRPr lang="en-US" altLang="en-US"/>
          </a:p>
        </p:txBody>
      </p:sp>
    </p:spTree>
    <p:extLst>
      <p:ext uri="{BB962C8B-B14F-4D97-AF65-F5344CB8AC3E}">
        <p14:creationId xmlns:p14="http://schemas.microsoft.com/office/powerpoint/2010/main" val="3058818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597DFB-B3D2-BD4D-9D64-85F294195E64}"/>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097D8872-BC98-4041-9F94-EA897818B639}"/>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5922EA79-585D-9848-A575-0CC2EA9F9A42}"/>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42ECE5B6-1DAB-7542-9938-7A62F9BA6EC7}"/>
              </a:ext>
            </a:extLst>
          </p:cNvPr>
          <p:cNvSpPr>
            <a:spLocks noGrp="1"/>
          </p:cNvSpPr>
          <p:nvPr>
            <p:ph type="dt" sz="half" idx="10"/>
          </p:nvPr>
        </p:nvSpPr>
        <p:spPr>
          <a:xfrm>
            <a:off x="6553200" y="6248400"/>
            <a:ext cx="2209800" cy="365125"/>
          </a:xfrm>
        </p:spPr>
        <p:txBody>
          <a:bodyPr/>
          <a:lstStyle>
            <a:lvl1pPr>
              <a:defRPr smtClean="0"/>
            </a:lvl1pPr>
          </a:lstStyle>
          <a:p>
            <a:pPr>
              <a:defRPr/>
            </a:pPr>
            <a:fld id="{96A6761A-4113-1548-8706-4C690E773B27}" type="datetime1">
              <a:rPr lang="en-US" altLang="en-US"/>
              <a:pPr>
                <a:defRPr/>
              </a:pPr>
              <a:t>8/19/19</a:t>
            </a:fld>
            <a:endParaRPr lang="en-US" altLang="en-US"/>
          </a:p>
        </p:txBody>
      </p:sp>
      <p:sp>
        <p:nvSpPr>
          <p:cNvPr id="8" name="Footer Placeholder 4">
            <a:extLst>
              <a:ext uri="{FF2B5EF4-FFF2-40B4-BE49-F238E27FC236}">
                <a16:creationId xmlns:a16="http://schemas.microsoft.com/office/drawing/2014/main" id="{2FBA58ED-BA21-D54F-997C-A048A8CB190D}"/>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224CEF98-DBAE-A34D-B9FB-D55EC4B31CA8}"/>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9795DDD3-7E6C-6B41-9649-2F3BF682FB35}" type="slidenum">
              <a:rPr lang="en-US" altLang="en-US"/>
              <a:pPr>
                <a:defRPr/>
              </a:pPr>
              <a:t>‹#›</a:t>
            </a:fld>
            <a:endParaRPr lang="en-US" altLang="en-US"/>
          </a:p>
        </p:txBody>
      </p:sp>
    </p:spTree>
    <p:extLst>
      <p:ext uri="{BB962C8B-B14F-4D97-AF65-F5344CB8AC3E}">
        <p14:creationId xmlns:p14="http://schemas.microsoft.com/office/powerpoint/2010/main" val="3025828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4CA27E43-A926-DF43-AF4E-3840A49FAAE7}"/>
              </a:ext>
            </a:extLst>
          </p:cNvPr>
          <p:cNvSpPr>
            <a:spLocks noGrp="1"/>
          </p:cNvSpPr>
          <p:nvPr>
            <p:ph type="dt" sz="half" idx="10"/>
          </p:nvPr>
        </p:nvSpPr>
        <p:spPr/>
        <p:txBody>
          <a:bodyPr/>
          <a:lstStyle>
            <a:lvl1pPr>
              <a:defRPr/>
            </a:lvl1pPr>
          </a:lstStyle>
          <a:p>
            <a:pPr>
              <a:defRPr/>
            </a:pPr>
            <a:fld id="{0A15A6AC-C5D5-F144-8D6C-3D6C9CA43AF7}"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84B5DAB0-645D-C44E-B735-3A8C9E57EBC3}"/>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E9D66E7C-EF14-7645-BA21-67BF0A692A81}"/>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711310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4338" name="Title Placeholder 21">
            <a:extLst>
              <a:ext uri="{FF2B5EF4-FFF2-40B4-BE49-F238E27FC236}">
                <a16:creationId xmlns:a16="http://schemas.microsoft.com/office/drawing/2014/main" id="{776FC77A-DEB2-0242-ABF6-5F40057645A1}"/>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4339" name="Text Placeholder 12">
            <a:extLst>
              <a:ext uri="{FF2B5EF4-FFF2-40B4-BE49-F238E27FC236}">
                <a16:creationId xmlns:a16="http://schemas.microsoft.com/office/drawing/2014/main" id="{160A812F-76FB-B142-965A-6DACF3C1BBAD}"/>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25DAE1AE-9DEC-8C4A-8EFA-ECF61A0F33C1}"/>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D62296A3-CE7B-B44D-A4BF-E606C0419B2F}"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16F7D7EF-D90A-5648-8D92-AE903FADA93A}"/>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E4280F9B-99E6-8F43-AA71-E2D89765E796}"/>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A5583397-9622-914B-830B-70F7F69D64B7}"/>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C17FD662-D375-1045-9820-FC1F38A2C0E2}"/>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C45FBFB6-A9E1-B243-8F02-D4830F3B3A91}"/>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64" r:id="rId5"/>
    <p:sldLayoutId id="2147483770" r:id="rId6"/>
    <p:sldLayoutId id="2147483771" r:id="rId7"/>
    <p:sldLayoutId id="2147483772" r:id="rId8"/>
    <p:sldLayoutId id="2147483773" r:id="rId9"/>
    <p:sldLayoutId id="2147483774" r:id="rId10"/>
    <p:sldLayoutId id="2147483775" r:id="rId11"/>
    <p:sldLayoutId id="2147483765"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C0796A5C-DBDB-9747-BCAB-8B921DB335BE}"/>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Get in on the ground floor: The IPO story</a:t>
            </a:r>
          </a:p>
        </p:txBody>
      </p:sp>
      <p:sp>
        <p:nvSpPr>
          <p:cNvPr id="3075" name="Rectangle 3">
            <a:extLst>
              <a:ext uri="{FF2B5EF4-FFF2-40B4-BE49-F238E27FC236}">
                <a16:creationId xmlns:a16="http://schemas.microsoft.com/office/drawing/2014/main" id="{A7ED5E38-9A03-CB4A-97C9-236DBA2E6EC4}"/>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itle 1">
            <a:extLst>
              <a:ext uri="{FF2B5EF4-FFF2-40B4-BE49-F238E27FC236}">
                <a16:creationId xmlns:a16="http://schemas.microsoft.com/office/drawing/2014/main" id="{CCEE3120-A12B-3642-B362-B78D8781BBF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Initial Public Offering: Institutional setting</a:t>
            </a:r>
          </a:p>
        </p:txBody>
      </p:sp>
      <p:sp>
        <p:nvSpPr>
          <p:cNvPr id="3074" name="Content Placeholder 2">
            <a:extLst>
              <a:ext uri="{FF2B5EF4-FFF2-40B4-BE49-F238E27FC236}">
                <a16:creationId xmlns:a16="http://schemas.microsoft.com/office/drawing/2014/main" id="{2D53D83D-2CD4-4345-BEBE-68AFBBE169E6}"/>
              </a:ext>
            </a:extLst>
          </p:cNvPr>
          <p:cNvSpPr>
            <a:spLocks noGrp="1"/>
          </p:cNvSpPr>
          <p:nvPr>
            <p:ph sz="quarter" idx="1"/>
          </p:nvPr>
        </p:nvSpPr>
        <p:spPr>
          <a:xfrm>
            <a:off x="612775" y="1600200"/>
            <a:ext cx="8153400" cy="4495800"/>
          </a:xfrm>
        </p:spPr>
        <p:txBody>
          <a:bodyPr/>
          <a:lstStyle/>
          <a:p>
            <a:pPr>
              <a:lnSpc>
                <a:spcPct val="80000"/>
              </a:lnSpc>
            </a:pPr>
            <a:r>
              <a:rPr lang="en-US" altLang="en-US" sz="2500">
                <a:ea typeface="ＭＳ Ｐゴシック" panose="020B0600070205080204" pitchFamily="34" charset="-128"/>
              </a:rPr>
              <a:t>When a private firm decides to go public, the process is usually managed by a syndicate of investment banks, with a lead bank, and supporting banks. The larger the offering, the more banks there will be…</a:t>
            </a:r>
          </a:p>
          <a:p>
            <a:pPr>
              <a:lnSpc>
                <a:spcPct val="80000"/>
              </a:lnSpc>
            </a:pPr>
            <a:r>
              <a:rPr lang="en-US" altLang="en-US" sz="2500">
                <a:ea typeface="ＭＳ Ｐゴシック" panose="020B0600070205080204" pitchFamily="34" charset="-128"/>
              </a:rPr>
              <a:t>Most IPOs are backed by an investment banking underwriting guarantee, where the investment banker guarantees the offering price in return for an underwriting fee. </a:t>
            </a:r>
          </a:p>
          <a:p>
            <a:pPr>
              <a:lnSpc>
                <a:spcPct val="80000"/>
              </a:lnSpc>
            </a:pPr>
            <a:r>
              <a:rPr lang="en-US" altLang="en-US" sz="2500">
                <a:ea typeface="ＭＳ Ｐゴシック" panose="020B0600070205080204" pitchFamily="34" charset="-128"/>
              </a:rPr>
              <a:t>To make an IPO in the United States, a company has to file a prospectus with the SEC specifying not only the financials of the company but also how it plans to use the proceeds from the offering (to hold in the company or as cash to the founders).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4F6B82E0-9E89-2C40-A687-9CD3AF8B746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IPO institutional timing and details</a:t>
            </a:r>
          </a:p>
        </p:txBody>
      </p:sp>
      <p:pic>
        <p:nvPicPr>
          <p:cNvPr id="4098" name="Content Placeholder 3">
            <a:extLst>
              <a:ext uri="{FF2B5EF4-FFF2-40B4-BE49-F238E27FC236}">
                <a16:creationId xmlns:a16="http://schemas.microsoft.com/office/drawing/2014/main" id="{09F0278B-38D0-9B4D-B334-520B5EA9C213}"/>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12775" y="2676525"/>
            <a:ext cx="8153400" cy="234315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6CAC708B-42DD-0F4D-9529-5333137AF5D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returns on the IPO offering date</a:t>
            </a:r>
          </a:p>
        </p:txBody>
      </p:sp>
      <p:pic>
        <p:nvPicPr>
          <p:cNvPr id="3" name="Content Placeholder 2">
            <a:extLst>
              <a:ext uri="{FF2B5EF4-FFF2-40B4-BE49-F238E27FC236}">
                <a16:creationId xmlns:a16="http://schemas.microsoft.com/office/drawing/2014/main" id="{90E9EA38-55A5-814F-81B9-369FE51E7117}"/>
              </a:ext>
            </a:extLst>
          </p:cNvPr>
          <p:cNvPicPr>
            <a:picLocks noGrp="1" noChangeAspect="1"/>
          </p:cNvPicPr>
          <p:nvPr>
            <p:ph sz="quarter" idx="1"/>
          </p:nvPr>
        </p:nvPicPr>
        <p:blipFill>
          <a:blip r:embed="rId2"/>
          <a:stretch>
            <a:fillRect/>
          </a:stretch>
        </p:blipFill>
        <p:spPr>
          <a:xfrm>
            <a:off x="1734114" y="1600200"/>
            <a:ext cx="5910721" cy="4495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E3595762-B4C7-DF47-9EC0-4F224FD577A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More on IPO pricing…</a:t>
            </a:r>
          </a:p>
        </p:txBody>
      </p:sp>
      <p:sp>
        <p:nvSpPr>
          <p:cNvPr id="58371" name="Rectangle 3">
            <a:extLst>
              <a:ext uri="{FF2B5EF4-FFF2-40B4-BE49-F238E27FC236}">
                <a16:creationId xmlns:a16="http://schemas.microsoft.com/office/drawing/2014/main" id="{451A0DEB-889E-0549-97FE-BB5621BF5A15}"/>
              </a:ext>
            </a:extLst>
          </p:cNvPr>
          <p:cNvSpPr>
            <a:spLocks noGrp="1" noChangeArrowheads="1"/>
          </p:cNvSpPr>
          <p:nvPr>
            <p:ph sz="quarter" idx="1"/>
          </p:nvPr>
        </p:nvSpPr>
        <p:spPr>
          <a:xfrm>
            <a:off x="612775" y="1600200"/>
            <a:ext cx="8153400" cy="4495800"/>
          </a:xfrm>
        </p:spPr>
        <p:txBody>
          <a:bodyPr rtlCol="0">
            <a:normAutofit/>
          </a:bodyPr>
          <a:lstStyle/>
          <a:p>
            <a:pPr fontAlgn="auto">
              <a:spcAft>
                <a:spcPts val="0"/>
              </a:spcAft>
              <a:buFont typeface="Arial"/>
              <a:buChar char="•"/>
              <a:defRPr/>
            </a:pPr>
            <a:r>
              <a:rPr lang="en-US" sz="2400" dirty="0">
                <a:ea typeface="+mn-ea"/>
                <a:cs typeface="+mn-cs"/>
              </a:rPr>
              <a:t>The average initial return is 15.8% across a sample of 13,308 initial public offerings. However, about 15% of all initial public offerings are over priced. </a:t>
            </a:r>
          </a:p>
          <a:p>
            <a:pPr fontAlgn="auto">
              <a:spcAft>
                <a:spcPts val="0"/>
              </a:spcAft>
              <a:buFont typeface="Arial"/>
              <a:buChar char="•"/>
              <a:defRPr/>
            </a:pPr>
            <a:r>
              <a:rPr lang="en-US" sz="2400" dirty="0">
                <a:ea typeface="+mn-ea"/>
                <a:cs typeface="+mn-cs"/>
              </a:rPr>
              <a:t>Initial public offerings where the offering price is revised upwards prior to the offering are more likely to be under priced than initial public offerings where the offering price is revised downwards. </a:t>
            </a:r>
          </a:p>
          <a:p>
            <a:pPr marL="0" indent="0" fontAlgn="auto">
              <a:spcAft>
                <a:spcPts val="0"/>
              </a:spcAft>
              <a:buFont typeface="Arial" charset="0"/>
              <a:buNone/>
              <a:defRPr/>
            </a:pPr>
            <a:endParaRPr lang="en-US" dirty="0">
              <a:ea typeface="+mn-ea"/>
              <a:cs typeface="+mn-cs"/>
            </a:endParaRPr>
          </a:p>
          <a:p>
            <a:pPr fontAlgn="auto">
              <a:spcAft>
                <a:spcPts val="0"/>
              </a:spcAft>
              <a:buFont typeface="Arial"/>
              <a:buChar char="•"/>
              <a:defRPr/>
            </a:pPr>
            <a:endParaRPr lang="en-US" dirty="0">
              <a:ea typeface="+mn-ea"/>
              <a:cs typeface="+mn-cs"/>
            </a:endParaRPr>
          </a:p>
        </p:txBody>
      </p:sp>
      <p:graphicFrame>
        <p:nvGraphicFramePr>
          <p:cNvPr id="58396" name="Group 28">
            <a:extLst>
              <a:ext uri="{FF2B5EF4-FFF2-40B4-BE49-F238E27FC236}">
                <a16:creationId xmlns:a16="http://schemas.microsoft.com/office/drawing/2014/main" id="{393D1826-6F2E-1146-87F6-F0287D565C08}"/>
              </a:ext>
            </a:extLst>
          </p:cNvPr>
          <p:cNvGraphicFramePr>
            <a:graphicFrameLocks noGrp="1"/>
          </p:cNvGraphicFramePr>
          <p:nvPr/>
        </p:nvGraphicFramePr>
        <p:xfrm>
          <a:off x="1962150" y="4479925"/>
          <a:ext cx="5219700" cy="1555749"/>
        </p:xfrm>
        <a:graphic>
          <a:graphicData uri="http://schemas.openxmlformats.org/drawingml/2006/table">
            <a:tbl>
              <a:tblPr/>
              <a:tblGrid>
                <a:gridCol w="952500">
                  <a:extLst>
                    <a:ext uri="{9D8B030D-6E8A-4147-A177-3AD203B41FA5}">
                      <a16:colId xmlns:a16="http://schemas.microsoft.com/office/drawing/2014/main" val="20000"/>
                    </a:ext>
                  </a:extLst>
                </a:gridCol>
                <a:gridCol w="1117600">
                  <a:extLst>
                    <a:ext uri="{9D8B030D-6E8A-4147-A177-3AD203B41FA5}">
                      <a16:colId xmlns:a16="http://schemas.microsoft.com/office/drawing/2014/main" val="20001"/>
                    </a:ext>
                  </a:extLst>
                </a:gridCol>
                <a:gridCol w="1409700">
                  <a:extLst>
                    <a:ext uri="{9D8B030D-6E8A-4147-A177-3AD203B41FA5}">
                      <a16:colId xmlns:a16="http://schemas.microsoft.com/office/drawing/2014/main" val="20002"/>
                    </a:ext>
                  </a:extLst>
                </a:gridCol>
                <a:gridCol w="1739900">
                  <a:extLst>
                    <a:ext uri="{9D8B030D-6E8A-4147-A177-3AD203B41FA5}">
                      <a16:colId xmlns:a16="http://schemas.microsoft.com/office/drawing/2014/main" val="20003"/>
                    </a:ext>
                  </a:extLst>
                </a:gridCol>
              </a:tblGrid>
              <a:tr h="518583">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1" u="none" strike="noStrike" cap="none" normalizeH="0" baseline="0">
                          <a:ln>
                            <a:noFill/>
                          </a:ln>
                          <a:solidFill>
                            <a:schemeClr val="tx1"/>
                          </a:solidFill>
                          <a:effectLst/>
                          <a:latin typeface="Times" charset="0"/>
                          <a:ea typeface="ＭＳ Ｐゴシック" charset="0"/>
                        </a:rPr>
                        <a:t>Offering price</a:t>
                      </a:r>
                      <a:endParaRPr kumimoji="0" lang="en-US" sz="1400" b="0" i="0" u="none" strike="noStrike" cap="none" normalizeH="0" baseline="0">
                        <a:ln>
                          <a:noFill/>
                        </a:ln>
                        <a:solidFill>
                          <a:schemeClr val="tx1"/>
                        </a:solidFill>
                        <a:effectLst/>
                        <a:latin typeface="Times" charset="0"/>
                        <a:ea typeface="ＭＳ Ｐゴシック" charset="0"/>
                      </a:endParaRP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1200"/>
                        </a:spcBef>
                        <a:spcAft>
                          <a:spcPct val="0"/>
                        </a:spcAft>
                        <a:buClr>
                          <a:schemeClr val="tx1"/>
                        </a:buClr>
                        <a:buSzPct val="75000"/>
                        <a:buFont typeface="Monotype Sorts" charset="0"/>
                        <a:buNone/>
                        <a:tabLst/>
                      </a:pPr>
                      <a:r>
                        <a:rPr kumimoji="0" lang="en-US" sz="1400" b="0" i="1" u="none" strike="noStrike" cap="none" normalizeH="0" baseline="0">
                          <a:ln>
                            <a:noFill/>
                          </a:ln>
                          <a:solidFill>
                            <a:schemeClr val="tx1"/>
                          </a:solidFill>
                          <a:effectLst/>
                          <a:latin typeface="Times" charset="0"/>
                          <a:ea typeface="ＭＳ Ｐゴシック" charset="0"/>
                        </a:rPr>
                        <a:t>Number of IPOs</a:t>
                      </a:r>
                      <a:endParaRPr kumimoji="0" lang="en-US" sz="1400" b="0" i="0" u="none" strike="noStrike" cap="none" normalizeH="0" baseline="0">
                        <a:ln>
                          <a:noFill/>
                        </a:ln>
                        <a:solidFill>
                          <a:schemeClr val="tx1"/>
                        </a:solidFill>
                        <a:effectLst/>
                        <a:latin typeface="Times" charset="0"/>
                        <a:ea typeface="ＭＳ Ｐゴシック"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1" u="none" strike="noStrike" cap="none" normalizeH="0" baseline="0" dirty="0">
                          <a:ln>
                            <a:noFill/>
                          </a:ln>
                          <a:solidFill>
                            <a:schemeClr val="tx1"/>
                          </a:solidFill>
                          <a:effectLst/>
                          <a:latin typeface="Times" charset="0"/>
                          <a:ea typeface="ＭＳ Ｐゴシック" charset="0"/>
                        </a:rPr>
                        <a:t>Average initial return</a:t>
                      </a:r>
                      <a:endParaRPr kumimoji="0" lang="en-US" sz="1400" b="0" i="0" u="none" strike="noStrike" cap="none" normalizeH="0" baseline="0" dirty="0">
                        <a:ln>
                          <a:noFill/>
                        </a:ln>
                        <a:solidFill>
                          <a:schemeClr val="tx1"/>
                        </a:solidFill>
                        <a:effectLst/>
                        <a:latin typeface="Times" charset="0"/>
                        <a:ea typeface="ＭＳ Ｐゴシック"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1" u="none" strike="noStrike" cap="none" normalizeH="0" baseline="0">
                          <a:ln>
                            <a:noFill/>
                          </a:ln>
                          <a:solidFill>
                            <a:schemeClr val="tx1"/>
                          </a:solidFill>
                          <a:effectLst/>
                          <a:latin typeface="Times" charset="0"/>
                          <a:ea typeface="ＭＳ Ｐゴシック" charset="0"/>
                        </a:rPr>
                        <a:t>% of offerings underpriced</a:t>
                      </a:r>
                      <a:endParaRPr kumimoji="0" lang="en-US" sz="1400" b="0" i="0" u="none" strike="noStrike" cap="none" normalizeH="0" baseline="0">
                        <a:ln>
                          <a:noFill/>
                        </a:ln>
                        <a:solidFill>
                          <a:schemeClr val="tx1"/>
                        </a:solidFill>
                        <a:effectLst/>
                        <a:latin typeface="Times" charset="0"/>
                        <a:ea typeface="ＭＳ Ｐゴシック" charset="0"/>
                      </a:endParaRP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583">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rPr>
                        <a:t>Revised down</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rPr>
                        <a:t>708</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rPr>
                        <a:t>3.54%</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rPr>
                        <a:t>53%</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583">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rPr>
                        <a:t>Revised up</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dirty="0">
                          <a:ln>
                            <a:noFill/>
                          </a:ln>
                          <a:solidFill>
                            <a:schemeClr val="tx1"/>
                          </a:solidFill>
                          <a:effectLst/>
                          <a:latin typeface="Times" charset="0"/>
                          <a:ea typeface="ＭＳ Ｐゴシック" charset="0"/>
                        </a:rPr>
                        <a:t>642</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rPr>
                        <a:t>30.22%</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dirty="0">
                          <a:ln>
                            <a:noFill/>
                          </a:ln>
                          <a:solidFill>
                            <a:schemeClr val="tx1"/>
                          </a:solidFill>
                          <a:effectLst/>
                          <a:latin typeface="Times" charset="0"/>
                          <a:ea typeface="ＭＳ Ｐゴシック" charset="0"/>
                        </a:rPr>
                        <a:t>95%</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8FFD439C-80AA-BD43-94CC-250DECEA3C3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IPO underpricing over time…</a:t>
            </a:r>
          </a:p>
        </p:txBody>
      </p:sp>
      <p:pic>
        <p:nvPicPr>
          <p:cNvPr id="3" name="Content Placeholder 2">
            <a:extLst>
              <a:ext uri="{FF2B5EF4-FFF2-40B4-BE49-F238E27FC236}">
                <a16:creationId xmlns:a16="http://schemas.microsoft.com/office/drawing/2014/main" id="{E798CD9C-48A8-6042-883E-667CFDACC41E}"/>
              </a:ext>
            </a:extLst>
          </p:cNvPr>
          <p:cNvPicPr>
            <a:picLocks noGrp="1" noChangeAspect="1"/>
          </p:cNvPicPr>
          <p:nvPr>
            <p:ph sz="quarter" idx="1"/>
          </p:nvPr>
        </p:nvPicPr>
        <p:blipFill>
          <a:blip r:embed="rId2"/>
          <a:stretch>
            <a:fillRect/>
          </a:stretch>
        </p:blipFill>
        <p:spPr>
          <a:xfrm>
            <a:off x="612775" y="1600199"/>
            <a:ext cx="8074025" cy="498284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a:extLst>
              <a:ext uri="{FF2B5EF4-FFF2-40B4-BE49-F238E27FC236}">
                <a16:creationId xmlns:a16="http://schemas.microsoft.com/office/drawing/2014/main" id="{FF89B7E5-A227-7C47-931E-135CC1194BE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IPO underpricing in Europe..</a:t>
            </a:r>
          </a:p>
        </p:txBody>
      </p:sp>
      <p:pic>
        <p:nvPicPr>
          <p:cNvPr id="8194" name="Content Placeholder 3">
            <a:extLst>
              <a:ext uri="{FF2B5EF4-FFF2-40B4-BE49-F238E27FC236}">
                <a16:creationId xmlns:a16="http://schemas.microsoft.com/office/drawing/2014/main" id="{0F4BED80-56F0-DF47-8CF8-37011AF0DE81}"/>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12775" y="1470025"/>
            <a:ext cx="8153400" cy="475615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BC3CC22A-1ED0-C747-90FC-F3E7DFE9962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 blanket IPO strategy…</a:t>
            </a:r>
          </a:p>
        </p:txBody>
      </p:sp>
      <p:sp>
        <p:nvSpPr>
          <p:cNvPr id="3" name="Content Placeholder 2">
            <a:extLst>
              <a:ext uri="{FF2B5EF4-FFF2-40B4-BE49-F238E27FC236}">
                <a16:creationId xmlns:a16="http://schemas.microsoft.com/office/drawing/2014/main" id="{75CE8466-51AF-224E-8B53-F27323AF9827}"/>
              </a:ext>
            </a:extLst>
          </p:cNvPr>
          <p:cNvSpPr>
            <a:spLocks noGrp="1"/>
          </p:cNvSpPr>
          <p:nvPr>
            <p:ph sz="quarter" idx="1"/>
          </p:nvPr>
        </p:nvSpPr>
        <p:spPr>
          <a:xfrm>
            <a:off x="612775" y="1600200"/>
            <a:ext cx="8153400" cy="4495800"/>
          </a:xfrm>
        </p:spPr>
        <p:txBody>
          <a:bodyPr>
            <a:normAutofit fontScale="92500" lnSpcReduction="10000"/>
          </a:bodyPr>
          <a:lstStyle/>
          <a:p>
            <a:pPr>
              <a:buFont typeface="Arial" charset="0"/>
              <a:buChar char="•"/>
              <a:defRPr/>
            </a:pPr>
            <a:r>
              <a:rPr lang="en-US" dirty="0"/>
              <a:t>The under pricing of IPOs, on average, seems to offer an investment opportunity to investors. Why not try to invest in every IPO that comes along? </a:t>
            </a:r>
          </a:p>
          <a:p>
            <a:pPr>
              <a:buFont typeface="Arial" charset="0"/>
              <a:buChar char="•"/>
              <a:defRPr/>
            </a:pPr>
            <a:r>
              <a:rPr lang="en-US" dirty="0"/>
              <a:t>There are three problems with that strategy:</a:t>
            </a:r>
          </a:p>
          <a:p>
            <a:pPr marL="914400" lvl="1" indent="-514350">
              <a:buFont typeface="+mj-lt"/>
              <a:buAutoNum type="arabicPeriod"/>
              <a:defRPr/>
            </a:pPr>
            <a:r>
              <a:rPr lang="en-US" dirty="0"/>
              <a:t>Selection bias: You will not get your full allotment of every IPO that you apply for. </a:t>
            </a:r>
          </a:p>
          <a:p>
            <a:pPr marL="914400" lvl="1" indent="-514350">
              <a:buFont typeface="+mj-lt"/>
              <a:buAutoNum type="arabicPeriod"/>
              <a:defRPr/>
            </a:pPr>
            <a:r>
              <a:rPr lang="en-US" dirty="0"/>
              <a:t>Feast or famine: If your entire investment strategy is built around investing in IPOs, you will go through periods where you will nothing to invest in.</a:t>
            </a:r>
          </a:p>
          <a:p>
            <a:pPr marL="914400" lvl="1" indent="-514350">
              <a:buFont typeface="+mj-lt"/>
              <a:buAutoNum type="arabicPeriod"/>
              <a:defRPr/>
            </a:pPr>
            <a:r>
              <a:rPr lang="en-US" dirty="0"/>
              <a:t>Timing is everything: While the initial return to IPOs is good, at least on average, those returns may not persist in the post IPO period.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C3FDE9E3-0294-FA48-AC8B-86AC13EEB88A}"/>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1. Selection bias</a:t>
            </a:r>
          </a:p>
        </p:txBody>
      </p:sp>
      <p:sp>
        <p:nvSpPr>
          <p:cNvPr id="3" name="Content Placeholder 2">
            <a:extLst>
              <a:ext uri="{FF2B5EF4-FFF2-40B4-BE49-F238E27FC236}">
                <a16:creationId xmlns:a16="http://schemas.microsoft.com/office/drawing/2014/main" id="{FACBD28E-EF1A-D248-A862-AD3637954F77}"/>
              </a:ext>
            </a:extLst>
          </p:cNvPr>
          <p:cNvSpPr>
            <a:spLocks noGrp="1"/>
          </p:cNvSpPr>
          <p:nvPr>
            <p:ph sz="quarter" idx="1"/>
          </p:nvPr>
        </p:nvSpPr>
        <p:spPr>
          <a:xfrm>
            <a:off x="612775" y="1600200"/>
            <a:ext cx="8153400" cy="4495800"/>
          </a:xfrm>
        </p:spPr>
        <p:txBody>
          <a:bodyPr>
            <a:normAutofit fontScale="92500" lnSpcReduction="20000"/>
          </a:bodyPr>
          <a:lstStyle/>
          <a:p>
            <a:pPr>
              <a:buFont typeface="Arial" charset="0"/>
              <a:buChar char="•"/>
              <a:defRPr/>
            </a:pPr>
            <a:r>
              <a:rPr lang="en-US" dirty="0"/>
              <a:t>Even if you apply to get shares in every IPO that is offered, you will not get all the shares you requested in all of the IPOs. </a:t>
            </a:r>
          </a:p>
          <a:p>
            <a:pPr lvl="1">
              <a:buFont typeface="Arial" charset="0"/>
              <a:buChar char="–"/>
              <a:defRPr/>
            </a:pPr>
            <a:r>
              <a:rPr lang="en-US" dirty="0"/>
              <a:t>If the IPO is under priced, you will get your full allotment.</a:t>
            </a:r>
          </a:p>
          <a:p>
            <a:pPr lvl="1">
              <a:buFont typeface="Arial" charset="0"/>
              <a:buChar char="–"/>
              <a:defRPr/>
            </a:pPr>
            <a:r>
              <a:rPr lang="en-US" dirty="0"/>
              <a:t>If your IPO is over priced, you will get only a fraction of your request.</a:t>
            </a:r>
          </a:p>
          <a:p>
            <a:pPr>
              <a:buFont typeface="Arial" charset="0"/>
              <a:buChar char="•"/>
              <a:defRPr/>
            </a:pPr>
            <a:r>
              <a:rPr lang="en-US" dirty="0"/>
              <a:t>Your end portfolio will therefore be over weighted in over priced IPOs and under weighted in under priced IPOs.</a:t>
            </a:r>
          </a:p>
          <a:p>
            <a:pPr>
              <a:buFont typeface="Arial" charset="0"/>
              <a:buChar char="•"/>
              <a:defRPr/>
            </a:pPr>
            <a:r>
              <a:rPr lang="en-US" dirty="0"/>
              <a:t>The returns on this portfolio will be nowhere as attractive as the returns on the paper portfolios that average returns across all IPOs.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9AFB7B79-B8DE-9A4B-8E27-414B12E29E8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2. The IPO Cycle</a:t>
            </a:r>
          </a:p>
        </p:txBody>
      </p:sp>
      <p:graphicFrame>
        <p:nvGraphicFramePr>
          <p:cNvPr id="5" name="Content Placeholder 4">
            <a:extLst>
              <a:ext uri="{FF2B5EF4-FFF2-40B4-BE49-F238E27FC236}">
                <a16:creationId xmlns:a16="http://schemas.microsoft.com/office/drawing/2014/main" id="{EF5E67FA-17DC-0742-AC05-90E32A3B49B1}"/>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CF1C9EA9-F12E-3A45-B4D5-046412162F8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3. What happens after the IPO?</a:t>
            </a:r>
          </a:p>
        </p:txBody>
      </p:sp>
      <p:pic>
        <p:nvPicPr>
          <p:cNvPr id="12290" name="Content Placeholder 2">
            <a:extLst>
              <a:ext uri="{FF2B5EF4-FFF2-40B4-BE49-F238E27FC236}">
                <a16:creationId xmlns:a16="http://schemas.microsoft.com/office/drawing/2014/main" id="{7E08E8C5-6A5B-C74E-ABF4-0F70C304175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219200" y="1752600"/>
            <a:ext cx="6705600" cy="457835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7E768-B7A5-6049-9565-6D85C9ABE933}"/>
              </a:ext>
            </a:extLst>
          </p:cNvPr>
          <p:cNvSpPr>
            <a:spLocks noGrp="1"/>
          </p:cNvSpPr>
          <p:nvPr>
            <p:ph type="title"/>
          </p:nvPr>
        </p:nvSpPr>
        <p:spPr/>
        <p:txBody>
          <a:bodyPr/>
          <a:lstStyle/>
          <a:p>
            <a:r>
              <a:rPr lang="en-US" dirty="0"/>
              <a:t>Updated and by year</a:t>
            </a:r>
          </a:p>
        </p:txBody>
      </p:sp>
      <p:pic>
        <p:nvPicPr>
          <p:cNvPr id="4" name="Content Placeholder 3">
            <a:extLst>
              <a:ext uri="{FF2B5EF4-FFF2-40B4-BE49-F238E27FC236}">
                <a16:creationId xmlns:a16="http://schemas.microsoft.com/office/drawing/2014/main" id="{38DF4292-C0BE-DA46-97AD-428B6CC5613B}"/>
              </a:ext>
            </a:extLst>
          </p:cNvPr>
          <p:cNvPicPr>
            <a:picLocks noGrp="1" noChangeAspect="1"/>
          </p:cNvPicPr>
          <p:nvPr>
            <p:ph sz="quarter" idx="1"/>
          </p:nvPr>
        </p:nvPicPr>
        <p:blipFill>
          <a:blip r:embed="rId2"/>
          <a:stretch>
            <a:fillRect/>
          </a:stretch>
        </p:blipFill>
        <p:spPr>
          <a:xfrm>
            <a:off x="762000" y="1676399"/>
            <a:ext cx="7467600" cy="4947379"/>
          </a:xfrm>
          <a:prstGeom prst="rect">
            <a:avLst/>
          </a:prstGeom>
        </p:spPr>
      </p:pic>
    </p:spTree>
    <p:extLst>
      <p:ext uri="{BB962C8B-B14F-4D97-AF65-F5344CB8AC3E}">
        <p14:creationId xmlns:p14="http://schemas.microsoft.com/office/powerpoint/2010/main" val="14307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D09D8-FCB6-264C-8F3A-53E17130526E}"/>
              </a:ext>
            </a:extLst>
          </p:cNvPr>
          <p:cNvSpPr>
            <a:spLocks noGrp="1"/>
          </p:cNvSpPr>
          <p:nvPr>
            <p:ph type="title"/>
          </p:nvPr>
        </p:nvSpPr>
        <p:spPr/>
        <p:txBody>
          <a:bodyPr/>
          <a:lstStyle/>
          <a:p>
            <a:r>
              <a:rPr lang="en-US" dirty="0"/>
              <a:t>A Game Changer? More money losing companies going public… Tech &amp; Biotech</a:t>
            </a:r>
          </a:p>
        </p:txBody>
      </p:sp>
      <p:pic>
        <p:nvPicPr>
          <p:cNvPr id="4" name="Content Placeholder 3">
            <a:extLst>
              <a:ext uri="{FF2B5EF4-FFF2-40B4-BE49-F238E27FC236}">
                <a16:creationId xmlns:a16="http://schemas.microsoft.com/office/drawing/2014/main" id="{36AEBCA1-0052-CB4A-9587-DA81C7C56EEC}"/>
              </a:ext>
            </a:extLst>
          </p:cNvPr>
          <p:cNvPicPr>
            <a:picLocks noGrp="1" noChangeAspect="1"/>
          </p:cNvPicPr>
          <p:nvPr>
            <p:ph sz="quarter" idx="1"/>
          </p:nvPr>
        </p:nvPicPr>
        <p:blipFill>
          <a:blip r:embed="rId2"/>
          <a:stretch>
            <a:fillRect/>
          </a:stretch>
        </p:blipFill>
        <p:spPr>
          <a:xfrm>
            <a:off x="612648" y="1676400"/>
            <a:ext cx="8153400" cy="4891255"/>
          </a:xfrm>
          <a:prstGeom prst="rect">
            <a:avLst/>
          </a:prstGeom>
        </p:spPr>
      </p:pic>
    </p:spTree>
    <p:extLst>
      <p:ext uri="{BB962C8B-B14F-4D97-AF65-F5344CB8AC3E}">
        <p14:creationId xmlns:p14="http://schemas.microsoft.com/office/powerpoint/2010/main" val="845553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A5627C42-18B2-9A4A-8092-3D016EE645D3}"/>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Determinants of Success at IPO investing</a:t>
            </a:r>
          </a:p>
        </p:txBody>
      </p:sp>
      <p:sp>
        <p:nvSpPr>
          <p:cNvPr id="13314" name="Rectangle 3">
            <a:extLst>
              <a:ext uri="{FF2B5EF4-FFF2-40B4-BE49-F238E27FC236}">
                <a16:creationId xmlns:a16="http://schemas.microsoft.com/office/drawing/2014/main" id="{51742B68-AFF1-E140-9375-B93B69C1D5A2}"/>
              </a:ext>
            </a:extLst>
          </p:cNvPr>
          <p:cNvSpPr>
            <a:spLocks noGrp="1"/>
          </p:cNvSpPr>
          <p:nvPr>
            <p:ph sz="quarter" idx="1"/>
          </p:nvPr>
        </p:nvSpPr>
        <p:spPr>
          <a:xfrm>
            <a:off x="612775" y="1600200"/>
            <a:ext cx="8153400" cy="4495800"/>
          </a:xfrm>
        </p:spPr>
        <p:txBody>
          <a:bodyPr/>
          <a:lstStyle/>
          <a:p>
            <a:pPr marL="514350" indent="-514350">
              <a:lnSpc>
                <a:spcPct val="80000"/>
              </a:lnSpc>
              <a:buFont typeface="Calibri" panose="020F0502020204030204" pitchFamily="34" charset="0"/>
              <a:buAutoNum type="arabicPeriod"/>
            </a:pPr>
            <a:r>
              <a:rPr lang="en-US" altLang="en-US" sz="2200" u="sng" dirty="0">
                <a:ea typeface="ＭＳ Ｐゴシック" panose="020B0600070205080204" pitchFamily="34" charset="-128"/>
              </a:rPr>
              <a:t>Select the “right’ IPOs</a:t>
            </a:r>
            <a:r>
              <a:rPr lang="en-US" altLang="en-US" sz="2200" dirty="0">
                <a:ea typeface="ＭＳ Ｐゴシック" panose="020B0600070205080204" pitchFamily="34" charset="-128"/>
              </a:rPr>
              <a:t>: Have the valuation skills to value companies with limited information and considerable uncertainty about the future, so as to be able to identify the companies that are under or over priced.</a:t>
            </a:r>
          </a:p>
          <a:p>
            <a:pPr marL="514350" indent="-514350">
              <a:lnSpc>
                <a:spcPct val="80000"/>
              </a:lnSpc>
              <a:buFont typeface="Calibri" panose="020F0502020204030204" pitchFamily="34" charset="0"/>
              <a:buAutoNum type="arabicPeriod"/>
            </a:pPr>
            <a:r>
              <a:rPr lang="en-US" altLang="en-US" sz="2200" u="sng" dirty="0">
                <a:ea typeface="ＭＳ Ｐゴシック" panose="020B0600070205080204" pitchFamily="34" charset="-128"/>
              </a:rPr>
              <a:t>Play the allotment game</a:t>
            </a:r>
            <a:r>
              <a:rPr lang="en-US" altLang="en-US" sz="2200" dirty="0">
                <a:ea typeface="ＭＳ Ｐゴシック" panose="020B0600070205080204" pitchFamily="34" charset="-128"/>
              </a:rPr>
              <a:t>: Ask for more shares than you want in companies which you view as severely under priced and fewer or no shares in firms that are overpriced or that are priced closer to fair value.</a:t>
            </a:r>
          </a:p>
          <a:p>
            <a:pPr marL="514350" indent="-514350">
              <a:lnSpc>
                <a:spcPct val="80000"/>
              </a:lnSpc>
              <a:buFont typeface="Calibri" panose="020F0502020204030204" pitchFamily="34" charset="0"/>
              <a:buAutoNum type="arabicPeriod"/>
            </a:pPr>
            <a:r>
              <a:rPr lang="en-US" altLang="en-US" sz="2200" u="sng" dirty="0">
                <a:ea typeface="ＭＳ Ｐゴシック" panose="020B0600070205080204" pitchFamily="34" charset="-128"/>
              </a:rPr>
              <a:t>All in the timing</a:t>
            </a:r>
            <a:r>
              <a:rPr lang="en-US" altLang="en-US" sz="2200" dirty="0">
                <a:ea typeface="ＭＳ Ｐゴシック" panose="020B0600070205080204" pitchFamily="34" charset="-128"/>
              </a:rPr>
              <a:t>: Since this is a pricing game, often involving getting the shares at the offering price and flipping the shares on the offering date, you will have to gauge the market mood and demand for each offering, in addition to assessing its value.  In other words, a shift in market mood can leave you with a large allotment of over-priced shares in an initial public offering.</a:t>
            </a:r>
          </a:p>
          <a:p>
            <a:pPr marL="514350" indent="-514350">
              <a:lnSpc>
                <a:spcPct val="80000"/>
              </a:lnSpc>
            </a:pPr>
            <a:endParaRPr lang="en-US" altLang="en-US" sz="2200" dirty="0">
              <a:ea typeface="ＭＳ Ｐゴシック" panose="020B0600070205080204" pitchFamily="34" charset="-128"/>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1580</TotalTime>
  <Words>681</Words>
  <Application>Microsoft Macintosh PowerPoint</Application>
  <PresentationFormat>On-screen Show (4:3)</PresentationFormat>
  <Paragraphs>46</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ＭＳ Ｐゴシック</vt:lpstr>
      <vt:lpstr>Arial</vt:lpstr>
      <vt:lpstr>Calibri</vt:lpstr>
      <vt:lpstr>Monotype Sorts</vt:lpstr>
      <vt:lpstr>Times</vt:lpstr>
      <vt:lpstr>Wingdings</vt:lpstr>
      <vt:lpstr>Wingdings 2</vt:lpstr>
      <vt:lpstr>Basic</vt:lpstr>
      <vt:lpstr>Get in on the ground floor: The IPO story</vt:lpstr>
      <vt:lpstr>The Initial Public Offering: Institutional setting</vt:lpstr>
      <vt:lpstr>IPO institutional timing and details</vt:lpstr>
      <vt:lpstr>The returns on the IPO offering date</vt:lpstr>
      <vt:lpstr>More on IPO pricing…</vt:lpstr>
      <vt:lpstr>IPO underpricing over time…</vt:lpstr>
      <vt:lpstr>IPO underpricing in Europe..</vt:lpstr>
      <vt:lpstr>A blanket IPO strategy…</vt:lpstr>
      <vt:lpstr>1. Selection bias</vt:lpstr>
      <vt:lpstr>2. The IPO Cycle</vt:lpstr>
      <vt:lpstr>3. What happens after the IPO?</vt:lpstr>
      <vt:lpstr>Updated and by year</vt:lpstr>
      <vt:lpstr>A Game Changer? More money losing companies going public… Tech &amp; Biotech</vt:lpstr>
      <vt:lpstr>Determinants of Success at IPO investing</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Investing</dc:title>
  <dc:creator>Aswath Damodaran</dc:creator>
  <cp:lastModifiedBy>Kiran Damodaran</cp:lastModifiedBy>
  <cp:revision>44</cp:revision>
  <cp:lastPrinted>1999-08-20T15:53:17Z</cp:lastPrinted>
  <dcterms:created xsi:type="dcterms:W3CDTF">1998-07-20T08:27:05Z</dcterms:created>
  <dcterms:modified xsi:type="dcterms:W3CDTF">2019-08-19T15:18:59Z</dcterms:modified>
</cp:coreProperties>
</file>