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41" r:id="rId1"/>
  </p:sldMasterIdLst>
  <p:notesMasterIdLst>
    <p:notesMasterId r:id="rId14"/>
  </p:notesMasterIdLst>
  <p:sldIdLst>
    <p:sldId id="256" r:id="rId2"/>
    <p:sldId id="284" r:id="rId3"/>
    <p:sldId id="292" r:id="rId4"/>
    <p:sldId id="305" r:id="rId5"/>
    <p:sldId id="259" r:id="rId6"/>
    <p:sldId id="260" r:id="rId7"/>
    <p:sldId id="261" r:id="rId8"/>
    <p:sldId id="281" r:id="rId9"/>
    <p:sldId id="285" r:id="rId10"/>
    <p:sldId id="286" r:id="rId11"/>
    <p:sldId id="293" r:id="rId12"/>
    <p:sldId id="294" r:id="rId1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3"/>
    <p:restoredTop sz="93195"/>
  </p:normalViewPr>
  <p:slideViewPr>
    <p:cSldViewPr>
      <p:cViewPr varScale="1">
        <p:scale>
          <a:sx n="109" d="100"/>
          <a:sy n="109" d="100"/>
        </p:scale>
        <p:origin x="14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All%20My%20Stuff/Home%20Page%202002/pptfiles/invphiloh/websessions2018/sessions%20on%20value%20investing/Portfolios_Formed_on_E-P.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Annual Returns on PE ratio classes: 1952-2018</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'Inverted table'!$G$1</c:f>
              <c:strCache>
                <c:ptCount val="1"/>
                <c:pt idx="0">
                  <c:v>Value Eighted</c:v>
                </c:pt>
              </c:strCache>
            </c:strRef>
          </c:tx>
          <c:spPr>
            <a:solidFill>
              <a:schemeClr val="accent1"/>
            </a:solidFill>
            <a:ln>
              <a:noFill/>
            </a:ln>
            <a:effectLst/>
          </c:spPr>
          <c:invertIfNegative val="0"/>
          <c:cat>
            <c:strRef>
              <c:f>'Inverted table'!$F$2:$F$11</c:f>
              <c:strCache>
                <c:ptCount val="10"/>
                <c:pt idx="0">
                  <c:v>Lowest PE</c:v>
                </c:pt>
                <c:pt idx="1">
                  <c:v>2</c:v>
                </c:pt>
                <c:pt idx="2">
                  <c:v>3</c:v>
                </c:pt>
                <c:pt idx="3">
                  <c:v>4</c:v>
                </c:pt>
                <c:pt idx="4">
                  <c:v>5</c:v>
                </c:pt>
                <c:pt idx="5">
                  <c:v>6</c:v>
                </c:pt>
                <c:pt idx="6">
                  <c:v>7</c:v>
                </c:pt>
                <c:pt idx="7">
                  <c:v>8</c:v>
                </c:pt>
                <c:pt idx="8">
                  <c:v>9</c:v>
                </c:pt>
                <c:pt idx="9">
                  <c:v>Highest PE</c:v>
                </c:pt>
              </c:strCache>
            </c:strRef>
          </c:cat>
          <c:val>
            <c:numRef>
              <c:f>'Inverted table'!$G$2:$G$11</c:f>
              <c:numCache>
                <c:formatCode>0.00%</c:formatCode>
                <c:ptCount val="10"/>
                <c:pt idx="0">
                  <c:v>0.17962985074626869</c:v>
                </c:pt>
                <c:pt idx="1">
                  <c:v>0.17212686567164182</c:v>
                </c:pt>
                <c:pt idx="2">
                  <c:v>0.16052835820895517</c:v>
                </c:pt>
                <c:pt idx="3">
                  <c:v>0.14734626865671641</c:v>
                </c:pt>
                <c:pt idx="4">
                  <c:v>0.13986865671641791</c:v>
                </c:pt>
                <c:pt idx="5">
                  <c:v>0.12270597014925372</c:v>
                </c:pt>
                <c:pt idx="6">
                  <c:v>0.11695820895522382</c:v>
                </c:pt>
                <c:pt idx="7">
                  <c:v>0.12033880597014925</c:v>
                </c:pt>
                <c:pt idx="8">
                  <c:v>0.10227761194029847</c:v>
                </c:pt>
                <c:pt idx="9">
                  <c:v>0.11821791044776118</c:v>
                </c:pt>
              </c:numCache>
            </c:numRef>
          </c:val>
          <c:extLst>
            <c:ext xmlns:c16="http://schemas.microsoft.com/office/drawing/2014/chart" uri="{C3380CC4-5D6E-409C-BE32-E72D297353CC}">
              <c16:uniqueId val="{00000000-6192-C243-9100-57BA277FCD3C}"/>
            </c:ext>
          </c:extLst>
        </c:ser>
        <c:ser>
          <c:idx val="1"/>
          <c:order val="1"/>
          <c:tx>
            <c:strRef>
              <c:f>'Inverted table'!$H$1</c:f>
              <c:strCache>
                <c:ptCount val="1"/>
                <c:pt idx="0">
                  <c:v>Equally Weighted</c:v>
                </c:pt>
              </c:strCache>
            </c:strRef>
          </c:tx>
          <c:spPr>
            <a:solidFill>
              <a:schemeClr val="accent2"/>
            </a:solidFill>
            <a:ln>
              <a:noFill/>
            </a:ln>
            <a:effectLst/>
          </c:spPr>
          <c:invertIfNegative val="0"/>
          <c:cat>
            <c:strRef>
              <c:f>'Inverted table'!$F$2:$F$11</c:f>
              <c:strCache>
                <c:ptCount val="10"/>
                <c:pt idx="0">
                  <c:v>Lowest PE</c:v>
                </c:pt>
                <c:pt idx="1">
                  <c:v>2</c:v>
                </c:pt>
                <c:pt idx="2">
                  <c:v>3</c:v>
                </c:pt>
                <c:pt idx="3">
                  <c:v>4</c:v>
                </c:pt>
                <c:pt idx="4">
                  <c:v>5</c:v>
                </c:pt>
                <c:pt idx="5">
                  <c:v>6</c:v>
                </c:pt>
                <c:pt idx="6">
                  <c:v>7</c:v>
                </c:pt>
                <c:pt idx="7">
                  <c:v>8</c:v>
                </c:pt>
                <c:pt idx="8">
                  <c:v>9</c:v>
                </c:pt>
                <c:pt idx="9">
                  <c:v>Highest PE</c:v>
                </c:pt>
              </c:strCache>
            </c:strRef>
          </c:cat>
          <c:val>
            <c:numRef>
              <c:f>'Inverted table'!$H$2:$H$11</c:f>
              <c:numCache>
                <c:formatCode>0.00%</c:formatCode>
                <c:ptCount val="10"/>
                <c:pt idx="0">
                  <c:v>0.21827164179104477</c:v>
                </c:pt>
                <c:pt idx="1">
                  <c:v>0.19895373134328367</c:v>
                </c:pt>
                <c:pt idx="2">
                  <c:v>0.18528805970149251</c:v>
                </c:pt>
                <c:pt idx="3">
                  <c:v>0.17326567164179099</c:v>
                </c:pt>
                <c:pt idx="4">
                  <c:v>0.16401194029850746</c:v>
                </c:pt>
                <c:pt idx="5">
                  <c:v>0.15777761194029849</c:v>
                </c:pt>
                <c:pt idx="6">
                  <c:v>0.1509507462686567</c:v>
                </c:pt>
                <c:pt idx="7">
                  <c:v>0.14308805970149252</c:v>
                </c:pt>
                <c:pt idx="8">
                  <c:v>0.13945671641791046</c:v>
                </c:pt>
                <c:pt idx="9">
                  <c:v>0.12591641791044775</c:v>
                </c:pt>
              </c:numCache>
            </c:numRef>
          </c:val>
          <c:extLst>
            <c:ext xmlns:c16="http://schemas.microsoft.com/office/drawing/2014/chart" uri="{C3380CC4-5D6E-409C-BE32-E72D297353CC}">
              <c16:uniqueId val="{00000001-6192-C243-9100-57BA277FCD3C}"/>
            </c:ext>
          </c:extLst>
        </c:ser>
        <c:dLbls>
          <c:showLegendKey val="0"/>
          <c:showVal val="0"/>
          <c:showCatName val="0"/>
          <c:showSerName val="0"/>
          <c:showPercent val="0"/>
          <c:showBubbleSize val="0"/>
        </c:dLbls>
        <c:gapWidth val="219"/>
        <c:overlap val="-27"/>
        <c:axId val="1324312095"/>
        <c:axId val="1296780671"/>
      </c:barChart>
      <c:catAx>
        <c:axId val="1324312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96780671"/>
        <c:crosses val="autoZero"/>
        <c:auto val="1"/>
        <c:lblAlgn val="ctr"/>
        <c:lblOffset val="100"/>
        <c:noMultiLvlLbl val="0"/>
      </c:catAx>
      <c:valAx>
        <c:axId val="1296780671"/>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24312095"/>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5964B72A-B7C3-9B48-92ED-05E3797768BE}"/>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79" name="Rectangle 3">
            <a:extLst>
              <a:ext uri="{FF2B5EF4-FFF2-40B4-BE49-F238E27FC236}">
                <a16:creationId xmlns:a16="http://schemas.microsoft.com/office/drawing/2014/main" id="{FC2E6B4C-7667-2448-B71F-D12FB4DBF849}"/>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D244DA92-ECA2-3F42-A8C2-1E9DA0F3BAA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5">
            <a:extLst>
              <a:ext uri="{FF2B5EF4-FFF2-40B4-BE49-F238E27FC236}">
                <a16:creationId xmlns:a16="http://schemas.microsoft.com/office/drawing/2014/main" id="{A6CC8A3B-B11E-C24E-A94E-6E6A6F499729}"/>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0182" name="Rectangle 6">
            <a:extLst>
              <a:ext uri="{FF2B5EF4-FFF2-40B4-BE49-F238E27FC236}">
                <a16:creationId xmlns:a16="http://schemas.microsoft.com/office/drawing/2014/main" id="{15675F96-884E-D94F-A9FD-2F6C21494B06}"/>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83" name="Rectangle 7">
            <a:extLst>
              <a:ext uri="{FF2B5EF4-FFF2-40B4-BE49-F238E27FC236}">
                <a16:creationId xmlns:a16="http://schemas.microsoft.com/office/drawing/2014/main" id="{3175EB68-D088-5E45-A5F6-7144AE3FE5CE}"/>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8387C903-4307-2342-A7F5-4997A8B9CF5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A38828-3385-E642-9F03-AA0016D78E5A}"/>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5562EBC3-36AB-BC45-BEEC-6ED1F516B831}"/>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1AB0DC2E-3DDF-174D-A688-9340C4C2E849}"/>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6DDFA00E-341B-E943-8ACD-4E345728A9D6}"/>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E29921D2-3AC5-F741-8A9F-7BEDAA26C939}" type="datetime1">
              <a:rPr lang="en-US" altLang="en-US"/>
              <a:pPr>
                <a:defRPr/>
              </a:pPr>
              <a:t>8/19/19</a:t>
            </a:fld>
            <a:endParaRPr lang="en-US" altLang="en-US"/>
          </a:p>
        </p:txBody>
      </p:sp>
      <p:sp>
        <p:nvSpPr>
          <p:cNvPr id="10" name="Footer Placeholder 16">
            <a:extLst>
              <a:ext uri="{FF2B5EF4-FFF2-40B4-BE49-F238E27FC236}">
                <a16:creationId xmlns:a16="http://schemas.microsoft.com/office/drawing/2014/main" id="{D33F6AA9-F6E1-B442-B34F-8856FEA9A036}"/>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C91A8F7F-61B3-8245-AF60-837217AE7229}"/>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CF5A7659-CB35-9645-B713-1388A7B923F6}" type="slidenum">
              <a:rPr lang="en-US" altLang="en-US"/>
              <a:pPr>
                <a:defRPr/>
              </a:pPr>
              <a:t>‹#›</a:t>
            </a:fld>
            <a:endParaRPr lang="en-US" altLang="en-US"/>
          </a:p>
        </p:txBody>
      </p:sp>
    </p:spTree>
    <p:extLst>
      <p:ext uri="{BB962C8B-B14F-4D97-AF65-F5344CB8AC3E}">
        <p14:creationId xmlns:p14="http://schemas.microsoft.com/office/powerpoint/2010/main" val="957839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FD4FC35-53E0-6247-A3C7-BD9CEBDBDB36}"/>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80F657F9-22BD-CA47-8B83-AB2DDBC45004}"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0483D1E0-73F8-BF40-A218-96A535256DE9}"/>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01FE2D62-05AD-5845-BB5D-30DC79FC41F4}"/>
              </a:ext>
            </a:extLst>
          </p:cNvPr>
          <p:cNvSpPr>
            <a:spLocks noGrp="1"/>
          </p:cNvSpPr>
          <p:nvPr>
            <p:ph type="sldNum" sz="quarter" idx="11"/>
          </p:nvPr>
        </p:nvSpPr>
        <p:spPr/>
        <p:txBody>
          <a:bodyPr/>
          <a:lstStyle>
            <a:lvl1pPr>
              <a:defRPr smtClean="0"/>
            </a:lvl1pPr>
          </a:lstStyle>
          <a:p>
            <a:pPr>
              <a:defRPr/>
            </a:pPr>
            <a:fld id="{E2854BFD-9F6A-1F49-98C0-01011D26195C}" type="slidenum">
              <a:rPr lang="en-US" altLang="en-US"/>
              <a:pPr>
                <a:defRPr/>
              </a:pPr>
              <a:t>‹#›</a:t>
            </a:fld>
            <a:endParaRPr lang="en-US" altLang="en-US"/>
          </a:p>
        </p:txBody>
      </p:sp>
    </p:spTree>
    <p:extLst>
      <p:ext uri="{BB962C8B-B14F-4D97-AF65-F5344CB8AC3E}">
        <p14:creationId xmlns:p14="http://schemas.microsoft.com/office/powerpoint/2010/main" val="938050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EB8FEAA-6CFB-0F41-9636-AC09B5B4538F}"/>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384F6E31-D97D-E447-BD60-8EF90E096811}"/>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50E78989-DFAA-F34E-8440-982D0FF0C775}"/>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DF526F53-C7E5-624B-B449-C8B3620A576A}"/>
              </a:ext>
            </a:extLst>
          </p:cNvPr>
          <p:cNvSpPr>
            <a:spLocks noGrp="1"/>
          </p:cNvSpPr>
          <p:nvPr>
            <p:ph type="dt" sz="half" idx="10"/>
          </p:nvPr>
        </p:nvSpPr>
        <p:spPr/>
        <p:txBody>
          <a:bodyPr/>
          <a:lstStyle>
            <a:lvl1pPr>
              <a:defRPr smtClean="0"/>
            </a:lvl1pPr>
          </a:lstStyle>
          <a:p>
            <a:pPr>
              <a:defRPr/>
            </a:pPr>
            <a:fld id="{F11F8035-61F7-9446-8525-14A88654F0EF}" type="datetime1">
              <a:rPr lang="en-US" altLang="en-US"/>
              <a:pPr>
                <a:defRPr/>
              </a:pPr>
              <a:t>8/19/19</a:t>
            </a:fld>
            <a:endParaRPr lang="en-US" altLang="en-US"/>
          </a:p>
        </p:txBody>
      </p:sp>
      <p:sp>
        <p:nvSpPr>
          <p:cNvPr id="8" name="Slide Number Placeholder 12">
            <a:extLst>
              <a:ext uri="{FF2B5EF4-FFF2-40B4-BE49-F238E27FC236}">
                <a16:creationId xmlns:a16="http://schemas.microsoft.com/office/drawing/2014/main" id="{00E3D27E-612E-F04D-999B-EAE61A2AFD05}"/>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2621C500-CDF3-8D43-A811-CBE3830FCAEA}"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3E8D46D4-A4DC-F54F-95CF-9956D35E1858}"/>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076963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06EAA42D-2822-6C4B-8522-CB772D8AF5CD}"/>
              </a:ext>
            </a:extLst>
          </p:cNvPr>
          <p:cNvSpPr>
            <a:spLocks noGrp="1"/>
          </p:cNvSpPr>
          <p:nvPr>
            <p:ph type="dt" sz="half" idx="10"/>
          </p:nvPr>
        </p:nvSpPr>
        <p:spPr/>
        <p:txBody>
          <a:bodyPr/>
          <a:lstStyle>
            <a:lvl1pPr>
              <a:defRPr smtClean="0"/>
            </a:lvl1pPr>
          </a:lstStyle>
          <a:p>
            <a:pPr>
              <a:defRPr/>
            </a:pPr>
            <a:fld id="{2165DD2D-9897-D347-B576-65E42D5A658D}" type="datetime1">
              <a:rPr lang="en-US" altLang="en-US"/>
              <a:pPr>
                <a:defRPr/>
              </a:pPr>
              <a:t>8/19/19</a:t>
            </a:fld>
            <a:endParaRPr lang="en-US" altLang="en-US"/>
          </a:p>
        </p:txBody>
      </p:sp>
      <p:sp>
        <p:nvSpPr>
          <p:cNvPr id="6" name="Slide Number Placeholder 9">
            <a:extLst>
              <a:ext uri="{FF2B5EF4-FFF2-40B4-BE49-F238E27FC236}">
                <a16:creationId xmlns:a16="http://schemas.microsoft.com/office/drawing/2014/main" id="{D371D31F-D788-4F49-B878-B2302EDEBD30}"/>
              </a:ext>
            </a:extLst>
          </p:cNvPr>
          <p:cNvSpPr>
            <a:spLocks noGrp="1"/>
          </p:cNvSpPr>
          <p:nvPr>
            <p:ph type="sldNum" sz="quarter" idx="11"/>
          </p:nvPr>
        </p:nvSpPr>
        <p:spPr/>
        <p:txBody>
          <a:bodyPr/>
          <a:lstStyle>
            <a:lvl1pPr>
              <a:defRPr smtClean="0"/>
            </a:lvl1pPr>
          </a:lstStyle>
          <a:p>
            <a:pPr>
              <a:defRPr/>
            </a:pPr>
            <a:fld id="{E0A787A3-2542-2745-9395-43E9BCFF2F05}"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82BABBCC-4954-6D45-8362-DC7F41A927F6}"/>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489557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8FBD2099-C974-3747-88C4-2975A37CA5F5}"/>
              </a:ext>
            </a:extLst>
          </p:cNvPr>
          <p:cNvSpPr>
            <a:spLocks noGrp="1"/>
          </p:cNvSpPr>
          <p:nvPr>
            <p:ph type="dt" sz="half" idx="10"/>
          </p:nvPr>
        </p:nvSpPr>
        <p:spPr/>
        <p:txBody>
          <a:bodyPr/>
          <a:lstStyle>
            <a:lvl1pPr>
              <a:defRPr/>
            </a:lvl1pPr>
          </a:lstStyle>
          <a:p>
            <a:pPr>
              <a:defRPr/>
            </a:pPr>
            <a:fld id="{B63A0CF7-A966-7941-9E2D-6B15B1EB34C4}"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79E0435C-DF8C-AD45-A974-C7A1EAF61170}"/>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92CF1F07-F536-834B-AFD2-4681EB926572}"/>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051795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FDCFD63F-51D6-1745-9FEA-E9B6C1F221FC}"/>
              </a:ext>
            </a:extLst>
          </p:cNvPr>
          <p:cNvSpPr>
            <a:spLocks noGrp="1"/>
          </p:cNvSpPr>
          <p:nvPr>
            <p:ph type="dt" sz="half" idx="10"/>
          </p:nvPr>
        </p:nvSpPr>
        <p:spPr/>
        <p:txBody>
          <a:bodyPr/>
          <a:lstStyle>
            <a:lvl1pPr>
              <a:defRPr smtClean="0"/>
            </a:lvl1pPr>
          </a:lstStyle>
          <a:p>
            <a:pPr>
              <a:defRPr/>
            </a:pPr>
            <a:fld id="{5CCC78E6-96C5-7C42-812F-ECAF1A6D391F}" type="datetime1">
              <a:rPr lang="en-US" altLang="en-US"/>
              <a:pPr>
                <a:defRPr/>
              </a:pPr>
              <a:t>8/19/19</a:t>
            </a:fld>
            <a:endParaRPr lang="en-US" altLang="en-US"/>
          </a:p>
        </p:txBody>
      </p:sp>
      <p:sp>
        <p:nvSpPr>
          <p:cNvPr id="4" name="Footer Placeholder 2">
            <a:extLst>
              <a:ext uri="{FF2B5EF4-FFF2-40B4-BE49-F238E27FC236}">
                <a16:creationId xmlns:a16="http://schemas.microsoft.com/office/drawing/2014/main" id="{6B79277C-CA66-CB40-92F2-DB6E9A0E1CC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CE5FB877-4E48-6A44-B0B4-74434385AC3C}"/>
              </a:ext>
            </a:extLst>
          </p:cNvPr>
          <p:cNvSpPr>
            <a:spLocks noGrp="1"/>
          </p:cNvSpPr>
          <p:nvPr>
            <p:ph type="sldNum" sz="quarter" idx="12"/>
          </p:nvPr>
        </p:nvSpPr>
        <p:spPr/>
        <p:txBody>
          <a:bodyPr/>
          <a:lstStyle>
            <a:lvl1pPr>
              <a:defRPr smtClean="0"/>
            </a:lvl1pPr>
          </a:lstStyle>
          <a:p>
            <a:pPr>
              <a:defRPr/>
            </a:pPr>
            <a:fld id="{27367476-222D-1C4A-98F8-58BE6CE68487}" type="slidenum">
              <a:rPr lang="en-US" altLang="en-US"/>
              <a:pPr>
                <a:defRPr/>
              </a:pPr>
              <a:t>‹#›</a:t>
            </a:fld>
            <a:endParaRPr lang="en-US" altLang="en-US"/>
          </a:p>
        </p:txBody>
      </p:sp>
    </p:spTree>
    <p:extLst>
      <p:ext uri="{BB962C8B-B14F-4D97-AF65-F5344CB8AC3E}">
        <p14:creationId xmlns:p14="http://schemas.microsoft.com/office/powerpoint/2010/main" val="3398584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9D2491-1B80-A745-A555-9E953087B8AC}"/>
              </a:ext>
            </a:extLst>
          </p:cNvPr>
          <p:cNvSpPr>
            <a:spLocks noGrp="1"/>
          </p:cNvSpPr>
          <p:nvPr>
            <p:ph type="dt" sz="half" idx="10"/>
          </p:nvPr>
        </p:nvSpPr>
        <p:spPr/>
        <p:txBody>
          <a:bodyPr/>
          <a:lstStyle>
            <a:lvl1pPr>
              <a:defRPr smtClean="0"/>
            </a:lvl1pPr>
          </a:lstStyle>
          <a:p>
            <a:pPr>
              <a:defRPr/>
            </a:pPr>
            <a:fld id="{B06C2524-7B6C-144C-982C-04AEBF599FB7}"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B75D7E69-FB19-CE46-B27F-6C42B4C71D0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F180B30A-90A6-6247-A49F-C4E7E134961F}"/>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07BE3910-9B91-2D44-967B-CC0D8C32F9D0}" type="slidenum">
              <a:rPr lang="en-US" altLang="en-US"/>
              <a:pPr>
                <a:defRPr/>
              </a:pPr>
              <a:t>‹#›</a:t>
            </a:fld>
            <a:endParaRPr lang="en-US" altLang="en-US"/>
          </a:p>
        </p:txBody>
      </p:sp>
    </p:spTree>
    <p:extLst>
      <p:ext uri="{BB962C8B-B14F-4D97-AF65-F5344CB8AC3E}">
        <p14:creationId xmlns:p14="http://schemas.microsoft.com/office/powerpoint/2010/main" val="2481145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143BAB2E-36A5-6B4A-A3CD-F1550CDBDB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953AFC2-48D3-E44D-B8FC-5ABA098E59C9}"/>
              </a:ext>
            </a:extLst>
          </p:cNvPr>
          <p:cNvSpPr>
            <a:spLocks noGrp="1"/>
          </p:cNvSpPr>
          <p:nvPr>
            <p:ph type="dt" sz="half" idx="10"/>
          </p:nvPr>
        </p:nvSpPr>
        <p:spPr/>
        <p:txBody>
          <a:bodyPr/>
          <a:lstStyle>
            <a:lvl1pPr>
              <a:defRPr smtClean="0"/>
            </a:lvl1pPr>
          </a:lstStyle>
          <a:p>
            <a:pPr>
              <a:defRPr/>
            </a:pPr>
            <a:fld id="{568DCC0D-BD8A-ED45-AD9D-07DDE3A358BB}" type="datetime1">
              <a:rPr lang="en-US" altLang="en-US"/>
              <a:pPr>
                <a:defRPr/>
              </a:pPr>
              <a:t>8/19/19</a:t>
            </a:fld>
            <a:endParaRPr lang="en-US" altLang="en-US"/>
          </a:p>
        </p:txBody>
      </p:sp>
      <p:sp>
        <p:nvSpPr>
          <p:cNvPr id="6" name="Footer Placeholder 5">
            <a:extLst>
              <a:ext uri="{FF2B5EF4-FFF2-40B4-BE49-F238E27FC236}">
                <a16:creationId xmlns:a16="http://schemas.microsoft.com/office/drawing/2014/main" id="{2CE885E3-E808-7548-BE94-D955B8A2A9D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6F1D5812-55EF-5142-A2E3-E8B4C8A30798}"/>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871809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4C88C3E-1C26-134D-91F8-67D4F3979837}"/>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4E0F484E-3489-AC45-A467-7DF9BA76F586}"/>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DEB0A928-839E-B44F-AC69-9FBA34C0AF19}"/>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12C5AB4A-9FE0-DC4A-9AB1-6C8D96925E73}"/>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E74E1FA1-9BF2-BB4F-98C4-C57DD63E57E9}"/>
              </a:ext>
            </a:extLst>
          </p:cNvPr>
          <p:cNvSpPr>
            <a:spLocks noGrp="1"/>
          </p:cNvSpPr>
          <p:nvPr>
            <p:ph type="dt" sz="half" idx="10"/>
          </p:nvPr>
        </p:nvSpPr>
        <p:spPr>
          <a:xfrm>
            <a:off x="6248400" y="6248400"/>
            <a:ext cx="2667000" cy="365125"/>
          </a:xfrm>
        </p:spPr>
        <p:txBody>
          <a:bodyPr/>
          <a:lstStyle>
            <a:lvl1pPr>
              <a:defRPr smtClean="0"/>
            </a:lvl1pPr>
          </a:lstStyle>
          <a:p>
            <a:pPr>
              <a:defRPr/>
            </a:pPr>
            <a:fld id="{C8CE6FF2-D902-7A49-B791-2BAABBD8D4D8}" type="datetime1">
              <a:rPr lang="en-US" altLang="en-US"/>
              <a:pPr>
                <a:defRPr/>
              </a:pPr>
              <a:t>8/19/19</a:t>
            </a:fld>
            <a:endParaRPr lang="en-US" altLang="en-US"/>
          </a:p>
        </p:txBody>
      </p:sp>
      <p:sp>
        <p:nvSpPr>
          <p:cNvPr id="10" name="Slide Number Placeholder 12">
            <a:extLst>
              <a:ext uri="{FF2B5EF4-FFF2-40B4-BE49-F238E27FC236}">
                <a16:creationId xmlns:a16="http://schemas.microsoft.com/office/drawing/2014/main" id="{0C858BA0-427C-0547-A5C4-43C09C825E9B}"/>
              </a:ext>
            </a:extLst>
          </p:cNvPr>
          <p:cNvSpPr>
            <a:spLocks noGrp="1"/>
          </p:cNvSpPr>
          <p:nvPr>
            <p:ph type="sldNum" sz="quarter" idx="11"/>
          </p:nvPr>
        </p:nvSpPr>
        <p:spPr>
          <a:xfrm>
            <a:off x="0" y="4667250"/>
            <a:ext cx="1447800" cy="663575"/>
          </a:xfrm>
        </p:spPr>
        <p:txBody>
          <a:bodyPr/>
          <a:lstStyle>
            <a:lvl1pPr>
              <a:defRPr sz="2800" smtClean="0"/>
            </a:lvl1pPr>
          </a:lstStyle>
          <a:p>
            <a:pPr>
              <a:defRPr/>
            </a:pPr>
            <a:fld id="{A9A7ADA7-8E2A-0349-8490-E0ED38AF8A51}"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53250182-FE3C-B843-B16C-39C72D11ECC0}"/>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577594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48DF49FC-A8F2-2740-839B-712F31F9E951}"/>
              </a:ext>
            </a:extLst>
          </p:cNvPr>
          <p:cNvSpPr>
            <a:spLocks noGrp="1"/>
          </p:cNvSpPr>
          <p:nvPr>
            <p:ph type="dt" sz="half" idx="10"/>
          </p:nvPr>
        </p:nvSpPr>
        <p:spPr/>
        <p:txBody>
          <a:bodyPr/>
          <a:lstStyle>
            <a:lvl1pPr>
              <a:defRPr smtClean="0"/>
            </a:lvl1pPr>
          </a:lstStyle>
          <a:p>
            <a:pPr>
              <a:defRPr/>
            </a:pPr>
            <a:fld id="{55A3B0FA-73EF-A246-9A5C-B7B7B54BD236}" type="datetime1">
              <a:rPr lang="en-US" altLang="en-US"/>
              <a:pPr>
                <a:defRPr/>
              </a:pPr>
              <a:t>8/19/19</a:t>
            </a:fld>
            <a:endParaRPr lang="en-US" altLang="en-US"/>
          </a:p>
        </p:txBody>
      </p:sp>
      <p:sp>
        <p:nvSpPr>
          <p:cNvPr id="5" name="Footer Placeholder 2">
            <a:extLst>
              <a:ext uri="{FF2B5EF4-FFF2-40B4-BE49-F238E27FC236}">
                <a16:creationId xmlns:a16="http://schemas.microsoft.com/office/drawing/2014/main" id="{8AF296D7-38F4-194C-9262-2559DD93C81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CE1AD307-35A8-7E4D-8A3D-F9FB646A015E}"/>
              </a:ext>
            </a:extLst>
          </p:cNvPr>
          <p:cNvSpPr>
            <a:spLocks noGrp="1"/>
          </p:cNvSpPr>
          <p:nvPr>
            <p:ph type="sldNum" sz="quarter" idx="12"/>
          </p:nvPr>
        </p:nvSpPr>
        <p:spPr/>
        <p:txBody>
          <a:bodyPr/>
          <a:lstStyle>
            <a:lvl1pPr>
              <a:defRPr smtClean="0"/>
            </a:lvl1pPr>
          </a:lstStyle>
          <a:p>
            <a:pPr>
              <a:defRPr/>
            </a:pPr>
            <a:fld id="{4DDCFC2E-B34D-1547-A352-B97DBABFF9C0}" type="slidenum">
              <a:rPr lang="en-US" altLang="en-US"/>
              <a:pPr>
                <a:defRPr/>
              </a:pPr>
              <a:t>‹#›</a:t>
            </a:fld>
            <a:endParaRPr lang="en-US" altLang="en-US"/>
          </a:p>
        </p:txBody>
      </p:sp>
    </p:spTree>
    <p:extLst>
      <p:ext uri="{BB962C8B-B14F-4D97-AF65-F5344CB8AC3E}">
        <p14:creationId xmlns:p14="http://schemas.microsoft.com/office/powerpoint/2010/main" val="619947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9522AD-631B-2940-8940-50B06665B57C}"/>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55BF2C47-87FF-3748-A448-F1AE97004D59}"/>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665EC33C-8E0B-2246-8C5C-20C9C3E11BCD}"/>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158F5C28-E308-0F4D-A490-794C6B71A3A4}"/>
              </a:ext>
            </a:extLst>
          </p:cNvPr>
          <p:cNvSpPr>
            <a:spLocks noGrp="1"/>
          </p:cNvSpPr>
          <p:nvPr>
            <p:ph type="dt" sz="half" idx="10"/>
          </p:nvPr>
        </p:nvSpPr>
        <p:spPr>
          <a:xfrm>
            <a:off x="6553200" y="6248400"/>
            <a:ext cx="2209800" cy="365125"/>
          </a:xfrm>
        </p:spPr>
        <p:txBody>
          <a:bodyPr/>
          <a:lstStyle>
            <a:lvl1pPr>
              <a:defRPr smtClean="0"/>
            </a:lvl1pPr>
          </a:lstStyle>
          <a:p>
            <a:pPr>
              <a:defRPr/>
            </a:pPr>
            <a:fld id="{E6EE18D2-3350-4644-88C8-16C716E8291C}" type="datetime1">
              <a:rPr lang="en-US" altLang="en-US"/>
              <a:pPr>
                <a:defRPr/>
              </a:pPr>
              <a:t>8/19/19</a:t>
            </a:fld>
            <a:endParaRPr lang="en-US" altLang="en-US"/>
          </a:p>
        </p:txBody>
      </p:sp>
      <p:sp>
        <p:nvSpPr>
          <p:cNvPr id="8" name="Footer Placeholder 4">
            <a:extLst>
              <a:ext uri="{FF2B5EF4-FFF2-40B4-BE49-F238E27FC236}">
                <a16:creationId xmlns:a16="http://schemas.microsoft.com/office/drawing/2014/main" id="{D9AF637D-A9D5-B844-8742-3FB4037A9A41}"/>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5B3EB41-0011-A34C-B414-D590A693C683}"/>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C337A187-9C2B-5D40-9BD9-2075EFCA10FF}" type="slidenum">
              <a:rPr lang="en-US" altLang="en-US"/>
              <a:pPr>
                <a:defRPr/>
              </a:pPr>
              <a:t>‹#›</a:t>
            </a:fld>
            <a:endParaRPr lang="en-US" altLang="en-US"/>
          </a:p>
        </p:txBody>
      </p:sp>
    </p:spTree>
    <p:extLst>
      <p:ext uri="{BB962C8B-B14F-4D97-AF65-F5344CB8AC3E}">
        <p14:creationId xmlns:p14="http://schemas.microsoft.com/office/powerpoint/2010/main" val="2710901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129D107F-B0FB-B644-B91B-81B14098D3E7}"/>
              </a:ext>
            </a:extLst>
          </p:cNvPr>
          <p:cNvSpPr>
            <a:spLocks noGrp="1"/>
          </p:cNvSpPr>
          <p:nvPr>
            <p:ph type="dt" sz="half" idx="10"/>
          </p:nvPr>
        </p:nvSpPr>
        <p:spPr/>
        <p:txBody>
          <a:bodyPr/>
          <a:lstStyle>
            <a:lvl1pPr>
              <a:defRPr/>
            </a:lvl1pPr>
          </a:lstStyle>
          <a:p>
            <a:pPr>
              <a:defRPr/>
            </a:pPr>
            <a:fld id="{C9997497-8231-4940-9DB4-41B570D3A655}"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31DF048C-8C58-5949-A626-9AAAC80AC41B}"/>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1AC54520-E450-A144-A5E2-A378C9427AEE}"/>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317644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4338" name="Title Placeholder 21">
            <a:extLst>
              <a:ext uri="{FF2B5EF4-FFF2-40B4-BE49-F238E27FC236}">
                <a16:creationId xmlns:a16="http://schemas.microsoft.com/office/drawing/2014/main" id="{9029A31C-0B07-3A4E-9BBF-78A99F5E39CD}"/>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4339" name="Text Placeholder 12">
            <a:extLst>
              <a:ext uri="{FF2B5EF4-FFF2-40B4-BE49-F238E27FC236}">
                <a16:creationId xmlns:a16="http://schemas.microsoft.com/office/drawing/2014/main" id="{D7035660-DB1D-4C4E-B8EF-09F5E9BB5606}"/>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4CB24FFC-720D-0141-AEF3-2E5F35C6A2A5}"/>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3E7B8850-B690-F845-92A9-1073A7F69AC7}"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C7A0A513-89E6-9740-A6A1-0F1CD2839ADC}"/>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CCEDCAC1-E3D4-BB48-943C-EDDD6B61A7A0}"/>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106BBE47-25FA-CE4A-ACED-EF8D55D5BF0D}"/>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72F93299-37A8-894A-A6D0-36D45ECDFD1C}"/>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7355A3E7-B9CE-1B48-9FB4-1A932225E52E}"/>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64" r:id="rId5"/>
    <p:sldLayoutId id="2147483770" r:id="rId6"/>
    <p:sldLayoutId id="2147483771" r:id="rId7"/>
    <p:sldLayoutId id="2147483772" r:id="rId8"/>
    <p:sldLayoutId id="2147483773" r:id="rId9"/>
    <p:sldLayoutId id="2147483774" r:id="rId10"/>
    <p:sldLayoutId id="2147483775" r:id="rId11"/>
    <p:sldLayoutId id="2147483765"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83051332-C4B3-EC4B-9EFB-3DC00C26E940}"/>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Growth Investing: Growth at a “reasonable” price</a:t>
            </a:r>
          </a:p>
        </p:txBody>
      </p:sp>
      <p:sp>
        <p:nvSpPr>
          <p:cNvPr id="3075" name="Rectangle 3">
            <a:extLst>
              <a:ext uri="{FF2B5EF4-FFF2-40B4-BE49-F238E27FC236}">
                <a16:creationId xmlns:a16="http://schemas.microsoft.com/office/drawing/2014/main" id="{6863CCE3-4020-2845-BA36-53DA96827352}"/>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DAEC5C03-F68F-684A-849F-CC050D898B1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GARP Investing: The Passive Screener</a:t>
            </a:r>
          </a:p>
        </p:txBody>
      </p:sp>
      <p:sp>
        <p:nvSpPr>
          <p:cNvPr id="3074" name="Rectangle 3">
            <a:extLst>
              <a:ext uri="{FF2B5EF4-FFF2-40B4-BE49-F238E27FC236}">
                <a16:creationId xmlns:a16="http://schemas.microsoft.com/office/drawing/2014/main" id="{6E048910-4F14-CA47-84D8-DC22A8B26782}"/>
              </a:ext>
            </a:extLst>
          </p:cNvPr>
          <p:cNvSpPr>
            <a:spLocks noGrp="1"/>
          </p:cNvSpPr>
          <p:nvPr>
            <p:ph sz="quarter" idx="1"/>
          </p:nvPr>
        </p:nvSpPr>
        <p:spPr>
          <a:xfrm>
            <a:off x="612775" y="1600200"/>
            <a:ext cx="8153400" cy="4495800"/>
          </a:xfrm>
        </p:spPr>
        <p:txBody>
          <a:bodyPr>
            <a:normAutofit lnSpcReduction="10000"/>
          </a:bodyPr>
          <a:lstStyle/>
          <a:p>
            <a:r>
              <a:rPr lang="en-US" altLang="en-US" dirty="0">
                <a:ea typeface="ＭＳ Ｐゴシック" panose="020B0600070205080204" pitchFamily="34" charset="-128"/>
              </a:rPr>
              <a:t>In passive screening, you look for stocks that possess characteristics that you believe identify companies where growth is most likely to be under valued.</a:t>
            </a:r>
          </a:p>
          <a:p>
            <a:pPr lvl="1" algn="just"/>
            <a:r>
              <a:rPr lang="en-US" altLang="en-US" dirty="0">
                <a:ea typeface="ＭＳ Ｐゴシック" panose="020B0600070205080204" pitchFamily="34" charset="-128"/>
              </a:rPr>
              <a:t>Typical screens may include the ratio of price earnings to growth (called the PEG ratio) and earnings growth over time (called earnings momentum).</a:t>
            </a:r>
          </a:p>
          <a:p>
            <a:pPr lvl="1" algn="just"/>
            <a:r>
              <a:rPr lang="en-US" altLang="en-US" dirty="0">
                <a:ea typeface="ＭＳ Ｐゴシック" panose="020B0600070205080204" pitchFamily="34" charset="-128"/>
              </a:rPr>
              <a:t>In effect, you are looking for a mismatch, a combination of high growth potential and low pricing (multiples).</a:t>
            </a:r>
          </a:p>
          <a:p>
            <a:pPr algn="just"/>
            <a:r>
              <a:rPr lang="en-US" altLang="en-US" dirty="0">
                <a:ea typeface="ＭＳ Ｐゴシック" panose="020B0600070205080204" pitchFamily="34" charset="-128"/>
              </a:rPr>
              <a:t>These growth screens can be adapted to enterprise value multiples, using EV multiples and operating income growth screens.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2D066C04-4D08-2049-A3CA-5AE517F68D1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 Earnings Growth Screens</a:t>
            </a:r>
          </a:p>
        </p:txBody>
      </p:sp>
      <p:sp>
        <p:nvSpPr>
          <p:cNvPr id="61443" name="Rectangle 3">
            <a:extLst>
              <a:ext uri="{FF2B5EF4-FFF2-40B4-BE49-F238E27FC236}">
                <a16:creationId xmlns:a16="http://schemas.microsoft.com/office/drawing/2014/main" id="{53B92C15-6DF3-C747-A356-1A461972E110}"/>
              </a:ext>
            </a:extLst>
          </p:cNvPr>
          <p:cNvSpPr>
            <a:spLocks noGrp="1" noChangeArrowheads="1"/>
          </p:cNvSpPr>
          <p:nvPr>
            <p:ph sz="quarter" idx="1"/>
          </p:nvPr>
        </p:nvSpPr>
        <p:spPr>
          <a:xfrm>
            <a:off x="612775" y="1600200"/>
            <a:ext cx="8153400" cy="4495800"/>
          </a:xfrm>
        </p:spPr>
        <p:txBody>
          <a:bodyPr rtlCol="0">
            <a:normAutofit fontScale="77500" lnSpcReduction="20000"/>
          </a:bodyPr>
          <a:lstStyle/>
          <a:p>
            <a:pPr fontAlgn="auto">
              <a:spcAft>
                <a:spcPts val="0"/>
              </a:spcAft>
              <a:buFont typeface="Arial"/>
              <a:buChar char="•"/>
              <a:defRPr/>
            </a:pPr>
            <a:r>
              <a:rPr lang="en-US" u="sng" dirty="0">
                <a:ea typeface="+mn-ea"/>
                <a:cs typeface="+mn-cs"/>
              </a:rPr>
              <a:t>Historical Growth</a:t>
            </a:r>
            <a:r>
              <a:rPr lang="en-US" dirty="0">
                <a:ea typeface="+mn-ea"/>
                <a:cs typeface="+mn-cs"/>
              </a:rPr>
              <a:t>: Strategies that focus on buying stocks with high historical earnings growth show no evidence of generating excess returns because</a:t>
            </a:r>
          </a:p>
          <a:p>
            <a:pPr lvl="1" fontAlgn="auto">
              <a:spcAft>
                <a:spcPts val="0"/>
              </a:spcAft>
              <a:buFont typeface="Arial"/>
              <a:buChar char="–"/>
              <a:defRPr/>
            </a:pPr>
            <a:r>
              <a:rPr lang="en-US" dirty="0">
                <a:ea typeface="+mn-ea"/>
              </a:rPr>
              <a:t>Earnings growth is volatile</a:t>
            </a:r>
          </a:p>
          <a:p>
            <a:pPr lvl="1" fontAlgn="auto">
              <a:spcAft>
                <a:spcPts val="0"/>
              </a:spcAft>
              <a:buFont typeface="Arial"/>
              <a:buChar char="–"/>
              <a:defRPr/>
            </a:pPr>
            <a:r>
              <a:rPr lang="en-US" dirty="0">
                <a:ea typeface="+mn-ea"/>
              </a:rPr>
              <a:t>There is substantial mean reversion in earnings growth rates. The growth rates of all companies tend to move towards the average.</a:t>
            </a:r>
          </a:p>
          <a:p>
            <a:pPr lvl="1" fontAlgn="auto">
              <a:spcAft>
                <a:spcPts val="0"/>
              </a:spcAft>
              <a:buFont typeface="Arial"/>
              <a:buChar char="–"/>
              <a:defRPr/>
            </a:pPr>
            <a:r>
              <a:rPr lang="en-US" dirty="0">
                <a:ea typeface="+mn-ea"/>
              </a:rPr>
              <a:t>Revenue growth is more predictable than earnings growth.</a:t>
            </a:r>
          </a:p>
          <a:p>
            <a:pPr fontAlgn="auto">
              <a:spcAft>
                <a:spcPts val="0"/>
              </a:spcAft>
              <a:buFont typeface="Arial"/>
              <a:buChar char="•"/>
              <a:defRPr/>
            </a:pPr>
            <a:r>
              <a:rPr lang="en-US" u="sng" dirty="0">
                <a:ea typeface="+mn-ea"/>
                <a:cs typeface="+mn-cs"/>
              </a:rPr>
              <a:t>Expected Earnings Growth</a:t>
            </a:r>
            <a:r>
              <a:rPr lang="en-US" dirty="0">
                <a:ea typeface="+mn-ea"/>
                <a:cs typeface="+mn-cs"/>
              </a:rPr>
              <a:t>: Picking stocks that have high expected growth rates in earnings does not seem to yield much in terms of high returns, because the growth often is over priced.</a:t>
            </a:r>
          </a:p>
          <a:p>
            <a:pPr fontAlgn="auto">
              <a:spcAft>
                <a:spcPts val="0"/>
              </a:spcAft>
              <a:buFont typeface="Arial"/>
              <a:buChar char="•"/>
              <a:defRPr/>
            </a:pPr>
            <a:r>
              <a:rPr lang="en-US" dirty="0">
                <a:ea typeface="+mn-ea"/>
                <a:cs typeface="+mn-cs"/>
              </a:rPr>
              <a:t>The simple reasons why picking stocks just based upon earnings growth in the past is unlikely to work are:</a:t>
            </a:r>
          </a:p>
          <a:p>
            <a:pPr lvl="1" fontAlgn="auto">
              <a:spcAft>
                <a:spcPts val="0"/>
              </a:spcAft>
              <a:buFont typeface="Arial"/>
              <a:buChar char="•"/>
              <a:defRPr/>
            </a:pPr>
            <a:r>
              <a:rPr lang="en-US" dirty="0">
                <a:ea typeface="+mn-ea"/>
              </a:rPr>
              <a:t>Past growth is not a good predictor of future growth</a:t>
            </a:r>
          </a:p>
          <a:p>
            <a:pPr lvl="1" fontAlgn="auto">
              <a:spcAft>
                <a:spcPts val="0"/>
              </a:spcAft>
              <a:buFont typeface="Arial"/>
              <a:buChar char="•"/>
              <a:defRPr/>
            </a:pPr>
            <a:r>
              <a:rPr lang="en-US" dirty="0">
                <a:ea typeface="+mn-ea"/>
              </a:rPr>
              <a:t>The pricing of the stocks already incorporates expected growth</a:t>
            </a:r>
            <a:r>
              <a:rPr lang="en-US" dirty="0">
                <a:ea typeface="+mn-ea"/>
                <a:cs typeface="+mn-cs"/>
              </a:rPr>
              <a:t> </a:t>
            </a:r>
          </a:p>
          <a:p>
            <a:pPr fontAlgn="auto">
              <a:spcAft>
                <a:spcPts val="0"/>
              </a:spcAft>
              <a:buFont typeface="Arial"/>
              <a:buChar char="•"/>
              <a:defRPr/>
            </a:pPr>
            <a:endParaRPr lang="en-US" dirty="0">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a:extLst>
              <a:ext uri="{FF2B5EF4-FFF2-40B4-BE49-F238E27FC236}">
                <a16:creationId xmlns:a16="http://schemas.microsoft.com/office/drawing/2014/main" id="{40F59B57-CD00-EF4C-B9FE-0FFA1658664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Correlation in growth…</a:t>
            </a:r>
          </a:p>
        </p:txBody>
      </p:sp>
      <p:pic>
        <p:nvPicPr>
          <p:cNvPr id="5122" name="Content Placeholder 3">
            <a:extLst>
              <a:ext uri="{FF2B5EF4-FFF2-40B4-BE49-F238E27FC236}">
                <a16:creationId xmlns:a16="http://schemas.microsoft.com/office/drawing/2014/main" id="{9E8D5461-84A0-CF45-B3F2-9B76591F7275}"/>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4C0D3485-6B82-184D-B24C-F80B1F93843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 High PE Ratio Stocks</a:t>
            </a:r>
          </a:p>
        </p:txBody>
      </p:sp>
      <p:graphicFrame>
        <p:nvGraphicFramePr>
          <p:cNvPr id="6" name="Content Placeholder 5">
            <a:extLst>
              <a:ext uri="{FF2B5EF4-FFF2-40B4-BE49-F238E27FC236}">
                <a16:creationId xmlns:a16="http://schemas.microsoft.com/office/drawing/2014/main" id="{DD97539E-6180-994E-AF42-8702DAD55176}"/>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DB91B2A7-86CD-014E-934E-53B0359A15F4}"/>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But there are periods when growth outperfoms value ..</a:t>
            </a:r>
          </a:p>
        </p:txBody>
      </p:sp>
      <p:pic>
        <p:nvPicPr>
          <p:cNvPr id="3" name="Content Placeholder 2">
            <a:extLst>
              <a:ext uri="{FF2B5EF4-FFF2-40B4-BE49-F238E27FC236}">
                <a16:creationId xmlns:a16="http://schemas.microsoft.com/office/drawing/2014/main" id="{0C47436B-3B36-8B4E-AAB1-6CFF4E8B969B}"/>
              </a:ext>
            </a:extLst>
          </p:cNvPr>
          <p:cNvPicPr>
            <a:picLocks noGrp="1" noChangeAspect="1"/>
          </p:cNvPicPr>
          <p:nvPr>
            <p:ph sz="quarter" idx="1"/>
          </p:nvPr>
        </p:nvPicPr>
        <p:blipFill>
          <a:blip r:embed="rId2"/>
          <a:stretch>
            <a:fillRect/>
          </a:stretch>
        </p:blipFill>
        <p:spPr>
          <a:xfrm>
            <a:off x="1143000" y="1695450"/>
            <a:ext cx="7010400" cy="471609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1B5CCF7-6169-9B40-8145-AE7739F8780A}"/>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dirty="0">
                <a:ea typeface="+mj-ea"/>
                <a:cs typeface="+mj-cs"/>
              </a:rPr>
              <a:t>Especially when the yield curve is flat or downward sloping..</a:t>
            </a:r>
          </a:p>
        </p:txBody>
      </p:sp>
      <p:pic>
        <p:nvPicPr>
          <p:cNvPr id="3" name="Content Placeholder 2">
            <a:extLst>
              <a:ext uri="{FF2B5EF4-FFF2-40B4-BE49-F238E27FC236}">
                <a16:creationId xmlns:a16="http://schemas.microsoft.com/office/drawing/2014/main" id="{51A51E98-2404-EF40-B79E-FFF944A710E0}"/>
              </a:ext>
            </a:extLst>
          </p:cNvPr>
          <p:cNvPicPr>
            <a:picLocks noGrp="1" noChangeAspect="1"/>
          </p:cNvPicPr>
          <p:nvPr>
            <p:ph sz="quarter" idx="1"/>
          </p:nvPr>
        </p:nvPicPr>
        <p:blipFill>
          <a:blip r:embed="rId2"/>
          <a:stretch>
            <a:fillRect/>
          </a:stretch>
        </p:blipFill>
        <p:spPr>
          <a:xfrm>
            <a:off x="612774" y="1695449"/>
            <a:ext cx="8153399" cy="513110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03B07789-C157-C64D-B84F-1BF0C5971345}"/>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3. PE Ratios and Expected Growth Rates</a:t>
            </a:r>
          </a:p>
        </p:txBody>
      </p:sp>
      <p:sp>
        <p:nvSpPr>
          <p:cNvPr id="9218" name="Rectangle 3">
            <a:extLst>
              <a:ext uri="{FF2B5EF4-FFF2-40B4-BE49-F238E27FC236}">
                <a16:creationId xmlns:a16="http://schemas.microsoft.com/office/drawing/2014/main" id="{7944F4D8-4CBA-084C-8FC4-9D0468B88913}"/>
              </a:ext>
            </a:extLst>
          </p:cNvPr>
          <p:cNvSpPr>
            <a:spLocks noGrp="1"/>
          </p:cNvSpPr>
          <p:nvPr>
            <p:ph sz="quarter" idx="1"/>
          </p:nvPr>
        </p:nvSpPr>
        <p:spPr>
          <a:xfrm>
            <a:off x="612775" y="1600200"/>
            <a:ext cx="8153400" cy="4495800"/>
          </a:xfrm>
        </p:spPr>
        <p:txBody>
          <a:bodyPr/>
          <a:lstStyle/>
          <a:p>
            <a:pPr>
              <a:lnSpc>
                <a:spcPct val="80000"/>
              </a:lnSpc>
            </a:pPr>
            <a:r>
              <a:rPr lang="en-US" altLang="en-US" sz="2700" u="sng">
                <a:ea typeface="ＭＳ Ｐゴシック" panose="020B0600070205080204" pitchFamily="34" charset="-128"/>
              </a:rPr>
              <a:t>Strategy 1</a:t>
            </a:r>
            <a:r>
              <a:rPr lang="en-US" altLang="en-US" sz="2700">
                <a:ea typeface="ＭＳ Ｐゴシック" panose="020B0600070205080204" pitchFamily="34" charset="-128"/>
              </a:rPr>
              <a:t>: Buy stocks that trade at PE ratios that are less than their expected growth rates. While there is little evidence that buying stocks with PE ratios less than the expected growth rate earns excess returns, this strategy seems to have gained credence as a viable strategy among investors. It is intuitive and simple, but not necessarily a good strategy.</a:t>
            </a:r>
          </a:p>
          <a:p>
            <a:pPr>
              <a:lnSpc>
                <a:spcPct val="80000"/>
              </a:lnSpc>
            </a:pPr>
            <a:r>
              <a:rPr lang="en-US" altLang="en-US" sz="2700" u="sng">
                <a:ea typeface="ＭＳ Ｐゴシック" panose="020B0600070205080204" pitchFamily="34" charset="-128"/>
              </a:rPr>
              <a:t>Strategy 2</a:t>
            </a:r>
            <a:r>
              <a:rPr lang="en-US" altLang="en-US" sz="2700">
                <a:ea typeface="ＭＳ Ｐゴシック" panose="020B0600070205080204" pitchFamily="34" charset="-128"/>
              </a:rPr>
              <a:t>: Buy stocks that trade at a low ratio of PE to expected growth rate (PEG), relative to other stocks. On the PEG ratio front, the evidence is mixed. A Morgan Stanley study found that investing in stocks with low PEG ratios did earn higher returns than the S&amp;P 500, before adjusting for risk.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C7E24E32-3451-8342-B83F-FB19178E462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Buy if PE &lt; Expected Growth rate?</a:t>
            </a:r>
          </a:p>
        </p:txBody>
      </p:sp>
      <p:sp>
        <p:nvSpPr>
          <p:cNvPr id="10242" name="Rectangle 3">
            <a:extLst>
              <a:ext uri="{FF2B5EF4-FFF2-40B4-BE49-F238E27FC236}">
                <a16:creationId xmlns:a16="http://schemas.microsoft.com/office/drawing/2014/main" id="{D7977A12-F4C9-D94B-8E4C-23D2B8939822}"/>
              </a:ext>
            </a:extLst>
          </p:cNvPr>
          <p:cNvSpPr>
            <a:spLocks noGrp="1"/>
          </p:cNvSpPr>
          <p:nvPr>
            <p:ph sz="quarter" idx="1"/>
          </p:nvPr>
        </p:nvSpPr>
        <p:spPr>
          <a:xfrm>
            <a:off x="612775" y="1600200"/>
            <a:ext cx="8153400" cy="4495800"/>
          </a:xfrm>
        </p:spPr>
        <p:txBody>
          <a:bodyPr/>
          <a:lstStyle/>
          <a:p>
            <a:r>
              <a:rPr lang="en-US" altLang="en-US">
                <a:ea typeface="ＭＳ Ｐゴシック" panose="020B0600070205080204" pitchFamily="34" charset="-128"/>
              </a:rPr>
              <a:t>This strategy can be inherently dangerous. You are likely to find a lot of undervalued stocks when interest rates are high.</a:t>
            </a:r>
          </a:p>
          <a:p>
            <a:r>
              <a:rPr lang="en-US" altLang="en-US">
                <a:ea typeface="ＭＳ Ｐゴシック" panose="020B0600070205080204" pitchFamily="34" charset="-128"/>
              </a:rPr>
              <a:t>Even when interest rates are low, you are likely to find very risky stocks coming through this screens as undervalued.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A4190A36-AE87-9B49-996B-B6B94380E3A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 Low PEG Ratio = undervalued?</a:t>
            </a:r>
          </a:p>
        </p:txBody>
      </p:sp>
      <p:pic>
        <p:nvPicPr>
          <p:cNvPr id="11266" name="Content Placeholder 2">
            <a:extLst>
              <a:ext uri="{FF2B5EF4-FFF2-40B4-BE49-F238E27FC236}">
                <a16:creationId xmlns:a16="http://schemas.microsoft.com/office/drawing/2014/main" id="{15B286B9-DA15-6148-97E0-47065C4AA18A}"/>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FB845980-6856-B545-B215-05A8E59948C3}"/>
              </a:ext>
            </a:extLst>
          </p:cNvPr>
          <p:cNvSpPr>
            <a:spLocks noGrp="1"/>
          </p:cNvSpPr>
          <p:nvPr>
            <p:ph type="title"/>
          </p:nvPr>
        </p:nvSpPr>
        <p:spPr>
          <a:xfrm>
            <a:off x="612775" y="228600"/>
            <a:ext cx="8153400" cy="990600"/>
          </a:xfrm>
        </p:spPr>
        <p:txBody>
          <a:bodyPr/>
          <a:lstStyle/>
          <a:p>
            <a:r>
              <a:rPr lang="en-US" altLang="en-US" sz="4000">
                <a:ea typeface="ＭＳ Ｐゴシック" panose="020B0600070205080204" pitchFamily="34" charset="-128"/>
              </a:rPr>
              <a:t>But low PEG stocks tend to be risky…</a:t>
            </a:r>
          </a:p>
        </p:txBody>
      </p:sp>
      <p:pic>
        <p:nvPicPr>
          <p:cNvPr id="12290" name="Content Placeholder 2">
            <a:extLst>
              <a:ext uri="{FF2B5EF4-FFF2-40B4-BE49-F238E27FC236}">
                <a16:creationId xmlns:a16="http://schemas.microsoft.com/office/drawing/2014/main" id="{E0E12B41-6C8C-004C-B5BF-7C1C6D03C449}"/>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273F7425-0323-1240-A00F-41655F9A2404}"/>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Determinants of Success at Passive Growth Investing</a:t>
            </a:r>
          </a:p>
        </p:txBody>
      </p:sp>
      <p:sp>
        <p:nvSpPr>
          <p:cNvPr id="63491" name="Rectangle 3">
            <a:extLst>
              <a:ext uri="{FF2B5EF4-FFF2-40B4-BE49-F238E27FC236}">
                <a16:creationId xmlns:a16="http://schemas.microsoft.com/office/drawing/2014/main" id="{AEC0BE4B-3806-8447-AF20-2C3A7339ED28}"/>
              </a:ext>
            </a:extLst>
          </p:cNvPr>
          <p:cNvSpPr>
            <a:spLocks noGrp="1" noChangeArrowheads="1"/>
          </p:cNvSpPr>
          <p:nvPr>
            <p:ph sz="quarter" idx="1"/>
          </p:nvPr>
        </p:nvSpPr>
        <p:spPr>
          <a:xfrm>
            <a:off x="612775" y="1600200"/>
            <a:ext cx="8153400" cy="4495800"/>
          </a:xfrm>
        </p:spPr>
        <p:txBody>
          <a:bodyPr>
            <a:normAutofit lnSpcReduction="10000"/>
          </a:bodyPr>
          <a:lstStyle/>
          <a:p>
            <a:pPr marL="514350" indent="-514350">
              <a:lnSpc>
                <a:spcPct val="80000"/>
              </a:lnSpc>
              <a:buFont typeface="Calibri" panose="020F0502020204030204" pitchFamily="34" charset="0"/>
              <a:buAutoNum type="arabicPeriod"/>
              <a:defRPr/>
            </a:pPr>
            <a:r>
              <a:rPr lang="en-US" altLang="en-US" sz="2500" u="sng" dirty="0">
                <a:ea typeface="ＭＳ Ｐゴシック" panose="020B0600070205080204" pitchFamily="34" charset="-128"/>
              </a:rPr>
              <a:t>Superior judgments on growth prospects</a:t>
            </a:r>
            <a:r>
              <a:rPr lang="en-US" altLang="en-US" sz="2500" dirty="0">
                <a:ea typeface="ＭＳ Ｐゴシック" panose="020B0600070205080204" pitchFamily="34" charset="-128"/>
              </a:rPr>
              <a:t>: Since growth is the key dimension of value in these companies, obtaining better estimates of expected growth and its value should improve your odds of success. </a:t>
            </a:r>
          </a:p>
          <a:p>
            <a:pPr marL="514350" indent="-514350">
              <a:lnSpc>
                <a:spcPct val="80000"/>
              </a:lnSpc>
              <a:buFont typeface="Calibri" panose="020F0502020204030204" pitchFamily="34" charset="0"/>
              <a:buAutoNum type="arabicPeriod"/>
              <a:defRPr/>
            </a:pPr>
            <a:r>
              <a:rPr lang="en-US" altLang="en-US" sz="2500" u="sng" dirty="0">
                <a:ea typeface="ＭＳ Ｐゴシック" panose="020B0600070205080204" pitchFamily="34" charset="-128"/>
              </a:rPr>
              <a:t>Long Time Horizon</a:t>
            </a:r>
            <a:r>
              <a:rPr lang="en-US" altLang="en-US" sz="2500" dirty="0">
                <a:ea typeface="ＭＳ Ｐゴシック" panose="020B0600070205080204" pitchFamily="34" charset="-128"/>
              </a:rPr>
              <a:t>: If your underlying strategy is sound, a long time horizon increases your chances of earning excess returns. </a:t>
            </a:r>
          </a:p>
          <a:p>
            <a:pPr marL="514350" indent="-514350">
              <a:lnSpc>
                <a:spcPct val="80000"/>
              </a:lnSpc>
              <a:buFont typeface="Calibri" panose="020F0502020204030204" pitchFamily="34" charset="0"/>
              <a:buAutoNum type="arabicPeriod"/>
              <a:defRPr/>
            </a:pPr>
            <a:r>
              <a:rPr lang="en-US" altLang="en-US" sz="2500" u="sng" dirty="0">
                <a:ea typeface="ＭＳ Ｐゴシック" panose="020B0600070205080204" pitchFamily="34" charset="-128"/>
              </a:rPr>
              <a:t>Market Timing Skills</a:t>
            </a:r>
            <a:r>
              <a:rPr lang="en-US" altLang="en-US" sz="2500" dirty="0">
                <a:ea typeface="ＭＳ Ｐゴシック" panose="020B0600070205080204" pitchFamily="34" charset="-128"/>
              </a:rPr>
              <a:t>: There are extended cycles where the growth screens work exceptionally well and other cycles where they are counter productive. If you can time these cycles, you could augment your returns substantially. Since many of these cycles are related to how the overall market is doing, this boils down to your market timing ability. </a:t>
            </a:r>
          </a:p>
          <a:p>
            <a:pPr marL="514350" indent="-514350">
              <a:lnSpc>
                <a:spcPct val="80000"/>
              </a:lnSpc>
              <a:buFont typeface="Wingdings" charset="2"/>
              <a:buChar char=""/>
              <a:defRPr/>
            </a:pPr>
            <a:endParaRPr lang="en-US" altLang="en-US" sz="2500" dirty="0">
              <a:ea typeface="ＭＳ Ｐゴシック" panose="020B0600070205080204" pitchFamily="34" charset="-128"/>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1461</TotalTime>
  <Words>622</Words>
  <Application>Microsoft Macintosh PowerPoint</Application>
  <PresentationFormat>On-screen Show (4:3)</PresentationFormat>
  <Paragraphs>33</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ＭＳ Ｐゴシック</vt:lpstr>
      <vt:lpstr>Arial</vt:lpstr>
      <vt:lpstr>Calibri</vt:lpstr>
      <vt:lpstr>Times</vt:lpstr>
      <vt:lpstr>Wingdings</vt:lpstr>
      <vt:lpstr>Wingdings 2</vt:lpstr>
      <vt:lpstr>Basic</vt:lpstr>
      <vt:lpstr>Growth Investing: Growth at a “reasonable” price</vt:lpstr>
      <vt:lpstr>GARP Investing: The Passive Screener</vt:lpstr>
      <vt:lpstr>a. Earnings Growth Screens</vt:lpstr>
      <vt:lpstr>Correlation in growth…</vt:lpstr>
      <vt:lpstr>b. High PE Ratio Stocks</vt:lpstr>
      <vt:lpstr>But there are periods when growth outperfoms value ..</vt:lpstr>
      <vt:lpstr>Especially when the yield curve is flat or downward sloping..</vt:lpstr>
      <vt:lpstr>3. PE Ratios and Expected Growth Rates</vt:lpstr>
      <vt:lpstr>Buy if PE &lt; Expected Growth rate?</vt:lpstr>
      <vt:lpstr>A Low PEG Ratio = undervalued?</vt:lpstr>
      <vt:lpstr>But low PEG stocks tend to be risky…</vt:lpstr>
      <vt:lpstr>Determinants of Success at Passive Growth Investing</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Investing</dc:title>
  <dc:creator>Aswath Damodaran</dc:creator>
  <cp:lastModifiedBy>Kiran Damodaran</cp:lastModifiedBy>
  <cp:revision>41</cp:revision>
  <cp:lastPrinted>1999-08-20T15:53:17Z</cp:lastPrinted>
  <dcterms:created xsi:type="dcterms:W3CDTF">1998-07-20T08:27:05Z</dcterms:created>
  <dcterms:modified xsi:type="dcterms:W3CDTF">2019-08-19T15:20:05Z</dcterms:modified>
</cp:coreProperties>
</file>