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741" r:id="rId1"/>
  </p:sldMasterIdLst>
  <p:notesMasterIdLst>
    <p:notesMasterId r:id="rId17"/>
  </p:notesMasterIdLst>
  <p:sldIdLst>
    <p:sldId id="256" r:id="rId2"/>
    <p:sldId id="304" r:id="rId3"/>
    <p:sldId id="287" r:id="rId4"/>
    <p:sldId id="297" r:id="rId5"/>
    <p:sldId id="279" r:id="rId6"/>
    <p:sldId id="280" r:id="rId7"/>
    <p:sldId id="298" r:id="rId8"/>
    <p:sldId id="302" r:id="rId9"/>
    <p:sldId id="303" r:id="rId10"/>
    <p:sldId id="305" r:id="rId11"/>
    <p:sldId id="307" r:id="rId12"/>
    <p:sldId id="299" r:id="rId13"/>
    <p:sldId id="276" r:id="rId14"/>
    <p:sldId id="286" r:id="rId15"/>
    <p:sldId id="300"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4675"/>
  </p:normalViewPr>
  <p:slideViewPr>
    <p:cSldViewPr>
      <p:cViewPr varScale="1">
        <p:scale>
          <a:sx n="111" d="100"/>
          <a:sy n="111" d="100"/>
        </p:scale>
        <p:origin x="137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All%20My%20Stuff/Blog%20stuff/VC%20Pricing/VC%20Return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Annualized Returns </a:t>
            </a:r>
            <a:r>
              <a:rPr lang="en-US" i="1" baseline="0"/>
              <a:t>on VC, PE and Public Market Investments</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VC Funds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2015</c:v>
                </c:pt>
                <c:pt idx="1">
                  <c:v>2013-2015</c:v>
                </c:pt>
                <c:pt idx="2">
                  <c:v>2011-2015</c:v>
                </c:pt>
                <c:pt idx="3">
                  <c:v>2006-2015</c:v>
                </c:pt>
                <c:pt idx="4">
                  <c:v>2001-2015</c:v>
                </c:pt>
              </c:strCache>
            </c:strRef>
          </c:cat>
          <c:val>
            <c:numRef>
              <c:f>Sheet1!$B$2:$B$6</c:f>
              <c:numCache>
                <c:formatCode>0.00%</c:formatCode>
                <c:ptCount val="5"/>
                <c:pt idx="0">
                  <c:v>0.129</c:v>
                </c:pt>
                <c:pt idx="1">
                  <c:v>0.21199999999999999</c:v>
                </c:pt>
                <c:pt idx="2">
                  <c:v>0.16200000000000001</c:v>
                </c:pt>
                <c:pt idx="3">
                  <c:v>0.109</c:v>
                </c:pt>
                <c:pt idx="4">
                  <c:v>4.2000000000000003E-2</c:v>
                </c:pt>
              </c:numCache>
            </c:numRef>
          </c:val>
          <c:extLst>
            <c:ext xmlns:c16="http://schemas.microsoft.com/office/drawing/2014/chart" uri="{C3380CC4-5D6E-409C-BE32-E72D297353CC}">
              <c16:uniqueId val="{00000000-FE45-5744-969B-343EEFBD1E95}"/>
            </c:ext>
          </c:extLst>
        </c:ser>
        <c:ser>
          <c:idx val="1"/>
          <c:order val="1"/>
          <c:tx>
            <c:strRef>
              <c:f>Sheet1!$C$1</c:f>
              <c:strCache>
                <c:ptCount val="1"/>
                <c:pt idx="0">
                  <c:v>PE Funds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2015</c:v>
                </c:pt>
                <c:pt idx="1">
                  <c:v>2013-2015</c:v>
                </c:pt>
                <c:pt idx="2">
                  <c:v>2011-2015</c:v>
                </c:pt>
                <c:pt idx="3">
                  <c:v>2006-2015</c:v>
                </c:pt>
                <c:pt idx="4">
                  <c:v>2001-2015</c:v>
                </c:pt>
              </c:strCache>
            </c:strRef>
          </c:cat>
          <c:val>
            <c:numRef>
              <c:f>Sheet1!$C$2:$C$6</c:f>
              <c:numCache>
                <c:formatCode>0.00%</c:formatCode>
                <c:ptCount val="5"/>
                <c:pt idx="0">
                  <c:v>5.8999999999999997E-2</c:v>
                </c:pt>
                <c:pt idx="1">
                  <c:v>0.13300000000000001</c:v>
                </c:pt>
                <c:pt idx="2">
                  <c:v>0.13</c:v>
                </c:pt>
                <c:pt idx="3">
                  <c:v>0.112</c:v>
                </c:pt>
                <c:pt idx="4">
                  <c:v>0.109</c:v>
                </c:pt>
              </c:numCache>
            </c:numRef>
          </c:val>
          <c:extLst>
            <c:ext xmlns:c16="http://schemas.microsoft.com/office/drawing/2014/chart" uri="{C3380CC4-5D6E-409C-BE32-E72D297353CC}">
              <c16:uniqueId val="{00000001-FE45-5744-969B-343EEFBD1E95}"/>
            </c:ext>
          </c:extLst>
        </c:ser>
        <c:ser>
          <c:idx val="2"/>
          <c:order val="2"/>
          <c:tx>
            <c:strRef>
              <c:f>Sheet1!$E$1</c:f>
              <c:strCache>
                <c:ptCount val="1"/>
                <c:pt idx="0">
                  <c:v>S&amp;P 500</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2015</c:v>
                </c:pt>
                <c:pt idx="1">
                  <c:v>2013-2015</c:v>
                </c:pt>
                <c:pt idx="2">
                  <c:v>2011-2015</c:v>
                </c:pt>
                <c:pt idx="3">
                  <c:v>2006-2015</c:v>
                </c:pt>
                <c:pt idx="4">
                  <c:v>2001-2015</c:v>
                </c:pt>
              </c:strCache>
            </c:strRef>
          </c:cat>
          <c:val>
            <c:numRef>
              <c:f>Sheet1!$E$2:$E$6</c:f>
              <c:numCache>
                <c:formatCode>0.00%</c:formatCode>
                <c:ptCount val="5"/>
                <c:pt idx="0">
                  <c:v>1.4E-2</c:v>
                </c:pt>
                <c:pt idx="1">
                  <c:v>0.151</c:v>
                </c:pt>
                <c:pt idx="2">
                  <c:v>0.126</c:v>
                </c:pt>
                <c:pt idx="3">
                  <c:v>7.2999999999999995E-2</c:v>
                </c:pt>
                <c:pt idx="4">
                  <c:v>0.05</c:v>
                </c:pt>
              </c:numCache>
            </c:numRef>
          </c:val>
          <c:extLst>
            <c:ext xmlns:c16="http://schemas.microsoft.com/office/drawing/2014/chart" uri="{C3380CC4-5D6E-409C-BE32-E72D297353CC}">
              <c16:uniqueId val="{00000002-FE45-5744-969B-343EEFBD1E95}"/>
            </c:ext>
          </c:extLst>
        </c:ser>
        <c:dLbls>
          <c:showLegendKey val="0"/>
          <c:showVal val="0"/>
          <c:showCatName val="0"/>
          <c:showSerName val="0"/>
          <c:showPercent val="0"/>
          <c:showBubbleSize val="0"/>
        </c:dLbls>
        <c:gapWidth val="219"/>
        <c:overlap val="-27"/>
        <c:axId val="-594447680"/>
        <c:axId val="-607540160"/>
      </c:barChart>
      <c:catAx>
        <c:axId val="-59444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7540160"/>
        <c:crosses val="autoZero"/>
        <c:auto val="1"/>
        <c:lblAlgn val="ctr"/>
        <c:lblOffset val="100"/>
        <c:noMultiLvlLbl val="0"/>
      </c:catAx>
      <c:valAx>
        <c:axId val="-6075401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444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C8CC29F-A152-2945-820A-64B7FAB0EE4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79" name="Rectangle 3">
            <a:extLst>
              <a:ext uri="{FF2B5EF4-FFF2-40B4-BE49-F238E27FC236}">
                <a16:creationId xmlns:a16="http://schemas.microsoft.com/office/drawing/2014/main" id="{778E4152-B601-8B49-92D0-6C1CD3537F9A}"/>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50180" name="Rectangle 4">
            <a:extLst>
              <a:ext uri="{FF2B5EF4-FFF2-40B4-BE49-F238E27FC236}">
                <a16:creationId xmlns:a16="http://schemas.microsoft.com/office/drawing/2014/main" id="{4AF4B624-622E-E04D-B08F-24CD4F249AD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50181" name="Rectangle 5">
            <a:extLst>
              <a:ext uri="{FF2B5EF4-FFF2-40B4-BE49-F238E27FC236}">
                <a16:creationId xmlns:a16="http://schemas.microsoft.com/office/drawing/2014/main" id="{25B4F059-CAE4-7E44-B85D-BA2819C9C3F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a:extLst>
              <a:ext uri="{FF2B5EF4-FFF2-40B4-BE49-F238E27FC236}">
                <a16:creationId xmlns:a16="http://schemas.microsoft.com/office/drawing/2014/main" id="{0712A25F-B5D4-DA46-B547-632A79494AE0}"/>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50183" name="Rectangle 7">
            <a:extLst>
              <a:ext uri="{FF2B5EF4-FFF2-40B4-BE49-F238E27FC236}">
                <a16:creationId xmlns:a16="http://schemas.microsoft.com/office/drawing/2014/main" id="{86D97214-3439-8847-B28D-AB913DC7672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02F7E54C-DBCC-EF4D-8FE4-4C5F33F9036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34405E-5D20-8242-83D0-87EBE62E8C3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356F029-D466-6547-9F25-80DCC26AB150}"/>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B01ED60-77C3-734B-9382-8AD02478316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a:extLst>
              <a:ext uri="{FF2B5EF4-FFF2-40B4-BE49-F238E27FC236}">
                <a16:creationId xmlns:a16="http://schemas.microsoft.com/office/drawing/2014/main" id="{7D1B4E5A-D8C0-CD4D-AFB4-63214B4D1C7A}"/>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fld id="{C5AC1DBD-9BB0-8F4A-8F27-4C790B72B661}" type="datetime1">
              <a:rPr lang="en-US" altLang="en-US" smtClean="0"/>
              <a:pPr/>
              <a:t>8/19/19</a:t>
            </a:fld>
            <a:endParaRPr lang="en-US" altLang="en-US"/>
          </a:p>
        </p:txBody>
      </p:sp>
      <p:sp>
        <p:nvSpPr>
          <p:cNvPr id="10" name="Footer Placeholder 16">
            <a:extLst>
              <a:ext uri="{FF2B5EF4-FFF2-40B4-BE49-F238E27FC236}">
                <a16:creationId xmlns:a16="http://schemas.microsoft.com/office/drawing/2014/main" id="{5A6C3EA4-7983-5E40-B03F-091FC3F92104}"/>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A974D67E-1C1F-FD49-9044-91215CB8D228}"/>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fld id="{10A47871-5933-DD4F-ABB9-0E078F609224}" type="slidenum">
              <a:rPr lang="en-US" altLang="en-US" smtClean="0"/>
              <a:pPr/>
              <a:t>‹#›</a:t>
            </a:fld>
            <a:endParaRPr lang="en-US" altLang="en-US"/>
          </a:p>
        </p:txBody>
      </p:sp>
    </p:spTree>
    <p:extLst>
      <p:ext uri="{BB962C8B-B14F-4D97-AF65-F5344CB8AC3E}">
        <p14:creationId xmlns:p14="http://schemas.microsoft.com/office/powerpoint/2010/main" val="31359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15262B-DACE-5846-8899-A62D91EEC616}"/>
              </a:ext>
            </a:extLst>
          </p:cNvPr>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860D8117-086D-004A-8660-D5505C0C077B}" type="slidenum">
              <a:rPr lang="en-US" altLang="en-US" sz="1600"/>
              <a:pPr>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81D6D6B-A99F-4A4A-B349-EE1A6820E547}"/>
              </a:ext>
            </a:extLst>
          </p:cNvPr>
          <p:cNvSpPr>
            <a:spLocks noGrp="1"/>
          </p:cNvSpPr>
          <p:nvPr>
            <p:ph type="ftr" sz="quarter" idx="10"/>
          </p:nvPr>
        </p:nvSpPr>
        <p:spPr/>
        <p:txBody>
          <a:bodyPr/>
          <a:lstStyle>
            <a:lvl1pPr algn="l">
              <a:defRPr/>
            </a:lvl1pPr>
          </a:lstStyle>
          <a:p>
            <a:pPr>
              <a:defRPr/>
            </a:pPr>
            <a:endParaRPr lang="en-US"/>
          </a:p>
        </p:txBody>
      </p:sp>
      <p:sp>
        <p:nvSpPr>
          <p:cNvPr id="6" name="Slide Number Placeholder 5">
            <a:extLst>
              <a:ext uri="{FF2B5EF4-FFF2-40B4-BE49-F238E27FC236}">
                <a16:creationId xmlns:a16="http://schemas.microsoft.com/office/drawing/2014/main" id="{16A19372-0245-7842-AD65-476DFE42F213}"/>
              </a:ext>
            </a:extLst>
          </p:cNvPr>
          <p:cNvSpPr>
            <a:spLocks noGrp="1"/>
          </p:cNvSpPr>
          <p:nvPr>
            <p:ph type="sldNum" sz="quarter" idx="11"/>
          </p:nvPr>
        </p:nvSpPr>
        <p:spPr/>
        <p:txBody>
          <a:bodyPr/>
          <a:lstStyle>
            <a:lvl1pPr>
              <a:defRPr smtClean="0"/>
            </a:lvl1pPr>
          </a:lstStyle>
          <a:p>
            <a:fld id="{5DA87812-BA8C-9847-9FB6-1430518FB212}" type="slidenum">
              <a:rPr lang="en-US" altLang="en-US" smtClean="0"/>
              <a:pPr/>
              <a:t>‹#›</a:t>
            </a:fld>
            <a:endParaRPr lang="en-US" altLang="en-US"/>
          </a:p>
        </p:txBody>
      </p:sp>
    </p:spTree>
    <p:extLst>
      <p:ext uri="{BB962C8B-B14F-4D97-AF65-F5344CB8AC3E}">
        <p14:creationId xmlns:p14="http://schemas.microsoft.com/office/powerpoint/2010/main" val="77006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9D9336-DA79-1848-A19A-54A73A77AFA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6468653-776F-EB48-BBF3-2D985ED49570}"/>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F10E4CDF-5380-F148-946E-93BAB3FE8AA5}"/>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a:extLst>
              <a:ext uri="{FF2B5EF4-FFF2-40B4-BE49-F238E27FC236}">
                <a16:creationId xmlns:a16="http://schemas.microsoft.com/office/drawing/2014/main" id="{72788EED-7A70-1C40-8421-9A4E9AA35100}"/>
              </a:ext>
            </a:extLst>
          </p:cNvPr>
          <p:cNvSpPr>
            <a:spLocks noGrp="1"/>
          </p:cNvSpPr>
          <p:nvPr>
            <p:ph type="dt" sz="half" idx="10"/>
          </p:nvPr>
        </p:nvSpPr>
        <p:spPr/>
        <p:txBody>
          <a:bodyPr/>
          <a:lstStyle>
            <a:lvl1pPr>
              <a:defRPr smtClean="0"/>
            </a:lvl1pPr>
          </a:lstStyle>
          <a:p>
            <a:fld id="{048BBAEE-ADB1-4A43-B939-7DD0D37D196C}" type="datetime1">
              <a:rPr lang="en-US" altLang="en-US" smtClean="0"/>
              <a:pPr/>
              <a:t>8/19/19</a:t>
            </a:fld>
            <a:endParaRPr lang="en-US" altLang="en-US"/>
          </a:p>
        </p:txBody>
      </p:sp>
      <p:sp>
        <p:nvSpPr>
          <p:cNvPr id="8" name="Slide Number Placeholder 12">
            <a:extLst>
              <a:ext uri="{FF2B5EF4-FFF2-40B4-BE49-F238E27FC236}">
                <a16:creationId xmlns:a16="http://schemas.microsoft.com/office/drawing/2014/main" id="{CA628160-C322-E845-B66C-0EA08CA7F77A}"/>
              </a:ext>
            </a:extLst>
          </p:cNvPr>
          <p:cNvSpPr>
            <a:spLocks noGrp="1"/>
          </p:cNvSpPr>
          <p:nvPr>
            <p:ph type="sldNum" sz="quarter" idx="11"/>
          </p:nvPr>
        </p:nvSpPr>
        <p:spPr>
          <a:xfrm>
            <a:off x="0" y="1752600"/>
            <a:ext cx="1295400" cy="701675"/>
          </a:xfrm>
        </p:spPr>
        <p:txBody>
          <a:bodyPr>
            <a:noAutofit/>
          </a:bodyPr>
          <a:lstStyle>
            <a:lvl1pPr>
              <a:defRPr sz="2400" smtClean="0"/>
            </a:lvl1pPr>
          </a:lstStyle>
          <a:p>
            <a:fld id="{1C9796F5-EF7F-554A-83A3-685436F20313}" type="slidenum">
              <a:rPr lang="en-US" altLang="en-US" smtClean="0"/>
              <a:pPr/>
              <a:t>‹#›</a:t>
            </a:fld>
            <a:endParaRPr lang="en-US" altLang="en-US"/>
          </a:p>
        </p:txBody>
      </p:sp>
      <p:sp>
        <p:nvSpPr>
          <p:cNvPr id="9" name="Footer Placeholder 13">
            <a:extLst>
              <a:ext uri="{FF2B5EF4-FFF2-40B4-BE49-F238E27FC236}">
                <a16:creationId xmlns:a16="http://schemas.microsoft.com/office/drawing/2014/main" id="{16530E72-D4F6-C84C-AF09-1348589FDEFC}"/>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13041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a:extLst>
              <a:ext uri="{FF2B5EF4-FFF2-40B4-BE49-F238E27FC236}">
                <a16:creationId xmlns:a16="http://schemas.microsoft.com/office/drawing/2014/main" id="{91865D66-C019-994A-B3D6-B222A49DEA78}"/>
              </a:ext>
            </a:extLst>
          </p:cNvPr>
          <p:cNvSpPr>
            <a:spLocks noGrp="1"/>
          </p:cNvSpPr>
          <p:nvPr>
            <p:ph type="dt" sz="half" idx="10"/>
          </p:nvPr>
        </p:nvSpPr>
        <p:spPr/>
        <p:txBody>
          <a:bodyPr/>
          <a:lstStyle>
            <a:lvl1pPr>
              <a:defRPr smtClean="0"/>
            </a:lvl1pPr>
          </a:lstStyle>
          <a:p>
            <a:fld id="{23DD75B1-974F-F040-B12F-7B4813645A5A}" type="datetime1">
              <a:rPr lang="en-US" altLang="en-US" smtClean="0"/>
              <a:pPr/>
              <a:t>8/19/19</a:t>
            </a:fld>
            <a:endParaRPr lang="en-US" altLang="en-US"/>
          </a:p>
        </p:txBody>
      </p:sp>
      <p:sp>
        <p:nvSpPr>
          <p:cNvPr id="6" name="Slide Number Placeholder 9">
            <a:extLst>
              <a:ext uri="{FF2B5EF4-FFF2-40B4-BE49-F238E27FC236}">
                <a16:creationId xmlns:a16="http://schemas.microsoft.com/office/drawing/2014/main" id="{A6E36C9E-856B-FA45-8EBB-7EBEBCF2AD01}"/>
              </a:ext>
            </a:extLst>
          </p:cNvPr>
          <p:cNvSpPr>
            <a:spLocks noGrp="1"/>
          </p:cNvSpPr>
          <p:nvPr>
            <p:ph type="sldNum" sz="quarter" idx="11"/>
          </p:nvPr>
        </p:nvSpPr>
        <p:spPr/>
        <p:txBody>
          <a:bodyPr/>
          <a:lstStyle>
            <a:lvl1pPr>
              <a:defRPr smtClean="0"/>
            </a:lvl1pPr>
          </a:lstStyle>
          <a:p>
            <a:fld id="{C31DA1FF-8FEF-E74D-A7FD-5AEFD87A768E}" type="slidenum">
              <a:rPr lang="en-US" altLang="en-US" smtClean="0"/>
              <a:pPr/>
              <a:t>‹#›</a:t>
            </a:fld>
            <a:endParaRPr lang="en-US" altLang="en-US"/>
          </a:p>
        </p:txBody>
      </p:sp>
      <p:sp>
        <p:nvSpPr>
          <p:cNvPr id="7" name="Footer Placeholder 11">
            <a:extLst>
              <a:ext uri="{FF2B5EF4-FFF2-40B4-BE49-F238E27FC236}">
                <a16:creationId xmlns:a16="http://schemas.microsoft.com/office/drawing/2014/main" id="{3FC1D6BE-F17D-6B44-8FA2-FFBB888C9505}"/>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2028589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730034BC-D334-F949-80C2-2AFABA81D0A3}"/>
              </a:ext>
            </a:extLst>
          </p:cNvPr>
          <p:cNvSpPr>
            <a:spLocks noGrp="1"/>
          </p:cNvSpPr>
          <p:nvPr>
            <p:ph type="dt" sz="half" idx="10"/>
          </p:nvPr>
        </p:nvSpPr>
        <p:spPr/>
        <p:txBody>
          <a:bodyPr/>
          <a:lstStyle>
            <a:lvl1pPr>
              <a:defRPr/>
            </a:lvl1pPr>
          </a:lstStyle>
          <a:p>
            <a:fld id="{FC501DBA-DC64-D14E-A8A9-810265F8590E}" type="datetime1">
              <a:rPr lang="en-US" altLang="en-US" smtClean="0"/>
              <a:pPr/>
              <a:t>8/19/19</a:t>
            </a:fld>
            <a:endParaRPr lang="en-US" altLang="en-US"/>
          </a:p>
        </p:txBody>
      </p:sp>
      <p:sp>
        <p:nvSpPr>
          <p:cNvPr id="7" name="Footer Placeholder 2">
            <a:extLst>
              <a:ext uri="{FF2B5EF4-FFF2-40B4-BE49-F238E27FC236}">
                <a16:creationId xmlns:a16="http://schemas.microsoft.com/office/drawing/2014/main" id="{A5A5AEFB-2394-3747-AAA6-88071006857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98B1CE47-B5B4-D046-B624-1FFC8CB5DB8A}"/>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23924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ECBBB615-9935-7548-B347-04C812EDB4B3}"/>
              </a:ext>
            </a:extLst>
          </p:cNvPr>
          <p:cNvSpPr>
            <a:spLocks noGrp="1"/>
          </p:cNvSpPr>
          <p:nvPr>
            <p:ph type="dt" sz="half" idx="10"/>
          </p:nvPr>
        </p:nvSpPr>
        <p:spPr/>
        <p:txBody>
          <a:bodyPr/>
          <a:lstStyle>
            <a:lvl1pPr>
              <a:defRPr smtClean="0"/>
            </a:lvl1pPr>
          </a:lstStyle>
          <a:p>
            <a:fld id="{6DB8D658-33B9-D74C-A919-8DCE731A72F6}" type="datetime1">
              <a:rPr lang="en-US" altLang="en-US" smtClean="0"/>
              <a:pPr/>
              <a:t>8/19/19</a:t>
            </a:fld>
            <a:endParaRPr lang="en-US" altLang="en-US"/>
          </a:p>
        </p:txBody>
      </p:sp>
      <p:sp>
        <p:nvSpPr>
          <p:cNvPr id="4" name="Footer Placeholder 2">
            <a:extLst>
              <a:ext uri="{FF2B5EF4-FFF2-40B4-BE49-F238E27FC236}">
                <a16:creationId xmlns:a16="http://schemas.microsoft.com/office/drawing/2014/main" id="{177B0714-4E40-AA44-AB73-8B39B14DC09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5826AC73-A8A5-E34C-A807-9ED9955EA4D5}"/>
              </a:ext>
            </a:extLst>
          </p:cNvPr>
          <p:cNvSpPr>
            <a:spLocks noGrp="1"/>
          </p:cNvSpPr>
          <p:nvPr>
            <p:ph type="sldNum" sz="quarter" idx="12"/>
          </p:nvPr>
        </p:nvSpPr>
        <p:spPr/>
        <p:txBody>
          <a:bodyPr/>
          <a:lstStyle>
            <a:lvl1pPr>
              <a:defRPr smtClean="0"/>
            </a:lvl1pPr>
          </a:lstStyle>
          <a:p>
            <a:fld id="{905BFE59-AA2B-4444-8DE7-7FDB301C8CA2}" type="slidenum">
              <a:rPr lang="en-US" altLang="en-US" smtClean="0"/>
              <a:pPr/>
              <a:t>‹#›</a:t>
            </a:fld>
            <a:endParaRPr lang="en-US" altLang="en-US"/>
          </a:p>
        </p:txBody>
      </p:sp>
    </p:spTree>
    <p:extLst>
      <p:ext uri="{BB962C8B-B14F-4D97-AF65-F5344CB8AC3E}">
        <p14:creationId xmlns:p14="http://schemas.microsoft.com/office/powerpoint/2010/main" val="3432782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341EFD-9640-9547-B497-0CBB651567D3}"/>
              </a:ext>
            </a:extLst>
          </p:cNvPr>
          <p:cNvSpPr>
            <a:spLocks noGrp="1"/>
          </p:cNvSpPr>
          <p:nvPr>
            <p:ph type="dt" sz="half" idx="10"/>
          </p:nvPr>
        </p:nvSpPr>
        <p:spPr/>
        <p:txBody>
          <a:bodyPr/>
          <a:lstStyle>
            <a:lvl1pPr>
              <a:defRPr smtClean="0"/>
            </a:lvl1pPr>
          </a:lstStyle>
          <a:p>
            <a:fld id="{93727BE2-0F52-7848-894E-CC3DE2A171FD}" type="datetime1">
              <a:rPr lang="en-US" altLang="en-US" smtClean="0"/>
              <a:pPr/>
              <a:t>8/19/19</a:t>
            </a:fld>
            <a:endParaRPr lang="en-US" altLang="en-US"/>
          </a:p>
        </p:txBody>
      </p:sp>
      <p:sp>
        <p:nvSpPr>
          <p:cNvPr id="3" name="Footer Placeholder 2">
            <a:extLst>
              <a:ext uri="{FF2B5EF4-FFF2-40B4-BE49-F238E27FC236}">
                <a16:creationId xmlns:a16="http://schemas.microsoft.com/office/drawing/2014/main" id="{6C3581BE-E30F-6D40-A3EA-A9323176377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7DC27FED-E47E-BA48-A96A-9EA2EA2EE934}"/>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fld id="{52A9A9BF-55DE-B64E-AFA1-5137FA5490D8}" type="slidenum">
              <a:rPr lang="en-US" altLang="en-US" smtClean="0"/>
              <a:pPr/>
              <a:t>‹#›</a:t>
            </a:fld>
            <a:endParaRPr lang="en-US" altLang="en-US"/>
          </a:p>
        </p:txBody>
      </p:sp>
    </p:spTree>
    <p:extLst>
      <p:ext uri="{BB962C8B-B14F-4D97-AF65-F5344CB8AC3E}">
        <p14:creationId xmlns:p14="http://schemas.microsoft.com/office/powerpoint/2010/main" val="3971135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40B09DAF-D914-1046-9324-F6B5847D73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7E2733C-EC7C-C744-B6C6-80B120FFA64E}"/>
              </a:ext>
            </a:extLst>
          </p:cNvPr>
          <p:cNvSpPr>
            <a:spLocks noGrp="1"/>
          </p:cNvSpPr>
          <p:nvPr>
            <p:ph type="dt" sz="half" idx="10"/>
          </p:nvPr>
        </p:nvSpPr>
        <p:spPr/>
        <p:txBody>
          <a:bodyPr/>
          <a:lstStyle>
            <a:lvl1pPr>
              <a:defRPr smtClean="0"/>
            </a:lvl1pPr>
          </a:lstStyle>
          <a:p>
            <a:fld id="{FC501DBA-DC64-D14E-A8A9-810265F8590E}" type="datetime1">
              <a:rPr lang="en-US" altLang="en-US" smtClean="0"/>
              <a:pPr/>
              <a:t>8/19/19</a:t>
            </a:fld>
            <a:endParaRPr lang="en-US" altLang="en-US"/>
          </a:p>
        </p:txBody>
      </p:sp>
      <p:sp>
        <p:nvSpPr>
          <p:cNvPr id="6" name="Footer Placeholder 5">
            <a:extLst>
              <a:ext uri="{FF2B5EF4-FFF2-40B4-BE49-F238E27FC236}">
                <a16:creationId xmlns:a16="http://schemas.microsoft.com/office/drawing/2014/main" id="{0C8A8EE6-DE40-934F-B679-559C3C6838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14D2CD88-337E-5044-84E2-084D4E16C37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275304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40A0E4-923C-F64B-9C60-4F953F9CF494}"/>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6BEC39FE-4E4F-214F-AB67-E3C667A9B8E7}"/>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8E2EA160-4F94-044B-8760-B5A68FFE1FF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94530A43-27AD-604D-BC43-BA9503B0FE68}"/>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CF9E2FFF-D173-FD4E-87EC-0FFEBF86FE43}"/>
              </a:ext>
            </a:extLst>
          </p:cNvPr>
          <p:cNvSpPr>
            <a:spLocks noGrp="1"/>
          </p:cNvSpPr>
          <p:nvPr>
            <p:ph type="dt" sz="half" idx="10"/>
          </p:nvPr>
        </p:nvSpPr>
        <p:spPr>
          <a:xfrm>
            <a:off x="6248400" y="6248400"/>
            <a:ext cx="2667000" cy="365125"/>
          </a:xfrm>
        </p:spPr>
        <p:txBody>
          <a:bodyPr/>
          <a:lstStyle>
            <a:lvl1pPr>
              <a:defRPr smtClean="0"/>
            </a:lvl1pPr>
          </a:lstStyle>
          <a:p>
            <a:fld id="{8C2989A3-F926-AC43-8F5A-BB26D2578CA1}" type="datetime1">
              <a:rPr lang="en-US" altLang="en-US" smtClean="0"/>
              <a:pPr/>
              <a:t>8/19/19</a:t>
            </a:fld>
            <a:endParaRPr lang="en-US" altLang="en-US"/>
          </a:p>
        </p:txBody>
      </p:sp>
      <p:sp>
        <p:nvSpPr>
          <p:cNvPr id="10" name="Slide Number Placeholder 12">
            <a:extLst>
              <a:ext uri="{FF2B5EF4-FFF2-40B4-BE49-F238E27FC236}">
                <a16:creationId xmlns:a16="http://schemas.microsoft.com/office/drawing/2014/main" id="{F4A3A1F1-F32E-C847-A090-49A0D31B9E74}"/>
              </a:ext>
            </a:extLst>
          </p:cNvPr>
          <p:cNvSpPr>
            <a:spLocks noGrp="1"/>
          </p:cNvSpPr>
          <p:nvPr>
            <p:ph type="sldNum" sz="quarter" idx="11"/>
          </p:nvPr>
        </p:nvSpPr>
        <p:spPr>
          <a:xfrm>
            <a:off x="0" y="4667250"/>
            <a:ext cx="1447800" cy="663575"/>
          </a:xfrm>
        </p:spPr>
        <p:txBody>
          <a:bodyPr/>
          <a:lstStyle>
            <a:lvl1pPr>
              <a:defRPr sz="2800" smtClean="0"/>
            </a:lvl1pPr>
          </a:lstStyle>
          <a:p>
            <a:fld id="{BAA3BD8E-2130-4446-ADA8-C689E32FD8E3}" type="slidenum">
              <a:rPr lang="en-US" altLang="en-US" smtClean="0"/>
              <a:pPr/>
              <a:t>‹#›</a:t>
            </a:fld>
            <a:endParaRPr lang="en-US" altLang="en-US"/>
          </a:p>
        </p:txBody>
      </p:sp>
      <p:sp>
        <p:nvSpPr>
          <p:cNvPr id="11" name="Footer Placeholder 13">
            <a:extLst>
              <a:ext uri="{FF2B5EF4-FFF2-40B4-BE49-F238E27FC236}">
                <a16:creationId xmlns:a16="http://schemas.microsoft.com/office/drawing/2014/main" id="{2C8223DE-337F-DE47-A135-5D4E145D4214}"/>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635240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BD37461-50AD-B84F-A564-FB130C83F7A5}"/>
              </a:ext>
            </a:extLst>
          </p:cNvPr>
          <p:cNvSpPr>
            <a:spLocks noGrp="1"/>
          </p:cNvSpPr>
          <p:nvPr>
            <p:ph type="dt" sz="half" idx="10"/>
          </p:nvPr>
        </p:nvSpPr>
        <p:spPr/>
        <p:txBody>
          <a:bodyPr/>
          <a:lstStyle>
            <a:lvl1pPr>
              <a:defRPr smtClean="0"/>
            </a:lvl1pPr>
          </a:lstStyle>
          <a:p>
            <a:fld id="{F119B794-F6E8-AA4F-AB73-A8542555E70D}" type="datetime1">
              <a:rPr lang="en-US" altLang="en-US" smtClean="0"/>
              <a:pPr/>
              <a:t>8/19/19</a:t>
            </a:fld>
            <a:endParaRPr lang="en-US" altLang="en-US"/>
          </a:p>
        </p:txBody>
      </p:sp>
      <p:sp>
        <p:nvSpPr>
          <p:cNvPr id="5" name="Footer Placeholder 2">
            <a:extLst>
              <a:ext uri="{FF2B5EF4-FFF2-40B4-BE49-F238E27FC236}">
                <a16:creationId xmlns:a16="http://schemas.microsoft.com/office/drawing/2014/main" id="{4D7B8A9C-382E-224B-8788-293C50E4CA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200FB3E3-3D67-C743-98AF-FBD6D8ED51E5}"/>
              </a:ext>
            </a:extLst>
          </p:cNvPr>
          <p:cNvSpPr>
            <a:spLocks noGrp="1"/>
          </p:cNvSpPr>
          <p:nvPr>
            <p:ph type="sldNum" sz="quarter" idx="12"/>
          </p:nvPr>
        </p:nvSpPr>
        <p:spPr/>
        <p:txBody>
          <a:bodyPr/>
          <a:lstStyle>
            <a:lvl1pPr>
              <a:defRPr smtClean="0"/>
            </a:lvl1pPr>
          </a:lstStyle>
          <a:p>
            <a:fld id="{5BAE5251-8E13-4440-AE90-5D6605EAAF04}" type="slidenum">
              <a:rPr lang="en-US" altLang="en-US" smtClean="0"/>
              <a:pPr/>
              <a:t>‹#›</a:t>
            </a:fld>
            <a:endParaRPr lang="en-US" altLang="en-US"/>
          </a:p>
        </p:txBody>
      </p:sp>
    </p:spTree>
    <p:extLst>
      <p:ext uri="{BB962C8B-B14F-4D97-AF65-F5344CB8AC3E}">
        <p14:creationId xmlns:p14="http://schemas.microsoft.com/office/powerpoint/2010/main" val="3923848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7F5C86E-57E2-FA4C-9FAB-DCCC208A4ED6}"/>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7C078D5-B20F-6B4D-A5BE-2A8108FDA2EA}"/>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0F8BDE9-42F9-EB45-B446-4EA3ACC409DA}"/>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91204173-D64D-234A-BE31-94E327025387}"/>
              </a:ext>
            </a:extLst>
          </p:cNvPr>
          <p:cNvSpPr>
            <a:spLocks noGrp="1"/>
          </p:cNvSpPr>
          <p:nvPr>
            <p:ph type="dt" sz="half" idx="10"/>
          </p:nvPr>
        </p:nvSpPr>
        <p:spPr>
          <a:xfrm>
            <a:off x="6553200" y="6248400"/>
            <a:ext cx="2209800" cy="365125"/>
          </a:xfrm>
        </p:spPr>
        <p:txBody>
          <a:bodyPr/>
          <a:lstStyle>
            <a:lvl1pPr>
              <a:defRPr smtClean="0"/>
            </a:lvl1pPr>
          </a:lstStyle>
          <a:p>
            <a:fld id="{DB20A886-D8C6-5D47-B2D8-2675AE365C52}" type="datetime1">
              <a:rPr lang="en-US" altLang="en-US" smtClean="0"/>
              <a:pPr/>
              <a:t>8/19/19</a:t>
            </a:fld>
            <a:endParaRPr lang="en-US" altLang="en-US"/>
          </a:p>
        </p:txBody>
      </p:sp>
      <p:sp>
        <p:nvSpPr>
          <p:cNvPr id="8" name="Footer Placeholder 4">
            <a:extLst>
              <a:ext uri="{FF2B5EF4-FFF2-40B4-BE49-F238E27FC236}">
                <a16:creationId xmlns:a16="http://schemas.microsoft.com/office/drawing/2014/main" id="{938D2C54-F067-7C4F-9771-88DA4DD0F113}"/>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63BE634-B231-7C41-845B-19242FCB6F52}"/>
              </a:ext>
            </a:extLst>
          </p:cNvPr>
          <p:cNvSpPr>
            <a:spLocks noGrp="1"/>
          </p:cNvSpPr>
          <p:nvPr>
            <p:ph type="sldNum" sz="quarter" idx="12"/>
          </p:nvPr>
        </p:nvSpPr>
        <p:spPr>
          <a:xfrm rot="5400000">
            <a:off x="5989638" y="144462"/>
            <a:ext cx="533400" cy="244475"/>
          </a:xfrm>
        </p:spPr>
        <p:txBody>
          <a:bodyPr/>
          <a:lstStyle>
            <a:lvl1pPr>
              <a:defRPr smtClean="0"/>
            </a:lvl1pPr>
          </a:lstStyle>
          <a:p>
            <a:fld id="{4229C6B9-97DD-C94D-9C9C-E98340BBF4BC}" type="slidenum">
              <a:rPr lang="en-US" altLang="en-US" smtClean="0"/>
              <a:pPr/>
              <a:t>‹#›</a:t>
            </a:fld>
            <a:endParaRPr lang="en-US" altLang="en-US"/>
          </a:p>
        </p:txBody>
      </p:sp>
    </p:spTree>
    <p:extLst>
      <p:ext uri="{BB962C8B-B14F-4D97-AF65-F5344CB8AC3E}">
        <p14:creationId xmlns:p14="http://schemas.microsoft.com/office/powerpoint/2010/main" val="2961595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a:extLst>
              <a:ext uri="{FF2B5EF4-FFF2-40B4-BE49-F238E27FC236}">
                <a16:creationId xmlns:a16="http://schemas.microsoft.com/office/drawing/2014/main" id="{F454ADD5-916F-C64A-8E37-CFBC8251C0F5}"/>
              </a:ext>
            </a:extLst>
          </p:cNvPr>
          <p:cNvSpPr>
            <a:spLocks noGrp="1"/>
          </p:cNvSpPr>
          <p:nvPr>
            <p:ph type="dt" sz="half" idx="10"/>
          </p:nvPr>
        </p:nvSpPr>
        <p:spPr/>
        <p:txBody>
          <a:bodyPr/>
          <a:lstStyle>
            <a:lvl1pPr>
              <a:defRPr/>
            </a:lvl1pPr>
          </a:lstStyle>
          <a:p>
            <a:fld id="{FC501DBA-DC64-D14E-A8A9-810265F8590E}" type="datetime1">
              <a:rPr lang="en-US" altLang="en-US" smtClean="0"/>
              <a:pPr/>
              <a:t>8/19/19</a:t>
            </a:fld>
            <a:endParaRPr lang="en-US" altLang="en-US"/>
          </a:p>
        </p:txBody>
      </p:sp>
      <p:sp>
        <p:nvSpPr>
          <p:cNvPr id="7" name="Footer Placeholder 2">
            <a:extLst>
              <a:ext uri="{FF2B5EF4-FFF2-40B4-BE49-F238E27FC236}">
                <a16:creationId xmlns:a16="http://schemas.microsoft.com/office/drawing/2014/main" id="{6EF1CB2E-7B07-6842-860F-45E60BEB7BE7}"/>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22">
            <a:extLst>
              <a:ext uri="{FF2B5EF4-FFF2-40B4-BE49-F238E27FC236}">
                <a16:creationId xmlns:a16="http://schemas.microsoft.com/office/drawing/2014/main" id="{BB754F76-2DDE-514D-85D9-C161D3E9B970}"/>
              </a:ext>
            </a:extLst>
          </p:cNvPr>
          <p:cNvSpPr>
            <a:spLocks noGrp="1"/>
          </p:cNvSpPr>
          <p:nvPr>
            <p:ph type="sldNum" sz="quarter" idx="12"/>
          </p:nvPr>
        </p:nvSpPr>
        <p:spPr/>
        <p:txBody>
          <a:bodyPr/>
          <a:lstStyle>
            <a:lvl1pPr>
              <a:defRPr/>
            </a:lvl1pPr>
          </a:lstStyle>
          <a:p>
            <a:pPr>
              <a:defRPr/>
            </a:pPr>
            <a:r>
              <a:rPr lang="en-US"/>
              <a:t>1</a:t>
            </a:r>
          </a:p>
        </p:txBody>
      </p:sp>
    </p:spTree>
    <p:extLst>
      <p:ext uri="{BB962C8B-B14F-4D97-AF65-F5344CB8AC3E}">
        <p14:creationId xmlns:p14="http://schemas.microsoft.com/office/powerpoint/2010/main" val="134624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1266" name="Title Placeholder 21">
            <a:extLst>
              <a:ext uri="{FF2B5EF4-FFF2-40B4-BE49-F238E27FC236}">
                <a16:creationId xmlns:a16="http://schemas.microsoft.com/office/drawing/2014/main" id="{8795437D-0C15-874F-99D7-83892E44BCFB}"/>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267" name="Text Placeholder 12">
            <a:extLst>
              <a:ext uri="{FF2B5EF4-FFF2-40B4-BE49-F238E27FC236}">
                <a16:creationId xmlns:a16="http://schemas.microsoft.com/office/drawing/2014/main" id="{C41FEB71-F04C-FA42-89FC-99DFCBD74999}"/>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5CEECCB4-DE5D-2348-AF4E-344EC82F092B}"/>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chemeClr val="tx2"/>
                </a:solidFill>
                <a:latin typeface="Times" charset="0"/>
                <a:ea typeface="ＭＳ Ｐゴシック" charset="-128"/>
              </a:defRPr>
            </a:lvl1pPr>
          </a:lstStyle>
          <a:p>
            <a:fld id="{FC501DBA-DC64-D14E-A8A9-810265F8590E}" type="datetime1">
              <a:rPr lang="en-US" altLang="en-US" smtClean="0"/>
              <a:pPr/>
              <a:t>8/19/19</a:t>
            </a:fld>
            <a:endParaRPr lang="en-US" altLang="en-US"/>
          </a:p>
        </p:txBody>
      </p:sp>
      <p:sp>
        <p:nvSpPr>
          <p:cNvPr id="3" name="Footer Placeholder 2">
            <a:extLst>
              <a:ext uri="{FF2B5EF4-FFF2-40B4-BE49-F238E27FC236}">
                <a16:creationId xmlns:a16="http://schemas.microsoft.com/office/drawing/2014/main" id="{EB7D8313-3104-8B4A-948D-3588336A587B}"/>
              </a:ext>
            </a:extLst>
          </p:cNvPr>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latin typeface="Times" charset="0"/>
                <a:ea typeface="ＭＳ Ｐゴシック" charset="0"/>
                <a:cs typeface="ＭＳ Ｐゴシック" charset="0"/>
              </a:defRPr>
            </a:lvl1pPr>
          </a:lstStyle>
          <a:p>
            <a:pPr>
              <a:defRPr/>
            </a:pPr>
            <a:endParaRPr lang="en-US"/>
          </a:p>
        </p:txBody>
      </p:sp>
      <p:sp>
        <p:nvSpPr>
          <p:cNvPr id="7" name="Rectangle 6">
            <a:extLst>
              <a:ext uri="{FF2B5EF4-FFF2-40B4-BE49-F238E27FC236}">
                <a16:creationId xmlns:a16="http://schemas.microsoft.com/office/drawing/2014/main" id="{645F1390-AE4B-1442-9939-CE7E40A2FC1B}"/>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3DC4CC1-5763-534D-93B7-F92555C598E5}"/>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a:extLst>
              <a:ext uri="{FF2B5EF4-FFF2-40B4-BE49-F238E27FC236}">
                <a16:creationId xmlns:a16="http://schemas.microsoft.com/office/drawing/2014/main" id="{EA061A23-5F8A-6D43-8EDE-C74079CBEF27}"/>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DB5F2DC7-90AD-7641-B325-A645FAB859B2}"/>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imes" charset="0"/>
                <a:ea typeface="ＭＳ Ｐゴシック" charset="-128"/>
              </a:defRPr>
            </a:lvl1pPr>
          </a:lstStyle>
          <a:p>
            <a:pPr>
              <a:defRPr/>
            </a:pPr>
            <a:r>
              <a:rPr lang="en-US"/>
              <a:t>1</a:t>
            </a:r>
          </a:p>
        </p:txBody>
      </p:sp>
    </p:spTree>
    <p:extLst>
      <p:ext uri="{BB962C8B-B14F-4D97-AF65-F5344CB8AC3E}">
        <p14:creationId xmlns:p14="http://schemas.microsoft.com/office/powerpoint/2010/main" val="2540010755"/>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rtl="0" eaLnBrk="1" fontAlgn="base" hangingPunct="1">
        <a:spcBef>
          <a:spcPct val="0"/>
        </a:spcBef>
        <a:spcAft>
          <a:spcPct val="0"/>
        </a:spcAft>
        <a:defRPr sz="3600" kern="1200">
          <a:solidFill>
            <a:schemeClr val="tx2"/>
          </a:solidFill>
          <a:latin typeface="+mj-lt"/>
          <a:ea typeface="ＭＳ Ｐゴシック" charset="0"/>
          <a:cs typeface="ＭＳ Ｐゴシック" charset="0"/>
        </a:defRPr>
      </a:lvl1pPr>
      <a:lvl2pPr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2pPr>
      <a:lvl3pPr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3pPr>
      <a:lvl4pPr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4pPr>
      <a:lvl5pPr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1" fontAlgn="base" hangingPunct="1">
        <a:spcBef>
          <a:spcPts val="700"/>
        </a:spcBef>
        <a:spcAft>
          <a:spcPct val="0"/>
        </a:spcAft>
        <a:buClr>
          <a:schemeClr val="accent2"/>
        </a:buClr>
        <a:buSzPct val="60000"/>
        <a:buFont typeface="Wingdings" pitchFamily="2" charset="2"/>
        <a:buChar char=""/>
        <a:defRPr sz="2800" kern="1200">
          <a:solidFill>
            <a:schemeClr val="tx1"/>
          </a:solidFill>
          <a:latin typeface="+mn-lt"/>
          <a:ea typeface="ＭＳ Ｐゴシック" charset="0"/>
          <a:cs typeface="ＭＳ Ｐゴシック" charset="0"/>
        </a:defRPr>
      </a:lvl1pPr>
      <a:lvl2pPr marL="639763" indent="-273050" algn="l" rtl="0" eaLnBrk="1" fontAlgn="base" hangingPunct="1">
        <a:spcBef>
          <a:spcPts val="550"/>
        </a:spcBef>
        <a:spcAft>
          <a:spcPct val="0"/>
        </a:spcAft>
        <a:buClr>
          <a:schemeClr val="accent1"/>
        </a:buClr>
        <a:buSzPct val="70000"/>
        <a:buFont typeface="Wingdings 2" pitchFamily="2" charset="2"/>
        <a:buChar char=""/>
        <a:defRPr sz="2400" kern="1200">
          <a:solidFill>
            <a:schemeClr val="tx1"/>
          </a:solidFill>
          <a:latin typeface="+mn-lt"/>
          <a:ea typeface="ＭＳ Ｐゴシック" charset="0"/>
          <a:cs typeface="+mn-cs"/>
        </a:defRPr>
      </a:lvl2pPr>
      <a:lvl3pPr marL="914400" indent="-228600" algn="l" rtl="0" eaLnBrk="1" fontAlgn="base" hangingPunct="1">
        <a:spcBef>
          <a:spcPts val="500"/>
        </a:spcBef>
        <a:spcAft>
          <a:spcPct val="0"/>
        </a:spcAft>
        <a:buClr>
          <a:schemeClr val="accent2"/>
        </a:buClr>
        <a:buSzPct val="75000"/>
        <a:buFont typeface="Wingdings" pitchFamily="2" charset="2"/>
        <a:buChar char=""/>
        <a:defRPr sz="2400" kern="1200">
          <a:solidFill>
            <a:schemeClr val="tx1"/>
          </a:solidFill>
          <a:latin typeface="+mn-lt"/>
          <a:ea typeface="ＭＳ Ｐゴシック" charset="0"/>
          <a:cs typeface="+mn-cs"/>
        </a:defRPr>
      </a:lvl3pPr>
      <a:lvl4pPr marL="1371600" indent="-228600" algn="l" rtl="0" eaLnBrk="1" fontAlgn="base" hangingPunct="1">
        <a:spcBef>
          <a:spcPts val="400"/>
        </a:spcBef>
        <a:spcAft>
          <a:spcPct val="0"/>
        </a:spcAft>
        <a:buClr>
          <a:srgbClr val="A04DA3"/>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1" fontAlgn="base" hangingPunct="1">
        <a:spcBef>
          <a:spcPts val="400"/>
        </a:spcBef>
        <a:spcAft>
          <a:spcPct val="0"/>
        </a:spcAft>
        <a:buClr>
          <a:srgbClr val="C4652D"/>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447D911-DEE5-AB48-B31F-AD05ECEC8C20}"/>
              </a:ext>
            </a:extLst>
          </p:cNvPr>
          <p:cNvSpPr>
            <a:spLocks noGrp="1" noChangeArrowheads="1"/>
          </p:cNvSpPr>
          <p:nvPr>
            <p:ph type="ctrTitle"/>
          </p:nvPr>
        </p:nvSpPr>
        <p:spPr/>
        <p:txBody>
          <a:bodyPr/>
          <a:lstStyle/>
          <a:p>
            <a:pPr eaLnBrk="1" hangingPunct="1"/>
            <a:r>
              <a:rPr lang="en-US" altLang="en-US">
                <a:ea typeface="ＭＳ Ｐゴシック" panose="020B0600070205080204" pitchFamily="34" charset="-128"/>
              </a:rPr>
              <a:t>Activist Growth Investing</a:t>
            </a:r>
          </a:p>
        </p:txBody>
      </p:sp>
      <p:sp>
        <p:nvSpPr>
          <p:cNvPr id="3075" name="Rectangle 3">
            <a:extLst>
              <a:ext uri="{FF2B5EF4-FFF2-40B4-BE49-F238E27FC236}">
                <a16:creationId xmlns:a16="http://schemas.microsoft.com/office/drawing/2014/main" id="{A4F149A2-C483-A349-B0BE-F90865DCB27E}"/>
              </a:ext>
            </a:extLst>
          </p:cNvPr>
          <p:cNvSpPr>
            <a:spLocks noGrp="1" noChangeArrowheads="1"/>
          </p:cNvSpPr>
          <p:nvPr>
            <p:ph type="subTitle" idx="1"/>
          </p:nvPr>
        </p:nvSpPr>
        <p:spPr/>
        <p:txBody>
          <a:bodyPr rtlCol="0">
            <a:normAutofit/>
          </a:bodyPr>
          <a:lstStyle/>
          <a:p>
            <a:pPr eaLnBrk="1" fontAlgn="auto" hangingPunct="1">
              <a:spcAft>
                <a:spcPts val="0"/>
              </a:spcAft>
              <a:buFont typeface="Arial"/>
              <a:buNone/>
              <a:defRPr/>
            </a:pPr>
            <a:r>
              <a:rPr lang="en-US">
                <a:ea typeface="+mn-ea"/>
                <a:cs typeface="+mn-cs"/>
              </a:rPr>
              <a:t>Aswath Damodaran</a:t>
            </a:r>
            <a:endParaRPr lang="en-US" dirty="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5F0A3DFE-100C-4349-9E53-CEC6372E6F7E}"/>
              </a:ext>
            </a:extLst>
          </p:cNvPr>
          <p:cNvSpPr>
            <a:spLocks noGrp="1"/>
          </p:cNvSpPr>
          <p:nvPr>
            <p:ph type="title"/>
          </p:nvPr>
        </p:nvSpPr>
        <p:spPr/>
        <p:txBody>
          <a:bodyPr/>
          <a:lstStyle/>
          <a:p>
            <a:pPr eaLnBrk="1" hangingPunct="1"/>
            <a:r>
              <a:rPr lang="en-US" altLang="en-US">
                <a:ea typeface="ＭＳ Ｐゴシック" panose="020B0600070205080204" pitchFamily="34" charset="-128"/>
              </a:rPr>
              <a:t>The faces of activist growth investing</a:t>
            </a:r>
          </a:p>
        </p:txBody>
      </p:sp>
      <p:sp>
        <p:nvSpPr>
          <p:cNvPr id="3" name="Content Placeholder 2">
            <a:extLst>
              <a:ext uri="{FF2B5EF4-FFF2-40B4-BE49-F238E27FC236}">
                <a16:creationId xmlns:a16="http://schemas.microsoft.com/office/drawing/2014/main" id="{DB7EBA19-73C7-FB43-9577-359C5DAD1E63}"/>
              </a:ext>
            </a:extLst>
          </p:cNvPr>
          <p:cNvSpPr>
            <a:spLocks noGrp="1"/>
          </p:cNvSpPr>
          <p:nvPr>
            <p:ph sz="quarter" idx="1"/>
          </p:nvPr>
        </p:nvSpPr>
        <p:spPr/>
        <p:txBody>
          <a:bodyPr>
            <a:normAutofit fontScale="92500" lnSpcReduction="20000"/>
          </a:bodyPr>
          <a:lstStyle/>
          <a:p>
            <a:pPr eaLnBrk="1" hangingPunct="1">
              <a:buFont typeface="Arial" charset="0"/>
              <a:buChar char="•"/>
              <a:defRPr/>
            </a:pPr>
            <a:r>
              <a:rPr lang="en-US" u="sng" dirty="0"/>
              <a:t>The when</a:t>
            </a:r>
            <a:r>
              <a:rPr lang="en-US" dirty="0"/>
              <a:t>: Unlike activist value investing, which is usually directed at mature companies, late in the business life cycle, activist growth investing has to happen earlier in the cycle.</a:t>
            </a:r>
          </a:p>
          <a:p>
            <a:pPr eaLnBrk="1" hangingPunct="1">
              <a:buFont typeface="Arial" charset="0"/>
              <a:buChar char="•"/>
              <a:defRPr/>
            </a:pPr>
            <a:r>
              <a:rPr lang="en-US" u="sng" dirty="0"/>
              <a:t>The what</a:t>
            </a:r>
            <a:r>
              <a:rPr lang="en-US" dirty="0"/>
              <a:t>: In its most common form, activist growth investing takes the form of providing capital to young, start up companies. That capital can be provided by venture capitalists of private equity investors.</a:t>
            </a:r>
          </a:p>
          <a:p>
            <a:pPr eaLnBrk="1" hangingPunct="1">
              <a:buFont typeface="Arial" charset="0"/>
              <a:buChar char="•"/>
              <a:defRPr/>
            </a:pPr>
            <a:r>
              <a:rPr lang="en-US" u="sng" dirty="0"/>
              <a:t>Another form? </a:t>
            </a:r>
            <a:r>
              <a:rPr lang="en-US" dirty="0"/>
              <a:t>It is also possible for some activist growth investing to occur later in the life cycle, with firms that have growth opportunities that are not being exploited, but that is less common.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5A3B73F1-7FA1-0D4D-8C34-9EA09561EC4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Investing in Private Equity: Forms</a:t>
            </a:r>
          </a:p>
        </p:txBody>
      </p:sp>
      <p:sp>
        <p:nvSpPr>
          <p:cNvPr id="56323" name="Rectangle 3">
            <a:extLst>
              <a:ext uri="{FF2B5EF4-FFF2-40B4-BE49-F238E27FC236}">
                <a16:creationId xmlns:a16="http://schemas.microsoft.com/office/drawing/2014/main" id="{5F9D5E42-8223-6948-8208-02501B483CA4}"/>
              </a:ext>
            </a:extLst>
          </p:cNvPr>
          <p:cNvSpPr>
            <a:spLocks noGrp="1" noChangeArrowheads="1"/>
          </p:cNvSpPr>
          <p:nvPr>
            <p:ph sz="quarter" idx="1"/>
          </p:nvPr>
        </p:nvSpPr>
        <p:spPr/>
        <p:txBody>
          <a:bodyPr>
            <a:normAutofit/>
          </a:bodyPr>
          <a:lstStyle/>
          <a:p>
            <a:pPr eaLnBrk="1" hangingPunct="1">
              <a:lnSpc>
                <a:spcPct val="80000"/>
              </a:lnSpc>
            </a:pPr>
            <a:r>
              <a:rPr lang="en-US" altLang="en-US" sz="2200" u="sng" dirty="0">
                <a:ea typeface="ＭＳ Ｐゴシック" panose="020B0600070205080204" pitchFamily="34" charset="-128"/>
              </a:rPr>
              <a:t>VC:</a:t>
            </a:r>
            <a:r>
              <a:rPr lang="en-US" altLang="en-US" sz="2200" dirty="0">
                <a:ea typeface="ＭＳ Ｐゴシック" panose="020B0600070205080204" pitchFamily="34" charset="-128"/>
              </a:rPr>
              <a:t> The first are venture capital funds that trace their lineage back to the 1950s. One of the first was American Research and Development that provided seed money for the founding of Digital Equipment. </a:t>
            </a:r>
          </a:p>
          <a:p>
            <a:pPr eaLnBrk="1" hangingPunct="1">
              <a:lnSpc>
                <a:spcPct val="80000"/>
              </a:lnSpc>
            </a:pPr>
            <a:r>
              <a:rPr lang="en-US" altLang="en-US" sz="2200" u="sng" dirty="0">
                <a:ea typeface="ＭＳ Ｐゴシック" panose="020B0600070205080204" pitchFamily="34" charset="-128"/>
              </a:rPr>
              <a:t>LBOs</a:t>
            </a:r>
            <a:r>
              <a:rPr lang="en-US" altLang="en-US" sz="2200" dirty="0">
                <a:ea typeface="ＭＳ Ｐゴシック" panose="020B0600070205080204" pitchFamily="34" charset="-128"/>
              </a:rPr>
              <a:t>: The second are leveraged buyout funds that developed during the 1980s, using substantial amounts of debt to take over publicly traded firms and make them private firms. </a:t>
            </a:r>
          </a:p>
          <a:p>
            <a:pPr eaLnBrk="1" hangingPunct="1">
              <a:lnSpc>
                <a:spcPct val="80000"/>
              </a:lnSpc>
            </a:pPr>
            <a:r>
              <a:rPr lang="en-US" altLang="en-US" sz="2200" u="sng" dirty="0">
                <a:ea typeface="ＭＳ Ｐゴシック" panose="020B0600070205080204" pitchFamily="34" charset="-128"/>
              </a:rPr>
              <a:t>PE funds</a:t>
            </a:r>
            <a:r>
              <a:rPr lang="en-US" altLang="en-US" sz="2200" dirty="0">
                <a:ea typeface="ＭＳ Ｐゴシック" panose="020B0600070205080204" pitchFamily="34" charset="-128"/>
              </a:rPr>
              <a:t>: The third are private equity funds pool the wealth of individual investors and invest in private firms that show promise. This has allowed investors to invest in private businesses without either giving up diversification or taking an active role in managing these firms. Pension funds and institutional investors, attracted by the high returns earned by investments in private firms, have also set aside portions of their overall portfolios to invest in private equity.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A2B0405-3798-C049-92FB-3392F2648265}"/>
              </a:ext>
            </a:extLst>
          </p:cNvPr>
          <p:cNvSpPr>
            <a:spLocks noGrp="1" noChangeArrowheads="1"/>
          </p:cNvSpPr>
          <p:nvPr>
            <p:ph type="title"/>
          </p:nvPr>
        </p:nvSpPr>
        <p:spPr/>
        <p:txBody>
          <a:bodyPr rtlCol="0">
            <a:normAutofit/>
          </a:bodyPr>
          <a:lstStyle/>
          <a:p>
            <a:pPr eaLnBrk="1" fontAlgn="auto" hangingPunct="1">
              <a:spcAft>
                <a:spcPts val="0"/>
              </a:spcAft>
              <a:defRPr/>
            </a:pPr>
            <a:r>
              <a:rPr lang="en-US">
                <a:ea typeface="+mj-ea"/>
                <a:cs typeface="+mj-cs"/>
              </a:rPr>
              <a:t>The Process of Venture Capital Investing</a:t>
            </a:r>
          </a:p>
        </p:txBody>
      </p:sp>
      <p:sp>
        <p:nvSpPr>
          <p:cNvPr id="66563" name="Rectangle 3">
            <a:extLst>
              <a:ext uri="{FF2B5EF4-FFF2-40B4-BE49-F238E27FC236}">
                <a16:creationId xmlns:a16="http://schemas.microsoft.com/office/drawing/2014/main" id="{112D6505-2FEF-7A41-9D8A-E6787081FCEC}"/>
              </a:ext>
            </a:extLst>
          </p:cNvPr>
          <p:cNvSpPr>
            <a:spLocks noGrp="1" noChangeArrowheads="1"/>
          </p:cNvSpPr>
          <p:nvPr>
            <p:ph sz="quarter" idx="1"/>
          </p:nvPr>
        </p:nvSpPr>
        <p:spPr/>
        <p:txBody>
          <a:bodyPr>
            <a:normAutofit/>
          </a:bodyPr>
          <a:lstStyle/>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Provoke VC </a:t>
            </a:r>
            <a:r>
              <a:rPr lang="en-US" altLang="ja-JP" sz="1800" u="sng" dirty="0">
                <a:ea typeface="ＭＳ Ｐゴシック" panose="020B0600070205080204" pitchFamily="34" charset="-128"/>
              </a:rPr>
              <a:t>interest</a:t>
            </a:r>
            <a:r>
              <a:rPr lang="en-US" altLang="ja-JP" sz="1800" dirty="0">
                <a:ea typeface="ＭＳ Ｐゴシック" panose="020B0600070205080204" pitchFamily="34" charset="-128"/>
              </a:rPr>
              <a:t>: A young company’s capacity to do so will depend upon the business it is in and the track record of the managers in the firm.</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Valuation and Return Assessment</a:t>
            </a:r>
            <a:r>
              <a:rPr lang="en-US" altLang="en-US" sz="1800" dirty="0">
                <a:ea typeface="ＭＳ Ｐゴシック" panose="020B0600070205080204" pitchFamily="34" charset="-128"/>
              </a:rPr>
              <a:t>: In the venture capital method, the earnings of the private firm are forecast in a future year, when the company can be expected to go public. Multiplied by an expected earnings multiple in a future year you get the exit or terminal value. This value is discounted back to the present at a target rate of return, which measures what venture capitalists believe is a justifiable return, given the risk that they are exposed to. </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Structuring the Deal</a:t>
            </a:r>
            <a:r>
              <a:rPr lang="en-US" altLang="en-US" sz="1800" dirty="0">
                <a:ea typeface="ＭＳ Ｐゴシック" panose="020B0600070205080204" pitchFamily="34" charset="-128"/>
              </a:rPr>
              <a:t>: You have to negotiate two factors. </a:t>
            </a:r>
          </a:p>
          <a:p>
            <a:pPr lvl="1" eaLnBrk="1" hangingPunct="1">
              <a:lnSpc>
                <a:spcPct val="80000"/>
              </a:lnSpc>
            </a:pPr>
            <a:r>
              <a:rPr lang="en-US" altLang="en-US" sz="1500" dirty="0">
                <a:ea typeface="ＭＳ Ｐゴシック" panose="020B0600070205080204" pitchFamily="34" charset="-128"/>
              </a:rPr>
              <a:t>First, the private equity investor has to determine what proportion of the value of the firm he or she will demand, in return for the private equity investment. Private equity investors draw a distinction between what a firm will be worth without their capital infusion (pre-money) and what it will be worth with the infusion (post-money). Optimally, they would like their share of the firm to be based upon the pre-money valuation, which will be lower.</a:t>
            </a:r>
          </a:p>
          <a:p>
            <a:pPr lvl="1" eaLnBrk="1" hangingPunct="1">
              <a:lnSpc>
                <a:spcPct val="80000"/>
              </a:lnSpc>
            </a:pPr>
            <a:r>
              <a:rPr lang="en-US" altLang="en-US" sz="1500" dirty="0">
                <a:ea typeface="ＭＳ Ｐゴシック" panose="020B0600070205080204" pitchFamily="34" charset="-128"/>
              </a:rPr>
              <a:t>Second, the private equity investor will impose constraints on the managers of the firm in which the investment is being made. This is to ensure that the private equity investors are protected and that they have a say in how the firm is run.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VC Pricing Approaches</a:t>
            </a:r>
          </a:p>
        </p:txBody>
      </p:sp>
      <p:sp>
        <p:nvSpPr>
          <p:cNvPr id="3" name="Content Placeholder 2"/>
          <p:cNvSpPr>
            <a:spLocks noGrp="1"/>
          </p:cNvSpPr>
          <p:nvPr>
            <p:ph sz="quarter" idx="1"/>
          </p:nvPr>
        </p:nvSpPr>
        <p:spPr/>
        <p:txBody>
          <a:bodyPr>
            <a:normAutofit fontScale="85000" lnSpcReduction="20000"/>
          </a:bodyPr>
          <a:lstStyle/>
          <a:p>
            <a:r>
              <a:rPr lang="en-US" u="sng" dirty="0"/>
              <a:t>Recent pricing of the same company</a:t>
            </a:r>
            <a:r>
              <a:rPr lang="en-US" dirty="0"/>
              <a:t>: Pricing is based on what VCs paid for the company (and priced it at) in the most recent venture capital round</a:t>
            </a:r>
          </a:p>
          <a:p>
            <a:r>
              <a:rPr lang="en-US" u="sng" dirty="0"/>
              <a:t>Pricing of similar private companies</a:t>
            </a:r>
            <a:r>
              <a:rPr lang="en-US" dirty="0"/>
              <a:t>: Look at what investors are paying for similar companies in the “same space” (with all of the subjective judgments of what comprises “similar” and “same space”), scale this price to revenues, or lacking that, a common metric for that space, and price your company. </a:t>
            </a:r>
          </a:p>
          <a:p>
            <a:r>
              <a:rPr lang="en-US" u="sng" dirty="0"/>
              <a:t>Pricing of public companies</a:t>
            </a:r>
            <a:r>
              <a:rPr lang="en-US" dirty="0"/>
              <a:t>: In the rare cases where a private business has enough operating substance today, in the form of revenues or even earnings, in a space where there are public companies, you could use the pricing of public companies as your basis for pricing private businesses.</a:t>
            </a:r>
          </a:p>
        </p:txBody>
      </p:sp>
    </p:spTree>
    <p:extLst>
      <p:ext uri="{BB962C8B-B14F-4D97-AF65-F5344CB8AC3E}">
        <p14:creationId xmlns:p14="http://schemas.microsoft.com/office/powerpoint/2010/main" val="40567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a forward variant</a:t>
            </a:r>
          </a:p>
        </p:txBody>
      </p:sp>
      <p:pic>
        <p:nvPicPr>
          <p:cNvPr id="4" name="Content Placeholder 3"/>
          <p:cNvPicPr>
            <a:picLocks noGrp="1" noChangeAspect="1"/>
          </p:cNvPicPr>
          <p:nvPr>
            <p:ph sz="quarter" idx="1"/>
          </p:nvPr>
        </p:nvPicPr>
        <p:blipFill>
          <a:blip r:embed="rId2"/>
          <a:stretch>
            <a:fillRect/>
          </a:stretch>
        </p:blipFill>
        <p:spPr>
          <a:xfrm>
            <a:off x="612775" y="2297806"/>
            <a:ext cx="8153400" cy="3100588"/>
          </a:xfrm>
          <a:prstGeom prst="rect">
            <a:avLst/>
          </a:prstGeom>
        </p:spPr>
      </p:pic>
    </p:spTree>
    <p:extLst>
      <p:ext uri="{BB962C8B-B14F-4D97-AF65-F5344CB8AC3E}">
        <p14:creationId xmlns:p14="http://schemas.microsoft.com/office/powerpoint/2010/main" val="3035735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35B3E43A-F73F-D64F-9DF1-637E15628B2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Post-deal Management</a:t>
            </a:r>
          </a:p>
        </p:txBody>
      </p:sp>
      <p:sp>
        <p:nvSpPr>
          <p:cNvPr id="67587" name="Rectangle 3">
            <a:extLst>
              <a:ext uri="{FF2B5EF4-FFF2-40B4-BE49-F238E27FC236}">
                <a16:creationId xmlns:a16="http://schemas.microsoft.com/office/drawing/2014/main" id="{224869B5-EC54-B140-898B-C9805A6AA2EB}"/>
              </a:ext>
            </a:extLst>
          </p:cNvPr>
          <p:cNvSpPr>
            <a:spLocks noGrp="1" noChangeArrowheads="1"/>
          </p:cNvSpPr>
          <p:nvPr>
            <p:ph sz="quarter" idx="1"/>
          </p:nvPr>
        </p:nvSpPr>
        <p:spPr/>
        <p:txBody>
          <a:bodyPr>
            <a:normAutofit lnSpcReduction="10000"/>
          </a:bodyPr>
          <a:lstStyle/>
          <a:p>
            <a:pPr eaLnBrk="1" hangingPunct="1">
              <a:lnSpc>
                <a:spcPct val="80000"/>
              </a:lnSpc>
            </a:pPr>
            <a:r>
              <a:rPr lang="en-US" altLang="en-US" sz="2000" u="sng">
                <a:ea typeface="ＭＳ Ｐゴシック" panose="020B0600070205080204" pitchFamily="34" charset="-128"/>
              </a:rPr>
              <a:t>Post-deal Management</a:t>
            </a:r>
            <a:r>
              <a:rPr lang="en-US" altLang="en-US" sz="2000">
                <a:ea typeface="ＭＳ Ｐゴシック" panose="020B0600070205080204" pitchFamily="34" charset="-128"/>
              </a:rPr>
              <a:t>: Once the private equity investment has been made in a firm, the private equity investor will often take an active role in the management of the firm. Private equity investors and venture capitalists bring not only a wealth of management experience to the process, but also contacts that can be used to raise more capital and get fresh business for the firm.</a:t>
            </a:r>
          </a:p>
          <a:p>
            <a:pPr eaLnBrk="1" hangingPunct="1">
              <a:lnSpc>
                <a:spcPct val="80000"/>
              </a:lnSpc>
            </a:pPr>
            <a:r>
              <a:rPr lang="en-US" altLang="en-US" sz="2000" u="sng">
                <a:ea typeface="ＭＳ Ｐゴシック" panose="020B0600070205080204" pitchFamily="34" charset="-128"/>
              </a:rPr>
              <a:t>Exit</a:t>
            </a:r>
            <a:r>
              <a:rPr lang="en-US" altLang="en-US" sz="2000">
                <a:ea typeface="ＭＳ Ｐゴシック" panose="020B0600070205080204" pitchFamily="34" charset="-128"/>
              </a:rPr>
              <a:t>: There are three ways in which a private equity investor can profit from an investment in a business. </a:t>
            </a:r>
          </a:p>
          <a:p>
            <a:pPr lvl="1" eaLnBrk="1" hangingPunct="1">
              <a:lnSpc>
                <a:spcPct val="80000"/>
              </a:lnSpc>
            </a:pPr>
            <a:r>
              <a:rPr lang="en-US" altLang="en-US" sz="1800">
                <a:ea typeface="ＭＳ Ｐゴシック" panose="020B0600070205080204" pitchFamily="34" charset="-128"/>
              </a:rPr>
              <a:t>The first and usually the most lucrative alternative is an initial public offering made by the private firm. While venture capitalists do not usually liquidate their investments at the time of the initial public offering, they can sell at least a portion of their holdings once they are traded. </a:t>
            </a:r>
          </a:p>
          <a:p>
            <a:pPr lvl="1" eaLnBrk="1" hangingPunct="1">
              <a:lnSpc>
                <a:spcPct val="80000"/>
              </a:lnSpc>
            </a:pPr>
            <a:r>
              <a:rPr lang="en-US" altLang="en-US" sz="1800">
                <a:ea typeface="ＭＳ Ｐゴシック" panose="020B0600070205080204" pitchFamily="34" charset="-128"/>
              </a:rPr>
              <a:t>The second alternative is to sell the private business to another firm; the acquiring firm might have strategic or financial reasons for the acquisition. </a:t>
            </a:r>
          </a:p>
          <a:p>
            <a:pPr lvl="1" eaLnBrk="1" hangingPunct="1">
              <a:lnSpc>
                <a:spcPct val="80000"/>
              </a:lnSpc>
            </a:pPr>
            <a:r>
              <a:rPr lang="en-US" altLang="en-US" sz="1800">
                <a:ea typeface="ＭＳ Ｐゴシック" panose="020B0600070205080204" pitchFamily="34" charset="-128"/>
              </a:rPr>
              <a:t>The third alternative is to withdraw cash flows from the firm and liquidate the firm over time. This strategy would not be appropriate for a high growth firm, but it may make sense if investments made by the firm no longer earn excess returns.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20228D3-8029-7B42-9510-5DBCFAB32EF6}"/>
              </a:ext>
            </a:extLst>
          </p:cNvPr>
          <p:cNvSpPr>
            <a:spLocks noGrp="1"/>
          </p:cNvSpPr>
          <p:nvPr>
            <p:ph type="title"/>
          </p:nvPr>
        </p:nvSpPr>
        <p:spPr/>
        <p:txBody>
          <a:bodyPr/>
          <a:lstStyle/>
          <a:p>
            <a:pPr eaLnBrk="1" hangingPunct="1"/>
            <a:r>
              <a:rPr lang="en-US" altLang="en-US">
                <a:latin typeface="Times" pitchFamily="2" charset="0"/>
                <a:ea typeface="ＭＳ Ｐゴシック" panose="020B0600070205080204" pitchFamily="34" charset="-128"/>
              </a:rPr>
              <a:t>The biggest risk in Venture Capital: Survival</a:t>
            </a:r>
          </a:p>
        </p:txBody>
      </p:sp>
      <p:pic>
        <p:nvPicPr>
          <p:cNvPr id="19458" name="Content Placeholder 3">
            <a:extLst>
              <a:ext uri="{FF2B5EF4-FFF2-40B4-BE49-F238E27FC236}">
                <a16:creationId xmlns:a16="http://schemas.microsoft.com/office/drawing/2014/main" id="{F45F73BB-CCC7-734B-B2B2-3169F3AABCD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381153" y="1600200"/>
            <a:ext cx="6616644" cy="44958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853A29E1-288C-2B40-A1F8-C3FCEB855068}"/>
              </a:ext>
            </a:extLst>
          </p:cNvPr>
          <p:cNvSpPr>
            <a:spLocks noGrp="1"/>
          </p:cNvSpPr>
          <p:nvPr>
            <p:ph type="title"/>
          </p:nvPr>
        </p:nvSpPr>
        <p:spPr/>
        <p:txBody>
          <a:bodyPr/>
          <a:lstStyle/>
          <a:p>
            <a:pPr eaLnBrk="1" hangingPunct="1"/>
            <a:r>
              <a:rPr lang="en-US" altLang="en-US">
                <a:ea typeface="ＭＳ Ｐゴシック" panose="020B0600070205080204" pitchFamily="34" charset="-128"/>
              </a:rPr>
              <a:t>The VC’s way of dealing with survival risk…</a:t>
            </a:r>
          </a:p>
        </p:txBody>
      </p:sp>
      <p:sp>
        <p:nvSpPr>
          <p:cNvPr id="3" name="Content Placeholder 2">
            <a:extLst>
              <a:ext uri="{FF2B5EF4-FFF2-40B4-BE49-F238E27FC236}">
                <a16:creationId xmlns:a16="http://schemas.microsoft.com/office/drawing/2014/main" id="{6B95EB3E-0E69-2B41-B409-9A6860AB8185}"/>
              </a:ext>
            </a:extLst>
          </p:cNvPr>
          <p:cNvSpPr>
            <a:spLocks noGrp="1"/>
          </p:cNvSpPr>
          <p:nvPr>
            <p:ph sz="quarter" idx="1"/>
          </p:nvPr>
        </p:nvSpPr>
        <p:spPr/>
        <p:txBody>
          <a:bodyPr>
            <a:normAutofit/>
          </a:bodyPr>
          <a:lstStyle/>
          <a:p>
            <a:pPr eaLnBrk="1" hangingPunct="1">
              <a:lnSpc>
                <a:spcPct val="80000"/>
              </a:lnSpc>
            </a:pPr>
            <a:r>
              <a:rPr lang="en-US" altLang="en-US" sz="2500">
                <a:ea typeface="ＭＳ Ｐゴシック" panose="020B0600070205080204" pitchFamily="34" charset="-128"/>
              </a:rPr>
              <a:t>The Venture Capital approach:  In the venture capital approach, you hike the “discount rate” well above what would be appropriate for a going concern and then use this “target” rate to discount your “exit value” (which is estimated using a multiple and forward earnings).</a:t>
            </a:r>
          </a:p>
          <a:p>
            <a:pPr lvl="1" eaLnBrk="1" hangingPunct="1">
              <a:lnSpc>
                <a:spcPct val="80000"/>
              </a:lnSpc>
            </a:pPr>
            <a:r>
              <a:rPr lang="en-US" altLang="en-US" sz="2200">
                <a:ea typeface="ＭＳ Ｐゴシック" panose="020B0600070205080204" pitchFamily="34" charset="-128"/>
              </a:rPr>
              <a:t>Value  = (Forward Earnings in year n * Exit multiple)/ (1+ target rate)</a:t>
            </a:r>
            <a:r>
              <a:rPr lang="en-US" altLang="en-US" sz="2200" baseline="30000">
                <a:ea typeface="ＭＳ Ｐゴシック" panose="020B0600070205080204" pitchFamily="34" charset="-128"/>
              </a:rPr>
              <a:t>n</a:t>
            </a:r>
          </a:p>
          <a:p>
            <a:pPr eaLnBrk="1" hangingPunct="1">
              <a:lnSpc>
                <a:spcPct val="80000"/>
              </a:lnSpc>
            </a:pPr>
            <a:r>
              <a:rPr lang="en-US" altLang="en-US" sz="2500">
                <a:ea typeface="ＭＳ Ｐゴシック" panose="020B0600070205080204" pitchFamily="34" charset="-128"/>
              </a:rPr>
              <a:t>In the VC valuation, the value is then kept in check by doing one or more of the following:</a:t>
            </a:r>
          </a:p>
          <a:p>
            <a:pPr lvl="1" eaLnBrk="1" hangingPunct="1">
              <a:lnSpc>
                <a:spcPct val="80000"/>
              </a:lnSpc>
            </a:pPr>
            <a:r>
              <a:rPr lang="en-US" altLang="en-US" sz="2200">
                <a:ea typeface="ＭＳ Ｐゴシック" panose="020B0600070205080204" pitchFamily="34" charset="-128"/>
              </a:rPr>
              <a:t>Use conservative estimates of revenues and future earnings.</a:t>
            </a:r>
          </a:p>
          <a:p>
            <a:pPr lvl="1" eaLnBrk="1" hangingPunct="1">
              <a:lnSpc>
                <a:spcPct val="80000"/>
              </a:lnSpc>
            </a:pPr>
            <a:r>
              <a:rPr lang="en-US" altLang="en-US" sz="2200">
                <a:ea typeface="ＭＳ Ｐゴシック" panose="020B0600070205080204" pitchFamily="34" charset="-128"/>
              </a:rPr>
              <a:t>Use “lower” estimates for the exit multiple, through both the “comparable” firm list and the choice of multiple.</a:t>
            </a:r>
          </a:p>
          <a:p>
            <a:pPr lvl="1" eaLnBrk="1" hangingPunct="1">
              <a:lnSpc>
                <a:spcPct val="80000"/>
              </a:lnSpc>
            </a:pPr>
            <a:r>
              <a:rPr lang="en-US" altLang="en-US" sz="2200">
                <a:ea typeface="ＭＳ Ｐゴシック" panose="020B0600070205080204" pitchFamily="34" charset="-128"/>
              </a:rPr>
              <a:t>Use a high target rate of return to discount back the value.</a:t>
            </a:r>
          </a:p>
          <a:p>
            <a:pPr eaLnBrk="1" hangingPunct="1">
              <a:lnSpc>
                <a:spcPct val="80000"/>
              </a:lnSpc>
            </a:pPr>
            <a:endParaRPr lang="en-US" altLang="en-US" sz="2500">
              <a:ea typeface="ＭＳ Ｐゴシック" panose="020B0600070205080204" pitchFamily="34" charset="-128"/>
            </a:endParaRPr>
          </a:p>
        </p:txBody>
      </p:sp>
      <p:sp>
        <p:nvSpPr>
          <p:cNvPr id="6" name="Slide Number Placeholder 5">
            <a:extLst>
              <a:ext uri="{FF2B5EF4-FFF2-40B4-BE49-F238E27FC236}">
                <a16:creationId xmlns:a16="http://schemas.microsoft.com/office/drawing/2014/main" id="{01FF4102-6A13-1747-9468-7ABA7D920DD8}"/>
              </a:ext>
            </a:extLst>
          </p:cNvPr>
          <p:cNvSpPr>
            <a:spLocks noGrp="1"/>
          </p:cNvSpPr>
          <p:nvPr>
            <p:ph type="sldNum" sz="quarter" idx="11"/>
          </p:nvPr>
        </p:nvSpPr>
        <p:spPr>
          <a:xfrm>
            <a:off x="3124200" y="6356350"/>
            <a:ext cx="2895600" cy="365125"/>
          </a:xfrm>
        </p:spPr>
        <p:txBody>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algn="ctr"/>
            <a:fld id="{5CA7C202-FE45-0F4E-8B19-B85EB38A99E6}" type="slidenum">
              <a:rPr lang="en-US" altLang="en-US" sz="1200">
                <a:solidFill>
                  <a:srgbClr val="898989"/>
                </a:solidFill>
              </a:rPr>
              <a:pPr algn="ctr"/>
              <a:t>9</a:t>
            </a:fld>
            <a:endParaRPr lang="en-US" altLang="en-US" sz="1200">
              <a:solidFill>
                <a:srgbClr val="89898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8D51C672-DBAD-894F-B6B3-658F41877569}"/>
              </a:ext>
            </a:extLst>
          </p:cNvPr>
          <p:cNvSpPr>
            <a:spLocks noGrp="1"/>
          </p:cNvSpPr>
          <p:nvPr>
            <p:ph type="title"/>
          </p:nvPr>
        </p:nvSpPr>
        <p:spPr/>
        <p:txBody>
          <a:bodyPr/>
          <a:lstStyle/>
          <a:p>
            <a:pPr eaLnBrk="1" hangingPunct="1"/>
            <a:r>
              <a:rPr lang="en-US" altLang="en-US">
                <a:ea typeface="ＭＳ Ｐゴシック" panose="020B0600070205080204" pitchFamily="34" charset="-128"/>
              </a:rPr>
              <a:t>VC target rates of return</a:t>
            </a:r>
          </a:p>
        </p:txBody>
      </p:sp>
      <p:sp>
        <p:nvSpPr>
          <p:cNvPr id="3" name="Content Placeholder 2">
            <a:extLst>
              <a:ext uri="{FF2B5EF4-FFF2-40B4-BE49-F238E27FC236}">
                <a16:creationId xmlns:a16="http://schemas.microsoft.com/office/drawing/2014/main" id="{986DFA21-D2D4-7C4F-B1C7-C2539469B5E5}"/>
              </a:ext>
            </a:extLst>
          </p:cNvPr>
          <p:cNvSpPr>
            <a:spLocks noGrp="1"/>
          </p:cNvSpPr>
          <p:nvPr>
            <p:ph sz="quarter" idx="1"/>
          </p:nvPr>
        </p:nvSpPr>
        <p:spPr/>
        <p:txBody>
          <a:bodyPr>
            <a:normAutofit lnSpcReduction="10000"/>
          </a:bodyPr>
          <a:lstStyle/>
          <a:p>
            <a:pPr eaLnBrk="1" hangingPunct="1">
              <a:buFont typeface="Arial" charset="0"/>
              <a:buChar char="•"/>
              <a:defRPr/>
            </a:pPr>
            <a:r>
              <a:rPr lang="en-US" dirty="0"/>
              <a:t>Across the board, target rates of return demanded by VCs are significantly higher than the rates of return you see in most public company valuations or even in conventional private company valuations</a:t>
            </a:r>
          </a:p>
          <a:p>
            <a:pPr eaLnBrk="1" hangingPunct="1">
              <a:buFont typeface="Arial" charset="0"/>
              <a:buChar char="•"/>
              <a:defRPr/>
            </a:pPr>
            <a:r>
              <a:rPr lang="en-US" dirty="0"/>
              <a:t>The target rates of return used by VCs will be different for different investments, depending upon where the young company is, in terms of product development and commercial success.</a:t>
            </a:r>
          </a:p>
          <a:p>
            <a:pPr eaLnBrk="1" hangingPunct="1">
              <a:buFont typeface="Arial" charset="0"/>
              <a:buChar char="•"/>
              <a:defRPr/>
            </a:pPr>
            <a:r>
              <a:rPr lang="en-US" dirty="0"/>
              <a:t>In general, VC target rates of return are very high, well in excess of what investors demand in conventional investments. </a:t>
            </a:r>
          </a:p>
          <a:p>
            <a:pPr marL="0" indent="0" eaLnBrk="1" hangingPunct="1">
              <a:buFont typeface="Arial" charset="0"/>
              <a:buNone/>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09CB-6545-CF42-8482-D3991789F86F}"/>
              </a:ext>
            </a:extLst>
          </p:cNvPr>
          <p:cNvSpPr>
            <a:spLocks noGrp="1"/>
          </p:cNvSpPr>
          <p:nvPr>
            <p:ph type="title"/>
          </p:nvPr>
        </p:nvSpPr>
        <p:spPr/>
        <p:txBody>
          <a:bodyPr/>
          <a:lstStyle/>
          <a:p>
            <a:r>
              <a:rPr lang="en-US" dirty="0"/>
              <a:t>Actual Returns- VCs and PE funds</a:t>
            </a:r>
          </a:p>
        </p:txBody>
      </p:sp>
      <p:graphicFrame>
        <p:nvGraphicFramePr>
          <p:cNvPr id="6" name="Content Placeholder 5">
            <a:extLst>
              <a:ext uri="{FF2B5EF4-FFF2-40B4-BE49-F238E27FC236}">
                <a16:creationId xmlns:a16="http://schemas.microsoft.com/office/drawing/2014/main" id="{00000000-0008-0000-0000-000002000000}"/>
              </a:ext>
            </a:extLst>
          </p:cNvPr>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469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02C9C02-34D9-7B43-8789-9658D792316B}"/>
              </a:ext>
            </a:extLst>
          </p:cNvPr>
          <p:cNvSpPr>
            <a:spLocks noGrp="1" noChangeArrowheads="1"/>
          </p:cNvSpPr>
          <p:nvPr>
            <p:ph type="title"/>
          </p:nvPr>
        </p:nvSpPr>
        <p:spPr/>
        <p:txBody>
          <a:bodyPr rtlCol="0">
            <a:normAutofit/>
          </a:bodyPr>
          <a:lstStyle/>
          <a:p>
            <a:pPr eaLnBrk="1" fontAlgn="auto" hangingPunct="1">
              <a:spcAft>
                <a:spcPts val="0"/>
              </a:spcAft>
              <a:defRPr/>
            </a:pPr>
            <a:r>
              <a:rPr lang="en-US" dirty="0">
                <a:ea typeface="+mj-ea"/>
                <a:cs typeface="+mj-cs"/>
              </a:rPr>
              <a:t>VC Returns, by Group: Updated</a:t>
            </a:r>
          </a:p>
        </p:txBody>
      </p:sp>
      <p:graphicFrame>
        <p:nvGraphicFramePr>
          <p:cNvPr id="3" name="Content Placeholder 2">
            <a:extLst>
              <a:ext uri="{FF2B5EF4-FFF2-40B4-BE49-F238E27FC236}">
                <a16:creationId xmlns:a16="http://schemas.microsoft.com/office/drawing/2014/main" id="{ACFAA4E8-7DB3-0847-B59A-0F30264C1669}"/>
              </a:ext>
            </a:extLst>
          </p:cNvPr>
          <p:cNvGraphicFramePr>
            <a:graphicFrameLocks noGrp="1"/>
          </p:cNvGraphicFramePr>
          <p:nvPr>
            <p:ph sz="quarter" idx="1"/>
            <p:extLst>
              <p:ext uri="{D42A27DB-BD31-4B8C-83A1-F6EECF244321}">
                <p14:modId xmlns:p14="http://schemas.microsoft.com/office/powerpoint/2010/main" val="3583793827"/>
              </p:ext>
            </p:extLst>
          </p:nvPr>
        </p:nvGraphicFramePr>
        <p:xfrm>
          <a:off x="228600" y="1828800"/>
          <a:ext cx="8537447" cy="3886198"/>
        </p:xfrm>
        <a:graphic>
          <a:graphicData uri="http://schemas.openxmlformats.org/drawingml/2006/table">
            <a:tbl>
              <a:tblPr>
                <a:tableStyleId>{5C22544A-7EE6-4342-B048-85BDC9FD1C3A}</a:tableStyleId>
              </a:tblPr>
              <a:tblGrid>
                <a:gridCol w="2895600">
                  <a:extLst>
                    <a:ext uri="{9D8B030D-6E8A-4147-A177-3AD203B41FA5}">
                      <a16:colId xmlns:a16="http://schemas.microsoft.com/office/drawing/2014/main" val="2679497183"/>
                    </a:ext>
                  </a:extLst>
                </a:gridCol>
                <a:gridCol w="1330038">
                  <a:extLst>
                    <a:ext uri="{9D8B030D-6E8A-4147-A177-3AD203B41FA5}">
                      <a16:colId xmlns:a16="http://schemas.microsoft.com/office/drawing/2014/main" val="3830602678"/>
                    </a:ext>
                  </a:extLst>
                </a:gridCol>
                <a:gridCol w="1489362">
                  <a:extLst>
                    <a:ext uri="{9D8B030D-6E8A-4147-A177-3AD203B41FA5}">
                      <a16:colId xmlns:a16="http://schemas.microsoft.com/office/drawing/2014/main" val="1610869028"/>
                    </a:ext>
                  </a:extLst>
                </a:gridCol>
                <a:gridCol w="1447800">
                  <a:extLst>
                    <a:ext uri="{9D8B030D-6E8A-4147-A177-3AD203B41FA5}">
                      <a16:colId xmlns:a16="http://schemas.microsoft.com/office/drawing/2014/main" val="1091292613"/>
                    </a:ext>
                  </a:extLst>
                </a:gridCol>
                <a:gridCol w="1374647">
                  <a:extLst>
                    <a:ext uri="{9D8B030D-6E8A-4147-A177-3AD203B41FA5}">
                      <a16:colId xmlns:a16="http://schemas.microsoft.com/office/drawing/2014/main" val="2440163680"/>
                    </a:ext>
                  </a:extLst>
                </a:gridCol>
              </a:tblGrid>
              <a:tr h="619342">
                <a:tc>
                  <a:txBody>
                    <a:bodyPr/>
                    <a:lstStyle/>
                    <a:p>
                      <a:pPr algn="l" fontAlgn="b"/>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2014-2018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2009-2018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i="1" u="none" strike="noStrike" dirty="0">
                          <a:effectLst/>
                        </a:rPr>
                        <a:t>1999-2018</a:t>
                      </a:r>
                      <a:endParaRPr lang="en-US" sz="20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9159077"/>
                  </a:ext>
                </a:extLst>
              </a:tr>
              <a:tr h="544476">
                <a:tc>
                  <a:txBody>
                    <a:bodyPr/>
                    <a:lstStyle/>
                    <a:p>
                      <a:pPr algn="l" fontAlgn="b"/>
                      <a:r>
                        <a:rPr lang="en-US" sz="2000" u="none" strike="noStrike" dirty="0">
                          <a:effectLst/>
                        </a:rPr>
                        <a:t>All VC</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20.89%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13.14%</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13.80%</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17.93%</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8048925"/>
                  </a:ext>
                </a:extLst>
              </a:tr>
              <a:tr h="544476">
                <a:tc>
                  <a:txBody>
                    <a:bodyPr/>
                    <a:lstStyle/>
                    <a:p>
                      <a:pPr algn="l" fontAlgn="b"/>
                      <a:r>
                        <a:rPr lang="en-US" sz="2000" u="none" strike="noStrike" dirty="0">
                          <a:effectLst/>
                        </a:rPr>
                        <a:t>Early Stage VC</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22.99%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14.61%</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14.66%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86.09%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728215"/>
                  </a:ext>
                </a:extLst>
              </a:tr>
              <a:tr h="544476">
                <a:tc>
                  <a:txBody>
                    <a:bodyPr/>
                    <a:lstStyle/>
                    <a:p>
                      <a:pPr algn="l" fontAlgn="b"/>
                      <a:r>
                        <a:rPr lang="en-US" sz="2000" u="none" strike="noStrike" dirty="0">
                          <a:effectLst/>
                        </a:rPr>
                        <a:t>Late &amp; Expansion Stage VC</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19.74%</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9.72%</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13.96%</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9.21%</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4705149"/>
                  </a:ext>
                </a:extLst>
              </a:tr>
              <a:tr h="544476">
                <a:tc>
                  <a:txBody>
                    <a:bodyPr/>
                    <a:lstStyle/>
                    <a:p>
                      <a:pPr algn="l" fontAlgn="b"/>
                      <a:r>
                        <a:rPr lang="en-US" sz="2000" u="none" strike="noStrike">
                          <a:effectLst/>
                        </a:rPr>
                        <a:t>Multi-Stage VC</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17.65%</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11.89%</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rPr>
                        <a:t>12.40%</a:t>
                      </a:r>
                      <a:endParaRPr lang="en-US" sz="2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a:effectLst/>
                        </a:rPr>
                        <a:t>9.34%</a:t>
                      </a:r>
                      <a:endParaRPr lang="en-US" sz="20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7073440"/>
                  </a:ext>
                </a:extLst>
              </a:tr>
              <a:tr h="544476">
                <a:tc>
                  <a:txBody>
                    <a:bodyPr/>
                    <a:lstStyle/>
                    <a:p>
                      <a:pPr algn="l" fontAlgn="b"/>
                      <a:r>
                        <a:rPr lang="en-US" sz="2000" u="none" strike="noStrike" dirty="0">
                          <a:solidFill>
                            <a:srgbClr val="FF0000"/>
                          </a:solidFill>
                          <a:effectLst/>
                        </a:rPr>
                        <a:t>S&amp;P 500</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9.50%</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10.91%</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15.92%</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6.04%</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9925142"/>
                  </a:ext>
                </a:extLst>
              </a:tr>
              <a:tr h="544476">
                <a:tc>
                  <a:txBody>
                    <a:bodyPr/>
                    <a:lstStyle/>
                    <a:p>
                      <a:pPr algn="l" fontAlgn="b"/>
                      <a:r>
                        <a:rPr lang="en-US" sz="2000" u="none" strike="noStrike" dirty="0">
                          <a:solidFill>
                            <a:srgbClr val="FF0000"/>
                          </a:solidFill>
                          <a:effectLst/>
                        </a:rPr>
                        <a:t>NASDAQ</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9.43%</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12.98%</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17.59%</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solidFill>
                            <a:srgbClr val="FF0000"/>
                          </a:solidFill>
                          <a:effectLst/>
                        </a:rPr>
                        <a:t>5.89%</a:t>
                      </a:r>
                      <a:endParaRPr lang="en-US" sz="2000" b="0" i="0" u="none" strike="noStrike" dirty="0">
                        <a:solidFill>
                          <a:srgbClr val="FF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986668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elite VCs stay elite</a:t>
            </a:r>
            <a:r>
              <a:rPr lang="is-IS" dirty="0"/>
              <a:t>…</a:t>
            </a:r>
            <a:endParaRPr lang="en-US" dirty="0"/>
          </a:p>
        </p:txBody>
      </p:sp>
      <p:sp>
        <p:nvSpPr>
          <p:cNvPr id="3" name="Content Placeholder 2"/>
          <p:cNvSpPr>
            <a:spLocks noGrp="1"/>
          </p:cNvSpPr>
          <p:nvPr>
            <p:ph sz="quarter" idx="1"/>
          </p:nvPr>
        </p:nvSpPr>
        <p:spPr/>
        <p:txBody>
          <a:bodyPr/>
          <a:lstStyle/>
          <a:p>
            <a:r>
              <a:rPr lang="en-US" dirty="0"/>
              <a:t>The most successful VCs not only earn higher returns than the top public market investors but that there seems to be more consistency in the VC business, insofar as the best of the VCs are able to generate higher returns across longer time periods.</a:t>
            </a:r>
          </a:p>
          <a:p>
            <a:r>
              <a:rPr lang="en-US" dirty="0"/>
              <a:t>That would suggest that venture capitalists bring more durable competitive advantages to the investing game than public market investors.</a:t>
            </a:r>
          </a:p>
        </p:txBody>
      </p:sp>
    </p:spTree>
    <p:extLst>
      <p:ext uri="{BB962C8B-B14F-4D97-AF65-F5344CB8AC3E}">
        <p14:creationId xmlns:p14="http://schemas.microsoft.com/office/powerpoint/2010/main" val="240848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Perhaps using these </a:t>
            </a:r>
            <a:r>
              <a:rPr lang="en-US"/>
              <a:t>competitive advantages..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u="sng" dirty="0"/>
              <a:t>They are better </a:t>
            </a:r>
            <a:r>
              <a:rPr lang="en-US" u="sng" dirty="0" err="1"/>
              <a:t>pricers</a:t>
            </a:r>
            <a:r>
              <a:rPr lang="en-US" u="sng" dirty="0"/>
              <a:t> (relatively)</a:t>
            </a:r>
            <a:r>
              <a:rPr lang="en-US" dirty="0"/>
              <a:t>: While all of VC prices are undoubtedly wrong (because they are estimates), some of them are less wrong than others. You just have to be less wrong than everyone else and the chances of you doing that are greater in the VC pricing game.</a:t>
            </a:r>
          </a:p>
          <a:p>
            <a:r>
              <a:rPr lang="en-US" u="sng" dirty="0"/>
              <a:t>They can influence the pricing game</a:t>
            </a:r>
            <a:r>
              <a:rPr lang="en-US" dirty="0"/>
              <a:t>: VCs can take a more active role in the companies that they invest in, from informally advising managers to more formal roles as board members, helping these companies decide what metrics to focus on, how to improve these metrics and how (and when) to cash in on them (from an IPO or a sale).</a:t>
            </a:r>
          </a:p>
          <a:p>
            <a:r>
              <a:rPr lang="en-US" u="sng" dirty="0"/>
              <a:t>They have better timing</a:t>
            </a:r>
            <a:r>
              <a:rPr lang="en-US" dirty="0"/>
              <a:t>: To be successful, you not only have to time your entry into a business right but even more critically, time your exit from it. </a:t>
            </a:r>
          </a:p>
        </p:txBody>
      </p:sp>
    </p:spTree>
    <p:extLst>
      <p:ext uri="{BB962C8B-B14F-4D97-AF65-F5344CB8AC3E}">
        <p14:creationId xmlns:p14="http://schemas.microsoft.com/office/powerpoint/2010/main" val="333959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606F49C2-5039-E34C-B673-C58AB1B2602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Determinants of Success at Growth Investing</a:t>
            </a:r>
          </a:p>
        </p:txBody>
      </p:sp>
      <p:sp>
        <p:nvSpPr>
          <p:cNvPr id="44034" name="Rectangle 3">
            <a:extLst>
              <a:ext uri="{FF2B5EF4-FFF2-40B4-BE49-F238E27FC236}">
                <a16:creationId xmlns:a16="http://schemas.microsoft.com/office/drawing/2014/main" id="{B38485C2-499E-D548-9CD1-5786C960BC12}"/>
              </a:ext>
            </a:extLst>
          </p:cNvPr>
          <p:cNvSpPr>
            <a:spLocks noGrp="1" noChangeArrowheads="1"/>
          </p:cNvSpPr>
          <p:nvPr>
            <p:ph sz="quarter" idx="1"/>
          </p:nvPr>
        </p:nvSpPr>
        <p:spPr/>
        <p:txBody>
          <a:bodyPr>
            <a:normAutofit/>
          </a:bodyPr>
          <a:lstStyle/>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Pick your companies (and managers) well</a:t>
            </a:r>
            <a:r>
              <a:rPr lang="en-US" altLang="en-US" sz="1800" dirty="0">
                <a:ea typeface="ＭＳ Ｐゴシック" panose="020B0600070205080204" pitchFamily="34" charset="-128"/>
              </a:rPr>
              <a:t>: Good venture capitalists seem to have the capacity to find the combination of ideas and management that make success more likely.</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Spread your bets</a:t>
            </a:r>
            <a:r>
              <a:rPr lang="en-US" altLang="en-US" sz="1800" dirty="0">
                <a:ea typeface="ＭＳ Ｐゴシック" panose="020B0600070205080204" pitchFamily="34" charset="-128"/>
              </a:rPr>
              <a:t>: The rate of failure is high among private equity investments, making it critical that you spread your bets. The earlier the stage of financing – seed money, for example – the more important it is that you diversify.</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Support and supplement management</a:t>
            </a:r>
            <a:r>
              <a:rPr lang="en-US" altLang="en-US" sz="1800" dirty="0">
                <a:ea typeface="ＭＳ Ｐゴシック" panose="020B0600070205080204" pitchFamily="34" charset="-128"/>
              </a:rPr>
              <a:t>: Venture capitalists are also management consultants and strategic advisors to the firms that they invest in. If they do this job well, they can help the managers of these firms convert ideas into commercial success.</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Protect your investment as the firm grows</a:t>
            </a:r>
            <a:r>
              <a:rPr lang="en-US" altLang="en-US" sz="1800" dirty="0">
                <a:ea typeface="ＭＳ Ｐゴシック" panose="020B0600070205080204" pitchFamily="34" charset="-128"/>
              </a:rPr>
              <a:t>: As the firm grows and attracts new investment, you as the venture capitalist will have to protect your share of the business from the demands of those who bring in fresh capital. </a:t>
            </a:r>
          </a:p>
          <a:p>
            <a:pPr marL="514350" indent="-514350" eaLnBrk="1" hangingPunct="1">
              <a:lnSpc>
                <a:spcPct val="80000"/>
              </a:lnSpc>
              <a:buFont typeface="Calibri" panose="020F0502020204030204" pitchFamily="34" charset="0"/>
              <a:buAutoNum type="arabicPeriod"/>
            </a:pPr>
            <a:r>
              <a:rPr lang="en-US" altLang="en-US" sz="1800" u="sng" dirty="0">
                <a:ea typeface="ＭＳ Ｐゴシック" panose="020B0600070205080204" pitchFamily="34" charset="-128"/>
              </a:rPr>
              <a:t>Know when to get out</a:t>
            </a:r>
            <a:r>
              <a:rPr lang="en-US" altLang="en-US" sz="1800" dirty="0">
                <a:ea typeface="ＭＳ Ｐゴシック" panose="020B0600070205080204" pitchFamily="34" charset="-128"/>
              </a:rPr>
              <a:t>: Having a good exit strategy seems to be as critical as having a good entrance strategy. Know how and when to get out of an investment is critical to protecting your returns.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v Phil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Inv Phil Theme" id="{C0F00970-F68B-B242-B508-069B743A2853}" vid="{882A28DE-73E5-D74B-8C42-DBB2F04C35A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Inv Phil Theme</Template>
  <TotalTime>1392</TotalTime>
  <Words>1695</Words>
  <Application>Microsoft Macintosh PowerPoint</Application>
  <PresentationFormat>On-screen Show (4:3)</PresentationFormat>
  <Paragraphs>90</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ＭＳ Ｐゴシック</vt:lpstr>
      <vt:lpstr>Arial</vt:lpstr>
      <vt:lpstr>Calibri</vt:lpstr>
      <vt:lpstr>Times</vt:lpstr>
      <vt:lpstr>Wingdings</vt:lpstr>
      <vt:lpstr>Wingdings 2</vt:lpstr>
      <vt:lpstr>Inv Phil Theme</vt:lpstr>
      <vt:lpstr>Activist Growth Investing</vt:lpstr>
      <vt:lpstr>The faces of activist growth investing</vt:lpstr>
      <vt:lpstr>Investing in Private Equity: Forms</vt:lpstr>
      <vt:lpstr>The Process of Venture Capital Investing</vt:lpstr>
      <vt:lpstr>VC Pricing Approaches</vt:lpstr>
      <vt:lpstr>And a forward variant</vt:lpstr>
      <vt:lpstr>Post-deal Management</vt:lpstr>
      <vt:lpstr>The biggest risk in Venture Capital: Survival</vt:lpstr>
      <vt:lpstr>The VC’s way of dealing with survival risk…</vt:lpstr>
      <vt:lpstr>VC target rates of return</vt:lpstr>
      <vt:lpstr>Actual Returns- VCs and PE funds</vt:lpstr>
      <vt:lpstr>VC Returns, by Group: Updated</vt:lpstr>
      <vt:lpstr>And elite VCs stay elite…</vt:lpstr>
      <vt:lpstr>Perhaps using these competitive advantages..</vt:lpstr>
      <vt:lpstr>Determinants of Success at Growth Investing</vt:lpstr>
    </vt:vector>
  </TitlesOfParts>
  <Company>Stern School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Investing</dc:title>
  <dc:creator>Aswath Damodaran</dc:creator>
  <cp:lastModifiedBy>Kiran Damodaran</cp:lastModifiedBy>
  <cp:revision>40</cp:revision>
  <cp:lastPrinted>1999-08-20T15:53:17Z</cp:lastPrinted>
  <dcterms:created xsi:type="dcterms:W3CDTF">1998-07-20T08:27:05Z</dcterms:created>
  <dcterms:modified xsi:type="dcterms:W3CDTF">2019-08-19T15:21:38Z</dcterms:modified>
</cp:coreProperties>
</file>