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41" r:id="rId1"/>
  </p:sldMasterIdLst>
  <p:notesMasterIdLst>
    <p:notesMasterId r:id="rId14"/>
  </p:notesMasterIdLst>
  <p:sldIdLst>
    <p:sldId id="256" r:id="rId2"/>
    <p:sldId id="282" r:id="rId3"/>
    <p:sldId id="260" r:id="rId4"/>
    <p:sldId id="313" r:id="rId5"/>
    <p:sldId id="306" r:id="rId6"/>
    <p:sldId id="307" r:id="rId7"/>
    <p:sldId id="308" r:id="rId8"/>
    <p:sldId id="311" r:id="rId9"/>
    <p:sldId id="309" r:id="rId10"/>
    <p:sldId id="312" r:id="rId11"/>
    <p:sldId id="310" r:id="rId12"/>
    <p:sldId id="314" r:id="rId1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3"/>
    <p:restoredTop sz="93195"/>
  </p:normalViewPr>
  <p:slideViewPr>
    <p:cSldViewPr>
      <p:cViewPr varScale="1">
        <p:scale>
          <a:sx n="109" d="100"/>
          <a:sy n="109" d="100"/>
        </p:scale>
        <p:origin x="141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All%20My%20Stuff/Home%20Page%202002/pptfiles/invphiloh/websessions2018/sessions%20on%20value%20investing/Portfolios_Formed_on_E-P.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All%20My%20Stuff/Home%20Page%202002/pptfiles/invphiloh/websessions2018/sessions%20on%20value%20investing/Portfolios_Formed_on_E-P.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Annual Returns on PE ratio classes: 1952-2018</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'Inverted table'!$G$1</c:f>
              <c:strCache>
                <c:ptCount val="1"/>
                <c:pt idx="0">
                  <c:v>Value Eighted</c:v>
                </c:pt>
              </c:strCache>
            </c:strRef>
          </c:tx>
          <c:spPr>
            <a:solidFill>
              <a:schemeClr val="accent1"/>
            </a:solidFill>
            <a:ln>
              <a:noFill/>
            </a:ln>
            <a:effectLst/>
          </c:spPr>
          <c:invertIfNegative val="0"/>
          <c:cat>
            <c:strRef>
              <c:f>'Inverted table'!$F$2:$F$11</c:f>
              <c:strCache>
                <c:ptCount val="10"/>
                <c:pt idx="0">
                  <c:v>Lowest PE</c:v>
                </c:pt>
                <c:pt idx="1">
                  <c:v>2</c:v>
                </c:pt>
                <c:pt idx="2">
                  <c:v>3</c:v>
                </c:pt>
                <c:pt idx="3">
                  <c:v>4</c:v>
                </c:pt>
                <c:pt idx="4">
                  <c:v>5</c:v>
                </c:pt>
                <c:pt idx="5">
                  <c:v>6</c:v>
                </c:pt>
                <c:pt idx="6">
                  <c:v>7</c:v>
                </c:pt>
                <c:pt idx="7">
                  <c:v>8</c:v>
                </c:pt>
                <c:pt idx="8">
                  <c:v>9</c:v>
                </c:pt>
                <c:pt idx="9">
                  <c:v>Highest PE</c:v>
                </c:pt>
              </c:strCache>
            </c:strRef>
          </c:cat>
          <c:val>
            <c:numRef>
              <c:f>'Inverted table'!$G$2:$G$11</c:f>
              <c:numCache>
                <c:formatCode>0.00%</c:formatCode>
                <c:ptCount val="10"/>
                <c:pt idx="0">
                  <c:v>0.17962985074626869</c:v>
                </c:pt>
                <c:pt idx="1">
                  <c:v>0.17212686567164182</c:v>
                </c:pt>
                <c:pt idx="2">
                  <c:v>0.16052835820895517</c:v>
                </c:pt>
                <c:pt idx="3">
                  <c:v>0.14734626865671641</c:v>
                </c:pt>
                <c:pt idx="4">
                  <c:v>0.13986865671641791</c:v>
                </c:pt>
                <c:pt idx="5">
                  <c:v>0.12270597014925372</c:v>
                </c:pt>
                <c:pt idx="6">
                  <c:v>0.11695820895522382</c:v>
                </c:pt>
                <c:pt idx="7">
                  <c:v>0.12033880597014925</c:v>
                </c:pt>
                <c:pt idx="8">
                  <c:v>0.10227761194029847</c:v>
                </c:pt>
                <c:pt idx="9">
                  <c:v>0.11821791044776118</c:v>
                </c:pt>
              </c:numCache>
            </c:numRef>
          </c:val>
          <c:extLst>
            <c:ext xmlns:c16="http://schemas.microsoft.com/office/drawing/2014/chart" uri="{C3380CC4-5D6E-409C-BE32-E72D297353CC}">
              <c16:uniqueId val="{00000000-D502-9549-8837-D9FF4E729A3F}"/>
            </c:ext>
          </c:extLst>
        </c:ser>
        <c:ser>
          <c:idx val="1"/>
          <c:order val="1"/>
          <c:tx>
            <c:strRef>
              <c:f>'Inverted table'!$H$1</c:f>
              <c:strCache>
                <c:ptCount val="1"/>
                <c:pt idx="0">
                  <c:v>Equally Weighted</c:v>
                </c:pt>
              </c:strCache>
            </c:strRef>
          </c:tx>
          <c:spPr>
            <a:solidFill>
              <a:schemeClr val="accent2"/>
            </a:solidFill>
            <a:ln>
              <a:noFill/>
            </a:ln>
            <a:effectLst/>
          </c:spPr>
          <c:invertIfNegative val="0"/>
          <c:cat>
            <c:strRef>
              <c:f>'Inverted table'!$F$2:$F$11</c:f>
              <c:strCache>
                <c:ptCount val="10"/>
                <c:pt idx="0">
                  <c:v>Lowest PE</c:v>
                </c:pt>
                <c:pt idx="1">
                  <c:v>2</c:v>
                </c:pt>
                <c:pt idx="2">
                  <c:v>3</c:v>
                </c:pt>
                <c:pt idx="3">
                  <c:v>4</c:v>
                </c:pt>
                <c:pt idx="4">
                  <c:v>5</c:v>
                </c:pt>
                <c:pt idx="5">
                  <c:v>6</c:v>
                </c:pt>
                <c:pt idx="6">
                  <c:v>7</c:v>
                </c:pt>
                <c:pt idx="7">
                  <c:v>8</c:v>
                </c:pt>
                <c:pt idx="8">
                  <c:v>9</c:v>
                </c:pt>
                <c:pt idx="9">
                  <c:v>Highest PE</c:v>
                </c:pt>
              </c:strCache>
            </c:strRef>
          </c:cat>
          <c:val>
            <c:numRef>
              <c:f>'Inverted table'!$H$2:$H$11</c:f>
              <c:numCache>
                <c:formatCode>0.00%</c:formatCode>
                <c:ptCount val="10"/>
                <c:pt idx="0">
                  <c:v>0.21827164179104477</c:v>
                </c:pt>
                <c:pt idx="1">
                  <c:v>0.19895373134328367</c:v>
                </c:pt>
                <c:pt idx="2">
                  <c:v>0.18528805970149251</c:v>
                </c:pt>
                <c:pt idx="3">
                  <c:v>0.17326567164179099</c:v>
                </c:pt>
                <c:pt idx="4">
                  <c:v>0.16401194029850746</c:v>
                </c:pt>
                <c:pt idx="5">
                  <c:v>0.15777761194029849</c:v>
                </c:pt>
                <c:pt idx="6">
                  <c:v>0.1509507462686567</c:v>
                </c:pt>
                <c:pt idx="7">
                  <c:v>0.14308805970149252</c:v>
                </c:pt>
                <c:pt idx="8">
                  <c:v>0.13945671641791046</c:v>
                </c:pt>
                <c:pt idx="9">
                  <c:v>0.12591641791044775</c:v>
                </c:pt>
              </c:numCache>
            </c:numRef>
          </c:val>
          <c:extLst>
            <c:ext xmlns:c16="http://schemas.microsoft.com/office/drawing/2014/chart" uri="{C3380CC4-5D6E-409C-BE32-E72D297353CC}">
              <c16:uniqueId val="{00000001-D502-9549-8837-D9FF4E729A3F}"/>
            </c:ext>
          </c:extLst>
        </c:ser>
        <c:dLbls>
          <c:showLegendKey val="0"/>
          <c:showVal val="0"/>
          <c:showCatName val="0"/>
          <c:showSerName val="0"/>
          <c:showPercent val="0"/>
          <c:showBubbleSize val="0"/>
        </c:dLbls>
        <c:gapWidth val="219"/>
        <c:overlap val="-27"/>
        <c:axId val="1324312095"/>
        <c:axId val="1296780671"/>
      </c:barChart>
      <c:catAx>
        <c:axId val="1324312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96780671"/>
        <c:crosses val="autoZero"/>
        <c:auto val="1"/>
        <c:lblAlgn val="ctr"/>
        <c:lblOffset val="100"/>
        <c:noMultiLvlLbl val="0"/>
      </c:catAx>
      <c:valAx>
        <c:axId val="1296780671"/>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24312095"/>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Low PE versus High PE: Variation</a:t>
            </a:r>
            <a:r>
              <a:rPr lang="en-US" i="1" baseline="0"/>
              <a:t> over time</a:t>
            </a:r>
            <a:endParaRPr lang="en-US" i="1"/>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8"/>
          <c:order val="0"/>
          <c:tx>
            <c:strRef>
              <c:f>'Value Effect and Macroi'!$J$1</c:f>
              <c:strCache>
                <c:ptCount val="1"/>
                <c:pt idx="0">
                  <c:v>Low PE minus High PE</c:v>
                </c:pt>
              </c:strCache>
            </c:strRef>
          </c:tx>
          <c:spPr>
            <a:solidFill>
              <a:schemeClr val="accent3">
                <a:lumMod val="60000"/>
              </a:schemeClr>
            </a:solidFill>
            <a:ln>
              <a:noFill/>
            </a:ln>
            <a:effectLst/>
          </c:spPr>
          <c:invertIfNegative val="0"/>
          <c:cat>
            <c:numRef>
              <c:f>'Value Effect and Macroi'!$A$2:$A$68</c:f>
              <c:numCache>
                <c:formatCode>General</c:formatCode>
                <c:ptCount val="67"/>
                <c:pt idx="0">
                  <c:v>1952</c:v>
                </c:pt>
                <c:pt idx="1">
                  <c:v>1953</c:v>
                </c:pt>
                <c:pt idx="2">
                  <c:v>1954</c:v>
                </c:pt>
                <c:pt idx="3">
                  <c:v>1955</c:v>
                </c:pt>
                <c:pt idx="4">
                  <c:v>1956</c:v>
                </c:pt>
                <c:pt idx="5">
                  <c:v>1957</c:v>
                </c:pt>
                <c:pt idx="6">
                  <c:v>1958</c:v>
                </c:pt>
                <c:pt idx="7">
                  <c:v>1959</c:v>
                </c:pt>
                <c:pt idx="8">
                  <c:v>1960</c:v>
                </c:pt>
                <c:pt idx="9">
                  <c:v>1961</c:v>
                </c:pt>
                <c:pt idx="10">
                  <c:v>1962</c:v>
                </c:pt>
                <c:pt idx="11">
                  <c:v>1963</c:v>
                </c:pt>
                <c:pt idx="12">
                  <c:v>1964</c:v>
                </c:pt>
                <c:pt idx="13">
                  <c:v>1965</c:v>
                </c:pt>
                <c:pt idx="14">
                  <c:v>1966</c:v>
                </c:pt>
                <c:pt idx="15">
                  <c:v>1967</c:v>
                </c:pt>
                <c:pt idx="16">
                  <c:v>1968</c:v>
                </c:pt>
                <c:pt idx="17">
                  <c:v>1969</c:v>
                </c:pt>
                <c:pt idx="18">
                  <c:v>1970</c:v>
                </c:pt>
                <c:pt idx="19">
                  <c:v>1971</c:v>
                </c:pt>
                <c:pt idx="20">
                  <c:v>1972</c:v>
                </c:pt>
                <c:pt idx="21">
                  <c:v>1973</c:v>
                </c:pt>
                <c:pt idx="22">
                  <c:v>1974</c:v>
                </c:pt>
                <c:pt idx="23">
                  <c:v>1975</c:v>
                </c:pt>
                <c:pt idx="24">
                  <c:v>1976</c:v>
                </c:pt>
                <c:pt idx="25">
                  <c:v>1977</c:v>
                </c:pt>
                <c:pt idx="26">
                  <c:v>1978</c:v>
                </c:pt>
                <c:pt idx="27">
                  <c:v>1979</c:v>
                </c:pt>
                <c:pt idx="28">
                  <c:v>1980</c:v>
                </c:pt>
                <c:pt idx="29">
                  <c:v>1981</c:v>
                </c:pt>
                <c:pt idx="30">
                  <c:v>1982</c:v>
                </c:pt>
                <c:pt idx="31">
                  <c:v>1983</c:v>
                </c:pt>
                <c:pt idx="32">
                  <c:v>1984</c:v>
                </c:pt>
                <c:pt idx="33">
                  <c:v>1985</c:v>
                </c:pt>
                <c:pt idx="34">
                  <c:v>1986</c:v>
                </c:pt>
                <c:pt idx="35">
                  <c:v>1987</c:v>
                </c:pt>
                <c:pt idx="36">
                  <c:v>1988</c:v>
                </c:pt>
                <c:pt idx="37">
                  <c:v>1989</c:v>
                </c:pt>
                <c:pt idx="38">
                  <c:v>1990</c:v>
                </c:pt>
                <c:pt idx="39">
                  <c:v>1991</c:v>
                </c:pt>
                <c:pt idx="40">
                  <c:v>1992</c:v>
                </c:pt>
                <c:pt idx="41">
                  <c:v>1993</c:v>
                </c:pt>
                <c:pt idx="42">
                  <c:v>1994</c:v>
                </c:pt>
                <c:pt idx="43">
                  <c:v>1995</c:v>
                </c:pt>
                <c:pt idx="44">
                  <c:v>1996</c:v>
                </c:pt>
                <c:pt idx="45">
                  <c:v>1997</c:v>
                </c:pt>
                <c:pt idx="46">
                  <c:v>1998</c:v>
                </c:pt>
                <c:pt idx="47">
                  <c:v>1999</c:v>
                </c:pt>
                <c:pt idx="48">
                  <c:v>2000</c:v>
                </c:pt>
                <c:pt idx="49">
                  <c:v>2001</c:v>
                </c:pt>
                <c:pt idx="50">
                  <c:v>2002</c:v>
                </c:pt>
                <c:pt idx="51">
                  <c:v>2003</c:v>
                </c:pt>
                <c:pt idx="52">
                  <c:v>2004</c:v>
                </c:pt>
                <c:pt idx="53">
                  <c:v>2005</c:v>
                </c:pt>
                <c:pt idx="54">
                  <c:v>2006</c:v>
                </c:pt>
                <c:pt idx="55">
                  <c:v>2007</c:v>
                </c:pt>
                <c:pt idx="56">
                  <c:v>2008</c:v>
                </c:pt>
                <c:pt idx="57">
                  <c:v>2009</c:v>
                </c:pt>
                <c:pt idx="58">
                  <c:v>2010</c:v>
                </c:pt>
                <c:pt idx="59">
                  <c:v>2011</c:v>
                </c:pt>
                <c:pt idx="60">
                  <c:v>2012</c:v>
                </c:pt>
                <c:pt idx="61">
                  <c:v>2013</c:v>
                </c:pt>
                <c:pt idx="62">
                  <c:v>2014</c:v>
                </c:pt>
                <c:pt idx="63">
                  <c:v>2015</c:v>
                </c:pt>
                <c:pt idx="64">
                  <c:v>2016</c:v>
                </c:pt>
                <c:pt idx="65">
                  <c:v>2017</c:v>
                </c:pt>
                <c:pt idx="66">
                  <c:v>2018</c:v>
                </c:pt>
              </c:numCache>
            </c:numRef>
          </c:cat>
          <c:val>
            <c:numRef>
              <c:f>'Value Effect and Macroi'!$J$2:$J$68</c:f>
              <c:numCache>
                <c:formatCode>0.00%</c:formatCode>
                <c:ptCount val="67"/>
                <c:pt idx="0">
                  <c:v>8.929999999999999E-2</c:v>
                </c:pt>
                <c:pt idx="1">
                  <c:v>-7.4299999999999991E-2</c:v>
                </c:pt>
                <c:pt idx="2">
                  <c:v>0.6008</c:v>
                </c:pt>
                <c:pt idx="3">
                  <c:v>0.21479999999999999</c:v>
                </c:pt>
                <c:pt idx="4">
                  <c:v>0.183</c:v>
                </c:pt>
                <c:pt idx="5">
                  <c:v>-0.17670000000000002</c:v>
                </c:pt>
                <c:pt idx="6">
                  <c:v>0.16670000000000001</c:v>
                </c:pt>
                <c:pt idx="7">
                  <c:v>0.21029999999999999</c:v>
                </c:pt>
                <c:pt idx="8">
                  <c:v>4.0000000000000036E-3</c:v>
                </c:pt>
                <c:pt idx="9">
                  <c:v>0.28420000000000001</c:v>
                </c:pt>
                <c:pt idx="10">
                  <c:v>0.14419999999999999</c:v>
                </c:pt>
                <c:pt idx="11">
                  <c:v>-6.7899999999999988E-2</c:v>
                </c:pt>
                <c:pt idx="12">
                  <c:v>0.10589999999999999</c:v>
                </c:pt>
                <c:pt idx="13">
                  <c:v>-3.8799999999999987E-2</c:v>
                </c:pt>
                <c:pt idx="14">
                  <c:v>-4.9999999999999989E-2</c:v>
                </c:pt>
                <c:pt idx="15">
                  <c:v>0.10210000000000001</c:v>
                </c:pt>
                <c:pt idx="16">
                  <c:v>0.36670000000000003</c:v>
                </c:pt>
                <c:pt idx="17">
                  <c:v>-0.30079999999999996</c:v>
                </c:pt>
                <c:pt idx="18">
                  <c:v>0.31200000000000006</c:v>
                </c:pt>
                <c:pt idx="19">
                  <c:v>-0.14370000000000002</c:v>
                </c:pt>
                <c:pt idx="20">
                  <c:v>-0.13750000000000001</c:v>
                </c:pt>
                <c:pt idx="21">
                  <c:v>2.41E-2</c:v>
                </c:pt>
                <c:pt idx="22">
                  <c:v>9.5599999999999991E-2</c:v>
                </c:pt>
                <c:pt idx="23">
                  <c:v>0.15570000000000001</c:v>
                </c:pt>
                <c:pt idx="24">
                  <c:v>0.47649999999999998</c:v>
                </c:pt>
                <c:pt idx="25">
                  <c:v>0.28240000000000004</c:v>
                </c:pt>
                <c:pt idx="26">
                  <c:v>1.0500000000000008E-2</c:v>
                </c:pt>
                <c:pt idx="27">
                  <c:v>0.17850000000000002</c:v>
                </c:pt>
                <c:pt idx="28">
                  <c:v>-0.28490000000000004</c:v>
                </c:pt>
                <c:pt idx="29">
                  <c:v>0.1946</c:v>
                </c:pt>
                <c:pt idx="30">
                  <c:v>8.929999999999999E-2</c:v>
                </c:pt>
                <c:pt idx="31">
                  <c:v>0.11009999999999998</c:v>
                </c:pt>
                <c:pt idx="32">
                  <c:v>0.38040000000000002</c:v>
                </c:pt>
                <c:pt idx="33">
                  <c:v>0.14689999999999998</c:v>
                </c:pt>
                <c:pt idx="34">
                  <c:v>9.6999999999999881E-3</c:v>
                </c:pt>
                <c:pt idx="35">
                  <c:v>-0.19210000000000002</c:v>
                </c:pt>
                <c:pt idx="36">
                  <c:v>0.15740000000000001</c:v>
                </c:pt>
                <c:pt idx="37">
                  <c:v>-0.21940000000000004</c:v>
                </c:pt>
                <c:pt idx="38">
                  <c:v>-0.21820000000000001</c:v>
                </c:pt>
                <c:pt idx="39">
                  <c:v>7.9999999999998291E-4</c:v>
                </c:pt>
                <c:pt idx="40">
                  <c:v>0.26179999999999998</c:v>
                </c:pt>
                <c:pt idx="41">
                  <c:v>9.0899999999999995E-2</c:v>
                </c:pt>
                <c:pt idx="42">
                  <c:v>-8.5699999999999998E-2</c:v>
                </c:pt>
                <c:pt idx="43">
                  <c:v>0.1827</c:v>
                </c:pt>
                <c:pt idx="44">
                  <c:v>0.16699999999999998</c:v>
                </c:pt>
                <c:pt idx="45">
                  <c:v>0.33730000000000004</c:v>
                </c:pt>
                <c:pt idx="46">
                  <c:v>-0.3674</c:v>
                </c:pt>
                <c:pt idx="47">
                  <c:v>-0.41070000000000001</c:v>
                </c:pt>
                <c:pt idx="48">
                  <c:v>0.4093</c:v>
                </c:pt>
                <c:pt idx="49">
                  <c:v>0.17499999999999999</c:v>
                </c:pt>
                <c:pt idx="50">
                  <c:v>0.13869999999999999</c:v>
                </c:pt>
                <c:pt idx="51">
                  <c:v>3.4500000000000031E-2</c:v>
                </c:pt>
                <c:pt idx="52">
                  <c:v>0.1206</c:v>
                </c:pt>
                <c:pt idx="53">
                  <c:v>9.870000000000001E-2</c:v>
                </c:pt>
                <c:pt idx="54">
                  <c:v>0.14190000000000003</c:v>
                </c:pt>
                <c:pt idx="55">
                  <c:v>4.8499999999999995E-2</c:v>
                </c:pt>
                <c:pt idx="56">
                  <c:v>0.18230000000000002</c:v>
                </c:pt>
                <c:pt idx="57">
                  <c:v>-2.0399999999999991E-2</c:v>
                </c:pt>
                <c:pt idx="58">
                  <c:v>-0.28159999999999996</c:v>
                </c:pt>
                <c:pt idx="59">
                  <c:v>-1.2999999999999989E-3</c:v>
                </c:pt>
                <c:pt idx="60">
                  <c:v>0.1195</c:v>
                </c:pt>
                <c:pt idx="61">
                  <c:v>6.6700000000000023E-2</c:v>
                </c:pt>
                <c:pt idx="62">
                  <c:v>-6.2299999999999994E-2</c:v>
                </c:pt>
                <c:pt idx="63">
                  <c:v>-0.18210000000000001</c:v>
                </c:pt>
                <c:pt idx="64">
                  <c:v>0.1857</c:v>
                </c:pt>
                <c:pt idx="65">
                  <c:v>-0.16</c:v>
                </c:pt>
                <c:pt idx="66">
                  <c:v>-0.26719999999999999</c:v>
                </c:pt>
              </c:numCache>
            </c:numRef>
          </c:val>
          <c:extLst>
            <c:ext xmlns:c16="http://schemas.microsoft.com/office/drawing/2014/chart" uri="{C3380CC4-5D6E-409C-BE32-E72D297353CC}">
              <c16:uniqueId val="{00000000-2DA6-7A4F-AF63-726DC1FA95C5}"/>
            </c:ext>
          </c:extLst>
        </c:ser>
        <c:dLbls>
          <c:showLegendKey val="0"/>
          <c:showVal val="0"/>
          <c:showCatName val="0"/>
          <c:showSerName val="0"/>
          <c:showPercent val="0"/>
          <c:showBubbleSize val="0"/>
        </c:dLbls>
        <c:gapWidth val="150"/>
        <c:axId val="921828543"/>
        <c:axId val="948707407"/>
      </c:barChart>
      <c:catAx>
        <c:axId val="9218285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48707407"/>
        <c:crosses val="autoZero"/>
        <c:auto val="1"/>
        <c:lblAlgn val="ctr"/>
        <c:lblOffset val="100"/>
        <c:noMultiLvlLbl val="0"/>
      </c:catAx>
      <c:valAx>
        <c:axId val="94870740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Low PE minus High PE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2182854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45EC2EDF-995C-DA4B-8CE2-7400C808FA0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50179" name="Rectangle 3">
            <a:extLst>
              <a:ext uri="{FF2B5EF4-FFF2-40B4-BE49-F238E27FC236}">
                <a16:creationId xmlns:a16="http://schemas.microsoft.com/office/drawing/2014/main" id="{CFFF5617-7CCF-2A4B-A0D2-F69934196586}"/>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C339D77D-3F07-DB4B-B57A-37A4BB69594B}"/>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1" name="Rectangle 5">
            <a:extLst>
              <a:ext uri="{FF2B5EF4-FFF2-40B4-BE49-F238E27FC236}">
                <a16:creationId xmlns:a16="http://schemas.microsoft.com/office/drawing/2014/main" id="{C47F208A-4ED6-3245-98E5-0405D1D4D4C0}"/>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0182" name="Rectangle 6">
            <a:extLst>
              <a:ext uri="{FF2B5EF4-FFF2-40B4-BE49-F238E27FC236}">
                <a16:creationId xmlns:a16="http://schemas.microsoft.com/office/drawing/2014/main" id="{08CE5746-8DA9-044E-B4DC-3D2A35E551FF}"/>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50183" name="Rectangle 7">
            <a:extLst>
              <a:ext uri="{FF2B5EF4-FFF2-40B4-BE49-F238E27FC236}">
                <a16:creationId xmlns:a16="http://schemas.microsoft.com/office/drawing/2014/main" id="{1F1B3385-AF28-1545-8F7C-F11396063383}"/>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97104D08-D5DA-CC48-913C-262B8F01EE5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9E60007-99FA-8545-BE92-7DA36E790099}"/>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B85D1B07-823F-8948-A169-FC1AE86115C4}"/>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9C528503-04AB-6A40-A970-1D9F57565868}"/>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a16="http://schemas.microsoft.com/office/drawing/2014/main" id="{B48733CC-FEFC-614D-AA53-4FAC0E97DB6E}"/>
              </a:ext>
            </a:extLst>
          </p:cNvPr>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fld id="{F04688D2-8207-7A4D-B8CF-0F8769DD4890}" type="datetime1">
              <a:rPr lang="en-US" altLang="en-US"/>
              <a:pPr>
                <a:defRPr/>
              </a:pPr>
              <a:t>8/19/19</a:t>
            </a:fld>
            <a:endParaRPr lang="en-US" altLang="en-US"/>
          </a:p>
        </p:txBody>
      </p:sp>
      <p:sp>
        <p:nvSpPr>
          <p:cNvPr id="10" name="Footer Placeholder 16">
            <a:extLst>
              <a:ext uri="{FF2B5EF4-FFF2-40B4-BE49-F238E27FC236}">
                <a16:creationId xmlns:a16="http://schemas.microsoft.com/office/drawing/2014/main" id="{0566CDE5-7175-8640-8200-E25BC22C7AB4}"/>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a:extLst>
              <a:ext uri="{FF2B5EF4-FFF2-40B4-BE49-F238E27FC236}">
                <a16:creationId xmlns:a16="http://schemas.microsoft.com/office/drawing/2014/main" id="{3CC4C617-D2BA-AD4D-94BC-124EAB79B564}"/>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AD48A293-5D52-6148-B20C-52888CA0A2DD}" type="slidenum">
              <a:rPr lang="en-US" altLang="en-US"/>
              <a:pPr>
                <a:defRPr/>
              </a:pPr>
              <a:t>‹#›</a:t>
            </a:fld>
            <a:endParaRPr lang="en-US" altLang="en-US"/>
          </a:p>
        </p:txBody>
      </p:sp>
    </p:spTree>
    <p:extLst>
      <p:ext uri="{BB962C8B-B14F-4D97-AF65-F5344CB8AC3E}">
        <p14:creationId xmlns:p14="http://schemas.microsoft.com/office/powerpoint/2010/main" val="3867106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ED427A0-E9AD-074D-92D6-8AC352A4A141}"/>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7511C612-B27C-FA44-A104-AE2A358D7320}"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869FB9D3-72F1-8E41-A399-15D516C3A90E}"/>
              </a:ext>
            </a:extLst>
          </p:cNvPr>
          <p:cNvSpPr>
            <a:spLocks noGrp="1"/>
          </p:cNvSpPr>
          <p:nvPr>
            <p:ph type="ftr" sz="quarter" idx="10"/>
          </p:nvPr>
        </p:nvSpPr>
        <p:spPr/>
        <p:txBody>
          <a:bodyPr/>
          <a:lstStyle>
            <a:lvl1pPr algn="l">
              <a:defRPr/>
            </a:lvl1pPr>
          </a:lstStyle>
          <a:p>
            <a:pPr>
              <a:defRPr/>
            </a:pPr>
            <a:endParaRPr lang="en-US"/>
          </a:p>
        </p:txBody>
      </p:sp>
      <p:sp>
        <p:nvSpPr>
          <p:cNvPr id="6" name="Slide Number Placeholder 5">
            <a:extLst>
              <a:ext uri="{FF2B5EF4-FFF2-40B4-BE49-F238E27FC236}">
                <a16:creationId xmlns:a16="http://schemas.microsoft.com/office/drawing/2014/main" id="{A6776ECB-8373-604C-946D-0F68B9EE7E97}"/>
              </a:ext>
            </a:extLst>
          </p:cNvPr>
          <p:cNvSpPr>
            <a:spLocks noGrp="1"/>
          </p:cNvSpPr>
          <p:nvPr>
            <p:ph type="sldNum" sz="quarter" idx="11"/>
          </p:nvPr>
        </p:nvSpPr>
        <p:spPr/>
        <p:txBody>
          <a:bodyPr/>
          <a:lstStyle>
            <a:lvl1pPr>
              <a:defRPr smtClean="0"/>
            </a:lvl1pPr>
          </a:lstStyle>
          <a:p>
            <a:pPr>
              <a:defRPr/>
            </a:pPr>
            <a:fld id="{53915917-2B05-A541-9669-3E085CE146B6}" type="slidenum">
              <a:rPr lang="en-US" altLang="en-US"/>
              <a:pPr>
                <a:defRPr/>
              </a:pPr>
              <a:t>‹#›</a:t>
            </a:fld>
            <a:endParaRPr lang="en-US" altLang="en-US"/>
          </a:p>
        </p:txBody>
      </p:sp>
    </p:spTree>
    <p:extLst>
      <p:ext uri="{BB962C8B-B14F-4D97-AF65-F5344CB8AC3E}">
        <p14:creationId xmlns:p14="http://schemas.microsoft.com/office/powerpoint/2010/main" val="967640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F44A107-B4FB-7E42-8494-1270C0DB8B44}"/>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AE2EDAF8-FC00-9D43-B96E-6D271EEB8F41}"/>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1AB37878-E892-4A4B-9A87-FCE22267C26F}"/>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C2BCCDE6-8650-064C-A26E-92FAA1F6F6DB}"/>
              </a:ext>
            </a:extLst>
          </p:cNvPr>
          <p:cNvSpPr>
            <a:spLocks noGrp="1"/>
          </p:cNvSpPr>
          <p:nvPr>
            <p:ph type="dt" sz="half" idx="10"/>
          </p:nvPr>
        </p:nvSpPr>
        <p:spPr/>
        <p:txBody>
          <a:bodyPr/>
          <a:lstStyle>
            <a:lvl1pPr>
              <a:defRPr smtClean="0"/>
            </a:lvl1pPr>
          </a:lstStyle>
          <a:p>
            <a:pPr>
              <a:defRPr/>
            </a:pPr>
            <a:fld id="{C7FD353C-AC80-744B-96DA-8544E81C80D9}" type="datetime1">
              <a:rPr lang="en-US" altLang="en-US"/>
              <a:pPr>
                <a:defRPr/>
              </a:pPr>
              <a:t>8/19/19</a:t>
            </a:fld>
            <a:endParaRPr lang="en-US" altLang="en-US"/>
          </a:p>
        </p:txBody>
      </p:sp>
      <p:sp>
        <p:nvSpPr>
          <p:cNvPr id="8" name="Slide Number Placeholder 12">
            <a:extLst>
              <a:ext uri="{FF2B5EF4-FFF2-40B4-BE49-F238E27FC236}">
                <a16:creationId xmlns:a16="http://schemas.microsoft.com/office/drawing/2014/main" id="{3F02DA88-6EED-5A4D-929A-F69165137788}"/>
              </a:ext>
            </a:extLst>
          </p:cNvPr>
          <p:cNvSpPr>
            <a:spLocks noGrp="1"/>
          </p:cNvSpPr>
          <p:nvPr>
            <p:ph type="sldNum" sz="quarter" idx="11"/>
          </p:nvPr>
        </p:nvSpPr>
        <p:spPr>
          <a:xfrm>
            <a:off x="0" y="1752600"/>
            <a:ext cx="1295400" cy="701675"/>
          </a:xfrm>
        </p:spPr>
        <p:txBody>
          <a:bodyPr>
            <a:noAutofit/>
          </a:bodyPr>
          <a:lstStyle>
            <a:lvl1pPr>
              <a:defRPr sz="2400" smtClean="0"/>
            </a:lvl1pPr>
          </a:lstStyle>
          <a:p>
            <a:pPr>
              <a:defRPr/>
            </a:pPr>
            <a:fld id="{E1BFB9DC-CC28-AD48-AD43-4724935C9DC4}"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64C04DAA-BBD1-5341-AF27-31205CF2FA83}"/>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956771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a16="http://schemas.microsoft.com/office/drawing/2014/main" id="{5D5A6D4B-EAA5-004A-A729-3347F5177AE0}"/>
              </a:ext>
            </a:extLst>
          </p:cNvPr>
          <p:cNvSpPr>
            <a:spLocks noGrp="1"/>
          </p:cNvSpPr>
          <p:nvPr>
            <p:ph type="dt" sz="half" idx="10"/>
          </p:nvPr>
        </p:nvSpPr>
        <p:spPr/>
        <p:txBody>
          <a:bodyPr/>
          <a:lstStyle>
            <a:lvl1pPr>
              <a:defRPr smtClean="0"/>
            </a:lvl1pPr>
          </a:lstStyle>
          <a:p>
            <a:pPr>
              <a:defRPr/>
            </a:pPr>
            <a:fld id="{7CC00D99-4A39-0B4D-8C8E-0FEBA402094C}" type="datetime1">
              <a:rPr lang="en-US" altLang="en-US"/>
              <a:pPr>
                <a:defRPr/>
              </a:pPr>
              <a:t>8/19/19</a:t>
            </a:fld>
            <a:endParaRPr lang="en-US" altLang="en-US"/>
          </a:p>
        </p:txBody>
      </p:sp>
      <p:sp>
        <p:nvSpPr>
          <p:cNvPr id="6" name="Slide Number Placeholder 9">
            <a:extLst>
              <a:ext uri="{FF2B5EF4-FFF2-40B4-BE49-F238E27FC236}">
                <a16:creationId xmlns:a16="http://schemas.microsoft.com/office/drawing/2014/main" id="{F8223C07-27C2-254D-BF8D-CD44678F4D07}"/>
              </a:ext>
            </a:extLst>
          </p:cNvPr>
          <p:cNvSpPr>
            <a:spLocks noGrp="1"/>
          </p:cNvSpPr>
          <p:nvPr>
            <p:ph type="sldNum" sz="quarter" idx="11"/>
          </p:nvPr>
        </p:nvSpPr>
        <p:spPr/>
        <p:txBody>
          <a:bodyPr/>
          <a:lstStyle>
            <a:lvl1pPr>
              <a:defRPr smtClean="0"/>
            </a:lvl1pPr>
          </a:lstStyle>
          <a:p>
            <a:pPr>
              <a:defRPr/>
            </a:pPr>
            <a:fld id="{B18D6437-76B2-6F41-9EEA-5F595F8CF43F}"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id="{76877A6C-6ABC-B54E-9EAA-CFFCCC8FED34}"/>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176757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3A861B2F-18D1-5447-848B-8DCBC8675D1F}"/>
              </a:ext>
            </a:extLst>
          </p:cNvPr>
          <p:cNvSpPr>
            <a:spLocks noGrp="1"/>
          </p:cNvSpPr>
          <p:nvPr>
            <p:ph type="dt" sz="half" idx="10"/>
          </p:nvPr>
        </p:nvSpPr>
        <p:spPr/>
        <p:txBody>
          <a:bodyPr/>
          <a:lstStyle>
            <a:lvl1pPr>
              <a:defRPr/>
            </a:lvl1pPr>
          </a:lstStyle>
          <a:p>
            <a:pPr>
              <a:defRPr/>
            </a:pPr>
            <a:fld id="{034B79C1-0E05-3748-B881-74C2482FA138}" type="datetime1">
              <a:rPr lang="en-US" altLang="en-US"/>
              <a:pPr>
                <a:defRPr/>
              </a:pPr>
              <a:t>8/19/19</a:t>
            </a:fld>
            <a:endParaRPr lang="en-US" altLang="en-US"/>
          </a:p>
        </p:txBody>
      </p:sp>
      <p:sp>
        <p:nvSpPr>
          <p:cNvPr id="7" name="Footer Placeholder 2">
            <a:extLst>
              <a:ext uri="{FF2B5EF4-FFF2-40B4-BE49-F238E27FC236}">
                <a16:creationId xmlns:a16="http://schemas.microsoft.com/office/drawing/2014/main" id="{E5B8BA13-0EC4-5445-99C7-977B0D0A66F0}"/>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FCE3BCF9-5AFA-BE4E-B7CA-20C142AE3F7A}"/>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434588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8926092B-3BAA-4243-B6C3-8EED0B3916F0}"/>
              </a:ext>
            </a:extLst>
          </p:cNvPr>
          <p:cNvSpPr>
            <a:spLocks noGrp="1"/>
          </p:cNvSpPr>
          <p:nvPr>
            <p:ph type="dt" sz="half" idx="10"/>
          </p:nvPr>
        </p:nvSpPr>
        <p:spPr/>
        <p:txBody>
          <a:bodyPr/>
          <a:lstStyle>
            <a:lvl1pPr>
              <a:defRPr smtClean="0"/>
            </a:lvl1pPr>
          </a:lstStyle>
          <a:p>
            <a:pPr>
              <a:defRPr/>
            </a:pPr>
            <a:fld id="{FA8A144B-5DE0-5346-BD02-C9F265329956}" type="datetime1">
              <a:rPr lang="en-US" altLang="en-US"/>
              <a:pPr>
                <a:defRPr/>
              </a:pPr>
              <a:t>8/19/19</a:t>
            </a:fld>
            <a:endParaRPr lang="en-US" altLang="en-US"/>
          </a:p>
        </p:txBody>
      </p:sp>
      <p:sp>
        <p:nvSpPr>
          <p:cNvPr id="4" name="Footer Placeholder 2">
            <a:extLst>
              <a:ext uri="{FF2B5EF4-FFF2-40B4-BE49-F238E27FC236}">
                <a16:creationId xmlns:a16="http://schemas.microsoft.com/office/drawing/2014/main" id="{2F883107-C2BE-8A45-B9B8-95694BEA43FD}"/>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a16="http://schemas.microsoft.com/office/drawing/2014/main" id="{3145838C-ACF0-4B49-B4AC-2C4F3D3D3C40}"/>
              </a:ext>
            </a:extLst>
          </p:cNvPr>
          <p:cNvSpPr>
            <a:spLocks noGrp="1"/>
          </p:cNvSpPr>
          <p:nvPr>
            <p:ph type="sldNum" sz="quarter" idx="12"/>
          </p:nvPr>
        </p:nvSpPr>
        <p:spPr/>
        <p:txBody>
          <a:bodyPr/>
          <a:lstStyle>
            <a:lvl1pPr>
              <a:defRPr smtClean="0"/>
            </a:lvl1pPr>
          </a:lstStyle>
          <a:p>
            <a:pPr>
              <a:defRPr/>
            </a:pPr>
            <a:fld id="{EAED1A53-650C-8447-A9D9-C1BE0E9E1C73}" type="slidenum">
              <a:rPr lang="en-US" altLang="en-US"/>
              <a:pPr>
                <a:defRPr/>
              </a:pPr>
              <a:t>‹#›</a:t>
            </a:fld>
            <a:endParaRPr lang="en-US" altLang="en-US"/>
          </a:p>
        </p:txBody>
      </p:sp>
    </p:spTree>
    <p:extLst>
      <p:ext uri="{BB962C8B-B14F-4D97-AF65-F5344CB8AC3E}">
        <p14:creationId xmlns:p14="http://schemas.microsoft.com/office/powerpoint/2010/main" val="1472773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081BEF-99B6-474E-BC12-230E791A61B2}"/>
              </a:ext>
            </a:extLst>
          </p:cNvPr>
          <p:cNvSpPr>
            <a:spLocks noGrp="1"/>
          </p:cNvSpPr>
          <p:nvPr>
            <p:ph type="dt" sz="half" idx="10"/>
          </p:nvPr>
        </p:nvSpPr>
        <p:spPr/>
        <p:txBody>
          <a:bodyPr/>
          <a:lstStyle>
            <a:lvl1pPr>
              <a:defRPr smtClean="0"/>
            </a:lvl1pPr>
          </a:lstStyle>
          <a:p>
            <a:pPr>
              <a:defRPr/>
            </a:pPr>
            <a:fld id="{687E7746-4952-4845-91E6-7FA3346DE90F}" type="datetime1">
              <a:rPr lang="en-US" altLang="en-US"/>
              <a:pPr>
                <a:defRPr/>
              </a:pPr>
              <a:t>8/19/19</a:t>
            </a:fld>
            <a:endParaRPr lang="en-US" altLang="en-US"/>
          </a:p>
        </p:txBody>
      </p:sp>
      <p:sp>
        <p:nvSpPr>
          <p:cNvPr id="3" name="Footer Placeholder 2">
            <a:extLst>
              <a:ext uri="{FF2B5EF4-FFF2-40B4-BE49-F238E27FC236}">
                <a16:creationId xmlns:a16="http://schemas.microsoft.com/office/drawing/2014/main" id="{35FC20E8-DE0A-1E4C-9FCE-CA7AC987B227}"/>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2F71D30F-BEE8-264D-BAF6-2F2ACF7A6681}"/>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7229C22A-D499-5143-AF5E-62B6CD63B0D2}" type="slidenum">
              <a:rPr lang="en-US" altLang="en-US"/>
              <a:pPr>
                <a:defRPr/>
              </a:pPr>
              <a:t>‹#›</a:t>
            </a:fld>
            <a:endParaRPr lang="en-US" altLang="en-US"/>
          </a:p>
        </p:txBody>
      </p:sp>
    </p:spTree>
    <p:extLst>
      <p:ext uri="{BB962C8B-B14F-4D97-AF65-F5344CB8AC3E}">
        <p14:creationId xmlns:p14="http://schemas.microsoft.com/office/powerpoint/2010/main" val="3110230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id="{A3D4045F-85B4-3D41-A1A6-25135B1ECED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2C42320D-1500-7842-8AA7-3CC57B7B8C9D}"/>
              </a:ext>
            </a:extLst>
          </p:cNvPr>
          <p:cNvSpPr>
            <a:spLocks noGrp="1"/>
          </p:cNvSpPr>
          <p:nvPr>
            <p:ph type="dt" sz="half" idx="10"/>
          </p:nvPr>
        </p:nvSpPr>
        <p:spPr/>
        <p:txBody>
          <a:bodyPr/>
          <a:lstStyle>
            <a:lvl1pPr>
              <a:defRPr smtClean="0"/>
            </a:lvl1pPr>
          </a:lstStyle>
          <a:p>
            <a:pPr>
              <a:defRPr/>
            </a:pPr>
            <a:fld id="{65907DC2-903D-1042-92D7-A2B172F00A72}" type="datetime1">
              <a:rPr lang="en-US" altLang="en-US"/>
              <a:pPr>
                <a:defRPr/>
              </a:pPr>
              <a:t>8/19/19</a:t>
            </a:fld>
            <a:endParaRPr lang="en-US" altLang="en-US"/>
          </a:p>
        </p:txBody>
      </p:sp>
      <p:sp>
        <p:nvSpPr>
          <p:cNvPr id="6" name="Footer Placeholder 5">
            <a:extLst>
              <a:ext uri="{FF2B5EF4-FFF2-40B4-BE49-F238E27FC236}">
                <a16:creationId xmlns:a16="http://schemas.microsoft.com/office/drawing/2014/main" id="{05733573-5D04-444D-99E6-AFA0993A499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2E5D1CAA-F1EC-0D49-BC20-04F6050A8CED}"/>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1497258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A681431-4FCE-7849-A5EA-FF294700194E}"/>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D24C4B78-42BB-D448-A45F-22F36231C629}"/>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A6FDC768-464E-AF45-91D9-47A49DAC9118}"/>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34F1EDEA-BCFA-264D-AD62-EDF928B6D945}"/>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id="{EEA3DFB4-4501-1E4D-AD09-4F889414D800}"/>
              </a:ext>
            </a:extLst>
          </p:cNvPr>
          <p:cNvSpPr>
            <a:spLocks noGrp="1"/>
          </p:cNvSpPr>
          <p:nvPr>
            <p:ph type="dt" sz="half" idx="10"/>
          </p:nvPr>
        </p:nvSpPr>
        <p:spPr>
          <a:xfrm>
            <a:off x="6248400" y="6248400"/>
            <a:ext cx="2667000" cy="365125"/>
          </a:xfrm>
        </p:spPr>
        <p:txBody>
          <a:bodyPr/>
          <a:lstStyle>
            <a:lvl1pPr>
              <a:defRPr smtClean="0"/>
            </a:lvl1pPr>
          </a:lstStyle>
          <a:p>
            <a:pPr>
              <a:defRPr/>
            </a:pPr>
            <a:fld id="{F08FF8B4-84FA-354A-94BA-1CEB6C3C0E23}" type="datetime1">
              <a:rPr lang="en-US" altLang="en-US"/>
              <a:pPr>
                <a:defRPr/>
              </a:pPr>
              <a:t>8/19/19</a:t>
            </a:fld>
            <a:endParaRPr lang="en-US" altLang="en-US"/>
          </a:p>
        </p:txBody>
      </p:sp>
      <p:sp>
        <p:nvSpPr>
          <p:cNvPr id="10" name="Slide Number Placeholder 12">
            <a:extLst>
              <a:ext uri="{FF2B5EF4-FFF2-40B4-BE49-F238E27FC236}">
                <a16:creationId xmlns:a16="http://schemas.microsoft.com/office/drawing/2014/main" id="{93BFB3DD-941F-8F46-8952-B3F3689132D4}"/>
              </a:ext>
            </a:extLst>
          </p:cNvPr>
          <p:cNvSpPr>
            <a:spLocks noGrp="1"/>
          </p:cNvSpPr>
          <p:nvPr>
            <p:ph type="sldNum" sz="quarter" idx="11"/>
          </p:nvPr>
        </p:nvSpPr>
        <p:spPr>
          <a:xfrm>
            <a:off x="0" y="4667250"/>
            <a:ext cx="1447800" cy="663575"/>
          </a:xfrm>
        </p:spPr>
        <p:txBody>
          <a:bodyPr/>
          <a:lstStyle>
            <a:lvl1pPr>
              <a:defRPr sz="2800" smtClean="0"/>
            </a:lvl1pPr>
          </a:lstStyle>
          <a:p>
            <a:pPr>
              <a:defRPr/>
            </a:pPr>
            <a:fld id="{696D975F-9979-AF47-965C-D1FE6935B1B6}"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9834EE1D-A8F2-5C47-B691-0B6BD98FF890}"/>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7048749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38C81C5D-8232-8341-BED1-5F4B99FA7C3D}"/>
              </a:ext>
            </a:extLst>
          </p:cNvPr>
          <p:cNvSpPr>
            <a:spLocks noGrp="1"/>
          </p:cNvSpPr>
          <p:nvPr>
            <p:ph type="dt" sz="half" idx="10"/>
          </p:nvPr>
        </p:nvSpPr>
        <p:spPr/>
        <p:txBody>
          <a:bodyPr/>
          <a:lstStyle>
            <a:lvl1pPr>
              <a:defRPr smtClean="0"/>
            </a:lvl1pPr>
          </a:lstStyle>
          <a:p>
            <a:pPr>
              <a:defRPr/>
            </a:pPr>
            <a:fld id="{F104A691-2CF4-824F-8F5E-A02DB4968758}" type="datetime1">
              <a:rPr lang="en-US" altLang="en-US"/>
              <a:pPr>
                <a:defRPr/>
              </a:pPr>
              <a:t>8/19/19</a:t>
            </a:fld>
            <a:endParaRPr lang="en-US" altLang="en-US"/>
          </a:p>
        </p:txBody>
      </p:sp>
      <p:sp>
        <p:nvSpPr>
          <p:cNvPr id="5" name="Footer Placeholder 2">
            <a:extLst>
              <a:ext uri="{FF2B5EF4-FFF2-40B4-BE49-F238E27FC236}">
                <a16:creationId xmlns:a16="http://schemas.microsoft.com/office/drawing/2014/main" id="{28BF1806-483D-B146-82A0-0C34B532DFF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46341F39-5B0E-AE4C-89D5-84F228253680}"/>
              </a:ext>
            </a:extLst>
          </p:cNvPr>
          <p:cNvSpPr>
            <a:spLocks noGrp="1"/>
          </p:cNvSpPr>
          <p:nvPr>
            <p:ph type="sldNum" sz="quarter" idx="12"/>
          </p:nvPr>
        </p:nvSpPr>
        <p:spPr/>
        <p:txBody>
          <a:bodyPr/>
          <a:lstStyle>
            <a:lvl1pPr>
              <a:defRPr smtClean="0"/>
            </a:lvl1pPr>
          </a:lstStyle>
          <a:p>
            <a:pPr>
              <a:defRPr/>
            </a:pPr>
            <a:fld id="{D1F1DD59-329E-8C4B-B3C9-319FDB694325}" type="slidenum">
              <a:rPr lang="en-US" altLang="en-US"/>
              <a:pPr>
                <a:defRPr/>
              </a:pPr>
              <a:t>‹#›</a:t>
            </a:fld>
            <a:endParaRPr lang="en-US" altLang="en-US"/>
          </a:p>
        </p:txBody>
      </p:sp>
    </p:spTree>
    <p:extLst>
      <p:ext uri="{BB962C8B-B14F-4D97-AF65-F5344CB8AC3E}">
        <p14:creationId xmlns:p14="http://schemas.microsoft.com/office/powerpoint/2010/main" val="1906121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EFBDA82-4C5F-0E4F-A48D-2A4619759619}"/>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69C1381C-527C-AF43-BBA1-B19138A6487D}"/>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84C24CBA-DCC6-EE44-AF63-18CCFD4933D5}"/>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CC8ACFA4-1232-0441-A62B-24458FE73657}"/>
              </a:ext>
            </a:extLst>
          </p:cNvPr>
          <p:cNvSpPr>
            <a:spLocks noGrp="1"/>
          </p:cNvSpPr>
          <p:nvPr>
            <p:ph type="dt" sz="half" idx="10"/>
          </p:nvPr>
        </p:nvSpPr>
        <p:spPr>
          <a:xfrm>
            <a:off x="6553200" y="6248400"/>
            <a:ext cx="2209800" cy="365125"/>
          </a:xfrm>
        </p:spPr>
        <p:txBody>
          <a:bodyPr/>
          <a:lstStyle>
            <a:lvl1pPr>
              <a:defRPr smtClean="0"/>
            </a:lvl1pPr>
          </a:lstStyle>
          <a:p>
            <a:pPr>
              <a:defRPr/>
            </a:pPr>
            <a:fld id="{878ABCAF-1775-6C4A-A751-019782E95742}" type="datetime1">
              <a:rPr lang="en-US" altLang="en-US"/>
              <a:pPr>
                <a:defRPr/>
              </a:pPr>
              <a:t>8/19/19</a:t>
            </a:fld>
            <a:endParaRPr lang="en-US" altLang="en-US"/>
          </a:p>
        </p:txBody>
      </p:sp>
      <p:sp>
        <p:nvSpPr>
          <p:cNvPr id="8" name="Footer Placeholder 4">
            <a:extLst>
              <a:ext uri="{FF2B5EF4-FFF2-40B4-BE49-F238E27FC236}">
                <a16:creationId xmlns:a16="http://schemas.microsoft.com/office/drawing/2014/main" id="{FB67FD44-9DB1-D042-B521-88DE88359B79}"/>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6F988928-DBA9-2048-BFC8-5AAA404EC3BC}"/>
              </a:ext>
            </a:extLst>
          </p:cNvPr>
          <p:cNvSpPr>
            <a:spLocks noGrp="1"/>
          </p:cNvSpPr>
          <p:nvPr>
            <p:ph type="sldNum" sz="quarter" idx="12"/>
          </p:nvPr>
        </p:nvSpPr>
        <p:spPr>
          <a:xfrm rot="5400000">
            <a:off x="5989638" y="144462"/>
            <a:ext cx="533400" cy="244475"/>
          </a:xfrm>
        </p:spPr>
        <p:txBody>
          <a:bodyPr/>
          <a:lstStyle>
            <a:lvl1pPr>
              <a:defRPr smtClean="0"/>
            </a:lvl1pPr>
          </a:lstStyle>
          <a:p>
            <a:pPr>
              <a:defRPr/>
            </a:pPr>
            <a:fld id="{D5521F80-EA75-774A-BB08-6A79FFCAA7E1}" type="slidenum">
              <a:rPr lang="en-US" altLang="en-US"/>
              <a:pPr>
                <a:defRPr/>
              </a:pPr>
              <a:t>‹#›</a:t>
            </a:fld>
            <a:endParaRPr lang="en-US" altLang="en-US"/>
          </a:p>
        </p:txBody>
      </p:sp>
    </p:spTree>
    <p:extLst>
      <p:ext uri="{BB962C8B-B14F-4D97-AF65-F5344CB8AC3E}">
        <p14:creationId xmlns:p14="http://schemas.microsoft.com/office/powerpoint/2010/main" val="16738655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508AECB7-03F8-6C47-8100-9B95F046841E}"/>
              </a:ext>
            </a:extLst>
          </p:cNvPr>
          <p:cNvSpPr>
            <a:spLocks noGrp="1"/>
          </p:cNvSpPr>
          <p:nvPr>
            <p:ph type="dt" sz="half" idx="10"/>
          </p:nvPr>
        </p:nvSpPr>
        <p:spPr/>
        <p:txBody>
          <a:bodyPr/>
          <a:lstStyle>
            <a:lvl1pPr>
              <a:defRPr/>
            </a:lvl1pPr>
          </a:lstStyle>
          <a:p>
            <a:pPr>
              <a:defRPr/>
            </a:pPr>
            <a:fld id="{9B79F974-7402-0143-BAB3-DC827542C049}" type="datetime1">
              <a:rPr lang="en-US" altLang="en-US"/>
              <a:pPr>
                <a:defRPr/>
              </a:pPr>
              <a:t>8/19/19</a:t>
            </a:fld>
            <a:endParaRPr lang="en-US" altLang="en-US"/>
          </a:p>
        </p:txBody>
      </p:sp>
      <p:sp>
        <p:nvSpPr>
          <p:cNvPr id="7" name="Footer Placeholder 2">
            <a:extLst>
              <a:ext uri="{FF2B5EF4-FFF2-40B4-BE49-F238E27FC236}">
                <a16:creationId xmlns:a16="http://schemas.microsoft.com/office/drawing/2014/main" id="{074BA1B3-1CD1-8249-9E44-67741F0F0520}"/>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C6101BA7-F204-FE4E-B09C-F86AEFD761F8}"/>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14894479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1266" name="Title Placeholder 21">
            <a:extLst>
              <a:ext uri="{FF2B5EF4-FFF2-40B4-BE49-F238E27FC236}">
                <a16:creationId xmlns:a16="http://schemas.microsoft.com/office/drawing/2014/main" id="{51BD7B62-2A4D-2542-A8EB-CEBE336CB3E9}"/>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1267" name="Text Placeholder 12">
            <a:extLst>
              <a:ext uri="{FF2B5EF4-FFF2-40B4-BE49-F238E27FC236}">
                <a16:creationId xmlns:a16="http://schemas.microsoft.com/office/drawing/2014/main" id="{903AFFD8-57E8-2249-991D-23C0B4659DB4}"/>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1F2541E3-F5C0-0F44-9D60-2531ABE028FE}"/>
              </a:ext>
            </a:extLst>
          </p:cNvPr>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latin typeface="Times" charset="0"/>
                <a:ea typeface="ＭＳ Ｐゴシック" charset="-128"/>
              </a:defRPr>
            </a:lvl1pPr>
          </a:lstStyle>
          <a:p>
            <a:pPr>
              <a:defRPr/>
            </a:pPr>
            <a:fld id="{BACA98D2-02E3-CD49-866B-D85790998B5C}" type="datetime1">
              <a:rPr lang="en-US" altLang="en-US"/>
              <a:pPr>
                <a:defRPr/>
              </a:pPr>
              <a:t>8/19/19</a:t>
            </a:fld>
            <a:endParaRPr lang="en-US" altLang="en-US"/>
          </a:p>
        </p:txBody>
      </p:sp>
      <p:sp>
        <p:nvSpPr>
          <p:cNvPr id="3" name="Footer Placeholder 2">
            <a:extLst>
              <a:ext uri="{FF2B5EF4-FFF2-40B4-BE49-F238E27FC236}">
                <a16:creationId xmlns:a16="http://schemas.microsoft.com/office/drawing/2014/main" id="{28EF0A5E-756C-264A-915A-3767F050125B}"/>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latin typeface="Times" charset="0"/>
                <a:ea typeface="ＭＳ Ｐゴシック" charset="0"/>
                <a:cs typeface="ＭＳ Ｐゴシック" charset="0"/>
              </a:defRPr>
            </a:lvl1pPr>
          </a:lstStyle>
          <a:p>
            <a:pPr>
              <a:defRPr/>
            </a:pPr>
            <a:endParaRPr lang="en-US"/>
          </a:p>
        </p:txBody>
      </p:sp>
      <p:sp>
        <p:nvSpPr>
          <p:cNvPr id="7" name="Rectangle 6">
            <a:extLst>
              <a:ext uri="{FF2B5EF4-FFF2-40B4-BE49-F238E27FC236}">
                <a16:creationId xmlns:a16="http://schemas.microsoft.com/office/drawing/2014/main" id="{3CFDF93D-20AC-1D49-BCF9-8DA388616D49}"/>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553370AB-823E-9446-9FA1-530AD5318748}"/>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id="{A1C13167-3EC2-964B-86EF-7988E2BFF577}"/>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id="{0D81CD73-18C1-E84D-82A4-F076ABAE0D4E}"/>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imes" charset="0"/>
                <a:ea typeface="ＭＳ Ｐゴシック" charset="-128"/>
              </a:defRPr>
            </a:lvl1pPr>
          </a:lstStyle>
          <a:p>
            <a:pPr>
              <a:defRPr/>
            </a:pPr>
            <a:r>
              <a:rPr lang="en-US"/>
              <a:t>1</a:t>
            </a:r>
          </a:p>
        </p:txBody>
      </p:sp>
    </p:spTree>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64" r:id="rId5"/>
    <p:sldLayoutId id="2147483770" r:id="rId6"/>
    <p:sldLayoutId id="2147483771" r:id="rId7"/>
    <p:sldLayoutId id="2147483772" r:id="rId8"/>
    <p:sldLayoutId id="2147483773" r:id="rId9"/>
    <p:sldLayoutId id="2147483774" r:id="rId10"/>
    <p:sldLayoutId id="2147483775" r:id="rId11"/>
    <p:sldLayoutId id="2147483765" r:id="rId12"/>
  </p:sldLayoutIdLst>
  <p:txStyles>
    <p:titleStyle>
      <a:lvl1pPr algn="l" rtl="0" fontAlgn="base">
        <a:spcBef>
          <a:spcPct val="0"/>
        </a:spcBef>
        <a:spcAft>
          <a:spcPct val="0"/>
        </a:spcAft>
        <a:defRPr sz="3600" kern="1200">
          <a:solidFill>
            <a:schemeClr val="tx2"/>
          </a:solidFill>
          <a:latin typeface="+mj-lt"/>
          <a:ea typeface="ＭＳ Ｐゴシック" charset="0"/>
          <a:cs typeface="ＭＳ Ｐゴシック" charset="0"/>
        </a:defRPr>
      </a:lvl1pPr>
      <a:lvl2pPr algn="l" rtl="0" fontAlgn="base">
        <a:spcBef>
          <a:spcPct val="0"/>
        </a:spcBef>
        <a:spcAft>
          <a:spcPct val="0"/>
        </a:spcAft>
        <a:defRPr sz="3600">
          <a:solidFill>
            <a:schemeClr val="tx2"/>
          </a:solidFill>
          <a:latin typeface="Calibri" charset="0"/>
          <a:ea typeface="ＭＳ Ｐゴシック" charset="0"/>
          <a:cs typeface="ＭＳ Ｐゴシック" charset="0"/>
        </a:defRPr>
      </a:lvl2pPr>
      <a:lvl3pPr algn="l" rtl="0" fontAlgn="base">
        <a:spcBef>
          <a:spcPct val="0"/>
        </a:spcBef>
        <a:spcAft>
          <a:spcPct val="0"/>
        </a:spcAft>
        <a:defRPr sz="3600">
          <a:solidFill>
            <a:schemeClr val="tx2"/>
          </a:solidFill>
          <a:latin typeface="Calibri" charset="0"/>
          <a:ea typeface="ＭＳ Ｐゴシック" charset="0"/>
          <a:cs typeface="ＭＳ Ｐゴシック" charset="0"/>
        </a:defRPr>
      </a:lvl3pPr>
      <a:lvl4pPr algn="l" rtl="0" fontAlgn="base">
        <a:spcBef>
          <a:spcPct val="0"/>
        </a:spcBef>
        <a:spcAft>
          <a:spcPct val="0"/>
        </a:spcAft>
        <a:defRPr sz="3600">
          <a:solidFill>
            <a:schemeClr val="tx2"/>
          </a:solidFill>
          <a:latin typeface="Calibri" charset="0"/>
          <a:ea typeface="ＭＳ Ｐゴシック" charset="0"/>
          <a:cs typeface="ＭＳ Ｐゴシック" charset="0"/>
        </a:defRPr>
      </a:lvl4pPr>
      <a:lvl5pPr algn="l" rtl="0" fontAlgn="base">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fontAlgn="base">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63" indent="-273050" algn="l" rtl="0" fontAlgn="base">
        <a:spcBef>
          <a:spcPts val="550"/>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mn-cs"/>
        </a:defRPr>
      </a:lvl2pPr>
      <a:lvl3pPr marL="914400" indent="-228600" algn="l" rtl="0" fontAlgn="base">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mn-cs"/>
        </a:defRPr>
      </a:lvl3pPr>
      <a:lvl4pPr marL="1371600" indent="-228600" algn="l" rtl="0" fontAlgn="base">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mn-cs"/>
        </a:defRPr>
      </a:lvl4pPr>
      <a:lvl5pPr marL="1828800" indent="-228600" algn="l" rtl="0" fontAlgn="base">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8DF093C1-9C90-164A-8FCB-7635E52F1EFB}"/>
              </a:ext>
            </a:extLst>
          </p:cNvPr>
          <p:cNvSpPr>
            <a:spLocks noGrp="1" noChangeArrowheads="1"/>
          </p:cNvSpPr>
          <p:nvPr>
            <p:ph type="ctrTitle"/>
          </p:nvPr>
        </p:nvSpPr>
        <p:spPr/>
        <p:txBody>
          <a:bodyPr/>
          <a:lstStyle/>
          <a:p>
            <a:pPr>
              <a:defRPr/>
            </a:pPr>
            <a:r>
              <a:rPr lang="en-US" altLang="en-US">
                <a:ea typeface="ＭＳ Ｐゴシック" panose="020B0600070205080204" pitchFamily="34" charset="-128"/>
              </a:rPr>
              <a:t>Growth Investing: Against the tide of history</a:t>
            </a:r>
          </a:p>
        </p:txBody>
      </p:sp>
      <p:sp>
        <p:nvSpPr>
          <p:cNvPr id="3075" name="Rectangle 3">
            <a:extLst>
              <a:ext uri="{FF2B5EF4-FFF2-40B4-BE49-F238E27FC236}">
                <a16:creationId xmlns:a16="http://schemas.microsoft.com/office/drawing/2014/main" id="{EC297CF5-936B-2645-A549-8E4E0BB3DD38}"/>
              </a:ext>
            </a:extLst>
          </p:cNvPr>
          <p:cNvSpPr>
            <a:spLocks noGrp="1" noChangeArrowheads="1"/>
          </p:cNvSpPr>
          <p:nvPr>
            <p:ph type="subTitle" idx="1"/>
          </p:nvPr>
        </p:nvSpPr>
        <p:spPr>
          <a:xfrm>
            <a:off x="2362200" y="6049963"/>
            <a:ext cx="6705600" cy="685800"/>
          </a:xfrm>
        </p:spPr>
        <p:txBody>
          <a:bodyPr rtlCol="0"/>
          <a:lstStyle/>
          <a:p>
            <a:pPr fontAlgn="auto">
              <a:spcAft>
                <a:spcPts val="0"/>
              </a:spcAft>
              <a:buFont typeface="Arial"/>
              <a:buNone/>
              <a:defRPr/>
            </a:pPr>
            <a:r>
              <a:rPr lang="en-US">
                <a:ea typeface="+mn-ea"/>
                <a:cs typeface="+mn-cs"/>
              </a:rPr>
              <a:t>Aswath Damodaran</a:t>
            </a:r>
            <a:endParaRPr lang="en-US" dirty="0">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a:extLst>
              <a:ext uri="{FF2B5EF4-FFF2-40B4-BE49-F238E27FC236}">
                <a16:creationId xmlns:a16="http://schemas.microsoft.com/office/drawing/2014/main" id="{064BCCF4-8AA5-8742-B75B-FB9CECB2CD01}"/>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In passive investing, history has picked a winner…</a:t>
            </a:r>
          </a:p>
        </p:txBody>
      </p:sp>
      <p:graphicFrame>
        <p:nvGraphicFramePr>
          <p:cNvPr id="5" name="Content Placeholder 4">
            <a:extLst>
              <a:ext uri="{FF2B5EF4-FFF2-40B4-BE49-F238E27FC236}">
                <a16:creationId xmlns:a16="http://schemas.microsoft.com/office/drawing/2014/main" id="{DD97539E-6180-994E-AF42-8702DAD55176}"/>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34BE3829-FFB3-9247-BBC5-0E2230EFF8BE}"/>
              </a:ext>
            </a:extLst>
          </p:cNvPr>
          <p:cNvSpPr>
            <a:spLocks noGrp="1" noChangeArrowheads="1"/>
          </p:cNvSpPr>
          <p:nvPr>
            <p:ph type="title"/>
          </p:nvPr>
        </p:nvSpPr>
        <p:spPr>
          <a:xfrm>
            <a:off x="612775" y="228600"/>
            <a:ext cx="8153400" cy="990600"/>
          </a:xfrm>
        </p:spPr>
        <p:txBody>
          <a:bodyPr rtlCol="0">
            <a:normAutofit/>
          </a:bodyPr>
          <a:lstStyle/>
          <a:p>
            <a:pPr fontAlgn="auto">
              <a:spcAft>
                <a:spcPts val="0"/>
              </a:spcAft>
              <a:defRPr/>
            </a:pPr>
            <a:r>
              <a:rPr lang="en-US" dirty="0">
                <a:ea typeface="+mj-ea"/>
                <a:cs typeface="+mj-cs"/>
              </a:rPr>
              <a:t>But the effect seems to vary across time..</a:t>
            </a:r>
          </a:p>
        </p:txBody>
      </p:sp>
      <p:graphicFrame>
        <p:nvGraphicFramePr>
          <p:cNvPr id="5" name="Content Placeholder 4">
            <a:extLst>
              <a:ext uri="{FF2B5EF4-FFF2-40B4-BE49-F238E27FC236}">
                <a16:creationId xmlns:a16="http://schemas.microsoft.com/office/drawing/2014/main" id="{56ABFF9C-A725-CE43-8AFA-E31FE1B1B8BB}"/>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47692-8568-7846-98FE-B437A1E53A3F}"/>
              </a:ext>
            </a:extLst>
          </p:cNvPr>
          <p:cNvSpPr>
            <a:spLocks noGrp="1"/>
          </p:cNvSpPr>
          <p:nvPr>
            <p:ph type="title"/>
          </p:nvPr>
        </p:nvSpPr>
        <p:spPr/>
        <p:txBody>
          <a:bodyPr/>
          <a:lstStyle/>
          <a:p>
            <a:r>
              <a:rPr lang="en-US" dirty="0"/>
              <a:t>And may be waning..</a:t>
            </a:r>
          </a:p>
        </p:txBody>
      </p:sp>
      <p:graphicFrame>
        <p:nvGraphicFramePr>
          <p:cNvPr id="4" name="Content Placeholder 3">
            <a:extLst>
              <a:ext uri="{FF2B5EF4-FFF2-40B4-BE49-F238E27FC236}">
                <a16:creationId xmlns:a16="http://schemas.microsoft.com/office/drawing/2014/main" id="{471D3A27-437A-5247-8754-E8963B5F7146}"/>
              </a:ext>
            </a:extLst>
          </p:cNvPr>
          <p:cNvGraphicFramePr>
            <a:graphicFrameLocks noGrp="1"/>
          </p:cNvGraphicFramePr>
          <p:nvPr>
            <p:ph sz="quarter" idx="1"/>
            <p:extLst>
              <p:ext uri="{D42A27DB-BD31-4B8C-83A1-F6EECF244321}">
                <p14:modId xmlns:p14="http://schemas.microsoft.com/office/powerpoint/2010/main" val="23785237"/>
              </p:ext>
            </p:extLst>
          </p:nvPr>
        </p:nvGraphicFramePr>
        <p:xfrm>
          <a:off x="612775" y="1600200"/>
          <a:ext cx="7772400" cy="4190997"/>
        </p:xfrm>
        <a:graphic>
          <a:graphicData uri="http://schemas.openxmlformats.org/drawingml/2006/table">
            <a:tbl>
              <a:tblPr>
                <a:tableStyleId>{5C22544A-7EE6-4342-B048-85BDC9FD1C3A}</a:tableStyleId>
              </a:tblPr>
              <a:tblGrid>
                <a:gridCol w="1943100">
                  <a:extLst>
                    <a:ext uri="{9D8B030D-6E8A-4147-A177-3AD203B41FA5}">
                      <a16:colId xmlns:a16="http://schemas.microsoft.com/office/drawing/2014/main" val="753777852"/>
                    </a:ext>
                  </a:extLst>
                </a:gridCol>
                <a:gridCol w="1943100">
                  <a:extLst>
                    <a:ext uri="{9D8B030D-6E8A-4147-A177-3AD203B41FA5}">
                      <a16:colId xmlns:a16="http://schemas.microsoft.com/office/drawing/2014/main" val="488061686"/>
                    </a:ext>
                  </a:extLst>
                </a:gridCol>
                <a:gridCol w="1943100">
                  <a:extLst>
                    <a:ext uri="{9D8B030D-6E8A-4147-A177-3AD203B41FA5}">
                      <a16:colId xmlns:a16="http://schemas.microsoft.com/office/drawing/2014/main" val="987764940"/>
                    </a:ext>
                  </a:extLst>
                </a:gridCol>
                <a:gridCol w="1943100">
                  <a:extLst>
                    <a:ext uri="{9D8B030D-6E8A-4147-A177-3AD203B41FA5}">
                      <a16:colId xmlns:a16="http://schemas.microsoft.com/office/drawing/2014/main" val="653352207"/>
                    </a:ext>
                  </a:extLst>
                </a:gridCol>
              </a:tblGrid>
              <a:tr h="326227">
                <a:tc>
                  <a:txBody>
                    <a:bodyPr/>
                    <a:lstStyle/>
                    <a:p>
                      <a:pPr algn="ctr" fontAlgn="b"/>
                      <a:r>
                        <a:rPr lang="en-US" sz="2000" i="1" u="none" strike="noStrike" dirty="0">
                          <a:effectLst/>
                        </a:rPr>
                        <a:t>PE Ratio</a:t>
                      </a:r>
                      <a:endParaRPr lang="en-US" sz="20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i="1" u="none" strike="noStrike" dirty="0">
                          <a:effectLst/>
                        </a:rPr>
                        <a:t>1952-2018</a:t>
                      </a:r>
                      <a:endParaRPr lang="en-US" sz="20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i="1" u="none" strike="noStrike" dirty="0">
                          <a:effectLst/>
                        </a:rPr>
                        <a:t>1969-2018</a:t>
                      </a:r>
                      <a:endParaRPr lang="en-US" sz="20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i="1" u="none" strike="noStrike" dirty="0">
                          <a:effectLst/>
                        </a:rPr>
                        <a:t>1999-2018</a:t>
                      </a:r>
                      <a:endParaRPr lang="en-US" sz="20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59557396"/>
                  </a:ext>
                </a:extLst>
              </a:tr>
              <a:tr h="326227">
                <a:tc>
                  <a:txBody>
                    <a:bodyPr/>
                    <a:lstStyle/>
                    <a:p>
                      <a:pPr algn="ctr" fontAlgn="b"/>
                      <a:r>
                        <a:rPr lang="en-US" sz="2000" u="none" strike="noStrike" dirty="0">
                          <a:effectLst/>
                        </a:rPr>
                        <a:t>Lowest PE</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17.96%</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15.08%</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11.66%</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70811689"/>
                  </a:ext>
                </a:extLst>
              </a:tr>
              <a:tr h="326227">
                <a:tc>
                  <a:txBody>
                    <a:bodyPr/>
                    <a:lstStyle/>
                    <a:p>
                      <a:pPr algn="ctr" fontAlgn="b"/>
                      <a:r>
                        <a:rPr lang="en-US" sz="2000" u="none" strike="noStrike" dirty="0">
                          <a:effectLst/>
                        </a:rPr>
                        <a:t>2</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17.21%</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14.30%</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10.91%</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28705216"/>
                  </a:ext>
                </a:extLst>
              </a:tr>
              <a:tr h="326227">
                <a:tc>
                  <a:txBody>
                    <a:bodyPr/>
                    <a:lstStyle/>
                    <a:p>
                      <a:pPr algn="ctr" fontAlgn="b"/>
                      <a:r>
                        <a:rPr lang="en-US" sz="2000" u="none" strike="noStrike" dirty="0">
                          <a:effectLst/>
                        </a:rPr>
                        <a:t>3</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16.05%</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13.90%</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10.36%</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70780777"/>
                  </a:ext>
                </a:extLst>
              </a:tr>
              <a:tr h="326227">
                <a:tc>
                  <a:txBody>
                    <a:bodyPr/>
                    <a:lstStyle/>
                    <a:p>
                      <a:pPr algn="ctr" fontAlgn="b"/>
                      <a:r>
                        <a:rPr lang="en-US" sz="2000" u="none" strike="noStrike" dirty="0">
                          <a:effectLst/>
                        </a:rPr>
                        <a:t>4</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effectLst/>
                        </a:rPr>
                        <a:t>14.73%</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13.85%</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8.98%</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08746894"/>
                  </a:ext>
                </a:extLst>
              </a:tr>
              <a:tr h="326227">
                <a:tc>
                  <a:txBody>
                    <a:bodyPr/>
                    <a:lstStyle/>
                    <a:p>
                      <a:pPr algn="ctr" fontAlgn="b"/>
                      <a:r>
                        <a:rPr lang="en-US" sz="2000" u="none" strike="noStrike">
                          <a:effectLst/>
                        </a:rPr>
                        <a:t>5</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effectLst/>
                        </a:rPr>
                        <a:t>13.99%</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12.25%</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7.82%</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14192888"/>
                  </a:ext>
                </a:extLst>
              </a:tr>
              <a:tr h="326227">
                <a:tc>
                  <a:txBody>
                    <a:bodyPr/>
                    <a:lstStyle/>
                    <a:p>
                      <a:pPr algn="ctr" fontAlgn="b"/>
                      <a:r>
                        <a:rPr lang="en-US" sz="2000" u="none" strike="noStrike" dirty="0">
                          <a:effectLst/>
                        </a:rPr>
                        <a:t>6</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effectLst/>
                        </a:rPr>
                        <a:t>12.27%</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11.57%</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8.34%</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00833964"/>
                  </a:ext>
                </a:extLst>
              </a:tr>
              <a:tr h="326227">
                <a:tc>
                  <a:txBody>
                    <a:bodyPr/>
                    <a:lstStyle/>
                    <a:p>
                      <a:pPr algn="ctr" fontAlgn="b"/>
                      <a:r>
                        <a:rPr lang="en-US" sz="2000" u="none" strike="noStrike">
                          <a:effectLst/>
                        </a:rPr>
                        <a:t>7</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effectLst/>
                        </a:rPr>
                        <a:t>11.70%</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11.34%</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7.35%</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84151341"/>
                  </a:ext>
                </a:extLst>
              </a:tr>
              <a:tr h="326227">
                <a:tc>
                  <a:txBody>
                    <a:bodyPr/>
                    <a:lstStyle/>
                    <a:p>
                      <a:pPr algn="ctr" fontAlgn="b"/>
                      <a:r>
                        <a:rPr lang="en-US" sz="2000" u="none" strike="noStrike">
                          <a:effectLst/>
                        </a:rPr>
                        <a:t>8</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effectLst/>
                        </a:rPr>
                        <a:t>12.03%</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12.04%</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9.02%</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6410522"/>
                  </a:ext>
                </a:extLst>
              </a:tr>
              <a:tr h="326227">
                <a:tc>
                  <a:txBody>
                    <a:bodyPr/>
                    <a:lstStyle/>
                    <a:p>
                      <a:pPr algn="ctr" fontAlgn="b"/>
                      <a:r>
                        <a:rPr lang="en-US" sz="2000" u="none" strike="noStrike">
                          <a:effectLst/>
                        </a:rPr>
                        <a:t>9</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effectLst/>
                        </a:rPr>
                        <a:t>10.23%</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effectLst/>
                        </a:rPr>
                        <a:t>10.21%</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7.44%</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56744479"/>
                  </a:ext>
                </a:extLst>
              </a:tr>
              <a:tr h="326227">
                <a:tc>
                  <a:txBody>
                    <a:bodyPr/>
                    <a:lstStyle/>
                    <a:p>
                      <a:pPr algn="ctr" fontAlgn="b"/>
                      <a:r>
                        <a:rPr lang="en-US" sz="2000" u="none" strike="noStrike">
                          <a:effectLst/>
                        </a:rPr>
                        <a:t>Highest PE</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effectLst/>
                        </a:rPr>
                        <a:t>11.82%</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effectLst/>
                        </a:rPr>
                        <a:t>10.98%</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9.98%</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6844938"/>
                  </a:ext>
                </a:extLst>
              </a:tr>
              <a:tr h="602500">
                <a:tc>
                  <a:txBody>
                    <a:bodyPr/>
                    <a:lstStyle/>
                    <a:p>
                      <a:pPr algn="ctr" fontAlgn="b"/>
                      <a:r>
                        <a:rPr lang="en-US" sz="2000" u="none" strike="noStrike" dirty="0">
                          <a:solidFill>
                            <a:srgbClr val="FF0000"/>
                          </a:solidFill>
                          <a:effectLst/>
                        </a:rPr>
                        <a:t>Lowest vs Highest</a:t>
                      </a:r>
                      <a:endParaRPr lang="en-US" sz="20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solidFill>
                            <a:srgbClr val="FF0000"/>
                          </a:solidFill>
                          <a:effectLst/>
                        </a:rPr>
                        <a:t>6.14%</a:t>
                      </a:r>
                      <a:endParaRPr lang="en-US" sz="20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solidFill>
                            <a:srgbClr val="FF0000"/>
                          </a:solidFill>
                          <a:effectLst/>
                        </a:rPr>
                        <a:t>4.10%</a:t>
                      </a:r>
                      <a:endParaRPr lang="en-US" sz="20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solidFill>
                            <a:srgbClr val="FF0000"/>
                          </a:solidFill>
                          <a:effectLst/>
                        </a:rPr>
                        <a:t>1.68%</a:t>
                      </a:r>
                      <a:endParaRPr lang="en-US" sz="20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53162797"/>
                  </a:ext>
                </a:extLst>
              </a:tr>
            </a:tbl>
          </a:graphicData>
        </a:graphic>
      </p:graphicFrame>
    </p:spTree>
    <p:extLst>
      <p:ext uri="{BB962C8B-B14F-4D97-AF65-F5344CB8AC3E}">
        <p14:creationId xmlns:p14="http://schemas.microsoft.com/office/powerpoint/2010/main" val="26205063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81B30-B2E4-F142-8D3B-1229E2C14E31}"/>
              </a:ext>
            </a:extLst>
          </p:cNvPr>
          <p:cNvSpPr>
            <a:spLocks noGrp="1"/>
          </p:cNvSpPr>
          <p:nvPr>
            <p:ph type="title"/>
          </p:nvPr>
        </p:nvSpPr>
        <p:spPr>
          <a:xfrm>
            <a:off x="612775" y="228600"/>
            <a:ext cx="8153400" cy="990600"/>
          </a:xfrm>
        </p:spPr>
        <p:txBody>
          <a:bodyPr>
            <a:normAutofit fontScale="90000"/>
          </a:bodyPr>
          <a:lstStyle/>
          <a:p>
            <a:pPr>
              <a:defRPr/>
            </a:pPr>
            <a:r>
              <a:rPr lang="en-US" altLang="en-US" sz="4000" dirty="0">
                <a:ea typeface="ＭＳ Ｐゴシック" panose="020B0600070205080204" pitchFamily="34" charset="-128"/>
              </a:rPr>
              <a:t>Active growth investing seems to beat active value investing…</a:t>
            </a:r>
          </a:p>
        </p:txBody>
      </p:sp>
      <p:sp>
        <p:nvSpPr>
          <p:cNvPr id="5122" name="Content Placeholder 2">
            <a:extLst>
              <a:ext uri="{FF2B5EF4-FFF2-40B4-BE49-F238E27FC236}">
                <a16:creationId xmlns:a16="http://schemas.microsoft.com/office/drawing/2014/main" id="{20B62C50-B999-3942-85CB-B04275155408}"/>
              </a:ext>
            </a:extLst>
          </p:cNvPr>
          <p:cNvSpPr>
            <a:spLocks noGrp="1"/>
          </p:cNvSpPr>
          <p:nvPr>
            <p:ph sz="quarter" idx="1"/>
          </p:nvPr>
        </p:nvSpPr>
        <p:spPr>
          <a:xfrm>
            <a:off x="612775" y="1600200"/>
            <a:ext cx="8153400" cy="4495800"/>
          </a:xfrm>
        </p:spPr>
        <p:txBody>
          <a:bodyPr/>
          <a:lstStyle/>
          <a:p>
            <a:pPr>
              <a:lnSpc>
                <a:spcPct val="80000"/>
              </a:lnSpc>
            </a:pPr>
            <a:r>
              <a:rPr lang="en-US" altLang="en-US" sz="2700" dirty="0">
                <a:ea typeface="ＭＳ Ｐゴシック" panose="020B0600070205080204" pitchFamily="34" charset="-128"/>
              </a:rPr>
              <a:t>When measured against their respective indices, active growth investors seem to beat growth indices more often than active value investors beat value indices. </a:t>
            </a:r>
          </a:p>
          <a:p>
            <a:pPr>
              <a:lnSpc>
                <a:spcPct val="80000"/>
              </a:lnSpc>
            </a:pPr>
            <a:r>
              <a:rPr lang="en-US" altLang="en-US" sz="2700" dirty="0">
                <a:ea typeface="ＭＳ Ｐゴシック" panose="020B0600070205080204" pitchFamily="34" charset="-128"/>
              </a:rPr>
              <a:t>In his paper on mutual funds in 1995, </a:t>
            </a:r>
            <a:r>
              <a:rPr lang="en-US" altLang="en-US" sz="2700" dirty="0" err="1">
                <a:ea typeface="ＭＳ Ｐゴシック" panose="020B0600070205080204" pitchFamily="34" charset="-128"/>
              </a:rPr>
              <a:t>Malkiel</a:t>
            </a:r>
            <a:r>
              <a:rPr lang="en-US" altLang="en-US" sz="2700" dirty="0">
                <a:ea typeface="ＭＳ Ｐゴシック" panose="020B0600070205080204" pitchFamily="34" charset="-128"/>
              </a:rPr>
              <a:t> provides evidence on this phenomenon. He notes that between 1981 and 1995, the average actively managed value fund outperformed the average actively managed growth fund by only 16 basis points a year, while the value index outperformed a growth index by 47 basis points a year. </a:t>
            </a:r>
          </a:p>
          <a:p>
            <a:pPr>
              <a:lnSpc>
                <a:spcPct val="80000"/>
              </a:lnSpc>
            </a:pPr>
            <a:r>
              <a:rPr lang="en-US" altLang="en-US" sz="2700" dirty="0">
                <a:ea typeface="ＭＳ Ｐゴシック" panose="020B0600070205080204" pitchFamily="34" charset="-128"/>
              </a:rPr>
              <a:t>He attributes the 31 basis point difference to the contribution of active growth managers, relative to value managers.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a:extLst>
              <a:ext uri="{FF2B5EF4-FFF2-40B4-BE49-F238E27FC236}">
                <a16:creationId xmlns:a16="http://schemas.microsoft.com/office/drawing/2014/main" id="{FFFD8A51-A980-8645-B1A0-55ABE968CDCB}"/>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Reconciling the contradiction…</a:t>
            </a:r>
          </a:p>
        </p:txBody>
      </p:sp>
      <p:sp>
        <p:nvSpPr>
          <p:cNvPr id="3" name="Content Placeholder 2">
            <a:extLst>
              <a:ext uri="{FF2B5EF4-FFF2-40B4-BE49-F238E27FC236}">
                <a16:creationId xmlns:a16="http://schemas.microsoft.com/office/drawing/2014/main" id="{D759175E-AF01-C340-A657-47F61C64CE50}"/>
              </a:ext>
            </a:extLst>
          </p:cNvPr>
          <p:cNvSpPr>
            <a:spLocks noGrp="1"/>
          </p:cNvSpPr>
          <p:nvPr>
            <p:ph sz="quarter" idx="1"/>
          </p:nvPr>
        </p:nvSpPr>
        <p:spPr>
          <a:xfrm>
            <a:off x="612775" y="1600200"/>
            <a:ext cx="8153400" cy="4495800"/>
          </a:xfrm>
        </p:spPr>
        <p:txBody>
          <a:bodyPr>
            <a:normAutofit fontScale="85000" lnSpcReduction="10000"/>
          </a:bodyPr>
          <a:lstStyle/>
          <a:p>
            <a:pPr marL="514350" indent="-514350">
              <a:buFont typeface="+mj-lt"/>
              <a:buAutoNum type="arabicPeriod"/>
              <a:defRPr/>
            </a:pPr>
            <a:r>
              <a:rPr lang="en-US" u="sng" dirty="0"/>
              <a:t>Selection bias</a:t>
            </a:r>
            <a:r>
              <a:rPr lang="en-US" dirty="0"/>
              <a:t>: The companies that are scrutinized by growth investors, for the most part, tend to be smaller and less followed than companies followed by value investors. Hence, there is a greater chance of finding mispricing.</a:t>
            </a:r>
          </a:p>
          <a:p>
            <a:pPr marL="514350" indent="-514350">
              <a:buFont typeface="+mj-lt"/>
              <a:buAutoNum type="arabicPeriod"/>
              <a:defRPr/>
            </a:pPr>
            <a:r>
              <a:rPr lang="en-US" u="sng" dirty="0"/>
              <a:t>Valuation difficulty</a:t>
            </a:r>
            <a:r>
              <a:rPr lang="en-US" dirty="0"/>
              <a:t>: Value companies are generally easier to value than growth companies. Thus, an investor who can bring valuation skills to the table can take more away from that table, with growth stocks than with value stocks.</a:t>
            </a:r>
          </a:p>
          <a:p>
            <a:pPr marL="514350" indent="-514350">
              <a:buFont typeface="+mj-lt"/>
              <a:buAutoNum type="arabicPeriod"/>
              <a:defRPr/>
            </a:pPr>
            <a:r>
              <a:rPr lang="en-US" u="sng" dirty="0"/>
              <a:t>Sector/Company specific knowledge</a:t>
            </a:r>
            <a:r>
              <a:rPr lang="en-US" dirty="0"/>
              <a:t>: High growth firms are often in nascent sectors, where having a knowledge of the sector (biotechnology, social media etc.) can provide an advantage to investors.</a:t>
            </a:r>
          </a:p>
          <a:p>
            <a:pPr>
              <a:buFont typeface="Arial" charset="0"/>
              <a:buChar char="•"/>
              <a:defRPr/>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a:extLst>
              <a:ext uri="{FF2B5EF4-FFF2-40B4-BE49-F238E27FC236}">
                <a16:creationId xmlns:a16="http://schemas.microsoft.com/office/drawing/2014/main" id="{C161D577-8410-BF48-9C4D-00F981B63F98}"/>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pitfalls in growth investing</a:t>
            </a:r>
          </a:p>
        </p:txBody>
      </p:sp>
      <p:sp>
        <p:nvSpPr>
          <p:cNvPr id="7170" name="Content Placeholder 2">
            <a:extLst>
              <a:ext uri="{FF2B5EF4-FFF2-40B4-BE49-F238E27FC236}">
                <a16:creationId xmlns:a16="http://schemas.microsoft.com/office/drawing/2014/main" id="{D0A912C3-018D-554C-B350-934BC6A43999}"/>
              </a:ext>
            </a:extLst>
          </p:cNvPr>
          <p:cNvSpPr>
            <a:spLocks noGrp="1"/>
          </p:cNvSpPr>
          <p:nvPr>
            <p:ph sz="quarter" idx="1"/>
          </p:nvPr>
        </p:nvSpPr>
        <p:spPr>
          <a:xfrm>
            <a:off x="612775" y="1600200"/>
            <a:ext cx="8153400" cy="4495800"/>
          </a:xfrm>
        </p:spPr>
        <p:txBody>
          <a:bodyPr/>
          <a:lstStyle/>
          <a:p>
            <a:pPr>
              <a:lnSpc>
                <a:spcPct val="80000"/>
              </a:lnSpc>
            </a:pPr>
            <a:r>
              <a:rPr lang="en-US" altLang="en-US" sz="2500" u="sng" dirty="0">
                <a:ea typeface="ＭＳ Ｐゴシック" panose="020B0600070205080204" pitchFamily="34" charset="-128"/>
              </a:rPr>
              <a:t>The Scaling factor: </a:t>
            </a:r>
            <a:r>
              <a:rPr lang="en-US" altLang="en-US" sz="2500" dirty="0">
                <a:ea typeface="ＭＳ Ｐゴシック" panose="020B0600070205080204" pitchFamily="34" charset="-128"/>
              </a:rPr>
              <a:t>As companies grow, they get bigger, but as they get bigger, it gets more difficult to keep growing. If you under estimate scaling problems, you will have trouble with your growth investments.</a:t>
            </a:r>
          </a:p>
          <a:p>
            <a:pPr>
              <a:lnSpc>
                <a:spcPct val="80000"/>
              </a:lnSpc>
            </a:pPr>
            <a:r>
              <a:rPr lang="en-US" altLang="en-US" sz="2500" u="sng" dirty="0">
                <a:ea typeface="ＭＳ Ｐゴシック" panose="020B0600070205080204" pitchFamily="34" charset="-128"/>
              </a:rPr>
              <a:t>Paying too much for growth</a:t>
            </a:r>
            <a:r>
              <a:rPr lang="en-US" altLang="en-US" sz="2500" dirty="0">
                <a:ea typeface="ＭＳ Ｐゴシック" panose="020B0600070205080204" pitchFamily="34" charset="-128"/>
              </a:rPr>
              <a:t>: Growth, by itself, can be good, bad or neutral for value. It depends on how much the company pays (in investments) to get that growth.</a:t>
            </a:r>
          </a:p>
          <a:p>
            <a:pPr>
              <a:lnSpc>
                <a:spcPct val="80000"/>
              </a:lnSpc>
            </a:pPr>
            <a:r>
              <a:rPr lang="en-US" altLang="en-US" sz="2500" u="sng" dirty="0">
                <a:ea typeface="ＭＳ Ｐゴシック" panose="020B0600070205080204" pitchFamily="34" charset="-128"/>
              </a:rPr>
              <a:t>Playing the momentum game: </a:t>
            </a:r>
            <a:r>
              <a:rPr lang="en-US" altLang="en-US" sz="2500" dirty="0">
                <a:ea typeface="ＭＳ Ｐゴシック" panose="020B0600070205080204" pitchFamily="34" charset="-128"/>
              </a:rPr>
              <a:t>Since most investors in growth stocks have given upon on trying the value those stocks, because of the uncertainty inherent in them, the momentum game is likely to dominate how these stocks get priced. That, in turn, may cause the pricing gap to increase over time, rather than decrease.</a:t>
            </a:r>
          </a:p>
          <a:p>
            <a:pPr>
              <a:lnSpc>
                <a:spcPct val="80000"/>
              </a:lnSpc>
              <a:buFont typeface="Arial" panose="020B0604020202020204" pitchFamily="34" charset="0"/>
              <a:buNone/>
            </a:pPr>
            <a:endParaRPr lang="en-US" altLang="en-US" sz="2500" dirty="0">
              <a:ea typeface="ＭＳ Ｐゴシック" panose="020B0600070205080204" pitchFamily="34" charset="-128"/>
            </a:endParaRPr>
          </a:p>
          <a:p>
            <a:pPr>
              <a:lnSpc>
                <a:spcPct val="80000"/>
              </a:lnSpc>
            </a:pPr>
            <a:endParaRPr lang="en-US" altLang="en-US" sz="2500" dirty="0">
              <a:ea typeface="ＭＳ Ｐゴシック" panose="020B0600070205080204"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itle 1">
            <a:extLst>
              <a:ext uri="{FF2B5EF4-FFF2-40B4-BE49-F238E27FC236}">
                <a16:creationId xmlns:a16="http://schemas.microsoft.com/office/drawing/2014/main" id="{39B662B9-E8C5-6E44-B0E0-F4071DD288BE}"/>
              </a:ext>
            </a:extLst>
          </p:cNvPr>
          <p:cNvSpPr>
            <a:spLocks noGrp="1"/>
          </p:cNvSpPr>
          <p:nvPr>
            <p:ph type="title"/>
          </p:nvPr>
        </p:nvSpPr>
        <p:spPr>
          <a:xfrm>
            <a:off x="612775" y="228600"/>
            <a:ext cx="8153400" cy="990600"/>
          </a:xfrm>
        </p:spPr>
        <p:txBody>
          <a:bodyPr/>
          <a:lstStyle/>
          <a:p>
            <a:r>
              <a:rPr lang="en-US" altLang="en-US" dirty="0">
                <a:ea typeface="ＭＳ Ｐゴシック" panose="020B0600070205080204" pitchFamily="34" charset="-128"/>
              </a:rPr>
              <a:t>1. Scaling up is hard to do…</a:t>
            </a:r>
          </a:p>
        </p:txBody>
      </p:sp>
      <p:pic>
        <p:nvPicPr>
          <p:cNvPr id="8194" name="Content Placeholder 3">
            <a:extLst>
              <a:ext uri="{FF2B5EF4-FFF2-40B4-BE49-F238E27FC236}">
                <a16:creationId xmlns:a16="http://schemas.microsoft.com/office/drawing/2014/main" id="{95FBA833-EF96-9B4A-AA57-028055596FED}"/>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2244725" y="1619250"/>
            <a:ext cx="4889500" cy="4457700"/>
          </a:xfrm>
          <a:noFill/>
          <a:extLs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a:extLst>
              <a:ext uri="{FF2B5EF4-FFF2-40B4-BE49-F238E27FC236}">
                <a16:creationId xmlns:a16="http://schemas.microsoft.com/office/drawing/2014/main" id="{0054B6F3-EF0E-434C-BB85-482C926C741F}"/>
              </a:ext>
            </a:extLst>
          </p:cNvPr>
          <p:cNvSpPr>
            <a:spLocks noGrp="1"/>
          </p:cNvSpPr>
          <p:nvPr>
            <p:ph type="title"/>
          </p:nvPr>
        </p:nvSpPr>
        <p:spPr>
          <a:xfrm>
            <a:off x="612775" y="228600"/>
            <a:ext cx="8153400" cy="990600"/>
          </a:xfrm>
        </p:spPr>
        <p:txBody>
          <a:bodyPr/>
          <a:lstStyle/>
          <a:p>
            <a:r>
              <a:rPr lang="en-US" altLang="en-US" dirty="0">
                <a:ea typeface="ＭＳ Ｐゴシック" panose="020B0600070205080204" pitchFamily="34" charset="-128"/>
              </a:rPr>
              <a:t>2. The value of growth</a:t>
            </a:r>
          </a:p>
        </p:txBody>
      </p:sp>
      <p:sp>
        <p:nvSpPr>
          <p:cNvPr id="9218" name="Content Placeholder 2">
            <a:extLst>
              <a:ext uri="{FF2B5EF4-FFF2-40B4-BE49-F238E27FC236}">
                <a16:creationId xmlns:a16="http://schemas.microsoft.com/office/drawing/2014/main" id="{BFA993E7-05A1-414B-B38B-3ACFBBAB5FD2}"/>
              </a:ext>
            </a:extLst>
          </p:cNvPr>
          <p:cNvSpPr>
            <a:spLocks noGrp="1"/>
          </p:cNvSpPr>
          <p:nvPr>
            <p:ph sz="quarter" idx="1"/>
          </p:nvPr>
        </p:nvSpPr>
        <p:spPr>
          <a:xfrm>
            <a:off x="612775" y="1600200"/>
            <a:ext cx="8153400" cy="4495800"/>
          </a:xfrm>
        </p:spPr>
        <p:txBody>
          <a:bodyPr/>
          <a:lstStyle/>
          <a:p>
            <a:pPr>
              <a:lnSpc>
                <a:spcPct val="80000"/>
              </a:lnSpc>
            </a:pPr>
            <a:r>
              <a:rPr lang="en-US" altLang="en-US" sz="2500">
                <a:ea typeface="ＭＳ Ｐゴシック" panose="020B0600070205080204" pitchFamily="34" charset="-128"/>
              </a:rPr>
              <a:t>To generate growth, firms have to reinvest money (in capital expenditures, R&amp;D, acquisitions and working capital). That reinvestment reduces the cash flows.</a:t>
            </a:r>
          </a:p>
          <a:p>
            <a:pPr>
              <a:lnSpc>
                <a:spcPct val="80000"/>
              </a:lnSpc>
            </a:pPr>
            <a:r>
              <a:rPr lang="en-US" altLang="en-US" sz="2500">
                <a:ea typeface="ＭＳ Ｐゴシック" panose="020B0600070205080204" pitchFamily="34" charset="-128"/>
              </a:rPr>
              <a:t>The effect of growth then becomes a net effect, which weighs off the benefits of having higher earnings in the future (from the growth) against lower cash flows today.</a:t>
            </a:r>
          </a:p>
          <a:p>
            <a:pPr>
              <a:lnSpc>
                <a:spcPct val="80000"/>
              </a:lnSpc>
            </a:pPr>
            <a:r>
              <a:rPr lang="en-US" altLang="en-US" sz="2500">
                <a:ea typeface="ＭＳ Ｐゴシック" panose="020B0600070205080204" pitchFamily="34" charset="-128"/>
              </a:rPr>
              <a:t>As a shorthand, the value of growth can be written as a function of the “excess returns” the firm earns on its new investments, with excess returns being the difference between the return on the investment (ROE or ROIC) and the cost of the financing (cost of equity or capital).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1C4CC-DE58-874D-A2D9-787FEFC033F1}"/>
              </a:ext>
            </a:extLst>
          </p:cNvPr>
          <p:cNvSpPr>
            <a:spLocks noGrp="1"/>
          </p:cNvSpPr>
          <p:nvPr>
            <p:ph type="title"/>
          </p:nvPr>
        </p:nvSpPr>
        <p:spPr/>
        <p:txBody>
          <a:bodyPr/>
          <a:lstStyle/>
          <a:p>
            <a:r>
              <a:rPr lang="en-US" dirty="0"/>
              <a:t>With a troubling track record…</a:t>
            </a:r>
          </a:p>
        </p:txBody>
      </p:sp>
      <p:pic>
        <p:nvPicPr>
          <p:cNvPr id="4" name="Content Placeholder 3">
            <a:extLst>
              <a:ext uri="{FF2B5EF4-FFF2-40B4-BE49-F238E27FC236}">
                <a16:creationId xmlns:a16="http://schemas.microsoft.com/office/drawing/2014/main" id="{5AED313D-82BD-E042-8164-4F4119DD73DF}"/>
              </a:ext>
            </a:extLst>
          </p:cNvPr>
          <p:cNvPicPr>
            <a:picLocks noGrp="1" noChangeAspect="1"/>
          </p:cNvPicPr>
          <p:nvPr>
            <p:ph sz="quarter" idx="1"/>
          </p:nvPr>
        </p:nvPicPr>
        <p:blipFill>
          <a:blip r:embed="rId2"/>
          <a:stretch>
            <a:fillRect/>
          </a:stretch>
        </p:blipFill>
        <p:spPr>
          <a:xfrm>
            <a:off x="1774825" y="1752600"/>
            <a:ext cx="5829300" cy="4191000"/>
          </a:xfrm>
          <a:prstGeom prst="rect">
            <a:avLst/>
          </a:prstGeom>
        </p:spPr>
      </p:pic>
    </p:spTree>
    <p:extLst>
      <p:ext uri="{BB962C8B-B14F-4D97-AF65-F5344CB8AC3E}">
        <p14:creationId xmlns:p14="http://schemas.microsoft.com/office/powerpoint/2010/main" val="2107472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a:extLst>
              <a:ext uri="{FF2B5EF4-FFF2-40B4-BE49-F238E27FC236}">
                <a16:creationId xmlns:a16="http://schemas.microsoft.com/office/drawing/2014/main" id="{D83FC049-1BD1-FE42-BB77-20F6A2BBEFA6}"/>
              </a:ext>
            </a:extLst>
          </p:cNvPr>
          <p:cNvSpPr>
            <a:spLocks noGrp="1"/>
          </p:cNvSpPr>
          <p:nvPr>
            <p:ph type="title"/>
          </p:nvPr>
        </p:nvSpPr>
        <p:spPr>
          <a:xfrm>
            <a:off x="612775" y="228600"/>
            <a:ext cx="8153400" cy="990600"/>
          </a:xfrm>
        </p:spPr>
        <p:txBody>
          <a:bodyPr/>
          <a:lstStyle/>
          <a:p>
            <a:r>
              <a:rPr lang="en-US" altLang="en-US" dirty="0">
                <a:ea typeface="ＭＳ Ｐゴシック" panose="020B0600070205080204" pitchFamily="34" charset="-128"/>
              </a:rPr>
              <a:t>3. The Pricing Game</a:t>
            </a:r>
          </a:p>
        </p:txBody>
      </p:sp>
      <p:sp>
        <p:nvSpPr>
          <p:cNvPr id="2" name="Content Placeholder 1">
            <a:extLst>
              <a:ext uri="{FF2B5EF4-FFF2-40B4-BE49-F238E27FC236}">
                <a16:creationId xmlns:a16="http://schemas.microsoft.com/office/drawing/2014/main" id="{28CF5013-6E54-A642-BD8E-3B647BE094FC}"/>
              </a:ext>
            </a:extLst>
          </p:cNvPr>
          <p:cNvSpPr>
            <a:spLocks noGrp="1"/>
          </p:cNvSpPr>
          <p:nvPr>
            <p:ph sz="quarter" idx="1"/>
          </p:nvPr>
        </p:nvSpPr>
        <p:spPr/>
        <p:txBody>
          <a:bodyPr/>
          <a:lstStyle/>
          <a:p>
            <a:r>
              <a:rPr lang="en-US" u="sng" dirty="0"/>
              <a:t>A momentum game? </a:t>
            </a:r>
            <a:r>
              <a:rPr lang="en-US" dirty="0"/>
              <a:t>It is often easier to make money on growth stocks playing the momentum game than trying to value growth and get it at a bargain.</a:t>
            </a:r>
          </a:p>
          <a:p>
            <a:r>
              <a:rPr lang="en-US" u="sng" dirty="0"/>
              <a:t>Delusional thinking? </a:t>
            </a:r>
            <a:r>
              <a:rPr lang="en-US" dirty="0"/>
              <a:t>While there is nothing wrong with playing the momentum game, there are many growth investors who delude themselves into believing that they are valuing growth companies.</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643F0-F2CE-8B42-9EF7-9B6FF86D699E}"/>
              </a:ext>
            </a:extLst>
          </p:cNvPr>
          <p:cNvSpPr>
            <a:spLocks noGrp="1"/>
          </p:cNvSpPr>
          <p:nvPr>
            <p:ph type="title"/>
          </p:nvPr>
        </p:nvSpPr>
        <p:spPr/>
        <p:txBody>
          <a:bodyPr/>
          <a:lstStyle/>
          <a:p>
            <a:r>
              <a:rPr lang="en-US" dirty="0"/>
              <a:t>The Bottom Line</a:t>
            </a:r>
          </a:p>
        </p:txBody>
      </p:sp>
      <p:sp>
        <p:nvSpPr>
          <p:cNvPr id="3" name="Content Placeholder 2">
            <a:extLst>
              <a:ext uri="{FF2B5EF4-FFF2-40B4-BE49-F238E27FC236}">
                <a16:creationId xmlns:a16="http://schemas.microsoft.com/office/drawing/2014/main" id="{204E38FB-C308-8749-AB29-14FD6EE6DC76}"/>
              </a:ext>
            </a:extLst>
          </p:cNvPr>
          <p:cNvSpPr>
            <a:spLocks noGrp="1"/>
          </p:cNvSpPr>
          <p:nvPr>
            <p:ph sz="quarter" idx="1"/>
          </p:nvPr>
        </p:nvSpPr>
        <p:spPr/>
        <p:txBody>
          <a:bodyPr>
            <a:normAutofit fontScale="85000" lnSpcReduction="20000"/>
          </a:bodyPr>
          <a:lstStyle/>
          <a:p>
            <a:r>
              <a:rPr lang="en-US" u="sng" dirty="0"/>
              <a:t>A stigma?</a:t>
            </a:r>
            <a:r>
              <a:rPr lang="en-US" dirty="0"/>
              <a:t> Fewer investors seem to want to call themselves growth investors than value investors and part of the reason seems to be the perception that growth investors not only don’t care about value, but that they are more speculators than investors.</a:t>
            </a:r>
          </a:p>
          <a:p>
            <a:r>
              <a:rPr lang="en-US" u="sng" dirty="0"/>
              <a:t>Not true</a:t>
            </a:r>
            <a:r>
              <a:rPr lang="en-US" dirty="0"/>
              <a:t>: Good growth investors care just as much about value as good value investors do, but believe that their advantages in assessing value are greater with growth assets than assets in place.</a:t>
            </a:r>
          </a:p>
          <a:p>
            <a:r>
              <a:rPr lang="en-US" u="sng" dirty="0"/>
              <a:t>Better odds</a:t>
            </a:r>
            <a:r>
              <a:rPr lang="en-US" dirty="0"/>
              <a:t>: To the extent that you will be able to generate excess returns only because you bring something different/unique to the table, the odds of doing so are greater with growth stocks, where uncertainty abounds, data is limited and estimation challenges are greater.</a:t>
            </a:r>
          </a:p>
        </p:txBody>
      </p:sp>
    </p:spTree>
    <p:extLst>
      <p:ext uri="{BB962C8B-B14F-4D97-AF65-F5344CB8AC3E}">
        <p14:creationId xmlns:p14="http://schemas.microsoft.com/office/powerpoint/2010/main" val="67780249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valintro3hour2018</Template>
  <TotalTime>1475</TotalTime>
  <Words>870</Words>
  <Application>Microsoft Macintosh PowerPoint</Application>
  <PresentationFormat>On-screen Show (4:3)</PresentationFormat>
  <Paragraphs>81</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ＭＳ Ｐゴシック</vt:lpstr>
      <vt:lpstr>Arial</vt:lpstr>
      <vt:lpstr>Calibri</vt:lpstr>
      <vt:lpstr>Times</vt:lpstr>
      <vt:lpstr>Wingdings</vt:lpstr>
      <vt:lpstr>Wingdings 2</vt:lpstr>
      <vt:lpstr>Basic</vt:lpstr>
      <vt:lpstr>Growth Investing: Against the tide of history</vt:lpstr>
      <vt:lpstr>In passive investing, history has picked a winner…</vt:lpstr>
      <vt:lpstr>But the effect seems to vary across time..</vt:lpstr>
      <vt:lpstr>And may be waning..</vt:lpstr>
      <vt:lpstr>Active growth investing seems to beat active value investing…</vt:lpstr>
      <vt:lpstr>Reconciling the contradiction…</vt:lpstr>
      <vt:lpstr>The pitfalls in growth investing</vt:lpstr>
      <vt:lpstr>1. Scaling up is hard to do…</vt:lpstr>
      <vt:lpstr>2. The value of growth</vt:lpstr>
      <vt:lpstr>With a troubling track record…</vt:lpstr>
      <vt:lpstr>3. The Pricing Game</vt:lpstr>
      <vt:lpstr>The Bottom Line</vt:lpstr>
    </vt:vector>
  </TitlesOfParts>
  <Company>Stern School</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Growth Investing</dc:title>
  <dc:creator>Aswath Damodaran</dc:creator>
  <cp:lastModifiedBy>Kiran Damodaran</cp:lastModifiedBy>
  <cp:revision>43</cp:revision>
  <cp:lastPrinted>1999-08-20T15:53:17Z</cp:lastPrinted>
  <dcterms:created xsi:type="dcterms:W3CDTF">1998-07-20T08:27:05Z</dcterms:created>
  <dcterms:modified xsi:type="dcterms:W3CDTF">2019-08-19T15:26:54Z</dcterms:modified>
</cp:coreProperties>
</file>