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31" r:id="rId1"/>
  </p:sldMasterIdLst>
  <p:notesMasterIdLst>
    <p:notesMasterId r:id="rId12"/>
  </p:notesMasterIdLst>
  <p:sldIdLst>
    <p:sldId id="256" r:id="rId2"/>
    <p:sldId id="313" r:id="rId3"/>
    <p:sldId id="314" r:id="rId4"/>
    <p:sldId id="315" r:id="rId5"/>
    <p:sldId id="316" r:id="rId6"/>
    <p:sldId id="317" r:id="rId7"/>
    <p:sldId id="318" r:id="rId8"/>
    <p:sldId id="319" r:id="rId9"/>
    <p:sldId id="320" r:id="rId10"/>
    <p:sldId id="321" r:id="rId1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047"/>
  </p:normalViewPr>
  <p:slideViewPr>
    <p:cSldViewPr>
      <p:cViewPr varScale="1">
        <p:scale>
          <a:sx n="109" d="100"/>
          <a:sy n="109" d="100"/>
        </p:scale>
        <p:origin x="141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D4DEFE90-D4BE-4942-808E-8B447E9F14B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0669F5D6-141C-3743-B7FF-4A596AD42FD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EB1C3A20-3BBA-C040-92D9-4786116DB2C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2755ED09-11CA-F94E-A20A-74FC7068CB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7237FB35-8001-764B-88DD-3226B6AF0B8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4A0A8189-E10E-3548-BE76-FBC1303DB3B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2C238CD6-B101-6644-995A-7740CE42DB5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5BCD80-260B-9E41-9688-0276BD51CF9C}"/>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ED3CA653-4D2C-5E44-9FAC-5B96D1C9EEEC}"/>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EB6654D-B785-234A-940F-D14BA33B450E}"/>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D7EC6EE2-B4B2-AB48-A4F3-5F491A6A3FE7}"/>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F57DFAB5-1EA1-2F43-8E43-630755E98199}"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044AA40B-9D45-E149-8BD9-D9BBDDB33DC9}"/>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080E4544-9EBC-B440-BE8D-6DFD9A3C2432}"/>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49A5D1F7-6765-3943-82E8-77CD3AA15F8E}" type="slidenum">
              <a:rPr lang="en-US" altLang="en-US"/>
              <a:pPr>
                <a:defRPr/>
              </a:pPr>
              <a:t>‹#›</a:t>
            </a:fld>
            <a:endParaRPr lang="en-US" altLang="en-US"/>
          </a:p>
        </p:txBody>
      </p:sp>
    </p:spTree>
    <p:extLst>
      <p:ext uri="{BB962C8B-B14F-4D97-AF65-F5344CB8AC3E}">
        <p14:creationId xmlns:p14="http://schemas.microsoft.com/office/powerpoint/2010/main" val="807272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F4BDE6-F3F7-254F-A65D-9988E87AA1CA}"/>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D34B5689-E247-D246-A067-39361E4C585F}"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37DC80D-6305-F842-926D-00EBD4FDA603}"/>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F3FD8331-1621-D147-8E99-2CDDCAAEE82B}"/>
              </a:ext>
            </a:extLst>
          </p:cNvPr>
          <p:cNvSpPr>
            <a:spLocks noGrp="1"/>
          </p:cNvSpPr>
          <p:nvPr>
            <p:ph type="sldNum" sz="quarter" idx="11"/>
          </p:nvPr>
        </p:nvSpPr>
        <p:spPr/>
        <p:txBody>
          <a:bodyPr/>
          <a:lstStyle>
            <a:lvl1pPr>
              <a:defRPr smtClean="0"/>
            </a:lvl1pPr>
          </a:lstStyle>
          <a:p>
            <a:pPr>
              <a:defRPr/>
            </a:pPr>
            <a:fld id="{E0432493-1AFB-1345-8CB8-8B74136E06FE}" type="slidenum">
              <a:rPr lang="en-US" altLang="en-US"/>
              <a:pPr>
                <a:defRPr/>
              </a:pPr>
              <a:t>‹#›</a:t>
            </a:fld>
            <a:endParaRPr lang="en-US" altLang="en-US"/>
          </a:p>
        </p:txBody>
      </p:sp>
    </p:spTree>
    <p:extLst>
      <p:ext uri="{BB962C8B-B14F-4D97-AF65-F5344CB8AC3E}">
        <p14:creationId xmlns:p14="http://schemas.microsoft.com/office/powerpoint/2010/main" val="399525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4CBB4C-8BBD-3140-B5A6-06C6DCB43EAD}"/>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57C26FE-4677-884E-800E-E753FA3AEAAE}"/>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DD1815A7-E957-8340-8CB1-145800EF98BB}"/>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3B6567D3-495F-A346-908F-94FE0C4B976D}"/>
              </a:ext>
            </a:extLst>
          </p:cNvPr>
          <p:cNvSpPr>
            <a:spLocks noGrp="1"/>
          </p:cNvSpPr>
          <p:nvPr>
            <p:ph type="dt" sz="half" idx="10"/>
          </p:nvPr>
        </p:nvSpPr>
        <p:spPr/>
        <p:txBody>
          <a:bodyPr/>
          <a:lstStyle>
            <a:lvl1pPr>
              <a:defRPr smtClean="0"/>
            </a:lvl1pPr>
          </a:lstStyle>
          <a:p>
            <a:pPr>
              <a:defRPr/>
            </a:pPr>
            <a:fld id="{15EE3E8D-B99B-8A4A-BC0C-F3A9B8807915}"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8176A188-F0CE-A34C-83C8-18B19B14D278}"/>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C591D5D1-76FF-1646-AF89-8623B7A06551}"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1D97B74C-779F-114E-B09B-235DAB9FD40E}"/>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059610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B36B3E6D-D830-B74C-AADC-E3348FBF6BE5}"/>
              </a:ext>
            </a:extLst>
          </p:cNvPr>
          <p:cNvSpPr>
            <a:spLocks noGrp="1"/>
          </p:cNvSpPr>
          <p:nvPr>
            <p:ph type="dt" sz="half" idx="10"/>
          </p:nvPr>
        </p:nvSpPr>
        <p:spPr/>
        <p:txBody>
          <a:bodyPr/>
          <a:lstStyle>
            <a:lvl1pPr>
              <a:defRPr smtClean="0"/>
            </a:lvl1pPr>
          </a:lstStyle>
          <a:p>
            <a:pPr>
              <a:defRPr/>
            </a:pPr>
            <a:fld id="{1111B400-1A12-EB4C-BE40-5B6A81ABE146}"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951DD95D-5263-B940-869C-F865BA71A666}"/>
              </a:ext>
            </a:extLst>
          </p:cNvPr>
          <p:cNvSpPr>
            <a:spLocks noGrp="1"/>
          </p:cNvSpPr>
          <p:nvPr>
            <p:ph type="sldNum" sz="quarter" idx="11"/>
          </p:nvPr>
        </p:nvSpPr>
        <p:spPr/>
        <p:txBody>
          <a:bodyPr/>
          <a:lstStyle>
            <a:lvl1pPr>
              <a:defRPr smtClean="0"/>
            </a:lvl1pPr>
          </a:lstStyle>
          <a:p>
            <a:pPr>
              <a:defRPr/>
            </a:pPr>
            <a:fld id="{EB52A340-3C05-7A48-8F39-858D4E1CF8D7}"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8DECBCA0-54E4-1348-B12B-FE74BD2AF39C}"/>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561463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BA6A95FC-72A4-9942-BD5A-ABA6E1C11DAB}"/>
              </a:ext>
            </a:extLst>
          </p:cNvPr>
          <p:cNvSpPr>
            <a:spLocks noGrp="1"/>
          </p:cNvSpPr>
          <p:nvPr>
            <p:ph type="dt" sz="half" idx="10"/>
          </p:nvPr>
        </p:nvSpPr>
        <p:spPr/>
        <p:txBody>
          <a:bodyPr/>
          <a:lstStyle>
            <a:lvl1pPr>
              <a:defRPr/>
            </a:lvl1pPr>
          </a:lstStyle>
          <a:p>
            <a:pPr>
              <a:defRPr/>
            </a:pPr>
            <a:fld id="{9153D9CD-FF54-8C4B-8EDC-6E56FC82612A}"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65DF5F13-A160-2D42-96BD-34795110258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0922576E-698B-7B4E-B776-47E3B5C097CC}"/>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1199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0559DD81-64A4-5346-BC2D-16E48F220205}"/>
              </a:ext>
            </a:extLst>
          </p:cNvPr>
          <p:cNvSpPr>
            <a:spLocks noGrp="1"/>
          </p:cNvSpPr>
          <p:nvPr>
            <p:ph type="dt" sz="half" idx="10"/>
          </p:nvPr>
        </p:nvSpPr>
        <p:spPr/>
        <p:txBody>
          <a:bodyPr/>
          <a:lstStyle>
            <a:lvl1pPr>
              <a:defRPr smtClean="0"/>
            </a:lvl1pPr>
          </a:lstStyle>
          <a:p>
            <a:pPr>
              <a:defRPr/>
            </a:pPr>
            <a:fld id="{C2504955-1085-5A4B-BFD8-23717F1290B7}"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0581F774-3659-8E49-915E-B2DD6BB4579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73E1E70A-58F8-044C-9E18-0AC145F09003}"/>
              </a:ext>
            </a:extLst>
          </p:cNvPr>
          <p:cNvSpPr>
            <a:spLocks noGrp="1"/>
          </p:cNvSpPr>
          <p:nvPr>
            <p:ph type="sldNum" sz="quarter" idx="12"/>
          </p:nvPr>
        </p:nvSpPr>
        <p:spPr/>
        <p:txBody>
          <a:bodyPr/>
          <a:lstStyle>
            <a:lvl1pPr>
              <a:defRPr smtClean="0"/>
            </a:lvl1pPr>
          </a:lstStyle>
          <a:p>
            <a:pPr>
              <a:defRPr/>
            </a:pPr>
            <a:fld id="{39A23A21-09EA-FD48-9C55-FB43A5B25DBB}" type="slidenum">
              <a:rPr lang="en-US" altLang="en-US"/>
              <a:pPr>
                <a:defRPr/>
              </a:pPr>
              <a:t>‹#›</a:t>
            </a:fld>
            <a:endParaRPr lang="en-US" altLang="en-US"/>
          </a:p>
        </p:txBody>
      </p:sp>
    </p:spTree>
    <p:extLst>
      <p:ext uri="{BB962C8B-B14F-4D97-AF65-F5344CB8AC3E}">
        <p14:creationId xmlns:p14="http://schemas.microsoft.com/office/powerpoint/2010/main" val="1522795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610089-C9EA-254F-94F6-BBF96524A35C}"/>
              </a:ext>
            </a:extLst>
          </p:cNvPr>
          <p:cNvSpPr>
            <a:spLocks noGrp="1"/>
          </p:cNvSpPr>
          <p:nvPr>
            <p:ph type="dt" sz="half" idx="10"/>
          </p:nvPr>
        </p:nvSpPr>
        <p:spPr/>
        <p:txBody>
          <a:bodyPr/>
          <a:lstStyle>
            <a:lvl1pPr>
              <a:defRPr smtClean="0"/>
            </a:lvl1pPr>
          </a:lstStyle>
          <a:p>
            <a:pPr>
              <a:defRPr/>
            </a:pPr>
            <a:fld id="{B00DBCA8-ECA0-744E-AFE0-DB8FD473F5D5}"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4F1EA938-1B3A-2E42-8F60-1154082380F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6896F0D6-EBF2-C54F-B0DC-026D253195F8}"/>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B2DE048D-B9E1-784F-855E-A9075540FCE0}" type="slidenum">
              <a:rPr lang="en-US" altLang="en-US"/>
              <a:pPr>
                <a:defRPr/>
              </a:pPr>
              <a:t>‹#›</a:t>
            </a:fld>
            <a:endParaRPr lang="en-US" altLang="en-US"/>
          </a:p>
        </p:txBody>
      </p:sp>
    </p:spTree>
    <p:extLst>
      <p:ext uri="{BB962C8B-B14F-4D97-AF65-F5344CB8AC3E}">
        <p14:creationId xmlns:p14="http://schemas.microsoft.com/office/powerpoint/2010/main" val="3113142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BAED687F-F2C9-C846-89FF-2ADD95CE95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E5BB6F5-F492-414B-9E3C-E6F579304692}"/>
              </a:ext>
            </a:extLst>
          </p:cNvPr>
          <p:cNvSpPr>
            <a:spLocks noGrp="1"/>
          </p:cNvSpPr>
          <p:nvPr>
            <p:ph type="dt" sz="half" idx="10"/>
          </p:nvPr>
        </p:nvSpPr>
        <p:spPr/>
        <p:txBody>
          <a:bodyPr/>
          <a:lstStyle>
            <a:lvl1pPr>
              <a:defRPr smtClean="0"/>
            </a:lvl1pPr>
          </a:lstStyle>
          <a:p>
            <a:pPr>
              <a:defRPr/>
            </a:pPr>
            <a:fld id="{E61EA5DF-958B-4740-BC52-28313C18C064}"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42A87B38-7236-2D45-8C0F-6219EC33F39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ED71FFC-F5CE-AC41-9BCC-1664DDD0ED7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309710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ADEB76-0D52-8D42-8EF9-7A630B3E1CF7}"/>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DD431C7-085C-BC45-89DA-3A985987390A}"/>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AC2D796B-AADF-0144-BD64-2F49F9442E16}"/>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5ED4F18-577D-1D40-9F61-66D740A75F56}"/>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39E3FA36-0FC9-6B4D-9CEE-B0C968FFB047}"/>
              </a:ext>
            </a:extLst>
          </p:cNvPr>
          <p:cNvSpPr>
            <a:spLocks noGrp="1"/>
          </p:cNvSpPr>
          <p:nvPr>
            <p:ph type="dt" sz="half" idx="10"/>
          </p:nvPr>
        </p:nvSpPr>
        <p:spPr>
          <a:xfrm>
            <a:off x="6248400" y="6248400"/>
            <a:ext cx="2667000" cy="365125"/>
          </a:xfrm>
        </p:spPr>
        <p:txBody>
          <a:bodyPr/>
          <a:lstStyle>
            <a:lvl1pPr>
              <a:defRPr smtClean="0"/>
            </a:lvl1pPr>
          </a:lstStyle>
          <a:p>
            <a:pPr>
              <a:defRPr/>
            </a:pPr>
            <a:fld id="{F32D87CB-ADFF-1A48-A938-1AF7275A5FF6}"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75CFAEB9-637E-4A4E-8605-A07CDBDF741C}"/>
              </a:ext>
            </a:extLst>
          </p:cNvPr>
          <p:cNvSpPr>
            <a:spLocks noGrp="1"/>
          </p:cNvSpPr>
          <p:nvPr>
            <p:ph type="sldNum" sz="quarter" idx="11"/>
          </p:nvPr>
        </p:nvSpPr>
        <p:spPr>
          <a:xfrm>
            <a:off x="0" y="4667250"/>
            <a:ext cx="1447800" cy="663575"/>
          </a:xfrm>
        </p:spPr>
        <p:txBody>
          <a:bodyPr/>
          <a:lstStyle>
            <a:lvl1pPr>
              <a:defRPr sz="2800" smtClean="0"/>
            </a:lvl1pPr>
          </a:lstStyle>
          <a:p>
            <a:pPr>
              <a:defRPr/>
            </a:pPr>
            <a:fld id="{FAE3A1AB-17CA-9342-858D-7FA15CF71815}"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20F7F7DE-05A2-1049-A2CC-745E699E5834}"/>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356830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800E0FC-51F8-F74C-8852-3E2A2051450B}"/>
              </a:ext>
            </a:extLst>
          </p:cNvPr>
          <p:cNvSpPr>
            <a:spLocks noGrp="1"/>
          </p:cNvSpPr>
          <p:nvPr>
            <p:ph type="dt" sz="half" idx="10"/>
          </p:nvPr>
        </p:nvSpPr>
        <p:spPr/>
        <p:txBody>
          <a:bodyPr/>
          <a:lstStyle>
            <a:lvl1pPr>
              <a:defRPr smtClean="0"/>
            </a:lvl1pPr>
          </a:lstStyle>
          <a:p>
            <a:pPr>
              <a:defRPr/>
            </a:pPr>
            <a:fld id="{290DE228-24C8-214E-9883-597D40F816A1}"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31738DFF-8119-FB46-9532-BA3F59734C6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B59C2DCF-6DC6-2B44-AD30-0FCDB132A496}"/>
              </a:ext>
            </a:extLst>
          </p:cNvPr>
          <p:cNvSpPr>
            <a:spLocks noGrp="1"/>
          </p:cNvSpPr>
          <p:nvPr>
            <p:ph type="sldNum" sz="quarter" idx="12"/>
          </p:nvPr>
        </p:nvSpPr>
        <p:spPr/>
        <p:txBody>
          <a:bodyPr/>
          <a:lstStyle>
            <a:lvl1pPr>
              <a:defRPr smtClean="0"/>
            </a:lvl1pPr>
          </a:lstStyle>
          <a:p>
            <a:pPr>
              <a:defRPr/>
            </a:pPr>
            <a:fld id="{66EF1099-6906-554B-BDAF-77197537D347}" type="slidenum">
              <a:rPr lang="en-US" altLang="en-US"/>
              <a:pPr>
                <a:defRPr/>
              </a:pPr>
              <a:t>‹#›</a:t>
            </a:fld>
            <a:endParaRPr lang="en-US" altLang="en-US"/>
          </a:p>
        </p:txBody>
      </p:sp>
    </p:spTree>
    <p:extLst>
      <p:ext uri="{BB962C8B-B14F-4D97-AF65-F5344CB8AC3E}">
        <p14:creationId xmlns:p14="http://schemas.microsoft.com/office/powerpoint/2010/main" val="262559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EAE17A-CED1-D64B-A47F-7F1756D82094}"/>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D0FC95A-5109-1E4B-90AD-99BDF9F5B0DE}"/>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64DD631-9CA6-E240-84A2-92EA21375937}"/>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A69515D-63AA-5E46-9EA6-F9D24343F6BE}"/>
              </a:ext>
            </a:extLst>
          </p:cNvPr>
          <p:cNvSpPr>
            <a:spLocks noGrp="1"/>
          </p:cNvSpPr>
          <p:nvPr>
            <p:ph type="dt" sz="half" idx="10"/>
          </p:nvPr>
        </p:nvSpPr>
        <p:spPr>
          <a:xfrm>
            <a:off x="6553200" y="6248400"/>
            <a:ext cx="2209800" cy="365125"/>
          </a:xfrm>
        </p:spPr>
        <p:txBody>
          <a:bodyPr/>
          <a:lstStyle>
            <a:lvl1pPr>
              <a:defRPr smtClean="0"/>
            </a:lvl1pPr>
          </a:lstStyle>
          <a:p>
            <a:pPr>
              <a:defRPr/>
            </a:pPr>
            <a:fld id="{C3323D08-0B8D-AC41-BA37-FE6147C1BB30}"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B69145DD-95DC-BA44-868C-05DAE38EEDAB}"/>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AEFA9A5-6730-884C-B01A-D4A9BAA431BF}"/>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04EE0A8B-8A68-834E-94C4-C266E83A46B0}" type="slidenum">
              <a:rPr lang="en-US" altLang="en-US"/>
              <a:pPr>
                <a:defRPr/>
              </a:pPr>
              <a:t>‹#›</a:t>
            </a:fld>
            <a:endParaRPr lang="en-US" altLang="en-US"/>
          </a:p>
        </p:txBody>
      </p:sp>
    </p:spTree>
    <p:extLst>
      <p:ext uri="{BB962C8B-B14F-4D97-AF65-F5344CB8AC3E}">
        <p14:creationId xmlns:p14="http://schemas.microsoft.com/office/powerpoint/2010/main" val="1882270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9F5FC804-6F5F-B24F-94AD-483EC6A77FC1}"/>
              </a:ext>
            </a:extLst>
          </p:cNvPr>
          <p:cNvSpPr>
            <a:spLocks noGrp="1"/>
          </p:cNvSpPr>
          <p:nvPr>
            <p:ph type="dt" sz="half" idx="10"/>
          </p:nvPr>
        </p:nvSpPr>
        <p:spPr/>
        <p:txBody>
          <a:bodyPr/>
          <a:lstStyle>
            <a:lvl1pPr>
              <a:defRPr/>
            </a:lvl1pPr>
          </a:lstStyle>
          <a:p>
            <a:pPr>
              <a:defRPr/>
            </a:pPr>
            <a:fld id="{3ADC2500-E8B1-3846-9307-2CC6E84831FB}"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D1B6DB97-174F-704D-8408-46C0A0DE075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89BB08E3-5775-194C-B7BC-781530F06BA6}"/>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96586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2290" name="Title Placeholder 21">
            <a:extLst>
              <a:ext uri="{FF2B5EF4-FFF2-40B4-BE49-F238E27FC236}">
                <a16:creationId xmlns:a16="http://schemas.microsoft.com/office/drawing/2014/main" id="{C8AC4DF0-C1D3-8249-AA55-A3EDB1BF57BD}"/>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12">
            <a:extLst>
              <a:ext uri="{FF2B5EF4-FFF2-40B4-BE49-F238E27FC236}">
                <a16:creationId xmlns:a16="http://schemas.microsoft.com/office/drawing/2014/main" id="{B13827F2-FDD4-C749-97EF-906FF08F27EC}"/>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E7285E1A-D16A-2243-9895-80308AB3BB68}"/>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A4399FF4-621E-8044-B90A-81B74A7F2048}"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AD54DEE6-F9D9-9947-BBA8-1C92F5B84404}"/>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EB17552C-F530-194C-9CC1-27D8025B8BBE}"/>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E4FE9B8F-95B1-1C42-82E0-8369A1723F89}"/>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864840E8-6770-E148-9848-EA59F90FBF2A}"/>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2F92C114-EB8A-A649-A4D2-D035517D0160}"/>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54" r:id="rId5"/>
    <p:sldLayoutId id="2147483760" r:id="rId6"/>
    <p:sldLayoutId id="2147483761" r:id="rId7"/>
    <p:sldLayoutId id="2147483762" r:id="rId8"/>
    <p:sldLayoutId id="2147483763" r:id="rId9"/>
    <p:sldLayoutId id="2147483764" r:id="rId10"/>
    <p:sldLayoutId id="2147483765" r:id="rId11"/>
    <p:sldLayoutId id="2147483755"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1BD3164F-656F-AC47-A0CD-85EBCA778786}"/>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Trade on the news?</a:t>
            </a:r>
            <a:br>
              <a:rPr lang="en-US" altLang="en-US">
                <a:ea typeface="ＭＳ Ｐゴシック" panose="020B0600070205080204" pitchFamily="34" charset="-128"/>
              </a:rPr>
            </a:br>
            <a:r>
              <a:rPr lang="en-US" altLang="en-US">
                <a:ea typeface="ＭＳ Ｐゴシック" panose="020B0600070205080204" pitchFamily="34" charset="-128"/>
              </a:rPr>
              <a:t>Information Trading</a:t>
            </a:r>
          </a:p>
        </p:txBody>
      </p:sp>
      <p:sp>
        <p:nvSpPr>
          <p:cNvPr id="3075" name="Rectangle 3">
            <a:extLst>
              <a:ext uri="{FF2B5EF4-FFF2-40B4-BE49-F238E27FC236}">
                <a16:creationId xmlns:a16="http://schemas.microsoft.com/office/drawing/2014/main" id="{EA7640CE-2BE8-A449-9257-0EC42351AB0A}"/>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72ECDB96-ACA7-F74C-91DB-55A46811AFD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Information and Value</a:t>
            </a:r>
          </a:p>
        </p:txBody>
      </p:sp>
      <p:sp>
        <p:nvSpPr>
          <p:cNvPr id="78851" name="Rectangle 3">
            <a:extLst>
              <a:ext uri="{FF2B5EF4-FFF2-40B4-BE49-F238E27FC236}">
                <a16:creationId xmlns:a16="http://schemas.microsoft.com/office/drawing/2014/main" id="{6A498CAD-6B24-8D40-9469-0BD4A898F029}"/>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a:ea typeface="+mn-ea"/>
                <a:cs typeface="+mn-cs"/>
              </a:rPr>
              <a:t>Investors attempt to assess the value of an asset based upon the information that they have about that asset at that point in time.</a:t>
            </a:r>
          </a:p>
          <a:p>
            <a:pPr fontAlgn="auto">
              <a:spcAft>
                <a:spcPts val="0"/>
              </a:spcAft>
              <a:buFont typeface="Arial"/>
              <a:buChar char="•"/>
              <a:defRPr/>
            </a:pPr>
            <a:r>
              <a:rPr lang="en-US">
                <a:ea typeface="+mn-ea"/>
                <a:cs typeface="+mn-cs"/>
              </a:rPr>
              <a:t>At the same time, different investors will arrive at different assessments of value for the same asset</a:t>
            </a:r>
          </a:p>
          <a:p>
            <a:pPr lvl="1" fontAlgn="auto">
              <a:spcAft>
                <a:spcPts val="0"/>
              </a:spcAft>
              <a:buFont typeface="Arial"/>
              <a:buChar char="–"/>
              <a:defRPr/>
            </a:pPr>
            <a:r>
              <a:rPr lang="en-US">
                <a:ea typeface="+mn-ea"/>
              </a:rPr>
              <a:t>Because the information they have is different</a:t>
            </a:r>
          </a:p>
          <a:p>
            <a:pPr lvl="1" fontAlgn="auto">
              <a:spcAft>
                <a:spcPts val="0"/>
              </a:spcAft>
              <a:buFont typeface="Arial"/>
              <a:buChar char="–"/>
              <a:defRPr/>
            </a:pPr>
            <a:r>
              <a:rPr lang="en-US">
                <a:ea typeface="+mn-ea"/>
              </a:rPr>
              <a:t>Because they have different ways of processing the same information</a:t>
            </a:r>
          </a:p>
          <a:p>
            <a:pPr fontAlgn="auto">
              <a:spcAft>
                <a:spcPts val="0"/>
              </a:spcAft>
              <a:buFont typeface="Arial"/>
              <a:buChar char="•"/>
              <a:defRPr/>
            </a:pPr>
            <a:r>
              <a:rPr lang="en-US">
                <a:ea typeface="+mn-ea"/>
                <a:cs typeface="+mn-cs"/>
              </a:rPr>
              <a:t>The price is determined by demand and supply.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1C54A89-3F70-7046-A2C5-8D6F2C51956D}"/>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Information and Prices in an Efficient Market</a:t>
            </a:r>
          </a:p>
        </p:txBody>
      </p:sp>
      <p:pic>
        <p:nvPicPr>
          <p:cNvPr id="4098" name="Picture 5">
            <a:extLst>
              <a:ext uri="{FF2B5EF4-FFF2-40B4-BE49-F238E27FC236}">
                <a16:creationId xmlns:a16="http://schemas.microsoft.com/office/drawing/2014/main" id="{06AF6A25-BB53-7C4F-A0BE-C1BD6D4D222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03275" y="1974850"/>
            <a:ext cx="7772400" cy="37465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9A31A3A0-E230-3043-879B-FBC22885DCE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Slow Learning Market…</a:t>
            </a:r>
          </a:p>
        </p:txBody>
      </p:sp>
      <p:graphicFrame>
        <p:nvGraphicFramePr>
          <p:cNvPr id="5122" name="Object 3">
            <a:extLst>
              <a:ext uri="{FF2B5EF4-FFF2-40B4-BE49-F238E27FC236}">
                <a16:creationId xmlns:a16="http://schemas.microsoft.com/office/drawing/2014/main" id="{B9519C1E-7CFD-8E46-8802-5E7A1E7F0FD4}"/>
              </a:ext>
            </a:extLst>
          </p:cNvPr>
          <p:cNvGraphicFramePr>
            <a:graphicFrameLocks noGrp="1" noChangeAspect="1"/>
          </p:cNvGraphicFramePr>
          <p:nvPr>
            <p:ph sz="quarter" idx="1"/>
          </p:nvPr>
        </p:nvGraphicFramePr>
        <p:xfrm>
          <a:off x="504825" y="1905000"/>
          <a:ext cx="8104188" cy="3902075"/>
        </p:xfrm>
        <a:graphic>
          <a:graphicData uri="http://schemas.openxmlformats.org/presentationml/2006/ole">
            <mc:AlternateContent xmlns:mc="http://schemas.openxmlformats.org/markup-compatibility/2006">
              <mc:Choice xmlns:v="urn:schemas-microsoft-com:vml" Requires="v">
                <p:oleObj spid="_x0000_s5125" name="Document" r:id="rId3" imgW="5486400" imgH="2641600" progId="Word.Document.8">
                  <p:embed/>
                </p:oleObj>
              </mc:Choice>
              <mc:Fallback>
                <p:oleObj name="Document" r:id="rId3" imgW="5486400" imgH="26416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 y="1905000"/>
                        <a:ext cx="8104188"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397EC0B6-6C14-1644-909D-9BE4A5A9A0E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 Overreacting Market</a:t>
            </a:r>
          </a:p>
        </p:txBody>
      </p:sp>
      <p:pic>
        <p:nvPicPr>
          <p:cNvPr id="6146" name="Picture 7">
            <a:extLst>
              <a:ext uri="{FF2B5EF4-FFF2-40B4-BE49-F238E27FC236}">
                <a16:creationId xmlns:a16="http://schemas.microsoft.com/office/drawing/2014/main" id="{8D51AB81-4A11-9140-B820-9B2FAA020BA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95375" y="1746250"/>
            <a:ext cx="7188200" cy="42037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9A5BDD87-BFEA-124D-8870-014CF25E8FB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Strategies for information trading</a:t>
            </a:r>
          </a:p>
        </p:txBody>
      </p:sp>
      <p:sp>
        <p:nvSpPr>
          <p:cNvPr id="3" name="Content Placeholder 2">
            <a:extLst>
              <a:ext uri="{FF2B5EF4-FFF2-40B4-BE49-F238E27FC236}">
                <a16:creationId xmlns:a16="http://schemas.microsoft.com/office/drawing/2014/main" id="{42AAAFBC-C5F8-1942-87DA-ADC14A5F7361}"/>
              </a:ext>
            </a:extLst>
          </p:cNvPr>
          <p:cNvSpPr>
            <a:spLocks noGrp="1"/>
          </p:cNvSpPr>
          <p:nvPr>
            <p:ph sz="quarter" idx="1"/>
          </p:nvPr>
        </p:nvSpPr>
        <p:spPr>
          <a:xfrm>
            <a:off x="612775" y="1600200"/>
            <a:ext cx="8153400" cy="4495800"/>
          </a:xfrm>
        </p:spPr>
        <p:txBody>
          <a:bodyPr rtlCol="0">
            <a:normAutofit fontScale="92500" lnSpcReduction="20000"/>
          </a:bodyPr>
          <a:lstStyle/>
          <a:p>
            <a:pPr fontAlgn="auto">
              <a:spcAft>
                <a:spcPts val="0"/>
              </a:spcAft>
              <a:buFont typeface="Arial"/>
              <a:buChar char="•"/>
              <a:defRPr/>
            </a:pPr>
            <a:r>
              <a:rPr lang="en-US" u="sng" dirty="0">
                <a:ea typeface="+mn-ea"/>
                <a:cs typeface="+mn-cs"/>
              </a:rPr>
              <a:t>Trade ahead of the news</a:t>
            </a:r>
            <a:r>
              <a:rPr lang="en-US" dirty="0">
                <a:ea typeface="+mn-ea"/>
                <a:cs typeface="+mn-cs"/>
              </a:rPr>
              <a:t>: To the extent that you can foresee or anticipate news announcements about the company, you can trade ahead of the news (buying before expected good news and selling before expected bad news).</a:t>
            </a:r>
          </a:p>
          <a:p>
            <a:pPr fontAlgn="auto">
              <a:spcAft>
                <a:spcPts val="0"/>
              </a:spcAft>
              <a:buFont typeface="Arial"/>
              <a:buChar char="•"/>
              <a:defRPr/>
            </a:pPr>
            <a:r>
              <a:rPr lang="en-US" u="sng" dirty="0">
                <a:ea typeface="+mn-ea"/>
                <a:cs typeface="+mn-cs"/>
              </a:rPr>
              <a:t>Trade on the news:</a:t>
            </a:r>
            <a:r>
              <a:rPr lang="en-US" dirty="0">
                <a:ea typeface="+mn-ea"/>
                <a:cs typeface="+mn-cs"/>
              </a:rPr>
              <a:t> If you believe that news creates volatility, you can try to trade on that volatility (with options) on the news. Whether you buy or sell volatility will depend upon you whether you believe that the volatility  change is temporary or permanent.</a:t>
            </a:r>
          </a:p>
          <a:p>
            <a:pPr fontAlgn="auto">
              <a:spcAft>
                <a:spcPts val="0"/>
              </a:spcAft>
              <a:buFont typeface="Arial"/>
              <a:buChar char="•"/>
              <a:defRPr/>
            </a:pPr>
            <a:r>
              <a:rPr lang="en-US" u="sng" dirty="0">
                <a:ea typeface="+mn-ea"/>
                <a:cs typeface="+mn-cs"/>
              </a:rPr>
              <a:t>Trade after the news: </a:t>
            </a:r>
            <a:r>
              <a:rPr lang="en-US" dirty="0">
                <a:ea typeface="+mn-ea"/>
                <a:cs typeface="+mn-cs"/>
              </a:rPr>
              <a:t>If you believe that markets are either slow learning or over reacting, you will trade after the news.</a:t>
            </a:r>
          </a:p>
          <a:p>
            <a:pPr fontAlgn="auto">
              <a:spcAft>
                <a:spcPts val="0"/>
              </a:spcAft>
              <a:buFont typeface="Arial"/>
              <a:buChar char="•"/>
              <a:defRPr/>
            </a:pPr>
            <a:endParaRPr lang="en-US" dirty="0">
              <a:ea typeface="+mn-ea"/>
              <a:cs typeface="+mn-cs"/>
            </a:endParaRPr>
          </a:p>
          <a:p>
            <a:pPr fontAlgn="auto">
              <a:spcAft>
                <a:spcPts val="0"/>
              </a:spcAft>
              <a:buFont typeface="Arial"/>
              <a:buChar char="•"/>
              <a:defRPr/>
            </a:pPr>
            <a:endParaRPr lang="en-US" dirty="0">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6B61E5EE-9D87-7943-B38F-C5164A8246E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 Ahead of the news</a:t>
            </a:r>
          </a:p>
        </p:txBody>
      </p:sp>
      <p:sp>
        <p:nvSpPr>
          <p:cNvPr id="8194" name="Content Placeholder 2">
            <a:extLst>
              <a:ext uri="{FF2B5EF4-FFF2-40B4-BE49-F238E27FC236}">
                <a16:creationId xmlns:a16="http://schemas.microsoft.com/office/drawing/2014/main" id="{63171F42-09BA-C34F-9EB8-63E0255F5D8C}"/>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News source</a:t>
            </a:r>
          </a:p>
          <a:p>
            <a:pPr lvl="1">
              <a:lnSpc>
                <a:spcPct val="80000"/>
              </a:lnSpc>
            </a:pPr>
            <a:r>
              <a:rPr lang="en-US" altLang="en-US" sz="2200">
                <a:ea typeface="ＭＳ Ｐゴシック" panose="020B0600070205080204" pitchFamily="34" charset="-128"/>
              </a:rPr>
              <a:t>Insider or private information: You may have received advance notice of the news story. That would put you on the wrong side of the law in the US but may be allowed in other markets.</a:t>
            </a:r>
          </a:p>
          <a:p>
            <a:pPr lvl="1">
              <a:lnSpc>
                <a:spcPct val="80000"/>
              </a:lnSpc>
            </a:pPr>
            <a:r>
              <a:rPr lang="en-US" altLang="en-US" sz="2200">
                <a:ea typeface="ＭＳ Ｐゴシック" panose="020B0600070205080204" pitchFamily="34" charset="-128"/>
              </a:rPr>
              <a:t>Rumor mills: Markets are filled with rumors about companies, but you may have a more reliable rumor source.</a:t>
            </a:r>
          </a:p>
          <a:p>
            <a:pPr lvl="1">
              <a:lnSpc>
                <a:spcPct val="80000"/>
              </a:lnSpc>
            </a:pPr>
            <a:r>
              <a:rPr lang="en-US" altLang="en-US" sz="2200">
                <a:ea typeface="ＭＳ Ｐゴシック" panose="020B0600070205080204" pitchFamily="34" charset="-128"/>
              </a:rPr>
              <a:t>Research: It is possible that research can give you at least an indication of upcoming news.</a:t>
            </a:r>
          </a:p>
          <a:p>
            <a:pPr>
              <a:lnSpc>
                <a:spcPct val="80000"/>
              </a:lnSpc>
            </a:pPr>
            <a:r>
              <a:rPr lang="en-US" altLang="en-US" sz="2500">
                <a:ea typeface="ＭＳ Ｐゴシック" panose="020B0600070205080204" pitchFamily="34" charset="-128"/>
              </a:rPr>
              <a:t>Reliability</a:t>
            </a:r>
          </a:p>
          <a:p>
            <a:pPr lvl="1">
              <a:lnSpc>
                <a:spcPct val="80000"/>
              </a:lnSpc>
            </a:pPr>
            <a:r>
              <a:rPr lang="en-US" altLang="en-US" sz="2200">
                <a:ea typeface="ＭＳ Ｐゴシック" panose="020B0600070205080204" pitchFamily="34" charset="-128"/>
              </a:rPr>
              <a:t>Depending on where you get the information, the information can range from “guaranteed” to “very speculative”</a:t>
            </a:r>
          </a:p>
          <a:p>
            <a:pPr lvl="1">
              <a:lnSpc>
                <a:spcPct val="80000"/>
              </a:lnSpc>
            </a:pPr>
            <a:r>
              <a:rPr lang="en-US" altLang="en-US" sz="2200">
                <a:ea typeface="ＭＳ Ｐゴシック" panose="020B0600070205080204" pitchFamily="34" charset="-128"/>
              </a:rPr>
              <a:t>Your investment strategy will vary depending upon the reliability (affecting how much you invest… and how diversified you choose to 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1BCAA51E-9478-244B-92D1-4228AA58C20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 On the news</a:t>
            </a:r>
          </a:p>
        </p:txBody>
      </p:sp>
      <p:sp>
        <p:nvSpPr>
          <p:cNvPr id="9218" name="Content Placeholder 2">
            <a:extLst>
              <a:ext uri="{FF2B5EF4-FFF2-40B4-BE49-F238E27FC236}">
                <a16:creationId xmlns:a16="http://schemas.microsoft.com/office/drawing/2014/main" id="{02B0E9A2-59E4-7449-9DD8-A5A8A67C6FFF}"/>
              </a:ext>
            </a:extLst>
          </p:cNvPr>
          <p:cNvSpPr>
            <a:spLocks noGrp="1"/>
          </p:cNvSpPr>
          <p:nvPr>
            <p:ph sz="quarter" idx="1"/>
          </p:nvPr>
        </p:nvSpPr>
        <p:spPr>
          <a:xfrm>
            <a:off x="612775" y="1600200"/>
            <a:ext cx="8153400" cy="4495800"/>
          </a:xfrm>
        </p:spPr>
        <p:txBody>
          <a:bodyPr/>
          <a:lstStyle/>
          <a:p>
            <a:pPr>
              <a:lnSpc>
                <a:spcPct val="80000"/>
              </a:lnSpc>
            </a:pPr>
            <a:r>
              <a:rPr lang="en-US" altLang="en-US" sz="2500" u="sng">
                <a:ea typeface="ＭＳ Ｐゴシック" panose="020B0600070205080204" pitchFamily="34" charset="-128"/>
              </a:rPr>
              <a:t>Trade on “price” reaction</a:t>
            </a:r>
            <a:r>
              <a:rPr lang="en-US" altLang="en-US" sz="2500">
                <a:ea typeface="ＭＳ Ｐゴシック" panose="020B0600070205080204" pitchFamily="34" charset="-128"/>
              </a:rPr>
              <a:t>: If you believe that markets are mistaken in their assessment of the effects of information on value, you can trade on the news, buying if you think that markets have not reacted enough or selling if you think that markets have over reacted.</a:t>
            </a:r>
          </a:p>
          <a:p>
            <a:pPr>
              <a:lnSpc>
                <a:spcPct val="80000"/>
              </a:lnSpc>
            </a:pPr>
            <a:r>
              <a:rPr lang="en-US" altLang="en-US" sz="2500" u="sng">
                <a:ea typeface="ＭＳ Ｐゴシック" panose="020B0600070205080204" pitchFamily="34" charset="-128"/>
              </a:rPr>
              <a:t>Trade on volatility</a:t>
            </a:r>
            <a:r>
              <a:rPr lang="en-US" altLang="en-US" sz="2500">
                <a:ea typeface="ＭＳ Ｐゴシック" panose="020B0600070205080204" pitchFamily="34" charset="-128"/>
              </a:rPr>
              <a:t>: Big news stories cause turmoil in markets and even if the price reaction is right (in terms of change in price), the volatility effects may not be. Thus, just as the price can go up too much or too little, the volatility shift after a news story can be too high or too low. If you are able to trade volatility, using options, you can take advantage of the volatility mistake, buying if the shift in volatility is too low and selling if it is too high.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E29E5E7F-C659-894B-84BA-251E104C23D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III. After the news</a:t>
            </a:r>
          </a:p>
        </p:txBody>
      </p:sp>
      <p:sp>
        <p:nvSpPr>
          <p:cNvPr id="3" name="Content Placeholder 2">
            <a:extLst>
              <a:ext uri="{FF2B5EF4-FFF2-40B4-BE49-F238E27FC236}">
                <a16:creationId xmlns:a16="http://schemas.microsoft.com/office/drawing/2014/main" id="{60D0797E-7F8A-2C40-A3FA-78B10C38876E}"/>
              </a:ext>
            </a:extLst>
          </p:cNvPr>
          <p:cNvSpPr>
            <a:spLocks noGrp="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u="sng" dirty="0">
                <a:ea typeface="+mn-ea"/>
                <a:cs typeface="+mn-cs"/>
              </a:rPr>
              <a:t>Slow learning markets: </a:t>
            </a:r>
            <a:r>
              <a:rPr lang="en-US" dirty="0">
                <a:ea typeface="+mn-ea"/>
                <a:cs typeface="+mn-cs"/>
              </a:rPr>
              <a:t>If you believe that markets are slow learning, you will buy (sell) after good (bad) news, expecting the price to continue to drift up (down) after the news announcement.</a:t>
            </a:r>
          </a:p>
          <a:p>
            <a:pPr fontAlgn="auto">
              <a:spcAft>
                <a:spcPts val="0"/>
              </a:spcAft>
              <a:buFont typeface="Arial"/>
              <a:buChar char="•"/>
              <a:defRPr/>
            </a:pPr>
            <a:r>
              <a:rPr lang="en-US" u="sng" dirty="0">
                <a:ea typeface="+mn-ea"/>
                <a:cs typeface="+mn-cs"/>
              </a:rPr>
              <a:t>Overreacting markets: </a:t>
            </a:r>
            <a:r>
              <a:rPr lang="en-US" dirty="0">
                <a:ea typeface="+mn-ea"/>
                <a:cs typeface="+mn-cs"/>
              </a:rPr>
              <a:t>If you believe that markets over react, you will buy (sell) after bad (good) news, expecting the price to continue to drift up (down) after the news announcement.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220588D2-25F5-BC4D-8EEA-66C8F3E796A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timing choice &amp; its costs</a:t>
            </a:r>
          </a:p>
        </p:txBody>
      </p:sp>
      <p:sp>
        <p:nvSpPr>
          <p:cNvPr id="11266" name="Content Placeholder 2">
            <a:extLst>
              <a:ext uri="{FF2B5EF4-FFF2-40B4-BE49-F238E27FC236}">
                <a16:creationId xmlns:a16="http://schemas.microsoft.com/office/drawing/2014/main" id="{F0C93637-0245-6E4B-AB00-BFD267FC8F4D}"/>
              </a:ext>
            </a:extLst>
          </p:cNvPr>
          <p:cNvSpPr>
            <a:spLocks noGrp="1"/>
          </p:cNvSpPr>
          <p:nvPr>
            <p:ph sz="quarter" idx="1"/>
          </p:nvPr>
        </p:nvSpPr>
        <p:spPr>
          <a:xfrm>
            <a:off x="612775" y="1600200"/>
            <a:ext cx="8153400" cy="4495800"/>
          </a:xfrm>
        </p:spPr>
        <p:txBody>
          <a:bodyPr>
            <a:normAutofit fontScale="92500" lnSpcReduction="10000"/>
          </a:bodyPr>
          <a:lstStyle/>
          <a:p>
            <a:r>
              <a:rPr lang="en-US" altLang="en-US" dirty="0">
                <a:ea typeface="ＭＳ Ｐゴシック" panose="020B0600070205080204" pitchFamily="34" charset="-128"/>
              </a:rPr>
              <a:t>With any information based trading strategy, you do have to make judgments about timing:</a:t>
            </a:r>
          </a:p>
          <a:p>
            <a:pPr lvl="1"/>
            <a:r>
              <a:rPr lang="en-US" altLang="en-US" dirty="0">
                <a:ea typeface="ＭＳ Ｐゴシック" panose="020B0600070205080204" pitchFamily="34" charset="-128"/>
              </a:rPr>
              <a:t>When you will trade</a:t>
            </a:r>
          </a:p>
          <a:p>
            <a:pPr lvl="1"/>
            <a:r>
              <a:rPr lang="en-US" altLang="en-US" dirty="0">
                <a:ea typeface="ＭＳ Ｐゴシック" panose="020B0600070205080204" pitchFamily="34" charset="-128"/>
              </a:rPr>
              <a:t>How quickly you execute</a:t>
            </a:r>
          </a:p>
          <a:p>
            <a:pPr lvl="1"/>
            <a:r>
              <a:rPr lang="en-US" altLang="en-US" dirty="0">
                <a:ea typeface="ＭＳ Ｐゴシック" panose="020B0600070205080204" pitchFamily="34" charset="-128"/>
              </a:rPr>
              <a:t>How long you will hold the investment.</a:t>
            </a:r>
          </a:p>
          <a:p>
            <a:r>
              <a:rPr lang="en-US" altLang="en-US" dirty="0">
                <a:ea typeface="ＭＳ Ｐゴシック" panose="020B0600070205080204" pitchFamily="34" charset="-128"/>
              </a:rPr>
              <a:t>As a follow up, you also have to think about the transaction mechanisms you will need in place and the resulting costs.</a:t>
            </a:r>
          </a:p>
          <a:p>
            <a:r>
              <a:rPr lang="en-US" altLang="en-US" dirty="0">
                <a:ea typeface="ＭＳ Ｐゴシック" panose="020B0600070205080204" pitchFamily="34" charset="-128"/>
              </a:rPr>
              <a:t>In doing all of this, especially in markets where there are restrictions on insider information, you have to make sure that you are operating on the right side of the law.</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1232</TotalTime>
  <Words>688</Words>
  <Application>Microsoft Macintosh PowerPoint</Application>
  <PresentationFormat>On-screen Show (4:3)</PresentationFormat>
  <Paragraphs>36</Paragraphs>
  <Slides>10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ＭＳ Ｐゴシック</vt:lpstr>
      <vt:lpstr>Arial</vt:lpstr>
      <vt:lpstr>Calibri</vt:lpstr>
      <vt:lpstr>Times</vt:lpstr>
      <vt:lpstr>Wingdings</vt:lpstr>
      <vt:lpstr>Wingdings 2</vt:lpstr>
      <vt:lpstr>Basic</vt:lpstr>
      <vt:lpstr>Document</vt:lpstr>
      <vt:lpstr>Trade on the news? Information Trading</vt:lpstr>
      <vt:lpstr>Information and Value</vt:lpstr>
      <vt:lpstr>Information and Prices in an Efficient Market</vt:lpstr>
      <vt:lpstr>A Slow Learning Market…</vt:lpstr>
      <vt:lpstr>An Overreacting Market</vt:lpstr>
      <vt:lpstr>Strategies for information trading</vt:lpstr>
      <vt:lpstr>I. Ahead of the news</vt:lpstr>
      <vt:lpstr>II. On the news</vt:lpstr>
      <vt:lpstr>III. After the news</vt:lpstr>
      <vt:lpstr>The timing choice &amp; its costs</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Kiran Damodaran</cp:lastModifiedBy>
  <cp:revision>72</cp:revision>
  <cp:lastPrinted>1998-08-25T17:04:55Z</cp:lastPrinted>
  <dcterms:created xsi:type="dcterms:W3CDTF">1998-07-22T17:34:10Z</dcterms:created>
  <dcterms:modified xsi:type="dcterms:W3CDTF">2019-08-19T15:27:07Z</dcterms:modified>
</cp:coreProperties>
</file>