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0" r:id="rId1"/>
  </p:sldMasterIdLst>
  <p:notesMasterIdLst>
    <p:notesMasterId r:id="rId11"/>
  </p:notesMasterIdLst>
  <p:sldIdLst>
    <p:sldId id="256" r:id="rId2"/>
    <p:sldId id="317" r:id="rId3"/>
    <p:sldId id="318" r:id="rId4"/>
    <p:sldId id="319" r:id="rId5"/>
    <p:sldId id="360" r:id="rId6"/>
    <p:sldId id="320" r:id="rId7"/>
    <p:sldId id="322" r:id="rId8"/>
    <p:sldId id="321" r:id="rId9"/>
    <p:sldId id="361" r:id="rId1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3129"/>
  </p:normalViewPr>
  <p:slideViewPr>
    <p:cSldViewPr>
      <p:cViewPr varScale="1">
        <p:scale>
          <a:sx n="119" d="100"/>
          <a:sy n="119" d="100"/>
        </p:scale>
        <p:origin x="19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857AD91-10F3-D145-A7D2-B0C74E9551C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015E2E6E-A1A2-0544-83B5-CF38C89E0E2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A72A1B85-6E77-6949-AEB8-958DBB8C17B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92C67768-A55A-D94D-8440-58BFD9B717BA}"/>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B7DB7BC2-E78C-2047-AEFA-AE7FFB0850F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C66BDAA6-C150-3540-A2BB-57BB8F35E9A6}"/>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3A10AF27-7DEA-2642-BBC2-06D2D668382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1AD327-7F40-E442-B68F-8963FA992B34}"/>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21A37CA5-5774-D242-9D8C-53B9460091DB}"/>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C5A6A7B1-698F-0D43-90CC-A6A6CD3E9F0D}"/>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878DEA2F-0A38-E042-A104-B0B3707AB2A7}"/>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22815E2B-CDCA-C440-A794-569B094C77E9}" type="datetime1">
              <a:rPr lang="en-US" altLang="en-US"/>
              <a:pPr>
                <a:defRPr/>
              </a:pPr>
              <a:t>8/16/19</a:t>
            </a:fld>
            <a:endParaRPr lang="en-US" altLang="en-US"/>
          </a:p>
        </p:txBody>
      </p:sp>
      <p:sp>
        <p:nvSpPr>
          <p:cNvPr id="10" name="Footer Placeholder 16">
            <a:extLst>
              <a:ext uri="{FF2B5EF4-FFF2-40B4-BE49-F238E27FC236}">
                <a16:creationId xmlns:a16="http://schemas.microsoft.com/office/drawing/2014/main" id="{9E9F6A01-1655-4A47-B1FB-83D0D0D93572}"/>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80C5F232-FC4D-5C43-A150-9DD16238225A}"/>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B730027E-212C-B940-AAAC-9FD371C3666D}" type="slidenum">
              <a:rPr lang="en-US" altLang="en-US"/>
              <a:pPr>
                <a:defRPr/>
              </a:pPr>
              <a:t>‹#›</a:t>
            </a:fld>
            <a:endParaRPr lang="en-US" altLang="en-US"/>
          </a:p>
        </p:txBody>
      </p:sp>
    </p:spTree>
    <p:extLst>
      <p:ext uri="{BB962C8B-B14F-4D97-AF65-F5344CB8AC3E}">
        <p14:creationId xmlns:p14="http://schemas.microsoft.com/office/powerpoint/2010/main" val="117671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05A7C7-8647-7F4C-9D66-5C9AAFAADE17}"/>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1D0965EA-1977-F94E-8F8A-472299A97D14}"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ED4B507D-B424-A245-BE65-FE616D6C28A6}"/>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A19582B0-D552-5545-9770-911C7D10F1DA}"/>
              </a:ext>
            </a:extLst>
          </p:cNvPr>
          <p:cNvSpPr>
            <a:spLocks noGrp="1"/>
          </p:cNvSpPr>
          <p:nvPr>
            <p:ph type="sldNum" sz="quarter" idx="11"/>
          </p:nvPr>
        </p:nvSpPr>
        <p:spPr/>
        <p:txBody>
          <a:bodyPr/>
          <a:lstStyle>
            <a:lvl1pPr>
              <a:defRPr smtClean="0"/>
            </a:lvl1pPr>
          </a:lstStyle>
          <a:p>
            <a:pPr>
              <a:defRPr/>
            </a:pPr>
            <a:fld id="{2633093F-A185-CF46-91EA-87257A4B6E91}" type="slidenum">
              <a:rPr lang="en-US" altLang="en-US"/>
              <a:pPr>
                <a:defRPr/>
              </a:pPr>
              <a:t>‹#›</a:t>
            </a:fld>
            <a:endParaRPr lang="en-US" altLang="en-US"/>
          </a:p>
        </p:txBody>
      </p:sp>
    </p:spTree>
    <p:extLst>
      <p:ext uri="{BB962C8B-B14F-4D97-AF65-F5344CB8AC3E}">
        <p14:creationId xmlns:p14="http://schemas.microsoft.com/office/powerpoint/2010/main" val="3961745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DDE037-E1E2-D94D-8A30-62F57D5EA000}"/>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E9E3BE0E-3D36-B743-B2AD-35D2DA26AED7}"/>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FCFC424-0D08-DB4C-B69F-1E221F8B6DAF}"/>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45050D8C-3496-DF4F-8B4C-3FD685B7F563}"/>
              </a:ext>
            </a:extLst>
          </p:cNvPr>
          <p:cNvSpPr>
            <a:spLocks noGrp="1"/>
          </p:cNvSpPr>
          <p:nvPr>
            <p:ph type="dt" sz="half" idx="10"/>
          </p:nvPr>
        </p:nvSpPr>
        <p:spPr/>
        <p:txBody>
          <a:bodyPr/>
          <a:lstStyle>
            <a:lvl1pPr>
              <a:defRPr smtClean="0"/>
            </a:lvl1pPr>
          </a:lstStyle>
          <a:p>
            <a:pPr>
              <a:defRPr/>
            </a:pPr>
            <a:fld id="{7F1D926F-E827-3141-9110-68EFC8BFF886}" type="datetime1">
              <a:rPr lang="en-US" altLang="en-US"/>
              <a:pPr>
                <a:defRPr/>
              </a:pPr>
              <a:t>8/16/19</a:t>
            </a:fld>
            <a:endParaRPr lang="en-US" altLang="en-US"/>
          </a:p>
        </p:txBody>
      </p:sp>
      <p:sp>
        <p:nvSpPr>
          <p:cNvPr id="8" name="Slide Number Placeholder 12">
            <a:extLst>
              <a:ext uri="{FF2B5EF4-FFF2-40B4-BE49-F238E27FC236}">
                <a16:creationId xmlns:a16="http://schemas.microsoft.com/office/drawing/2014/main" id="{B65DC668-765F-1643-BC93-8D8BE9A8A38C}"/>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CF040A4A-2F73-0848-B2B8-8EB5CBA85190}"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3656A3FB-1C42-C748-9069-E7FAA82A278D}"/>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700399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8CA56A7D-7590-084E-9062-DD745CC7D1AD}"/>
              </a:ext>
            </a:extLst>
          </p:cNvPr>
          <p:cNvSpPr>
            <a:spLocks noGrp="1"/>
          </p:cNvSpPr>
          <p:nvPr>
            <p:ph type="dt" sz="half" idx="10"/>
          </p:nvPr>
        </p:nvSpPr>
        <p:spPr/>
        <p:txBody>
          <a:bodyPr/>
          <a:lstStyle>
            <a:lvl1pPr>
              <a:defRPr smtClean="0"/>
            </a:lvl1pPr>
          </a:lstStyle>
          <a:p>
            <a:pPr>
              <a:defRPr/>
            </a:pPr>
            <a:fld id="{2BA4F42A-B7D4-F342-A900-C75953115B16}" type="datetime1">
              <a:rPr lang="en-US" altLang="en-US"/>
              <a:pPr>
                <a:defRPr/>
              </a:pPr>
              <a:t>8/16/19</a:t>
            </a:fld>
            <a:endParaRPr lang="en-US" altLang="en-US"/>
          </a:p>
        </p:txBody>
      </p:sp>
      <p:sp>
        <p:nvSpPr>
          <p:cNvPr id="6" name="Slide Number Placeholder 9">
            <a:extLst>
              <a:ext uri="{FF2B5EF4-FFF2-40B4-BE49-F238E27FC236}">
                <a16:creationId xmlns:a16="http://schemas.microsoft.com/office/drawing/2014/main" id="{A26785AF-3FD9-BA4B-B955-0B49269BEF0D}"/>
              </a:ext>
            </a:extLst>
          </p:cNvPr>
          <p:cNvSpPr>
            <a:spLocks noGrp="1"/>
          </p:cNvSpPr>
          <p:nvPr>
            <p:ph type="sldNum" sz="quarter" idx="11"/>
          </p:nvPr>
        </p:nvSpPr>
        <p:spPr/>
        <p:txBody>
          <a:bodyPr/>
          <a:lstStyle>
            <a:lvl1pPr>
              <a:defRPr smtClean="0"/>
            </a:lvl1pPr>
          </a:lstStyle>
          <a:p>
            <a:pPr>
              <a:defRPr/>
            </a:pPr>
            <a:fld id="{4C290DC4-654A-DD41-9636-A266D4439391}"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8D7ED7CC-D10F-E94D-AEF9-1D40CD8D26DC}"/>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42765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259C3266-C499-8F4B-8508-2ADCA9A8252F}"/>
              </a:ext>
            </a:extLst>
          </p:cNvPr>
          <p:cNvSpPr>
            <a:spLocks noGrp="1"/>
          </p:cNvSpPr>
          <p:nvPr>
            <p:ph type="dt" sz="half" idx="10"/>
          </p:nvPr>
        </p:nvSpPr>
        <p:spPr/>
        <p:txBody>
          <a:bodyPr/>
          <a:lstStyle>
            <a:lvl1pPr>
              <a:defRPr/>
            </a:lvl1pPr>
          </a:lstStyle>
          <a:p>
            <a:pPr>
              <a:defRPr/>
            </a:pPr>
            <a:fld id="{0918E26A-9BDC-C041-B405-CB040F285DF1}" type="datetime1">
              <a:rPr lang="en-US" altLang="en-US"/>
              <a:pPr>
                <a:defRPr/>
              </a:pPr>
              <a:t>8/16/19</a:t>
            </a:fld>
            <a:endParaRPr lang="en-US" altLang="en-US"/>
          </a:p>
        </p:txBody>
      </p:sp>
      <p:sp>
        <p:nvSpPr>
          <p:cNvPr id="7" name="Footer Placeholder 2">
            <a:extLst>
              <a:ext uri="{FF2B5EF4-FFF2-40B4-BE49-F238E27FC236}">
                <a16:creationId xmlns:a16="http://schemas.microsoft.com/office/drawing/2014/main" id="{64BF114F-F6A7-374D-9CF3-C3964C0C1B1E}"/>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6660C6BD-E0DE-1040-890D-3470CCBD5F0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513764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6E7BE39C-86AA-304F-B7FD-19A8D7FAAA68}"/>
              </a:ext>
            </a:extLst>
          </p:cNvPr>
          <p:cNvSpPr>
            <a:spLocks noGrp="1"/>
          </p:cNvSpPr>
          <p:nvPr>
            <p:ph type="dt" sz="half" idx="10"/>
          </p:nvPr>
        </p:nvSpPr>
        <p:spPr/>
        <p:txBody>
          <a:bodyPr/>
          <a:lstStyle>
            <a:lvl1pPr>
              <a:defRPr smtClean="0"/>
            </a:lvl1pPr>
          </a:lstStyle>
          <a:p>
            <a:pPr>
              <a:defRPr/>
            </a:pPr>
            <a:fld id="{25E68AB3-B5AA-D44B-BC2C-7D1B2F37DB16}" type="datetime1">
              <a:rPr lang="en-US" altLang="en-US"/>
              <a:pPr>
                <a:defRPr/>
              </a:pPr>
              <a:t>8/16/19</a:t>
            </a:fld>
            <a:endParaRPr lang="en-US" altLang="en-US"/>
          </a:p>
        </p:txBody>
      </p:sp>
      <p:sp>
        <p:nvSpPr>
          <p:cNvPr id="4" name="Footer Placeholder 2">
            <a:extLst>
              <a:ext uri="{FF2B5EF4-FFF2-40B4-BE49-F238E27FC236}">
                <a16:creationId xmlns:a16="http://schemas.microsoft.com/office/drawing/2014/main" id="{5EEEFC99-B455-C44C-890F-16C71C7E407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F6696E41-F8EF-3D43-A9B7-2290856F56B9}"/>
              </a:ext>
            </a:extLst>
          </p:cNvPr>
          <p:cNvSpPr>
            <a:spLocks noGrp="1"/>
          </p:cNvSpPr>
          <p:nvPr>
            <p:ph type="sldNum" sz="quarter" idx="12"/>
          </p:nvPr>
        </p:nvSpPr>
        <p:spPr/>
        <p:txBody>
          <a:bodyPr/>
          <a:lstStyle>
            <a:lvl1pPr>
              <a:defRPr smtClean="0"/>
            </a:lvl1pPr>
          </a:lstStyle>
          <a:p>
            <a:pPr>
              <a:defRPr/>
            </a:pPr>
            <a:fld id="{54BFAA0C-3140-8240-93D8-E8E928363428}" type="slidenum">
              <a:rPr lang="en-US" altLang="en-US"/>
              <a:pPr>
                <a:defRPr/>
              </a:pPr>
              <a:t>‹#›</a:t>
            </a:fld>
            <a:endParaRPr lang="en-US" altLang="en-US"/>
          </a:p>
        </p:txBody>
      </p:sp>
    </p:spTree>
    <p:extLst>
      <p:ext uri="{BB962C8B-B14F-4D97-AF65-F5344CB8AC3E}">
        <p14:creationId xmlns:p14="http://schemas.microsoft.com/office/powerpoint/2010/main" val="534189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C94FC-AC36-D845-8088-96C3E4226BD1}"/>
              </a:ext>
            </a:extLst>
          </p:cNvPr>
          <p:cNvSpPr>
            <a:spLocks noGrp="1"/>
          </p:cNvSpPr>
          <p:nvPr>
            <p:ph type="dt" sz="half" idx="10"/>
          </p:nvPr>
        </p:nvSpPr>
        <p:spPr/>
        <p:txBody>
          <a:bodyPr/>
          <a:lstStyle>
            <a:lvl1pPr>
              <a:defRPr smtClean="0"/>
            </a:lvl1pPr>
          </a:lstStyle>
          <a:p>
            <a:pPr>
              <a:defRPr/>
            </a:pPr>
            <a:fld id="{6C4B3895-5C45-4049-9FF5-9AA985598F40}" type="datetime1">
              <a:rPr lang="en-US" altLang="en-US"/>
              <a:pPr>
                <a:defRPr/>
              </a:pPr>
              <a:t>8/16/19</a:t>
            </a:fld>
            <a:endParaRPr lang="en-US" altLang="en-US"/>
          </a:p>
        </p:txBody>
      </p:sp>
      <p:sp>
        <p:nvSpPr>
          <p:cNvPr id="3" name="Footer Placeholder 2">
            <a:extLst>
              <a:ext uri="{FF2B5EF4-FFF2-40B4-BE49-F238E27FC236}">
                <a16:creationId xmlns:a16="http://schemas.microsoft.com/office/drawing/2014/main" id="{A5965020-669D-F84D-B1A1-2C30E27CD38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6AFD8124-13E0-A14F-B659-81B40C563AEE}"/>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13E249F8-840B-4448-A128-F3D27FB21FB8}" type="slidenum">
              <a:rPr lang="en-US" altLang="en-US"/>
              <a:pPr>
                <a:defRPr/>
              </a:pPr>
              <a:t>‹#›</a:t>
            </a:fld>
            <a:endParaRPr lang="en-US" altLang="en-US"/>
          </a:p>
        </p:txBody>
      </p:sp>
    </p:spTree>
    <p:extLst>
      <p:ext uri="{BB962C8B-B14F-4D97-AF65-F5344CB8AC3E}">
        <p14:creationId xmlns:p14="http://schemas.microsoft.com/office/powerpoint/2010/main" val="2412305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75ED2851-3A7B-8B45-8B13-75B9A74223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CAAEEBF-14C2-E64D-A350-7C1741D39844}"/>
              </a:ext>
            </a:extLst>
          </p:cNvPr>
          <p:cNvSpPr>
            <a:spLocks noGrp="1"/>
          </p:cNvSpPr>
          <p:nvPr>
            <p:ph type="dt" sz="half" idx="10"/>
          </p:nvPr>
        </p:nvSpPr>
        <p:spPr/>
        <p:txBody>
          <a:bodyPr/>
          <a:lstStyle>
            <a:lvl1pPr>
              <a:defRPr smtClean="0"/>
            </a:lvl1pPr>
          </a:lstStyle>
          <a:p>
            <a:pPr>
              <a:defRPr/>
            </a:pPr>
            <a:fld id="{5C8D5C2E-7D9C-8445-977C-57B2B5D4A647}" type="datetime1">
              <a:rPr lang="en-US" altLang="en-US"/>
              <a:pPr>
                <a:defRPr/>
              </a:pPr>
              <a:t>8/16/19</a:t>
            </a:fld>
            <a:endParaRPr lang="en-US" altLang="en-US"/>
          </a:p>
        </p:txBody>
      </p:sp>
      <p:sp>
        <p:nvSpPr>
          <p:cNvPr id="6" name="Footer Placeholder 5">
            <a:extLst>
              <a:ext uri="{FF2B5EF4-FFF2-40B4-BE49-F238E27FC236}">
                <a16:creationId xmlns:a16="http://schemas.microsoft.com/office/drawing/2014/main" id="{9C875305-10EF-3C4F-BA6D-1C87FC7A416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C8966813-D471-014E-84B5-DEAC7FFE4BE4}"/>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87776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62EBEC-68DC-5640-867E-BD25376E18F1}"/>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9F9443F-E0BD-CE4A-ABF4-D52596E19D4D}"/>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28A271CD-7E2E-C944-A4E3-DF05BBAE7F0B}"/>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218F5FEA-63EA-AE42-B11D-F4C9E74429B0}"/>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B3BCCE3D-0BF3-F946-A0B5-DAB0800F5AF2}"/>
              </a:ext>
            </a:extLst>
          </p:cNvPr>
          <p:cNvSpPr>
            <a:spLocks noGrp="1"/>
          </p:cNvSpPr>
          <p:nvPr>
            <p:ph type="dt" sz="half" idx="10"/>
          </p:nvPr>
        </p:nvSpPr>
        <p:spPr>
          <a:xfrm>
            <a:off x="6248400" y="6248400"/>
            <a:ext cx="2667000" cy="365125"/>
          </a:xfrm>
        </p:spPr>
        <p:txBody>
          <a:bodyPr/>
          <a:lstStyle>
            <a:lvl1pPr>
              <a:defRPr smtClean="0"/>
            </a:lvl1pPr>
          </a:lstStyle>
          <a:p>
            <a:pPr>
              <a:defRPr/>
            </a:pPr>
            <a:fld id="{D05F6723-432C-0747-868B-1FA88BA884A8}" type="datetime1">
              <a:rPr lang="en-US" altLang="en-US"/>
              <a:pPr>
                <a:defRPr/>
              </a:pPr>
              <a:t>8/16/19</a:t>
            </a:fld>
            <a:endParaRPr lang="en-US" altLang="en-US"/>
          </a:p>
        </p:txBody>
      </p:sp>
      <p:sp>
        <p:nvSpPr>
          <p:cNvPr id="10" name="Slide Number Placeholder 12">
            <a:extLst>
              <a:ext uri="{FF2B5EF4-FFF2-40B4-BE49-F238E27FC236}">
                <a16:creationId xmlns:a16="http://schemas.microsoft.com/office/drawing/2014/main" id="{E11C3682-A96A-534E-8FA5-AAC4772D9627}"/>
              </a:ext>
            </a:extLst>
          </p:cNvPr>
          <p:cNvSpPr>
            <a:spLocks noGrp="1"/>
          </p:cNvSpPr>
          <p:nvPr>
            <p:ph type="sldNum" sz="quarter" idx="11"/>
          </p:nvPr>
        </p:nvSpPr>
        <p:spPr>
          <a:xfrm>
            <a:off x="0" y="4667250"/>
            <a:ext cx="1447800" cy="663575"/>
          </a:xfrm>
        </p:spPr>
        <p:txBody>
          <a:bodyPr/>
          <a:lstStyle>
            <a:lvl1pPr>
              <a:defRPr sz="2800" smtClean="0"/>
            </a:lvl1pPr>
          </a:lstStyle>
          <a:p>
            <a:pPr>
              <a:defRPr/>
            </a:pPr>
            <a:fld id="{E9239E04-0840-B142-9A92-798076A68BB6}"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1E7D0DA9-4417-6E4C-A0C2-075FB6FF2DEF}"/>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181715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D043AABF-2A6A-3C4D-ADA3-981FB78D4EB9}"/>
              </a:ext>
            </a:extLst>
          </p:cNvPr>
          <p:cNvSpPr>
            <a:spLocks noGrp="1"/>
          </p:cNvSpPr>
          <p:nvPr>
            <p:ph type="dt" sz="half" idx="10"/>
          </p:nvPr>
        </p:nvSpPr>
        <p:spPr/>
        <p:txBody>
          <a:bodyPr/>
          <a:lstStyle>
            <a:lvl1pPr>
              <a:defRPr smtClean="0"/>
            </a:lvl1pPr>
          </a:lstStyle>
          <a:p>
            <a:pPr>
              <a:defRPr/>
            </a:pPr>
            <a:fld id="{9B18CCB9-B6B7-4642-99AC-B1D1B4D19AFB}" type="datetime1">
              <a:rPr lang="en-US" altLang="en-US"/>
              <a:pPr>
                <a:defRPr/>
              </a:pPr>
              <a:t>8/16/19</a:t>
            </a:fld>
            <a:endParaRPr lang="en-US" altLang="en-US"/>
          </a:p>
        </p:txBody>
      </p:sp>
      <p:sp>
        <p:nvSpPr>
          <p:cNvPr id="5" name="Footer Placeholder 2">
            <a:extLst>
              <a:ext uri="{FF2B5EF4-FFF2-40B4-BE49-F238E27FC236}">
                <a16:creationId xmlns:a16="http://schemas.microsoft.com/office/drawing/2014/main" id="{16CCC0D5-FF8F-1641-A1AA-E2C9CAECE3E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AE1B7FCF-C8A8-CC43-90E7-8C1278DE4425}"/>
              </a:ext>
            </a:extLst>
          </p:cNvPr>
          <p:cNvSpPr>
            <a:spLocks noGrp="1"/>
          </p:cNvSpPr>
          <p:nvPr>
            <p:ph type="sldNum" sz="quarter" idx="12"/>
          </p:nvPr>
        </p:nvSpPr>
        <p:spPr/>
        <p:txBody>
          <a:bodyPr/>
          <a:lstStyle>
            <a:lvl1pPr>
              <a:defRPr smtClean="0"/>
            </a:lvl1pPr>
          </a:lstStyle>
          <a:p>
            <a:pPr>
              <a:defRPr/>
            </a:pPr>
            <a:fld id="{A084F98C-7821-E044-B960-DE8EF4EBA0DD}" type="slidenum">
              <a:rPr lang="en-US" altLang="en-US"/>
              <a:pPr>
                <a:defRPr/>
              </a:pPr>
              <a:t>‹#›</a:t>
            </a:fld>
            <a:endParaRPr lang="en-US" altLang="en-US"/>
          </a:p>
        </p:txBody>
      </p:sp>
    </p:spTree>
    <p:extLst>
      <p:ext uri="{BB962C8B-B14F-4D97-AF65-F5344CB8AC3E}">
        <p14:creationId xmlns:p14="http://schemas.microsoft.com/office/powerpoint/2010/main" val="205929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FBC7ED-6C69-6B41-BB2A-8CD7D5C7CB78}"/>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1BF4567-A30A-AC4D-96FE-8F2D20441A94}"/>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49C828AD-9783-B24A-9D7A-80DA7171B2A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0E8D616-90E7-4643-BC6A-FC58E294C2BD}"/>
              </a:ext>
            </a:extLst>
          </p:cNvPr>
          <p:cNvSpPr>
            <a:spLocks noGrp="1"/>
          </p:cNvSpPr>
          <p:nvPr>
            <p:ph type="dt" sz="half" idx="10"/>
          </p:nvPr>
        </p:nvSpPr>
        <p:spPr>
          <a:xfrm>
            <a:off x="6553200" y="6248400"/>
            <a:ext cx="2209800" cy="365125"/>
          </a:xfrm>
        </p:spPr>
        <p:txBody>
          <a:bodyPr/>
          <a:lstStyle>
            <a:lvl1pPr>
              <a:defRPr smtClean="0"/>
            </a:lvl1pPr>
          </a:lstStyle>
          <a:p>
            <a:pPr>
              <a:defRPr/>
            </a:pPr>
            <a:fld id="{A080D5EC-7FAD-5046-9EFA-CF6FEC1B59CF}" type="datetime1">
              <a:rPr lang="en-US" altLang="en-US"/>
              <a:pPr>
                <a:defRPr/>
              </a:pPr>
              <a:t>8/16/19</a:t>
            </a:fld>
            <a:endParaRPr lang="en-US" altLang="en-US"/>
          </a:p>
        </p:txBody>
      </p:sp>
      <p:sp>
        <p:nvSpPr>
          <p:cNvPr id="8" name="Footer Placeholder 4">
            <a:extLst>
              <a:ext uri="{FF2B5EF4-FFF2-40B4-BE49-F238E27FC236}">
                <a16:creationId xmlns:a16="http://schemas.microsoft.com/office/drawing/2014/main" id="{220A8703-6B06-044F-B1DA-5F28403288DC}"/>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9C1FCF7-3D7E-BA47-8F03-8E01BB591F08}"/>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6B9944F3-6120-9F4F-BB37-01950192658A}" type="slidenum">
              <a:rPr lang="en-US" altLang="en-US"/>
              <a:pPr>
                <a:defRPr/>
              </a:pPr>
              <a:t>‹#›</a:t>
            </a:fld>
            <a:endParaRPr lang="en-US" altLang="en-US"/>
          </a:p>
        </p:txBody>
      </p:sp>
    </p:spTree>
    <p:extLst>
      <p:ext uri="{BB962C8B-B14F-4D97-AF65-F5344CB8AC3E}">
        <p14:creationId xmlns:p14="http://schemas.microsoft.com/office/powerpoint/2010/main" val="1700669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Edit Master text styles</a:t>
            </a:r>
          </a:p>
        </p:txBody>
      </p:sp>
      <p:sp>
        <p:nvSpPr>
          <p:cNvPr id="6" name="Date Placeholder 13">
            <a:extLst>
              <a:ext uri="{FF2B5EF4-FFF2-40B4-BE49-F238E27FC236}">
                <a16:creationId xmlns:a16="http://schemas.microsoft.com/office/drawing/2014/main" id="{1D897DC4-0AE2-8843-963C-599470DC519C}"/>
              </a:ext>
            </a:extLst>
          </p:cNvPr>
          <p:cNvSpPr>
            <a:spLocks noGrp="1"/>
          </p:cNvSpPr>
          <p:nvPr>
            <p:ph type="dt" sz="half" idx="10"/>
          </p:nvPr>
        </p:nvSpPr>
        <p:spPr/>
        <p:txBody>
          <a:bodyPr/>
          <a:lstStyle>
            <a:lvl1pPr>
              <a:defRPr/>
            </a:lvl1pPr>
          </a:lstStyle>
          <a:p>
            <a:pPr>
              <a:defRPr/>
            </a:pPr>
            <a:fld id="{60D184D6-5CFD-6C4D-A8D0-F5625BC8BFD2}" type="datetime1">
              <a:rPr lang="en-US" altLang="en-US"/>
              <a:pPr>
                <a:defRPr/>
              </a:pPr>
              <a:t>8/16/19</a:t>
            </a:fld>
            <a:endParaRPr lang="en-US" altLang="en-US"/>
          </a:p>
        </p:txBody>
      </p:sp>
      <p:sp>
        <p:nvSpPr>
          <p:cNvPr id="7" name="Footer Placeholder 2">
            <a:extLst>
              <a:ext uri="{FF2B5EF4-FFF2-40B4-BE49-F238E27FC236}">
                <a16:creationId xmlns:a16="http://schemas.microsoft.com/office/drawing/2014/main" id="{502EFBB1-EFE1-BF45-ACEC-CE5363468686}"/>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44DCFE86-8C6E-504E-BDC6-1301D0E70E52}"/>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3221715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42" name="Title Placeholder 21">
            <a:extLst>
              <a:ext uri="{FF2B5EF4-FFF2-40B4-BE49-F238E27FC236}">
                <a16:creationId xmlns:a16="http://schemas.microsoft.com/office/drawing/2014/main" id="{263011E5-1C93-3D44-9229-B6562AA26EB9}"/>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Text Placeholder 12">
            <a:extLst>
              <a:ext uri="{FF2B5EF4-FFF2-40B4-BE49-F238E27FC236}">
                <a16:creationId xmlns:a16="http://schemas.microsoft.com/office/drawing/2014/main" id="{94906E1C-5FE1-BC4E-A7F4-52D112790D72}"/>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55C6A5BA-8582-4D47-97A3-551CC14DCC98}"/>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pPr>
              <a:defRPr/>
            </a:pPr>
            <a:fld id="{B13344AA-0932-D247-83D9-6B197F0FBFA9}" type="datetime1">
              <a:rPr lang="en-US" altLang="en-US"/>
              <a:pPr>
                <a:defRPr/>
              </a:pPr>
              <a:t>8/16/19</a:t>
            </a:fld>
            <a:endParaRPr lang="en-US" altLang="en-US"/>
          </a:p>
        </p:txBody>
      </p:sp>
      <p:sp>
        <p:nvSpPr>
          <p:cNvPr id="3" name="Footer Placeholder 2">
            <a:extLst>
              <a:ext uri="{FF2B5EF4-FFF2-40B4-BE49-F238E27FC236}">
                <a16:creationId xmlns:a16="http://schemas.microsoft.com/office/drawing/2014/main" id="{3AC4FDA6-7A8F-9742-92E7-9BC17519436E}"/>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DEB3E760-BABF-2447-AF54-062BFFCE08F1}"/>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FB3F3F77-FA5A-DB43-A348-C3DA757A467A}"/>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E1CDF20B-5D77-CB40-8257-61B1507F0B86}"/>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0EC94BCA-CBD2-3A42-A1B2-A67BE77CD7F7}"/>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3" r:id="rId5"/>
    <p:sldLayoutId id="2147483769" r:id="rId6"/>
    <p:sldLayoutId id="2147483770" r:id="rId7"/>
    <p:sldLayoutId id="2147483771" r:id="rId8"/>
    <p:sldLayoutId id="2147483772" r:id="rId9"/>
    <p:sldLayoutId id="2147483773" r:id="rId10"/>
    <p:sldLayoutId id="2147483774" r:id="rId11"/>
    <p:sldLayoutId id="2147483764" r:id="rId12"/>
  </p:sldLayoutIdLst>
  <p:txStyles>
    <p:titleStyle>
      <a:lvl1pPr algn="l" rtl="0" fontAlgn="base">
        <a:spcBef>
          <a:spcPct val="0"/>
        </a:spcBef>
        <a:spcAft>
          <a:spcPct val="0"/>
        </a:spcAft>
        <a:defRPr sz="3600" kern="1200">
          <a:solidFill>
            <a:schemeClr val="tx2"/>
          </a:solidFill>
          <a:latin typeface="+mj-lt"/>
          <a:ea typeface="ＭＳ Ｐゴシック" charset="0"/>
          <a:cs typeface="ＭＳ Ｐゴシック" charset="0"/>
        </a:defRPr>
      </a:lvl1pPr>
      <a:lvl2pPr algn="l" rtl="0" fontAlgn="base">
        <a:spcBef>
          <a:spcPct val="0"/>
        </a:spcBef>
        <a:spcAft>
          <a:spcPct val="0"/>
        </a:spcAft>
        <a:defRPr sz="3600">
          <a:solidFill>
            <a:schemeClr val="tx2"/>
          </a:solidFill>
          <a:latin typeface="Calibri" charset="0"/>
          <a:ea typeface="ＭＳ Ｐゴシック" charset="0"/>
          <a:cs typeface="ＭＳ Ｐゴシック" charset="0"/>
        </a:defRPr>
      </a:lvl2pPr>
      <a:lvl3pPr algn="l" rtl="0" fontAlgn="base">
        <a:spcBef>
          <a:spcPct val="0"/>
        </a:spcBef>
        <a:spcAft>
          <a:spcPct val="0"/>
        </a:spcAft>
        <a:defRPr sz="3600">
          <a:solidFill>
            <a:schemeClr val="tx2"/>
          </a:solidFill>
          <a:latin typeface="Calibri" charset="0"/>
          <a:ea typeface="ＭＳ Ｐゴシック" charset="0"/>
          <a:cs typeface="ＭＳ Ｐゴシック" charset="0"/>
        </a:defRPr>
      </a:lvl3pPr>
      <a:lvl4pPr algn="l" rtl="0" fontAlgn="base">
        <a:spcBef>
          <a:spcPct val="0"/>
        </a:spcBef>
        <a:spcAft>
          <a:spcPct val="0"/>
        </a:spcAft>
        <a:defRPr sz="3600">
          <a:solidFill>
            <a:schemeClr val="tx2"/>
          </a:solidFill>
          <a:latin typeface="Calibri" charset="0"/>
          <a:ea typeface="ＭＳ Ｐゴシック" charset="0"/>
          <a:cs typeface="ＭＳ Ｐゴシック" charset="0"/>
        </a:defRPr>
      </a:lvl4pPr>
      <a:lvl5pPr algn="l" rtl="0" fontAlgn="base">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fontAlgn="base">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fontAlgn="base">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fontAlgn="base">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fontAlgn="base">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07D8B57E-7A1F-A040-8663-7A92380CF4D9}"/>
              </a:ext>
            </a:extLst>
          </p:cNvPr>
          <p:cNvSpPr>
            <a:spLocks noGrp="1" noChangeArrowheads="1"/>
          </p:cNvSpPr>
          <p:nvPr>
            <p:ph type="ctrTitle"/>
          </p:nvPr>
        </p:nvSpPr>
        <p:spPr/>
        <p:txBody>
          <a:bodyPr/>
          <a:lstStyle/>
          <a:p>
            <a:pPr>
              <a:defRPr/>
            </a:pPr>
            <a:r>
              <a:rPr lang="en-US" altLang="en-US">
                <a:ea typeface="ＭＳ Ｐゴシック" panose="020B0600070205080204" pitchFamily="34" charset="-128"/>
              </a:rPr>
              <a:t>Information Trading: Following the “insiders”</a:t>
            </a:r>
          </a:p>
        </p:txBody>
      </p:sp>
      <p:sp>
        <p:nvSpPr>
          <p:cNvPr id="3075" name="Rectangle 3">
            <a:extLst>
              <a:ext uri="{FF2B5EF4-FFF2-40B4-BE49-F238E27FC236}">
                <a16:creationId xmlns:a16="http://schemas.microsoft.com/office/drawing/2014/main" id="{9DD05055-20CF-9346-A2A2-B2981CA2AF62}"/>
              </a:ext>
            </a:extLst>
          </p:cNvPr>
          <p:cNvSpPr>
            <a:spLocks noGrp="1" noChangeArrowheads="1"/>
          </p:cNvSpPr>
          <p:nvPr>
            <p:ph type="subTitle" idx="1"/>
          </p:nvPr>
        </p:nvSpPr>
        <p:spPr>
          <a:xfrm>
            <a:off x="2362200" y="6049963"/>
            <a:ext cx="6705600" cy="685800"/>
          </a:xfrm>
        </p:spPr>
        <p:txBody>
          <a:bodyPr rtlCol="0"/>
          <a:lstStyle/>
          <a:p>
            <a:pPr fontAlgn="auto">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EC00EF02-5843-EA4D-83EB-A7140624C48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Insider Advantage</a:t>
            </a:r>
          </a:p>
        </p:txBody>
      </p:sp>
      <p:sp>
        <p:nvSpPr>
          <p:cNvPr id="3074" name="Rectangle 3">
            <a:extLst>
              <a:ext uri="{FF2B5EF4-FFF2-40B4-BE49-F238E27FC236}">
                <a16:creationId xmlns:a16="http://schemas.microsoft.com/office/drawing/2014/main" id="{6FF4F56B-B031-4247-875F-0FA96FA10F51}"/>
              </a:ext>
            </a:extLst>
          </p:cNvPr>
          <p:cNvSpPr>
            <a:spLocks noGrp="1"/>
          </p:cNvSpPr>
          <p:nvPr>
            <p:ph sz="quarter" idx="1"/>
          </p:nvPr>
        </p:nvSpPr>
        <p:spPr>
          <a:xfrm>
            <a:off x="612775" y="1600200"/>
            <a:ext cx="8153400" cy="4495800"/>
          </a:xfrm>
        </p:spPr>
        <p:txBody>
          <a:bodyPr/>
          <a:lstStyle/>
          <a:p>
            <a:pPr>
              <a:lnSpc>
                <a:spcPct val="80000"/>
              </a:lnSpc>
            </a:pPr>
            <a:r>
              <a:rPr lang="en-US" altLang="en-US" sz="2700">
                <a:ea typeface="ＭＳ Ｐゴシック" panose="020B0600070205080204" pitchFamily="34" charset="-128"/>
              </a:rPr>
              <a:t>Insiders are managers, directors or major stockholders in firms. While they are constrained from trading ahead of information releases, they can still legally buy or sell stock in their companies.</a:t>
            </a:r>
          </a:p>
          <a:p>
            <a:pPr>
              <a:lnSpc>
                <a:spcPct val="80000"/>
              </a:lnSpc>
            </a:pPr>
            <a:r>
              <a:rPr lang="en-US" altLang="en-US" sz="2700">
                <a:ea typeface="ＭＳ Ｐゴシック" panose="020B0600070205080204" pitchFamily="34" charset="-128"/>
              </a:rPr>
              <a:t>Analysts operate at the nexus of private and public information. To the extent that they “know” something about the company that the rest of us do not, their recommendations should convey information to the market.</a:t>
            </a:r>
          </a:p>
          <a:p>
            <a:pPr>
              <a:lnSpc>
                <a:spcPct val="80000"/>
              </a:lnSpc>
            </a:pPr>
            <a:r>
              <a:rPr lang="en-US" altLang="en-US" sz="2700">
                <a:ea typeface="ＭＳ Ｐゴシック" panose="020B0600070205080204" pitchFamily="34" charset="-128"/>
              </a:rPr>
              <a:t>One way to examine whether private information can be used to earn excess returns is to look at whether insiders and analysts earn excess returns.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8C7CDA7F-859D-E34E-8B91-DA04705918E1}"/>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Insider Trading as a Leading Indicator of Stock prices..</a:t>
            </a:r>
          </a:p>
        </p:txBody>
      </p:sp>
      <p:pic>
        <p:nvPicPr>
          <p:cNvPr id="4098" name="Picture 4">
            <a:extLst>
              <a:ext uri="{FF2B5EF4-FFF2-40B4-BE49-F238E27FC236}">
                <a16:creationId xmlns:a16="http://schemas.microsoft.com/office/drawing/2014/main" id="{9178E9AF-1A7B-5440-BC17-9C22DA77ECC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2775" y="1755775"/>
            <a:ext cx="7693025" cy="445135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7618EF59-1A98-644B-908F-43CF9B4F080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More on insider trading…</a:t>
            </a:r>
          </a:p>
        </p:txBody>
      </p:sp>
      <p:sp>
        <p:nvSpPr>
          <p:cNvPr id="5122" name="Rectangle 3">
            <a:extLst>
              <a:ext uri="{FF2B5EF4-FFF2-40B4-BE49-F238E27FC236}">
                <a16:creationId xmlns:a16="http://schemas.microsoft.com/office/drawing/2014/main" id="{25726BA0-6AA0-524A-967E-33F680DCCA2E}"/>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Noisy signal? </a:t>
            </a:r>
            <a:r>
              <a:rPr lang="en-US" altLang="en-US" sz="2200">
                <a:ea typeface="ＭＳ Ｐゴシック" panose="020B0600070205080204" pitchFamily="34" charset="-128"/>
              </a:rPr>
              <a:t>Studies since support this finding, but it is worth noting that </a:t>
            </a:r>
            <a:r>
              <a:rPr lang="en-US" altLang="en-US" sz="2200" u="sng">
                <a:ea typeface="ＭＳ Ｐゴシック" panose="020B0600070205080204" pitchFamily="34" charset="-128"/>
              </a:rPr>
              <a:t>insider buying is a noisy signal – about 4 in 10 stocks where insiders are buying turn out to be poor investments</a:t>
            </a:r>
            <a:r>
              <a:rPr lang="en-US" altLang="en-US" sz="2200">
                <a:ea typeface="ＭＳ Ｐゴシック" panose="020B0600070205080204" pitchFamily="34" charset="-128"/>
              </a:rPr>
              <a:t>, and even on average, the excess returns earned are not very large. </a:t>
            </a:r>
          </a:p>
          <a:p>
            <a:pPr>
              <a:lnSpc>
                <a:spcPct val="80000"/>
              </a:lnSpc>
            </a:pPr>
            <a:r>
              <a:rPr lang="en-US" altLang="en-US" sz="2200" u="sng">
                <a:ea typeface="ＭＳ Ｐゴシック" panose="020B0600070205080204" pitchFamily="34" charset="-128"/>
              </a:rPr>
              <a:t>Buyers vs Sellers</a:t>
            </a:r>
            <a:r>
              <a:rPr lang="en-US" altLang="en-US" sz="2200">
                <a:ea typeface="ＭＳ Ｐゴシック" panose="020B0600070205080204" pitchFamily="34" charset="-128"/>
              </a:rPr>
              <a:t>: In a study in 1998, Lakonishok and Lee  take a closer look at the price movements around insider trading. They find that firms with substantial insider selling have stock returns of 14.4% over the subsequent 12 months, which is significantly lower than the 22.2% earned by firms with insider buying. </a:t>
            </a:r>
          </a:p>
          <a:p>
            <a:pPr>
              <a:lnSpc>
                <a:spcPct val="80000"/>
              </a:lnSpc>
            </a:pPr>
            <a:r>
              <a:rPr lang="en-US" altLang="en-US" sz="2200" u="sng">
                <a:ea typeface="ＭＳ Ｐゴシック" panose="020B0600070205080204" pitchFamily="34" charset="-128"/>
              </a:rPr>
              <a:t>Small versus Large companies</a:t>
            </a:r>
            <a:r>
              <a:rPr lang="en-US" altLang="en-US" sz="2200">
                <a:ea typeface="ＭＳ Ｐゴシック" panose="020B0600070205080204" pitchFamily="34" charset="-128"/>
              </a:rPr>
              <a:t>: However, they find that the link between insider trading and subsequent returns is greatest for small companies and that there is almost no relationship at larger firms.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66B9C605-F5A8-674F-81FE-51D22AEB3B2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Insider trading - updated</a:t>
            </a:r>
          </a:p>
        </p:txBody>
      </p:sp>
      <p:sp>
        <p:nvSpPr>
          <p:cNvPr id="3" name="Content Placeholder 2">
            <a:extLst>
              <a:ext uri="{FF2B5EF4-FFF2-40B4-BE49-F238E27FC236}">
                <a16:creationId xmlns:a16="http://schemas.microsoft.com/office/drawing/2014/main" id="{CFD21881-EBE9-8B41-9FEA-B522EEABE602}"/>
              </a:ext>
            </a:extLst>
          </p:cNvPr>
          <p:cNvSpPr>
            <a:spLocks noGrp="1"/>
          </p:cNvSpPr>
          <p:nvPr>
            <p:ph sz="quarter" idx="1"/>
          </p:nvPr>
        </p:nvSpPr>
        <p:spPr>
          <a:xfrm>
            <a:off x="612775" y="1600200"/>
            <a:ext cx="8153400" cy="4495800"/>
          </a:xfrm>
        </p:spPr>
        <p:txBody>
          <a:bodyPr>
            <a:normAutofit lnSpcReduction="10000"/>
          </a:bodyPr>
          <a:lstStyle/>
          <a:p>
            <a:pPr>
              <a:lnSpc>
                <a:spcPct val="80000"/>
              </a:lnSpc>
              <a:buFont typeface="Wingdings" charset="2"/>
              <a:buChar char=""/>
              <a:defRPr/>
            </a:pPr>
            <a:r>
              <a:rPr lang="en-US" altLang="en-US" sz="2200" u="sng">
                <a:ea typeface="ＭＳ Ｐゴシック" panose="020B0600070205080204" pitchFamily="34" charset="-128"/>
              </a:rPr>
              <a:t>Insider trading laws tightened</a:t>
            </a:r>
            <a:r>
              <a:rPr lang="en-US" altLang="en-US" sz="2200">
                <a:ea typeface="ＭＳ Ｐゴシック" panose="020B0600070205080204" pitchFamily="34" charset="-128"/>
              </a:rPr>
              <a:t>: The first is that the SEC has become more expansive in its definition of what constitutes insider information (to include any material non-public information, rather than just information releases from the firm) and more aggressive in its enforcement of insider trading laws. </a:t>
            </a:r>
          </a:p>
          <a:p>
            <a:pPr>
              <a:lnSpc>
                <a:spcPct val="80000"/>
              </a:lnSpc>
              <a:buFont typeface="Wingdings" charset="2"/>
              <a:buChar char=""/>
              <a:defRPr/>
            </a:pPr>
            <a:r>
              <a:rPr lang="en-US" altLang="en-US" sz="2200" u="sng">
                <a:ea typeface="ＭＳ Ｐゴシック" panose="020B0600070205080204" pitchFamily="34" charset="-128"/>
              </a:rPr>
              <a:t>Companies are more stringent</a:t>
            </a:r>
            <a:r>
              <a:rPr lang="en-US" altLang="en-US" sz="2200">
                <a:ea typeface="ＭＳ Ｐゴシック" panose="020B0600070205080204" pitchFamily="34" charset="-128"/>
              </a:rPr>
              <a:t>: The second is that companies, perhaps in response to the SEC’s hard line on insider trading, have adopted more stringent policies restricting insiders from trading on information. </a:t>
            </a:r>
          </a:p>
          <a:p>
            <a:pPr>
              <a:lnSpc>
                <a:spcPct val="80000"/>
              </a:lnSpc>
              <a:buFont typeface="Wingdings" charset="2"/>
              <a:buChar char=""/>
              <a:defRPr/>
            </a:pPr>
            <a:r>
              <a:rPr lang="en-US" altLang="en-US" sz="2200" u="sng">
                <a:ea typeface="ＭＳ Ｐゴシック" panose="020B0600070205080204" pitchFamily="34" charset="-128"/>
              </a:rPr>
              <a:t>Price effect of insider trading has decreased</a:t>
            </a:r>
            <a:r>
              <a:rPr lang="en-US" altLang="en-US" sz="2200">
                <a:ea typeface="ＭＳ Ｐゴシック" panose="020B0600070205080204" pitchFamily="34" charset="-128"/>
              </a:rPr>
              <a:t>: Perhaps as a consequence, the price effect of insider trading has decreased over time and one study finds that the price effect of (legal) insider trading has almost disappeared since 2002, with the adoption of Regulation Fair Disclosure (FD), which restricted selective information disclosure by companies to a few investors or analysts, and Sarbanes-Oxley, which increased scrutiny of insider trading.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F374BD4-920C-7941-A28A-1DAE37F029DD}"/>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Can you follow insiders and make money?</a:t>
            </a:r>
          </a:p>
        </p:txBody>
      </p:sp>
      <p:pic>
        <p:nvPicPr>
          <p:cNvPr id="7170" name="Picture 5">
            <a:extLst>
              <a:ext uri="{FF2B5EF4-FFF2-40B4-BE49-F238E27FC236}">
                <a16:creationId xmlns:a16="http://schemas.microsoft.com/office/drawing/2014/main" id="{277FBDD7-E727-B44B-A03F-7A46DA72A74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333625" y="1746250"/>
            <a:ext cx="4711700" cy="4203700"/>
          </a:xfrm>
        </p:spPr>
      </p:pic>
      <p:sp>
        <p:nvSpPr>
          <p:cNvPr id="7171" name="Rectangle 6">
            <a:extLst>
              <a:ext uri="{FF2B5EF4-FFF2-40B4-BE49-F238E27FC236}">
                <a16:creationId xmlns:a16="http://schemas.microsoft.com/office/drawing/2014/main" id="{F3D33B8D-7A0D-C241-82CC-87A484DB9D19}"/>
              </a:ext>
            </a:extLst>
          </p:cNvPr>
          <p:cNvSpPr>
            <a:spLocks noChangeArrowheads="1"/>
          </p:cNvSpPr>
          <p:nvPr/>
        </p:nvSpPr>
        <p:spPr bwMode="auto">
          <a:xfrm>
            <a:off x="9293225" y="55753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921D2B11-57B7-5C41-AEB2-02A5DBAC60E2}"/>
              </a:ext>
            </a:extLst>
          </p:cNvPr>
          <p:cNvSpPr>
            <a:spLocks noGrp="1" noChangeArrowheads="1"/>
          </p:cNvSpPr>
          <p:nvPr>
            <p:ph type="title"/>
          </p:nvPr>
        </p:nvSpPr>
        <p:spPr>
          <a:xfrm>
            <a:off x="612775" y="228600"/>
            <a:ext cx="8153400" cy="990600"/>
          </a:xfrm>
        </p:spPr>
        <p:txBody>
          <a:bodyPr rtlCol="0">
            <a:normAutofit fontScale="90000"/>
          </a:bodyPr>
          <a:lstStyle/>
          <a:p>
            <a:pPr fontAlgn="auto">
              <a:spcAft>
                <a:spcPts val="0"/>
              </a:spcAft>
              <a:defRPr/>
            </a:pPr>
            <a:r>
              <a:rPr lang="en-US">
                <a:ea typeface="+mj-ea"/>
                <a:cs typeface="+mj-cs"/>
              </a:rPr>
              <a:t>Are some insiders more inside than others?</a:t>
            </a:r>
          </a:p>
        </p:txBody>
      </p:sp>
      <p:sp>
        <p:nvSpPr>
          <p:cNvPr id="8194" name="Rectangle 3">
            <a:extLst>
              <a:ext uri="{FF2B5EF4-FFF2-40B4-BE49-F238E27FC236}">
                <a16:creationId xmlns:a16="http://schemas.microsoft.com/office/drawing/2014/main" id="{845ACC00-64C3-2143-B7BD-548477C89E34}"/>
              </a:ext>
            </a:extLst>
          </p:cNvPr>
          <p:cNvSpPr>
            <a:spLocks noGrp="1"/>
          </p:cNvSpPr>
          <p:nvPr>
            <p:ph sz="quarter" idx="1"/>
          </p:nvPr>
        </p:nvSpPr>
        <p:spPr>
          <a:xfrm>
            <a:off x="612775" y="1600200"/>
            <a:ext cx="8153400" cy="4495800"/>
          </a:xfrm>
        </p:spPr>
        <p:txBody>
          <a:bodyPr/>
          <a:lstStyle/>
          <a:p>
            <a:pPr>
              <a:lnSpc>
                <a:spcPct val="80000"/>
              </a:lnSpc>
            </a:pPr>
            <a:r>
              <a:rPr lang="en-US" altLang="en-US" sz="2200" u="sng">
                <a:ea typeface="ＭＳ Ｐゴシック" panose="020B0600070205080204" pitchFamily="34" charset="-128"/>
              </a:rPr>
              <a:t>Not all insiders have equal access to information</a:t>
            </a:r>
            <a:r>
              <a:rPr lang="en-US" altLang="en-US" sz="2200">
                <a:ea typeface="ＭＳ Ｐゴシック" panose="020B0600070205080204" pitchFamily="34" charset="-128"/>
              </a:rPr>
              <a:t>. Top managers and members of the board should be privy to much more important information and thus their trades should be more revealing. A study by Bettis, Vickrey and Vickery finds that investors who focus only on large trades made by top executives, rather than total insider trading may, in fact, be able to earn excess returns.</a:t>
            </a:r>
          </a:p>
          <a:p>
            <a:pPr>
              <a:lnSpc>
                <a:spcPct val="80000"/>
              </a:lnSpc>
            </a:pPr>
            <a:r>
              <a:rPr lang="en-US" altLang="en-US" sz="2200">
                <a:ea typeface="ＭＳ Ｐゴシック" panose="020B0600070205080204" pitchFamily="34" charset="-128"/>
              </a:rPr>
              <a:t>As </a:t>
            </a:r>
            <a:r>
              <a:rPr lang="en-US" altLang="en-US" sz="2200" u="sng">
                <a:ea typeface="ＭＳ Ｐゴシック" panose="020B0600070205080204" pitchFamily="34" charset="-128"/>
              </a:rPr>
              <a:t>investment alternatives to trading on common stock have multiplied</a:t>
            </a:r>
            <a:r>
              <a:rPr lang="en-US" altLang="en-US" sz="2200">
                <a:ea typeface="ＭＳ Ｐゴシック" panose="020B0600070205080204" pitchFamily="34" charset="-128"/>
              </a:rPr>
              <a:t>, insiders have also become more sophisticated about using these alternatives. As an outside investor, you may be able to add more value by tracking these alternative investments. </a:t>
            </a:r>
          </a:p>
          <a:p>
            <a:pPr>
              <a:lnSpc>
                <a:spcPct val="80000"/>
              </a:lnSpc>
            </a:pPr>
            <a:r>
              <a:rPr lang="en-US" altLang="en-US" sz="2200" u="sng">
                <a:ea typeface="ＭＳ Ｐゴシック" panose="020B0600070205080204" pitchFamily="34" charset="-128"/>
              </a:rPr>
              <a:t>Knowledge about insider trading is more useful in some companies than in others</a:t>
            </a:r>
            <a:r>
              <a:rPr lang="en-US" altLang="en-US" sz="2200">
                <a:ea typeface="ＭＳ Ｐゴシック" panose="020B0600070205080204" pitchFamily="34" charset="-128"/>
              </a:rPr>
              <a:t>. Insider buying or selling is likely to contain less information (and thus be less useful to investors) in companies where information is plentiful (both because of disclosure by the company and analysts following the company) and easy to assess.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1BF5BD5-0890-9D48-98C8-FF69283CCA38}"/>
              </a:ext>
            </a:extLst>
          </p:cNvPr>
          <p:cNvSpPr>
            <a:spLocks noGrp="1" noChangeArrowheads="1"/>
          </p:cNvSpPr>
          <p:nvPr>
            <p:ph type="title"/>
          </p:nvPr>
        </p:nvSpPr>
        <p:spPr>
          <a:xfrm>
            <a:off x="612775" y="228600"/>
            <a:ext cx="8153400" cy="990600"/>
          </a:xfrm>
        </p:spPr>
        <p:txBody>
          <a:bodyPr rtlCol="0">
            <a:normAutofit/>
          </a:bodyPr>
          <a:lstStyle/>
          <a:p>
            <a:pPr fontAlgn="auto">
              <a:spcAft>
                <a:spcPts val="0"/>
              </a:spcAft>
              <a:defRPr/>
            </a:pPr>
            <a:r>
              <a:rPr lang="en-US">
                <a:ea typeface="+mj-ea"/>
                <a:cs typeface="+mj-cs"/>
              </a:rPr>
              <a:t>Illegal Insider Trading: Is it profitable? </a:t>
            </a:r>
          </a:p>
        </p:txBody>
      </p:sp>
      <p:sp>
        <p:nvSpPr>
          <p:cNvPr id="9218" name="Rectangle 3">
            <a:extLst>
              <a:ext uri="{FF2B5EF4-FFF2-40B4-BE49-F238E27FC236}">
                <a16:creationId xmlns:a16="http://schemas.microsoft.com/office/drawing/2014/main" id="{2B04E4D4-4BF3-B14E-BC2A-F2C2C9ABD303}"/>
              </a:ext>
            </a:extLst>
          </p:cNvPr>
          <p:cNvSpPr>
            <a:spLocks noGrp="1"/>
          </p:cNvSpPr>
          <p:nvPr>
            <p:ph sz="quarter" idx="1"/>
          </p:nvPr>
        </p:nvSpPr>
        <p:spPr>
          <a:xfrm>
            <a:off x="612775" y="1600200"/>
            <a:ext cx="8153400" cy="4495800"/>
          </a:xfrm>
        </p:spPr>
        <p:txBody>
          <a:bodyPr/>
          <a:lstStyle/>
          <a:p>
            <a:pPr>
              <a:lnSpc>
                <a:spcPct val="80000"/>
              </a:lnSpc>
            </a:pPr>
            <a:r>
              <a:rPr lang="en-US" altLang="en-US" sz="2000" u="sng" dirty="0">
                <a:ea typeface="ＭＳ Ｐゴシック" panose="020B0600070205080204" pitchFamily="34" charset="-128"/>
              </a:rPr>
              <a:t>It is pervasive</a:t>
            </a:r>
            <a:r>
              <a:rPr lang="en-US" altLang="en-US" sz="2000" dirty="0">
                <a:ea typeface="ＭＳ Ｐゴシック" panose="020B0600070205080204" pitchFamily="34" charset="-128"/>
              </a:rPr>
              <a:t>: Almost all major news announcements made by firms are preceded by a price run-up (if it is good news) or a price drop (if it is bad news). While this may indicate a very prescient market, it is much more likely that someone with access to the privileged information. In fact, the other indicator of insider trading is the surge in trading volume in both the stock itself and derivatives prior to big news announcements.</a:t>
            </a:r>
          </a:p>
          <a:p>
            <a:pPr>
              <a:lnSpc>
                <a:spcPct val="80000"/>
              </a:lnSpc>
            </a:pPr>
            <a:r>
              <a:rPr lang="en-US" altLang="en-US" sz="2000" u="sng" dirty="0">
                <a:ea typeface="ＭＳ Ｐゴシック" panose="020B0600070205080204" pitchFamily="34" charset="-128"/>
              </a:rPr>
              <a:t>Illegal insiders make money</a:t>
            </a:r>
            <a:r>
              <a:rPr lang="en-US" altLang="en-US" sz="2000" dirty="0">
                <a:ea typeface="ＭＳ Ｐゴシック" panose="020B0600070205080204" pitchFamily="34" charset="-128"/>
              </a:rPr>
              <a:t>: When insiders are caught trading illegally, they almost invariably have made a killing on their investment. Clearly, some insiders made significant returns off their privileged positions. </a:t>
            </a:r>
          </a:p>
          <a:p>
            <a:pPr>
              <a:lnSpc>
                <a:spcPct val="80000"/>
              </a:lnSpc>
            </a:pPr>
            <a:r>
              <a:rPr lang="en-US" altLang="en-US" sz="2000" u="sng" dirty="0">
                <a:ea typeface="ＭＳ Ｐゴシック" panose="020B0600070205080204" pitchFamily="34" charset="-128"/>
              </a:rPr>
              <a:t>Timing is key</a:t>
            </a:r>
            <a:r>
              <a:rPr lang="en-US" altLang="en-US" sz="2000" dirty="0">
                <a:ea typeface="ＭＳ Ｐゴシック" panose="020B0600070205080204" pitchFamily="34" charset="-128"/>
              </a:rPr>
              <a:t>: In addition to having access to information, insiders are often in a position to time the release of relevant information to financial markets. One study find that insiders sell stock between 3 and 9 quarters before their firms report a break in consecutive earnings increases. They also find, for instance, that insider selling increases at growth firms prior to periods of declining earnings.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BB2C-B09F-FD40-8DCD-6707D02C9831}"/>
              </a:ext>
            </a:extLst>
          </p:cNvPr>
          <p:cNvSpPr>
            <a:spLocks noGrp="1"/>
          </p:cNvSpPr>
          <p:nvPr>
            <p:ph type="title"/>
          </p:nvPr>
        </p:nvSpPr>
        <p:spPr/>
        <p:txBody>
          <a:bodyPr/>
          <a:lstStyle/>
          <a:p>
            <a:r>
              <a:rPr lang="en-US" dirty="0"/>
              <a:t>What if insider information is legal?</a:t>
            </a:r>
          </a:p>
        </p:txBody>
      </p:sp>
      <p:sp>
        <p:nvSpPr>
          <p:cNvPr id="3" name="Content Placeholder 2">
            <a:extLst>
              <a:ext uri="{FF2B5EF4-FFF2-40B4-BE49-F238E27FC236}">
                <a16:creationId xmlns:a16="http://schemas.microsoft.com/office/drawing/2014/main" id="{A372CBAC-3956-5042-BF89-90EC9A84F5F0}"/>
              </a:ext>
            </a:extLst>
          </p:cNvPr>
          <p:cNvSpPr>
            <a:spLocks noGrp="1"/>
          </p:cNvSpPr>
          <p:nvPr>
            <p:ph sz="quarter" idx="1"/>
          </p:nvPr>
        </p:nvSpPr>
        <p:spPr/>
        <p:txBody>
          <a:bodyPr>
            <a:normAutofit fontScale="92500" lnSpcReduction="20000"/>
          </a:bodyPr>
          <a:lstStyle/>
          <a:p>
            <a:r>
              <a:rPr lang="en-US" dirty="0"/>
              <a:t>There are some markets where managers and insiders are allowed to legally disclose information to some investors (analysts, big institutions). </a:t>
            </a:r>
          </a:p>
          <a:p>
            <a:r>
              <a:rPr lang="en-US" dirty="0"/>
              <a:t>In those markets, the investors who have access to insider information have an advantage over other investors who do not.</a:t>
            </a:r>
          </a:p>
          <a:p>
            <a:r>
              <a:rPr lang="en-US" dirty="0"/>
              <a:t>That should give them an advantage and excess returns, but there are two potential catches:</a:t>
            </a:r>
          </a:p>
          <a:p>
            <a:pPr lvl="1"/>
            <a:r>
              <a:rPr lang="en-US" dirty="0"/>
              <a:t>The perception that the market is not fair will drive out the investors who do not access private information, causing liquidity to dry up.</a:t>
            </a:r>
          </a:p>
          <a:p>
            <a:pPr lvl="1"/>
            <a:r>
              <a:rPr lang="en-US" dirty="0"/>
              <a:t>In this illiquid market, the very act of trading by those with access to insider information may drive out excess returns.</a:t>
            </a:r>
          </a:p>
        </p:txBody>
      </p:sp>
    </p:spTree>
    <p:extLst>
      <p:ext uri="{BB962C8B-B14F-4D97-AF65-F5344CB8AC3E}">
        <p14:creationId xmlns:p14="http://schemas.microsoft.com/office/powerpoint/2010/main" val="19124998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valintro3hour2018</Template>
  <TotalTime>1225</TotalTime>
  <Words>949</Words>
  <Application>Microsoft Macintosh PowerPoint</Application>
  <PresentationFormat>On-screen Show (4:3)</PresentationFormat>
  <Paragraphs>30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vt:lpstr>
      <vt:lpstr>Wingdings</vt:lpstr>
      <vt:lpstr>Wingdings 2</vt:lpstr>
      <vt:lpstr>Basic</vt:lpstr>
      <vt:lpstr>Information Trading: Following the “insiders”</vt:lpstr>
      <vt:lpstr>The Insider Advantage</vt:lpstr>
      <vt:lpstr>Insider Trading as a Leading Indicator of Stock prices..</vt:lpstr>
      <vt:lpstr>More on insider trading…</vt:lpstr>
      <vt:lpstr>Insider trading - updated</vt:lpstr>
      <vt:lpstr>Can you follow insiders and make money?</vt:lpstr>
      <vt:lpstr>Are some insiders more inside than others?</vt:lpstr>
      <vt:lpstr>Illegal Insider Trading: Is it profitable? </vt:lpstr>
      <vt:lpstr>What if insider information is legal?</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71</cp:revision>
  <cp:lastPrinted>1998-08-25T17:04:55Z</cp:lastPrinted>
  <dcterms:created xsi:type="dcterms:W3CDTF">1998-07-22T17:34:10Z</dcterms:created>
  <dcterms:modified xsi:type="dcterms:W3CDTF">2019-08-16T22:16:05Z</dcterms:modified>
</cp:coreProperties>
</file>