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40" r:id="rId1"/>
  </p:sldMasterIdLst>
  <p:notesMasterIdLst>
    <p:notesMasterId r:id="rId18"/>
  </p:notesMasterIdLst>
  <p:sldIdLst>
    <p:sldId id="256" r:id="rId2"/>
    <p:sldId id="324" r:id="rId3"/>
    <p:sldId id="325" r:id="rId4"/>
    <p:sldId id="326" r:id="rId5"/>
    <p:sldId id="327" r:id="rId6"/>
    <p:sldId id="328" r:id="rId7"/>
    <p:sldId id="329" r:id="rId8"/>
    <p:sldId id="330" r:id="rId9"/>
    <p:sldId id="332" r:id="rId10"/>
    <p:sldId id="333" r:id="rId11"/>
    <p:sldId id="334" r:id="rId12"/>
    <p:sldId id="361" r:id="rId13"/>
    <p:sldId id="337" r:id="rId14"/>
    <p:sldId id="338" r:id="rId15"/>
    <p:sldId id="340" r:id="rId16"/>
    <p:sldId id="362" r:id="rId1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3195"/>
  </p:normalViewPr>
  <p:slideViewPr>
    <p:cSldViewPr>
      <p:cViewPr varScale="1">
        <p:scale>
          <a:sx n="109" d="100"/>
          <a:sy n="109" d="100"/>
        </p:scale>
        <p:origin x="14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F4C61966-33C2-9643-B945-A4880B2AACF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3EE366B1-9530-E346-A83E-25F524EE05F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B450AB50-2684-AC44-A5A0-4B3288D83BC6}"/>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64032FF1-C351-AC42-B3A9-5402B5AF452C}"/>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DECC265D-C8F5-F94D-93B8-E1E960A8B367}"/>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1A6D603A-F7CD-DB45-A611-643B9D93D7CB}"/>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51B8E086-B074-254C-9CF6-944B89004AB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36B14B-6384-1B48-8EF8-C838E8F73F94}"/>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458259F9-4C06-3245-BB6F-6EAC874FD27B}"/>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EC2C92B2-C874-244F-987E-894CFB9CBADA}"/>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9561E7AD-483F-404E-B056-A009CA2E583E}"/>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7037CD70-8A4F-0348-A07E-7AEFB2D936AD}"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id="{108001F3-8726-1045-87DB-E5E616C19DB7}"/>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1FD378AF-EE22-D946-9522-2CEF894FCB4A}"/>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D6CD9E78-615E-154D-A11F-5F8B57D69DFD}" type="slidenum">
              <a:rPr lang="en-US" altLang="en-US"/>
              <a:pPr>
                <a:defRPr/>
              </a:pPr>
              <a:t>‹#›</a:t>
            </a:fld>
            <a:endParaRPr lang="en-US" altLang="en-US"/>
          </a:p>
        </p:txBody>
      </p:sp>
    </p:spTree>
    <p:extLst>
      <p:ext uri="{BB962C8B-B14F-4D97-AF65-F5344CB8AC3E}">
        <p14:creationId xmlns:p14="http://schemas.microsoft.com/office/powerpoint/2010/main" val="755754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0681D8-DFAB-B146-ABF5-BA851B9D3B75}"/>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23AAD76A-9FAD-B34C-BA8B-F134F2B393DD}"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81357723-CCA1-1C46-9B3E-58D091C42725}"/>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7CEB149B-152A-5543-A8B2-D6CE275AB506}"/>
              </a:ext>
            </a:extLst>
          </p:cNvPr>
          <p:cNvSpPr>
            <a:spLocks noGrp="1"/>
          </p:cNvSpPr>
          <p:nvPr>
            <p:ph type="sldNum" sz="quarter" idx="11"/>
          </p:nvPr>
        </p:nvSpPr>
        <p:spPr/>
        <p:txBody>
          <a:bodyPr/>
          <a:lstStyle>
            <a:lvl1pPr>
              <a:defRPr smtClean="0"/>
            </a:lvl1pPr>
          </a:lstStyle>
          <a:p>
            <a:pPr>
              <a:defRPr/>
            </a:pPr>
            <a:fld id="{CFE32144-DF33-6042-A557-579E489F07B5}" type="slidenum">
              <a:rPr lang="en-US" altLang="en-US"/>
              <a:pPr>
                <a:defRPr/>
              </a:pPr>
              <a:t>‹#›</a:t>
            </a:fld>
            <a:endParaRPr lang="en-US" altLang="en-US"/>
          </a:p>
        </p:txBody>
      </p:sp>
    </p:spTree>
    <p:extLst>
      <p:ext uri="{BB962C8B-B14F-4D97-AF65-F5344CB8AC3E}">
        <p14:creationId xmlns:p14="http://schemas.microsoft.com/office/powerpoint/2010/main" val="272335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3F9466E-67D9-FA49-BAC4-E1EDA6408867}"/>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824C4ACD-9021-A243-B166-33B7CC1B1048}"/>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DF2A4CC5-A4F5-4040-89BC-7438F78DB3BA}"/>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1A3DE41D-25FC-9C4D-BB91-60783EF7E44D}"/>
              </a:ext>
            </a:extLst>
          </p:cNvPr>
          <p:cNvSpPr>
            <a:spLocks noGrp="1"/>
          </p:cNvSpPr>
          <p:nvPr>
            <p:ph type="dt" sz="half" idx="10"/>
          </p:nvPr>
        </p:nvSpPr>
        <p:spPr/>
        <p:txBody>
          <a:bodyPr/>
          <a:lstStyle>
            <a:lvl1pPr>
              <a:defRPr smtClean="0"/>
            </a:lvl1pPr>
          </a:lstStyle>
          <a:p>
            <a:pPr>
              <a:defRPr/>
            </a:pPr>
            <a:fld id="{991B16CB-05A7-B84A-A8F4-FCDAA4CD5CD6}"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id="{1DF51A74-139C-8040-8567-BFFF6D9B806A}"/>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FDF3CA19-05CD-3245-9C7A-F759A410ED2E}"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19542CBC-A0B9-5A49-85F2-19E883F1A2C5}"/>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931765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4202E6EE-19B9-9943-B859-1B7C8538CDCF}"/>
              </a:ext>
            </a:extLst>
          </p:cNvPr>
          <p:cNvSpPr>
            <a:spLocks noGrp="1"/>
          </p:cNvSpPr>
          <p:nvPr>
            <p:ph type="dt" sz="half" idx="10"/>
          </p:nvPr>
        </p:nvSpPr>
        <p:spPr/>
        <p:txBody>
          <a:bodyPr/>
          <a:lstStyle>
            <a:lvl1pPr>
              <a:defRPr smtClean="0"/>
            </a:lvl1pPr>
          </a:lstStyle>
          <a:p>
            <a:pPr>
              <a:defRPr/>
            </a:pPr>
            <a:fld id="{877ED77D-B166-B341-965E-E859F400C553}"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id="{26E7875C-3373-1C43-AE46-B66A733FA954}"/>
              </a:ext>
            </a:extLst>
          </p:cNvPr>
          <p:cNvSpPr>
            <a:spLocks noGrp="1"/>
          </p:cNvSpPr>
          <p:nvPr>
            <p:ph type="sldNum" sz="quarter" idx="11"/>
          </p:nvPr>
        </p:nvSpPr>
        <p:spPr/>
        <p:txBody>
          <a:bodyPr/>
          <a:lstStyle>
            <a:lvl1pPr>
              <a:defRPr smtClean="0"/>
            </a:lvl1pPr>
          </a:lstStyle>
          <a:p>
            <a:pPr>
              <a:defRPr/>
            </a:pPr>
            <a:fld id="{2A1C8E01-AE97-284E-A27D-59A459709388}"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F930850E-485D-484A-8EAB-E1C60E394747}"/>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865958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FECCBB79-59B8-8A42-B507-66940AE90197}"/>
              </a:ext>
            </a:extLst>
          </p:cNvPr>
          <p:cNvSpPr>
            <a:spLocks noGrp="1"/>
          </p:cNvSpPr>
          <p:nvPr>
            <p:ph type="dt" sz="half" idx="10"/>
          </p:nvPr>
        </p:nvSpPr>
        <p:spPr/>
        <p:txBody>
          <a:bodyPr/>
          <a:lstStyle>
            <a:lvl1pPr>
              <a:defRPr/>
            </a:lvl1pPr>
          </a:lstStyle>
          <a:p>
            <a:pPr>
              <a:defRPr/>
            </a:pPr>
            <a:fld id="{1E2476AE-B98E-E547-AABE-C55B5A12827E}"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3B9CF8DE-864A-BE41-8872-E80C43B4588F}"/>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A8E90530-B9D0-7240-8451-0427221FD979}"/>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728817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19A77C01-C3C0-ED47-95BA-1977F58A39F0}"/>
              </a:ext>
            </a:extLst>
          </p:cNvPr>
          <p:cNvSpPr>
            <a:spLocks noGrp="1"/>
          </p:cNvSpPr>
          <p:nvPr>
            <p:ph type="dt" sz="half" idx="10"/>
          </p:nvPr>
        </p:nvSpPr>
        <p:spPr/>
        <p:txBody>
          <a:bodyPr/>
          <a:lstStyle>
            <a:lvl1pPr>
              <a:defRPr smtClean="0"/>
            </a:lvl1pPr>
          </a:lstStyle>
          <a:p>
            <a:pPr>
              <a:defRPr/>
            </a:pPr>
            <a:fld id="{922692F3-E94B-534A-BB19-887416CEEC74}"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id="{63684689-DCC0-3946-BDE1-2A53BB763EFA}"/>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DB7DDF52-FE3A-4243-9C48-636541141B5B}"/>
              </a:ext>
            </a:extLst>
          </p:cNvPr>
          <p:cNvSpPr>
            <a:spLocks noGrp="1"/>
          </p:cNvSpPr>
          <p:nvPr>
            <p:ph type="sldNum" sz="quarter" idx="12"/>
          </p:nvPr>
        </p:nvSpPr>
        <p:spPr/>
        <p:txBody>
          <a:bodyPr/>
          <a:lstStyle>
            <a:lvl1pPr>
              <a:defRPr smtClean="0"/>
            </a:lvl1pPr>
          </a:lstStyle>
          <a:p>
            <a:pPr>
              <a:defRPr/>
            </a:pPr>
            <a:fld id="{2BE87532-FE0F-D242-8528-ED5C320856A4}" type="slidenum">
              <a:rPr lang="en-US" altLang="en-US"/>
              <a:pPr>
                <a:defRPr/>
              </a:pPr>
              <a:t>‹#›</a:t>
            </a:fld>
            <a:endParaRPr lang="en-US" altLang="en-US"/>
          </a:p>
        </p:txBody>
      </p:sp>
    </p:spTree>
    <p:extLst>
      <p:ext uri="{BB962C8B-B14F-4D97-AF65-F5344CB8AC3E}">
        <p14:creationId xmlns:p14="http://schemas.microsoft.com/office/powerpoint/2010/main" val="1515791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2B8D78-DD28-BA41-B954-500D11230E9E}"/>
              </a:ext>
            </a:extLst>
          </p:cNvPr>
          <p:cNvSpPr>
            <a:spLocks noGrp="1"/>
          </p:cNvSpPr>
          <p:nvPr>
            <p:ph type="dt" sz="half" idx="10"/>
          </p:nvPr>
        </p:nvSpPr>
        <p:spPr/>
        <p:txBody>
          <a:bodyPr/>
          <a:lstStyle>
            <a:lvl1pPr>
              <a:defRPr smtClean="0"/>
            </a:lvl1pPr>
          </a:lstStyle>
          <a:p>
            <a:pPr>
              <a:defRPr/>
            </a:pPr>
            <a:fld id="{1652AC22-F7A3-524E-8F1F-50CF92ACCE2A}"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1A7B9CD3-43B4-7A43-8D0C-D3FC21D3214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4B3E781C-D98A-0445-B229-7B298F8416BA}"/>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16100936-D57F-C74F-AE65-2DEEDD92F3A9}" type="slidenum">
              <a:rPr lang="en-US" altLang="en-US"/>
              <a:pPr>
                <a:defRPr/>
              </a:pPr>
              <a:t>‹#›</a:t>
            </a:fld>
            <a:endParaRPr lang="en-US" altLang="en-US"/>
          </a:p>
        </p:txBody>
      </p:sp>
    </p:spTree>
    <p:extLst>
      <p:ext uri="{BB962C8B-B14F-4D97-AF65-F5344CB8AC3E}">
        <p14:creationId xmlns:p14="http://schemas.microsoft.com/office/powerpoint/2010/main" val="4190652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5A72EC74-7360-684B-82E0-AB399681976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5D5CABC-CA82-F646-AA3D-650347702005}"/>
              </a:ext>
            </a:extLst>
          </p:cNvPr>
          <p:cNvSpPr>
            <a:spLocks noGrp="1"/>
          </p:cNvSpPr>
          <p:nvPr>
            <p:ph type="dt" sz="half" idx="10"/>
          </p:nvPr>
        </p:nvSpPr>
        <p:spPr/>
        <p:txBody>
          <a:bodyPr/>
          <a:lstStyle>
            <a:lvl1pPr>
              <a:defRPr smtClean="0"/>
            </a:lvl1pPr>
          </a:lstStyle>
          <a:p>
            <a:pPr>
              <a:defRPr/>
            </a:pPr>
            <a:fld id="{9199AD5E-65D8-F241-94A9-6C2FE26A42BD}"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id="{86052175-5039-0449-8A0B-FE3D1BCE599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7B8A8983-CB40-C14F-8656-B9033B6884C5}"/>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712747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891F39-3009-B64C-A068-C0F105255486}"/>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EFAAF84-4A2A-6C46-A4D6-1EEC8551DC58}"/>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33BD8242-11E5-0D4F-AC09-0250B25EB10C}"/>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4642F74A-5A5C-C04E-BDDB-79D6E4F2A927}"/>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1AD32678-1C00-6C45-891E-AC9F678021E8}"/>
              </a:ext>
            </a:extLst>
          </p:cNvPr>
          <p:cNvSpPr>
            <a:spLocks noGrp="1"/>
          </p:cNvSpPr>
          <p:nvPr>
            <p:ph type="dt" sz="half" idx="10"/>
          </p:nvPr>
        </p:nvSpPr>
        <p:spPr>
          <a:xfrm>
            <a:off x="6248400" y="6248400"/>
            <a:ext cx="2667000" cy="365125"/>
          </a:xfrm>
        </p:spPr>
        <p:txBody>
          <a:bodyPr/>
          <a:lstStyle>
            <a:lvl1pPr>
              <a:defRPr smtClean="0"/>
            </a:lvl1pPr>
          </a:lstStyle>
          <a:p>
            <a:pPr>
              <a:defRPr/>
            </a:pPr>
            <a:fld id="{B7C8375D-2CB1-034D-85D0-2D24F35B971B}"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id="{ACF64B23-D20B-8F4C-8256-9ABBE296058B}"/>
              </a:ext>
            </a:extLst>
          </p:cNvPr>
          <p:cNvSpPr>
            <a:spLocks noGrp="1"/>
          </p:cNvSpPr>
          <p:nvPr>
            <p:ph type="sldNum" sz="quarter" idx="11"/>
          </p:nvPr>
        </p:nvSpPr>
        <p:spPr>
          <a:xfrm>
            <a:off x="0" y="4667250"/>
            <a:ext cx="1447800" cy="663575"/>
          </a:xfrm>
        </p:spPr>
        <p:txBody>
          <a:bodyPr/>
          <a:lstStyle>
            <a:lvl1pPr>
              <a:defRPr sz="2800" smtClean="0"/>
            </a:lvl1pPr>
          </a:lstStyle>
          <a:p>
            <a:pPr>
              <a:defRPr/>
            </a:pPr>
            <a:fld id="{2E605B89-8AC7-AE47-9BA5-D909EEAB8FD6}"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791D3ACB-8F2D-8E41-B137-8A09B47B5906}"/>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3999411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8EFCFEB5-5986-8243-9B1A-3EEEE4B28AB7}"/>
              </a:ext>
            </a:extLst>
          </p:cNvPr>
          <p:cNvSpPr>
            <a:spLocks noGrp="1"/>
          </p:cNvSpPr>
          <p:nvPr>
            <p:ph type="dt" sz="half" idx="10"/>
          </p:nvPr>
        </p:nvSpPr>
        <p:spPr/>
        <p:txBody>
          <a:bodyPr/>
          <a:lstStyle>
            <a:lvl1pPr>
              <a:defRPr smtClean="0"/>
            </a:lvl1pPr>
          </a:lstStyle>
          <a:p>
            <a:pPr>
              <a:defRPr/>
            </a:pPr>
            <a:fld id="{E8DF59D1-BD70-1543-8FE3-5E029F0C0CC0}"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id="{80C491E9-0C95-9D4F-B4D6-078B4C5DD18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74513D15-FB71-E84E-A669-EE0649200538}"/>
              </a:ext>
            </a:extLst>
          </p:cNvPr>
          <p:cNvSpPr>
            <a:spLocks noGrp="1"/>
          </p:cNvSpPr>
          <p:nvPr>
            <p:ph type="sldNum" sz="quarter" idx="12"/>
          </p:nvPr>
        </p:nvSpPr>
        <p:spPr/>
        <p:txBody>
          <a:bodyPr/>
          <a:lstStyle>
            <a:lvl1pPr>
              <a:defRPr smtClean="0"/>
            </a:lvl1pPr>
          </a:lstStyle>
          <a:p>
            <a:pPr>
              <a:defRPr/>
            </a:pPr>
            <a:fld id="{C295D2D9-753B-DF44-B5B7-2E79EFD7C272}" type="slidenum">
              <a:rPr lang="en-US" altLang="en-US"/>
              <a:pPr>
                <a:defRPr/>
              </a:pPr>
              <a:t>‹#›</a:t>
            </a:fld>
            <a:endParaRPr lang="en-US" altLang="en-US"/>
          </a:p>
        </p:txBody>
      </p:sp>
    </p:spTree>
    <p:extLst>
      <p:ext uri="{BB962C8B-B14F-4D97-AF65-F5344CB8AC3E}">
        <p14:creationId xmlns:p14="http://schemas.microsoft.com/office/powerpoint/2010/main" val="2874813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3C34A3-6541-D44E-87CE-4FA25A8AD203}"/>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3EDD074A-F002-4947-A939-576CF3682D88}"/>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9DD27E09-948F-C94B-990E-A26D4E3CC7D6}"/>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32043F47-4234-9B46-912A-67366DB3CC3F}"/>
              </a:ext>
            </a:extLst>
          </p:cNvPr>
          <p:cNvSpPr>
            <a:spLocks noGrp="1"/>
          </p:cNvSpPr>
          <p:nvPr>
            <p:ph type="dt" sz="half" idx="10"/>
          </p:nvPr>
        </p:nvSpPr>
        <p:spPr>
          <a:xfrm>
            <a:off x="6553200" y="6248400"/>
            <a:ext cx="2209800" cy="365125"/>
          </a:xfrm>
        </p:spPr>
        <p:txBody>
          <a:bodyPr/>
          <a:lstStyle>
            <a:lvl1pPr>
              <a:defRPr smtClean="0"/>
            </a:lvl1pPr>
          </a:lstStyle>
          <a:p>
            <a:pPr>
              <a:defRPr/>
            </a:pPr>
            <a:fld id="{C020703C-EF9E-6548-B1C6-0FC4E4329341}"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id="{6F5C2AE1-B4B3-164C-B1D6-AA15BCC1F26C}"/>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45EE794C-3A99-5443-A775-2F4FD26FECC3}"/>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097C7C3B-0779-4946-96B2-628087D0062F}" type="slidenum">
              <a:rPr lang="en-US" altLang="en-US"/>
              <a:pPr>
                <a:defRPr/>
              </a:pPr>
              <a:t>‹#›</a:t>
            </a:fld>
            <a:endParaRPr lang="en-US" altLang="en-US"/>
          </a:p>
        </p:txBody>
      </p:sp>
    </p:spTree>
    <p:extLst>
      <p:ext uri="{BB962C8B-B14F-4D97-AF65-F5344CB8AC3E}">
        <p14:creationId xmlns:p14="http://schemas.microsoft.com/office/powerpoint/2010/main" val="3778922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7CE0496D-6FAD-0643-A512-5C48FA90F45E}"/>
              </a:ext>
            </a:extLst>
          </p:cNvPr>
          <p:cNvSpPr>
            <a:spLocks noGrp="1"/>
          </p:cNvSpPr>
          <p:nvPr>
            <p:ph type="dt" sz="half" idx="10"/>
          </p:nvPr>
        </p:nvSpPr>
        <p:spPr/>
        <p:txBody>
          <a:bodyPr/>
          <a:lstStyle>
            <a:lvl1pPr>
              <a:defRPr/>
            </a:lvl1pPr>
          </a:lstStyle>
          <a:p>
            <a:pPr>
              <a:defRPr/>
            </a:pPr>
            <a:fld id="{00C470EE-78FC-EB40-A09F-4F1F4B1A4DE1}"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E703677A-33DC-D94E-AF42-5E9A27129103}"/>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793E0BF7-03DF-B849-96FE-5F9CE80BA78D}"/>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130970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7410" name="Title Placeholder 21">
            <a:extLst>
              <a:ext uri="{FF2B5EF4-FFF2-40B4-BE49-F238E27FC236}">
                <a16:creationId xmlns:a16="http://schemas.microsoft.com/office/drawing/2014/main" id="{F64ADB1E-D74D-4244-BAC7-C54381ECAC4A}"/>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7411" name="Text Placeholder 12">
            <a:extLst>
              <a:ext uri="{FF2B5EF4-FFF2-40B4-BE49-F238E27FC236}">
                <a16:creationId xmlns:a16="http://schemas.microsoft.com/office/drawing/2014/main" id="{97A22A36-CF6A-8248-89D4-C093E70CF9A0}"/>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9C37631B-615C-3D49-847A-7DFAE0137FF5}"/>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7F5AC60D-0743-C54A-8646-7D909B9575E8}"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1B98DA43-15FE-0241-8B18-83C15EC78B63}"/>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5FFDEA8B-5771-C34D-932D-B3284AB4D0C7}"/>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6C56BC35-68E3-5F4C-8A70-72CD5E372741}"/>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9DC3A519-B2E5-D440-8FAF-255570D770BA}"/>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F6821F70-5E69-3B4E-B15B-15B2A3DCC2E9}"/>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3" r:id="rId5"/>
    <p:sldLayoutId id="2147483769" r:id="rId6"/>
    <p:sldLayoutId id="2147483770" r:id="rId7"/>
    <p:sldLayoutId id="2147483771" r:id="rId8"/>
    <p:sldLayoutId id="2147483772" r:id="rId9"/>
    <p:sldLayoutId id="2147483773" r:id="rId10"/>
    <p:sldLayoutId id="2147483774" r:id="rId11"/>
    <p:sldLayoutId id="2147483764"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854B2C69-5867-2144-9F66-CFF80B7E0EB2}"/>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Information Trading: Following the analysts</a:t>
            </a:r>
          </a:p>
        </p:txBody>
      </p:sp>
      <p:sp>
        <p:nvSpPr>
          <p:cNvPr id="3075" name="Rectangle 3">
            <a:extLst>
              <a:ext uri="{FF2B5EF4-FFF2-40B4-BE49-F238E27FC236}">
                <a16:creationId xmlns:a16="http://schemas.microsoft.com/office/drawing/2014/main" id="{7C4ED705-4EA3-CF48-BEE2-C9F63FF88AD3}"/>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F3DED725-818A-F442-A36A-CEBF8C208436}"/>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Analysts: The case for information advantages</a:t>
            </a:r>
          </a:p>
        </p:txBody>
      </p:sp>
      <p:sp>
        <p:nvSpPr>
          <p:cNvPr id="3074" name="Rectangle 3">
            <a:extLst>
              <a:ext uri="{FF2B5EF4-FFF2-40B4-BE49-F238E27FC236}">
                <a16:creationId xmlns:a16="http://schemas.microsoft.com/office/drawing/2014/main" id="{C1ACAAEE-58BF-0549-A4CF-9B058FB61BD1}"/>
              </a:ext>
            </a:extLst>
          </p:cNvPr>
          <p:cNvSpPr>
            <a:spLocks noGrp="1"/>
          </p:cNvSpPr>
          <p:nvPr>
            <p:ph sz="quarter" idx="1"/>
          </p:nvPr>
        </p:nvSpPr>
        <p:spPr>
          <a:xfrm>
            <a:off x="612775" y="1600200"/>
            <a:ext cx="8153400" cy="4495800"/>
          </a:xfrm>
        </p:spPr>
        <p:txBody>
          <a:bodyPr/>
          <a:lstStyle/>
          <a:p>
            <a:pPr>
              <a:lnSpc>
                <a:spcPct val="90000"/>
              </a:lnSpc>
            </a:pPr>
            <a:r>
              <a:rPr lang="en-US" altLang="en-US">
                <a:ea typeface="ＭＳ Ｐゴシック" panose="020B0600070205080204" pitchFamily="34" charset="-128"/>
              </a:rPr>
              <a:t>Analysts have access to public information and to the managers of the firm (and thus perhaps to private information).</a:t>
            </a:r>
          </a:p>
          <a:p>
            <a:pPr>
              <a:lnSpc>
                <a:spcPct val="90000"/>
              </a:lnSpc>
            </a:pPr>
            <a:r>
              <a:rPr lang="en-US" altLang="en-US">
                <a:ea typeface="ＭＳ Ｐゴシック" panose="020B0600070205080204" pitchFamily="34" charset="-128"/>
              </a:rPr>
              <a:t>Analysts are “sector” specialists who can use their knowledge to better assess value for individual companies.</a:t>
            </a:r>
          </a:p>
          <a:p>
            <a:pPr>
              <a:lnSpc>
                <a:spcPct val="90000"/>
              </a:lnSpc>
            </a:pPr>
            <a:r>
              <a:rPr lang="en-US" altLang="en-US">
                <a:ea typeface="ＭＳ Ｐゴシック" panose="020B0600070205080204" pitchFamily="34" charset="-128"/>
              </a:rPr>
              <a:t>Analysts make earnings forecasts for firms (and revise them) and recommendations on buy and sell.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1609FA6F-06B5-3A42-9B2F-6DB4173D9A4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Who do analysts follow?</a:t>
            </a:r>
          </a:p>
        </p:txBody>
      </p:sp>
      <p:pic>
        <p:nvPicPr>
          <p:cNvPr id="4098" name="Content Placeholder 2">
            <a:extLst>
              <a:ext uri="{FF2B5EF4-FFF2-40B4-BE49-F238E27FC236}">
                <a16:creationId xmlns:a16="http://schemas.microsoft.com/office/drawing/2014/main" id="{23A43586-9001-A24D-B0C2-08255861F9FA}"/>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2197D3CC-40CF-5244-861C-5247E930D04C}"/>
              </a:ext>
            </a:extLst>
          </p:cNvPr>
          <p:cNvSpPr>
            <a:spLocks noGrp="1"/>
          </p:cNvSpPr>
          <p:nvPr>
            <p:ph type="title"/>
          </p:nvPr>
        </p:nvSpPr>
        <p:spPr>
          <a:xfrm>
            <a:off x="612775" y="228600"/>
            <a:ext cx="8153400" cy="990600"/>
          </a:xfrm>
        </p:spPr>
        <p:txBody>
          <a:bodyPr/>
          <a:lstStyle/>
          <a:p>
            <a:r>
              <a:rPr lang="en-US" altLang="en-US" sz="4000">
                <a:ea typeface="ＭＳ Ｐゴシック" panose="020B0600070205080204" pitchFamily="34" charset="-128"/>
              </a:rPr>
              <a:t>Determinants of analyst following…</a:t>
            </a:r>
          </a:p>
        </p:txBody>
      </p:sp>
      <p:sp>
        <p:nvSpPr>
          <p:cNvPr id="92163" name="Rectangle 3">
            <a:extLst>
              <a:ext uri="{FF2B5EF4-FFF2-40B4-BE49-F238E27FC236}">
                <a16:creationId xmlns:a16="http://schemas.microsoft.com/office/drawing/2014/main" id="{22D6513B-7262-8B4E-A5E4-E0DC428FC771}"/>
              </a:ext>
            </a:extLst>
          </p:cNvPr>
          <p:cNvSpPr>
            <a:spLocks noGrp="1" noChangeArrowheads="1"/>
          </p:cNvSpPr>
          <p:nvPr>
            <p:ph sz="quarter" idx="1"/>
          </p:nvPr>
        </p:nvSpPr>
        <p:spPr>
          <a:xfrm>
            <a:off x="612775" y="1600200"/>
            <a:ext cx="8153400" cy="4495800"/>
          </a:xfrm>
        </p:spPr>
        <p:txBody>
          <a:bodyPr>
            <a:normAutofit lnSpcReduction="10000"/>
          </a:bodyPr>
          <a:lstStyle/>
          <a:p>
            <a:pPr marL="514350" indent="-514350">
              <a:lnSpc>
                <a:spcPct val="80000"/>
              </a:lnSpc>
              <a:buFont typeface="Calibri" panose="020F0502020204030204" pitchFamily="34" charset="0"/>
              <a:buAutoNum type="arabicPeriod"/>
              <a:defRPr/>
            </a:pPr>
            <a:r>
              <a:rPr lang="en-US" altLang="en-US" sz="2500" u="sng" dirty="0">
                <a:ea typeface="ＭＳ Ｐゴシック" panose="020B0600070205080204" pitchFamily="34" charset="-128"/>
              </a:rPr>
              <a:t>Market Capitalization</a:t>
            </a:r>
            <a:r>
              <a:rPr lang="en-US" altLang="en-US" sz="2500" dirty="0">
                <a:ea typeface="ＭＳ Ｐゴシック" panose="020B0600070205080204" pitchFamily="34" charset="-128"/>
              </a:rPr>
              <a:t>: The larger the market capitalization of a firm, the more likely it is to be followed by analysts. </a:t>
            </a:r>
          </a:p>
          <a:p>
            <a:pPr marL="514350" indent="-514350">
              <a:lnSpc>
                <a:spcPct val="80000"/>
              </a:lnSpc>
              <a:buFont typeface="Calibri" panose="020F0502020204030204" pitchFamily="34" charset="0"/>
              <a:buAutoNum type="arabicPeriod"/>
              <a:defRPr/>
            </a:pPr>
            <a:r>
              <a:rPr lang="en-US" altLang="en-US" sz="2500" u="sng" dirty="0">
                <a:ea typeface="ＭＳ Ｐゴシック" panose="020B0600070205080204" pitchFamily="34" charset="-128"/>
              </a:rPr>
              <a:t>Institutional Holding</a:t>
            </a:r>
            <a:r>
              <a:rPr lang="en-US" altLang="en-US" sz="2500" dirty="0">
                <a:ea typeface="ＭＳ Ｐゴシック" panose="020B0600070205080204" pitchFamily="34" charset="-128"/>
              </a:rPr>
              <a:t>: The greater the percent of a firm</a:t>
            </a:r>
            <a:r>
              <a:rPr lang="ja-JP" altLang="en-US" sz="2500">
                <a:ea typeface="ＭＳ Ｐゴシック" panose="020B0600070205080204" pitchFamily="34" charset="-128"/>
              </a:rPr>
              <a:t>’</a:t>
            </a:r>
            <a:r>
              <a:rPr lang="en-US" altLang="ja-JP" sz="2500" dirty="0">
                <a:ea typeface="ＭＳ Ｐゴシック" panose="020B0600070205080204" pitchFamily="34" charset="-128"/>
              </a:rPr>
              <a:t>s stock that is held by institutions, the more likely it is to be followed by analysts. The open question, though, is whether analysts follow institutions or whether institutions follow analysts. Given that institutional investors are the biggest clients of equity research analysts, the causality probably runs both ways.</a:t>
            </a:r>
          </a:p>
          <a:p>
            <a:pPr marL="514350" indent="-514350">
              <a:lnSpc>
                <a:spcPct val="80000"/>
              </a:lnSpc>
              <a:buFont typeface="Calibri" panose="020F0502020204030204" pitchFamily="34" charset="0"/>
              <a:buAutoNum type="arabicPeriod"/>
              <a:defRPr/>
            </a:pPr>
            <a:r>
              <a:rPr lang="en-US" altLang="en-US" sz="2500" u="sng" dirty="0">
                <a:ea typeface="ＭＳ Ｐゴシック" panose="020B0600070205080204" pitchFamily="34" charset="-128"/>
              </a:rPr>
              <a:t>Trading Volume</a:t>
            </a:r>
            <a:r>
              <a:rPr lang="en-US" altLang="en-US" sz="2500" dirty="0">
                <a:ea typeface="ＭＳ Ｐゴシック" panose="020B0600070205080204" pitchFamily="34" charset="-128"/>
              </a:rPr>
              <a:t>: Analysts are more likely to follow liquid stocks. Here again, though, it is worth noting that the presence of analysts and buy (or sell) recommendations on a stock may play a role in increasing trading volume.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6DF29B24-9945-4B40-BDC1-F7C08D94232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 Earnings Forecasts</a:t>
            </a:r>
          </a:p>
        </p:txBody>
      </p:sp>
      <p:sp>
        <p:nvSpPr>
          <p:cNvPr id="93187" name="Rectangle 3">
            <a:extLst>
              <a:ext uri="{FF2B5EF4-FFF2-40B4-BE49-F238E27FC236}">
                <a16:creationId xmlns:a16="http://schemas.microsoft.com/office/drawing/2014/main" id="{BAE6A4DB-F04D-0248-A4F6-624021CF5264}"/>
              </a:ext>
            </a:extLst>
          </p:cNvPr>
          <p:cNvSpPr>
            <a:spLocks noGrp="1" noChangeArrowheads="1"/>
          </p:cNvSpPr>
          <p:nvPr>
            <p:ph sz="quarter" idx="1"/>
          </p:nvPr>
        </p:nvSpPr>
        <p:spPr>
          <a:xfrm>
            <a:off x="612775" y="1600200"/>
            <a:ext cx="8153400" cy="4495800"/>
          </a:xfrm>
        </p:spPr>
        <p:txBody>
          <a:bodyPr rtlCol="0">
            <a:normAutofit/>
          </a:bodyPr>
          <a:lstStyle/>
          <a:p>
            <a:pPr fontAlgn="auto">
              <a:spcAft>
                <a:spcPts val="0"/>
              </a:spcAft>
              <a:buFont typeface="Arial"/>
              <a:buChar char="•"/>
              <a:defRPr/>
            </a:pPr>
            <a:r>
              <a:rPr lang="en-US">
                <a:ea typeface="+mn-ea"/>
                <a:cs typeface="+mn-cs"/>
              </a:rPr>
              <a:t>Analysts spend a considerable amount of time estimating the earnings per share that companies will report in the next quarter. They also provide forecasts of earnings further out - up to 5 years.</a:t>
            </a:r>
          </a:p>
          <a:p>
            <a:pPr fontAlgn="auto">
              <a:spcAft>
                <a:spcPts val="0"/>
              </a:spcAft>
              <a:buFont typeface="Arial"/>
              <a:buChar char="•"/>
              <a:defRPr/>
            </a:pPr>
            <a:r>
              <a:rPr lang="en-US">
                <a:ea typeface="+mn-ea"/>
                <a:cs typeface="+mn-cs"/>
              </a:rPr>
              <a:t>Analysts also constantly update these forecasts as new information comes out. To the extent that there is information in these revisions, stock prices should react.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72B3040D-B61F-D540-A0DD-6327C804CC35}"/>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Information in Earnings Forecasts</a:t>
            </a:r>
          </a:p>
        </p:txBody>
      </p:sp>
      <p:sp>
        <p:nvSpPr>
          <p:cNvPr id="94211" name="Rectangle 3">
            <a:extLst>
              <a:ext uri="{FF2B5EF4-FFF2-40B4-BE49-F238E27FC236}">
                <a16:creationId xmlns:a16="http://schemas.microsoft.com/office/drawing/2014/main" id="{8D91F09C-E1DB-F145-9516-537F0F91C38D}"/>
              </a:ext>
            </a:extLst>
          </p:cNvPr>
          <p:cNvSpPr>
            <a:spLocks noGrp="1" noChangeArrowheads="1"/>
          </p:cNvSpPr>
          <p:nvPr>
            <p:ph sz="quarter" idx="1"/>
          </p:nvPr>
        </p:nvSpPr>
        <p:spPr>
          <a:xfrm>
            <a:off x="612775" y="1600200"/>
            <a:ext cx="8153400" cy="4495800"/>
          </a:xfrm>
        </p:spPr>
        <p:txBody>
          <a:bodyPr rtlCol="0">
            <a:normAutofit fontScale="62500" lnSpcReduction="20000"/>
          </a:bodyPr>
          <a:lstStyle/>
          <a:p>
            <a:pPr fontAlgn="auto">
              <a:spcAft>
                <a:spcPts val="0"/>
              </a:spcAft>
              <a:buFont typeface="Arial"/>
              <a:buChar char="•"/>
              <a:defRPr/>
            </a:pPr>
            <a:r>
              <a:rPr lang="en-US" u="sng" dirty="0">
                <a:ea typeface="+mn-ea"/>
                <a:cs typeface="+mn-cs"/>
              </a:rPr>
              <a:t>Firm-specific information that has been made public since the last earnings report</a:t>
            </a:r>
            <a:r>
              <a:rPr lang="en-US" dirty="0">
                <a:ea typeface="+mn-ea"/>
                <a:cs typeface="+mn-cs"/>
              </a:rPr>
              <a:t>: Analysts can use information that has come out about the firm since the last earnings report, to make predictions about future growth. </a:t>
            </a:r>
          </a:p>
          <a:p>
            <a:pPr fontAlgn="auto">
              <a:spcAft>
                <a:spcPts val="0"/>
              </a:spcAft>
              <a:buFont typeface="Arial"/>
              <a:buChar char="•"/>
              <a:defRPr/>
            </a:pPr>
            <a:r>
              <a:rPr lang="en-US" u="sng" dirty="0">
                <a:ea typeface="+mn-ea"/>
                <a:cs typeface="+mn-cs"/>
              </a:rPr>
              <a:t>Macro-economic information that may impact future growth </a:t>
            </a:r>
            <a:r>
              <a:rPr lang="en-US" dirty="0">
                <a:ea typeface="+mn-ea"/>
                <a:cs typeface="+mn-cs"/>
              </a:rPr>
              <a:t>: Analysts can update their projections of future growth as new information comes out about the overall economy and about changes in fiscal and monetary policy. </a:t>
            </a:r>
          </a:p>
          <a:p>
            <a:pPr fontAlgn="auto">
              <a:spcAft>
                <a:spcPts val="0"/>
              </a:spcAft>
              <a:buFont typeface="Arial"/>
              <a:buChar char="•"/>
              <a:defRPr/>
            </a:pPr>
            <a:r>
              <a:rPr lang="en-US" u="sng" dirty="0">
                <a:ea typeface="+mn-ea"/>
                <a:cs typeface="+mn-cs"/>
              </a:rPr>
              <a:t>Information revealed by competitors on future prospects</a:t>
            </a:r>
            <a:r>
              <a:rPr lang="en-US" dirty="0">
                <a:ea typeface="+mn-ea"/>
                <a:cs typeface="+mn-cs"/>
              </a:rPr>
              <a:t>: Analysts can also condition their growth estimates for a firm on information revealed by competitors on pricing policy and future growth. </a:t>
            </a:r>
          </a:p>
          <a:p>
            <a:pPr fontAlgn="auto">
              <a:spcAft>
                <a:spcPts val="0"/>
              </a:spcAft>
              <a:buFont typeface="Arial"/>
              <a:buChar char="•"/>
              <a:defRPr/>
            </a:pPr>
            <a:r>
              <a:rPr lang="en-US" u="sng" dirty="0">
                <a:ea typeface="+mn-ea"/>
                <a:cs typeface="+mn-cs"/>
              </a:rPr>
              <a:t>Private information about the firm</a:t>
            </a:r>
            <a:r>
              <a:rPr lang="en-US" dirty="0">
                <a:ea typeface="+mn-ea"/>
                <a:cs typeface="+mn-cs"/>
              </a:rPr>
              <a:t>: Analysts sometimes have access to private information about the firms they follow which may be relevant in forecasting future growth. </a:t>
            </a:r>
          </a:p>
          <a:p>
            <a:pPr fontAlgn="auto">
              <a:spcAft>
                <a:spcPts val="0"/>
              </a:spcAft>
              <a:buFont typeface="Arial"/>
              <a:buChar char="•"/>
              <a:defRPr/>
            </a:pPr>
            <a:r>
              <a:rPr lang="en-US" u="sng" dirty="0">
                <a:ea typeface="+mn-ea"/>
                <a:cs typeface="+mn-cs"/>
              </a:rPr>
              <a:t>Public information other than earnings</a:t>
            </a:r>
            <a:r>
              <a:rPr lang="en-US" dirty="0">
                <a:ea typeface="+mn-ea"/>
                <a:cs typeface="+mn-cs"/>
              </a:rPr>
              <a:t>: It has been shown, for instance, that other financial variables such as earnings retention, profit margins and asset turnover are useful in predicting future growth. Analysts can incorporate information from these variables into their forecasts.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8F9A6060-3A2B-7A44-A2A9-8E5BB8DDF75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Quality of Earnings Forecasts</a:t>
            </a:r>
          </a:p>
        </p:txBody>
      </p:sp>
      <p:sp>
        <p:nvSpPr>
          <p:cNvPr id="8194" name="Rectangle 3">
            <a:extLst>
              <a:ext uri="{FF2B5EF4-FFF2-40B4-BE49-F238E27FC236}">
                <a16:creationId xmlns:a16="http://schemas.microsoft.com/office/drawing/2014/main" id="{B0083734-5E69-434C-B093-AB1361CA5F4D}"/>
              </a:ext>
            </a:extLst>
          </p:cNvPr>
          <p:cNvSpPr>
            <a:spLocks noGrp="1"/>
          </p:cNvSpPr>
          <p:nvPr>
            <p:ph sz="quarter" idx="1"/>
          </p:nvPr>
        </p:nvSpPr>
        <p:spPr>
          <a:xfrm>
            <a:off x="612775" y="1600200"/>
            <a:ext cx="8153400" cy="4495800"/>
          </a:xfrm>
        </p:spPr>
        <p:txBody>
          <a:bodyPr/>
          <a:lstStyle/>
          <a:p>
            <a:pPr>
              <a:lnSpc>
                <a:spcPct val="80000"/>
              </a:lnSpc>
            </a:pPr>
            <a:r>
              <a:rPr lang="en-US" altLang="en-US" sz="1800" u="sng">
                <a:ea typeface="ＭＳ Ｐゴシック" panose="020B0600070205080204" pitchFamily="34" charset="-128"/>
              </a:rPr>
              <a:t>Better than using historical earnings</a:t>
            </a:r>
            <a:r>
              <a:rPr lang="en-US" altLang="en-US" sz="1800">
                <a:ea typeface="ＭＳ Ｐゴシック" panose="020B0600070205080204" pitchFamily="34" charset="-128"/>
              </a:rPr>
              <a:t>: The general consensus from studies that have looked at short-term forecasts (one quarter ahead to four quarters ahead) of earnings is that analysts provide better forecasts of earnings than models that depend purely upon historical data. The mean relative absolute error, which measures the absolute difference between the actual earnings and the forecast for the next quarter, in percentage terms, is smaller for analyst forecasts than it is for forecasts based upon historical data. </a:t>
            </a:r>
          </a:p>
          <a:p>
            <a:pPr>
              <a:lnSpc>
                <a:spcPct val="80000"/>
              </a:lnSpc>
            </a:pPr>
            <a:r>
              <a:rPr lang="en-US" altLang="en-US" sz="1800" u="sng">
                <a:ea typeface="ＭＳ Ｐゴシック" panose="020B0600070205080204" pitchFamily="34" charset="-128"/>
              </a:rPr>
              <a:t>But not by much and only selectively</a:t>
            </a:r>
            <a:r>
              <a:rPr lang="en-US" altLang="en-US" sz="1800">
                <a:ea typeface="ＭＳ Ｐゴシック" panose="020B0600070205080204" pitchFamily="34" charset="-128"/>
              </a:rPr>
              <a:t>: A study in 1978 measured the squared forecast errors by month of the year and computed the ratio of analyst forecast error to the forecast error from time-series models of earnings. It found that the time series models actually outperform analyst forecasts from April until August, but underperform them from September through January. </a:t>
            </a:r>
          </a:p>
          <a:p>
            <a:pPr>
              <a:lnSpc>
                <a:spcPct val="80000"/>
              </a:lnSpc>
            </a:pPr>
            <a:r>
              <a:rPr lang="en-US" altLang="en-US" sz="1800" u="sng">
                <a:ea typeface="ＭＳ Ｐゴシック" panose="020B0600070205080204" pitchFamily="34" charset="-128"/>
              </a:rPr>
              <a:t>And for the near term</a:t>
            </a:r>
            <a:r>
              <a:rPr lang="en-US" altLang="en-US" sz="1800">
                <a:ea typeface="ＭＳ Ｐゴシック" panose="020B0600070205080204" pitchFamily="34" charset="-128"/>
              </a:rPr>
              <a:t>: The other study by O'Brien (1988) found that analyst forecasts outperform the time series model for one-quarter ahead and two-quarter ahead forecasts, do as well as the time series model for three-quarter ahead forecasts and do worse than the time series model for four-quarter ahead forecasts.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9D31CBFF-7BC1-104C-A175-B88197B22800}"/>
              </a:ext>
            </a:extLst>
          </p:cNvPr>
          <p:cNvSpPr>
            <a:spLocks noGrp="1" noChangeArrowheads="1"/>
          </p:cNvSpPr>
          <p:nvPr>
            <p:ph type="title"/>
          </p:nvPr>
        </p:nvSpPr>
        <p:spPr>
          <a:xfrm>
            <a:off x="612775" y="228600"/>
            <a:ext cx="8153400" cy="990600"/>
          </a:xfrm>
        </p:spPr>
        <p:txBody>
          <a:bodyPr>
            <a:normAutofit fontScale="90000"/>
          </a:bodyPr>
          <a:lstStyle/>
          <a:p>
            <a:pPr>
              <a:defRPr/>
            </a:pPr>
            <a:r>
              <a:rPr lang="en-US" altLang="en-US" sz="4000">
                <a:ea typeface="ＭＳ Ｐゴシック" panose="020B0600070205080204" pitchFamily="34" charset="-128"/>
              </a:rPr>
              <a:t>Analyst Errors seem to be related to macroeconomic conditions…</a:t>
            </a:r>
          </a:p>
        </p:txBody>
      </p:sp>
      <p:pic>
        <p:nvPicPr>
          <p:cNvPr id="9218" name="Picture 5">
            <a:extLst>
              <a:ext uri="{FF2B5EF4-FFF2-40B4-BE49-F238E27FC236}">
                <a16:creationId xmlns:a16="http://schemas.microsoft.com/office/drawing/2014/main" id="{32DA560B-BB2F-D24D-898C-1738EA31B6B7}"/>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927100" y="1600200"/>
            <a:ext cx="7524750" cy="44958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BAE3DA3B-E638-CE4B-B0D4-0985FB30829C}"/>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How about long term forecasts?</a:t>
            </a:r>
          </a:p>
        </p:txBody>
      </p:sp>
      <p:sp>
        <p:nvSpPr>
          <p:cNvPr id="10242" name="Rectangle 3">
            <a:extLst>
              <a:ext uri="{FF2B5EF4-FFF2-40B4-BE49-F238E27FC236}">
                <a16:creationId xmlns:a16="http://schemas.microsoft.com/office/drawing/2014/main" id="{57505491-E853-BF42-93C5-382AF63D75BC}"/>
              </a:ext>
            </a:extLst>
          </p:cNvPr>
          <p:cNvSpPr>
            <a:spLocks noGrp="1"/>
          </p:cNvSpPr>
          <p:nvPr>
            <p:ph sz="quarter" idx="1"/>
          </p:nvPr>
        </p:nvSpPr>
        <p:spPr>
          <a:xfrm>
            <a:off x="612775" y="1600200"/>
            <a:ext cx="8153400" cy="4495800"/>
          </a:xfrm>
        </p:spPr>
        <p:txBody>
          <a:bodyPr/>
          <a:lstStyle/>
          <a:p>
            <a:pPr>
              <a:lnSpc>
                <a:spcPct val="80000"/>
              </a:lnSpc>
            </a:pPr>
            <a:r>
              <a:rPr lang="en-US" altLang="en-US" sz="2700" dirty="0">
                <a:ea typeface="ＭＳ Ｐゴシック" panose="020B0600070205080204" pitchFamily="34" charset="-128"/>
              </a:rPr>
              <a:t>There is little evidence to suggest that analysts provide superior forecasts of earnings when the forecasts are over three or five years. </a:t>
            </a:r>
          </a:p>
          <a:p>
            <a:pPr lvl="1">
              <a:lnSpc>
                <a:spcPct val="80000"/>
              </a:lnSpc>
            </a:pPr>
            <a:r>
              <a:rPr lang="en-US" altLang="en-US" sz="2300" dirty="0">
                <a:ea typeface="ＭＳ Ｐゴシック" panose="020B0600070205080204" pitchFamily="34" charset="-128"/>
              </a:rPr>
              <a:t>An early study by Cragg and </a:t>
            </a:r>
            <a:r>
              <a:rPr lang="en-US" altLang="en-US" sz="2300" dirty="0" err="1">
                <a:ea typeface="ＭＳ Ｐゴシック" panose="020B0600070205080204" pitchFamily="34" charset="-128"/>
              </a:rPr>
              <a:t>Malkiel</a:t>
            </a:r>
            <a:r>
              <a:rPr lang="en-US" altLang="en-US" sz="2300" dirty="0">
                <a:ea typeface="ＭＳ Ｐゴシック" panose="020B0600070205080204" pitchFamily="34" charset="-128"/>
              </a:rPr>
              <a:t> compared long-term forecasts by five investment management firms in 1962 and 1963 with actual growth over the following three years to conclude that analysts were poor long term forecasters.  </a:t>
            </a:r>
          </a:p>
          <a:p>
            <a:pPr>
              <a:lnSpc>
                <a:spcPct val="80000"/>
              </a:lnSpc>
            </a:pPr>
            <a:r>
              <a:rPr lang="en-US" altLang="en-US" sz="2700" dirty="0">
                <a:ea typeface="ＭＳ Ｐゴシック" panose="020B0600070205080204" pitchFamily="34" charset="-128"/>
              </a:rPr>
              <a:t>This view was contested in 1988 by Vander </a:t>
            </a:r>
            <a:r>
              <a:rPr lang="en-US" altLang="en-US" sz="2700" dirty="0" err="1">
                <a:ea typeface="ＭＳ Ｐゴシック" panose="020B0600070205080204" pitchFamily="34" charset="-128"/>
              </a:rPr>
              <a:t>Weide</a:t>
            </a:r>
            <a:r>
              <a:rPr lang="en-US" altLang="en-US" sz="2700" dirty="0">
                <a:ea typeface="ＭＳ Ｐゴシック" panose="020B0600070205080204" pitchFamily="34" charset="-128"/>
              </a:rPr>
              <a:t> and Carleton who found that the consensus prediction of five-year growth in the I/B/E/S was superior to historically oriented growth measures in predicting future growth. </a:t>
            </a:r>
          </a:p>
          <a:p>
            <a:pPr marL="0" indent="0">
              <a:lnSpc>
                <a:spcPct val="80000"/>
              </a:lnSpc>
              <a:buNone/>
            </a:pPr>
            <a:endParaRPr lang="en-US" altLang="en-US" sz="2700" dirty="0">
              <a:ea typeface="ＭＳ Ｐゴシック" panose="020B0600070205080204"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565C1067-2855-FA48-BF5B-BB6B31E8D96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Market Reaction to Earnings Revisions…</a:t>
            </a:r>
          </a:p>
        </p:txBody>
      </p:sp>
      <p:sp>
        <p:nvSpPr>
          <p:cNvPr id="11266" name="Rectangle 3">
            <a:extLst>
              <a:ext uri="{FF2B5EF4-FFF2-40B4-BE49-F238E27FC236}">
                <a16:creationId xmlns:a16="http://schemas.microsoft.com/office/drawing/2014/main" id="{5F68006D-5172-4B48-88D4-D4BBC3289118}"/>
              </a:ext>
            </a:extLst>
          </p:cNvPr>
          <p:cNvSpPr>
            <a:spLocks noGrp="1"/>
          </p:cNvSpPr>
          <p:nvPr>
            <p:ph sz="quarter" idx="1"/>
          </p:nvPr>
        </p:nvSpPr>
        <p:spPr>
          <a:xfrm>
            <a:off x="612775" y="1600200"/>
            <a:ext cx="8153400" cy="4495800"/>
          </a:xfrm>
        </p:spPr>
        <p:txBody>
          <a:bodyPr/>
          <a:lstStyle/>
          <a:p>
            <a:pPr>
              <a:lnSpc>
                <a:spcPct val="80000"/>
              </a:lnSpc>
            </a:pPr>
            <a:r>
              <a:rPr lang="en-US" altLang="en-US" sz="1800" u="sng">
                <a:ea typeface="ＭＳ Ｐゴシック" panose="020B0600070205080204" pitchFamily="34" charset="-128"/>
              </a:rPr>
              <a:t>Earnings revisions and stock returns</a:t>
            </a:r>
            <a:r>
              <a:rPr lang="en-US" altLang="en-US" sz="1800">
                <a:ea typeface="ＭＳ Ｐゴシック" panose="020B0600070205080204" pitchFamily="34" charset="-128"/>
              </a:rPr>
              <a:t>: In one of the earliest studies of this phenomenon, Givoly and Lakonishok created portfolios of 49 stocks in three sectors, based upon earnings revisions, and reported earning an excess return on 4.7% over the following four months on the stocks with the most positive revisions.</a:t>
            </a:r>
          </a:p>
          <a:p>
            <a:pPr>
              <a:lnSpc>
                <a:spcPct val="80000"/>
              </a:lnSpc>
            </a:pPr>
            <a:r>
              <a:rPr lang="en-US" altLang="en-US" sz="1800" u="sng">
                <a:ea typeface="ＭＳ Ｐゴシック" panose="020B0600070205080204" pitchFamily="34" charset="-128"/>
              </a:rPr>
              <a:t>Extreme revisions</a:t>
            </a:r>
            <a:r>
              <a:rPr lang="en-US" altLang="en-US" sz="1800">
                <a:ea typeface="ＭＳ Ｐゴシック" panose="020B0600070205080204" pitchFamily="34" charset="-128"/>
              </a:rPr>
              <a:t>: Hawkins, in 1983, reported that a portfolio of stocks with the 20 largest upward revisions in earnings on the I/B/E/S database would have earned an annualized return of 14% as opposed to the index return of only 7%. </a:t>
            </a:r>
          </a:p>
          <a:p>
            <a:pPr>
              <a:lnSpc>
                <a:spcPct val="80000"/>
              </a:lnSpc>
            </a:pPr>
            <a:r>
              <a:rPr lang="en-US" altLang="en-US" sz="1800" u="sng">
                <a:ea typeface="ＭＳ Ｐゴシック" panose="020B0600070205080204" pitchFamily="34" charset="-128"/>
              </a:rPr>
              <a:t>Near term vs Long term</a:t>
            </a:r>
            <a:r>
              <a:rPr lang="en-US" altLang="en-US" sz="1800">
                <a:ea typeface="ＭＳ Ｐゴシック" panose="020B0600070205080204" pitchFamily="34" charset="-128"/>
              </a:rPr>
              <a:t>: In another study, Cooper, Day and Lewis report that much of the excess returns is concentrated in the weeks around the revision – 1.27% in the week before the forecast revision, and 1.12% in the week after, and that </a:t>
            </a:r>
            <a:r>
              <a:rPr lang="en-US" altLang="en-US" sz="1800" u="sng">
                <a:ea typeface="ＭＳ Ｐゴシック" panose="020B0600070205080204" pitchFamily="34" charset="-128"/>
              </a:rPr>
              <a:t>analysts that they categorize as leaders (based upon timeliness, impact and accuracy)</a:t>
            </a:r>
            <a:r>
              <a:rPr lang="en-US" altLang="en-US" sz="1800">
                <a:ea typeface="ＭＳ Ｐゴシック" panose="020B0600070205080204" pitchFamily="34" charset="-128"/>
              </a:rPr>
              <a:t> have a much greater impact on both trading volume and prices.  </a:t>
            </a:r>
          </a:p>
          <a:p>
            <a:pPr>
              <a:lnSpc>
                <a:spcPct val="80000"/>
              </a:lnSpc>
            </a:pPr>
            <a:r>
              <a:rPr lang="en-US" altLang="en-US" sz="1800" u="sng">
                <a:ea typeface="ＭＳ Ｐゴシック" panose="020B0600070205080204" pitchFamily="34" charset="-128"/>
              </a:rPr>
              <a:t>In other countries</a:t>
            </a:r>
            <a:r>
              <a:rPr lang="en-US" altLang="en-US" sz="1800">
                <a:ea typeface="ＭＳ Ｐゴシック" panose="020B0600070205080204" pitchFamily="34" charset="-128"/>
              </a:rPr>
              <a:t>: In 2001, Capstaff, Paudyal and Rees expanded the research to look at earnings forecasts in other countries and concluded that you could have earned excess returns of 4.7% in the U.K, 2% in France and 3.3% in Germany from buying stocks with the most positive revisions.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BCE076B6-F1AD-8E47-B24B-9C59B253F488}"/>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Potential Pitfalls and possible use…</a:t>
            </a:r>
          </a:p>
        </p:txBody>
      </p:sp>
      <p:sp>
        <p:nvSpPr>
          <p:cNvPr id="23554" name="Rectangle 3">
            <a:extLst>
              <a:ext uri="{FF2B5EF4-FFF2-40B4-BE49-F238E27FC236}">
                <a16:creationId xmlns:a16="http://schemas.microsoft.com/office/drawing/2014/main" id="{17031691-F50C-D547-8B13-BA826235FD1D}"/>
              </a:ext>
            </a:extLst>
          </p:cNvPr>
          <p:cNvSpPr>
            <a:spLocks noGrp="1" noChangeArrowheads="1"/>
          </p:cNvSpPr>
          <p:nvPr>
            <p:ph sz="quarter" idx="1"/>
          </p:nvPr>
        </p:nvSpPr>
        <p:spPr>
          <a:xfrm>
            <a:off x="612775" y="1600200"/>
            <a:ext cx="8153400" cy="4495800"/>
          </a:xfrm>
        </p:spPr>
        <p:txBody>
          <a:bodyPr>
            <a:normAutofit lnSpcReduction="10000"/>
          </a:bodyPr>
          <a:lstStyle/>
          <a:p>
            <a:pPr>
              <a:lnSpc>
                <a:spcPct val="80000"/>
              </a:lnSpc>
              <a:buFont typeface="Wingdings" charset="2"/>
              <a:buChar char=""/>
              <a:defRPr/>
            </a:pPr>
            <a:r>
              <a:rPr lang="en-US" altLang="en-US" sz="2000" u="sng">
                <a:ea typeface="ＭＳ Ｐゴシック" panose="020B0600070205080204" pitchFamily="34" charset="-128"/>
              </a:rPr>
              <a:t>Weakest links</a:t>
            </a:r>
            <a:r>
              <a:rPr lang="en-US" altLang="en-US" sz="2000">
                <a:ea typeface="ＭＳ Ｐゴシック" panose="020B0600070205080204" pitchFamily="34" charset="-128"/>
              </a:rPr>
              <a:t>: The limitation of an earnings momentum strategy is its </a:t>
            </a:r>
            <a:r>
              <a:rPr lang="en-US" altLang="en-US" sz="2000" u="sng">
                <a:ea typeface="ＭＳ Ｐゴシック" panose="020B0600070205080204" pitchFamily="34" charset="-128"/>
              </a:rPr>
              <a:t>dependence on two of the weakest links in financial markets</a:t>
            </a:r>
            <a:r>
              <a:rPr lang="en-US" altLang="en-US" sz="2000">
                <a:ea typeface="ＭＳ Ｐゴシック" panose="020B0600070205080204" pitchFamily="34" charset="-128"/>
              </a:rPr>
              <a:t> –earnings reports that come from firms (where accounting games skew earnings)and analyst forecasts of these earnings (which are often biased).</a:t>
            </a:r>
          </a:p>
          <a:p>
            <a:pPr>
              <a:lnSpc>
                <a:spcPct val="80000"/>
              </a:lnSpc>
              <a:buFont typeface="Wingdings" charset="2"/>
              <a:buChar char=""/>
              <a:defRPr/>
            </a:pPr>
            <a:r>
              <a:rPr lang="en-US" altLang="en-US" sz="2000" u="sng">
                <a:ea typeface="ＭＳ Ｐゴシック" panose="020B0600070205080204" pitchFamily="34" charset="-128"/>
              </a:rPr>
              <a:t>Client trading</a:t>
            </a:r>
            <a:r>
              <a:rPr lang="en-US" altLang="en-US" sz="2000">
                <a:ea typeface="ＭＳ Ｐゴシック" panose="020B0600070205080204" pitchFamily="34" charset="-128"/>
              </a:rPr>
              <a:t>: To the extent that analysts influence trades made by their clients, they are likely to affect prices when they revise earnings. The more influential they are, the greater the effect they will have on prices, but the question is whether the effect is lasting. </a:t>
            </a:r>
          </a:p>
          <a:p>
            <a:pPr>
              <a:lnSpc>
                <a:spcPct val="80000"/>
              </a:lnSpc>
              <a:buFont typeface="Wingdings" charset="2"/>
              <a:buChar char=""/>
              <a:defRPr/>
            </a:pPr>
            <a:r>
              <a:rPr lang="en-US" altLang="en-US" sz="2000" u="sng">
                <a:ea typeface="ＭＳ Ｐゴシック" panose="020B0600070205080204" pitchFamily="34" charset="-128"/>
              </a:rPr>
              <a:t>Short term</a:t>
            </a:r>
            <a:r>
              <a:rPr lang="en-US" altLang="en-US" sz="2000">
                <a:ea typeface="ＭＳ Ｐゴシック" panose="020B0600070205080204" pitchFamily="34" charset="-128"/>
              </a:rPr>
              <a:t>: It is a short-term strategy that yields fairly small excess returns over investment horizons ranging from a few weeks to a few months. </a:t>
            </a:r>
          </a:p>
          <a:p>
            <a:pPr>
              <a:lnSpc>
                <a:spcPct val="80000"/>
              </a:lnSpc>
              <a:buFont typeface="Wingdings" charset="2"/>
              <a:buChar char=""/>
              <a:defRPr/>
            </a:pPr>
            <a:r>
              <a:rPr lang="en-US" altLang="en-US" sz="2000" u="sng">
                <a:ea typeface="ＭＳ Ｐゴシック" panose="020B0600070205080204" pitchFamily="34" charset="-128"/>
              </a:rPr>
              <a:t>Key analysts</a:t>
            </a:r>
            <a:r>
              <a:rPr lang="en-US" altLang="en-US" sz="2000">
                <a:ea typeface="ＭＳ Ｐゴシック" panose="020B0600070205080204" pitchFamily="34" charset="-128"/>
              </a:rPr>
              <a:t>: One way you may be able to earn higher returns from this strategy is to identify key analysts and build an investment strategy around forecast revisions made by them, rather than looking at consensus estimates made by all analysts. While forecast revisions and earnings surprises by themselves are unlikely to generate lucrative portfolios, they can augment other more long-term screening strategies.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085A1CDD-E763-804F-AEAA-AC22960DC47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II. Recommendations: Some background</a:t>
            </a:r>
          </a:p>
        </p:txBody>
      </p:sp>
      <p:pic>
        <p:nvPicPr>
          <p:cNvPr id="13314" name="Content Placeholder 3">
            <a:extLst>
              <a:ext uri="{FF2B5EF4-FFF2-40B4-BE49-F238E27FC236}">
                <a16:creationId xmlns:a16="http://schemas.microsoft.com/office/drawing/2014/main" id="{71441435-0289-DB47-8CF3-E103FA7CFA71}"/>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17B8633A-6694-4C49-92D7-DBFB77FED75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Market Reaction…</a:t>
            </a:r>
          </a:p>
        </p:txBody>
      </p:sp>
      <p:pic>
        <p:nvPicPr>
          <p:cNvPr id="14338" name="Picture 4">
            <a:extLst>
              <a:ext uri="{FF2B5EF4-FFF2-40B4-BE49-F238E27FC236}">
                <a16:creationId xmlns:a16="http://schemas.microsoft.com/office/drawing/2014/main" id="{4C115BA0-DC1A-CF49-BDA0-1D54CB9712CD}"/>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08175" y="2279650"/>
            <a:ext cx="5562600" cy="31369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632FBED0-145F-9E44-A10E-C8A18B3BAB3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Tempered by fears of bias…</a:t>
            </a:r>
          </a:p>
        </p:txBody>
      </p:sp>
      <p:pic>
        <p:nvPicPr>
          <p:cNvPr id="15362" name="Picture 5">
            <a:extLst>
              <a:ext uri="{FF2B5EF4-FFF2-40B4-BE49-F238E27FC236}">
                <a16:creationId xmlns:a16="http://schemas.microsoft.com/office/drawing/2014/main" id="{6BDC44C9-B146-7941-A7A1-D6A8CCD57DDC}"/>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006600" y="1600200"/>
            <a:ext cx="5365750" cy="449580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3F0F1B85-7886-9B4A-B33A-E7703627E17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Using Analyst Recommendations…</a:t>
            </a:r>
          </a:p>
        </p:txBody>
      </p:sp>
      <p:sp>
        <p:nvSpPr>
          <p:cNvPr id="27650" name="Rectangle 3">
            <a:extLst>
              <a:ext uri="{FF2B5EF4-FFF2-40B4-BE49-F238E27FC236}">
                <a16:creationId xmlns:a16="http://schemas.microsoft.com/office/drawing/2014/main" id="{71B714C9-4777-5E4C-93E4-967F52FE7CAA}"/>
              </a:ext>
            </a:extLst>
          </p:cNvPr>
          <p:cNvSpPr>
            <a:spLocks noGrp="1" noChangeArrowheads="1"/>
          </p:cNvSpPr>
          <p:nvPr>
            <p:ph sz="quarter" idx="1"/>
          </p:nvPr>
        </p:nvSpPr>
        <p:spPr>
          <a:xfrm>
            <a:off x="612775" y="1600200"/>
            <a:ext cx="8153400" cy="4495800"/>
          </a:xfrm>
        </p:spPr>
        <p:txBody>
          <a:bodyPr>
            <a:normAutofit fontScale="77500" lnSpcReduction="20000"/>
          </a:bodyPr>
          <a:lstStyle/>
          <a:p>
            <a:pPr>
              <a:buFont typeface="Arial" charset="0"/>
              <a:buChar char="•"/>
              <a:defRPr/>
            </a:pPr>
            <a:r>
              <a:rPr lang="en-US" dirty="0"/>
              <a:t>Can you make money off analyst recommendations? </a:t>
            </a:r>
          </a:p>
          <a:p>
            <a:pPr lvl="1">
              <a:buFont typeface="Arial" charset="0"/>
              <a:buChar char="–"/>
              <a:defRPr/>
            </a:pPr>
            <a:r>
              <a:rPr lang="en-US" dirty="0"/>
              <a:t>Stock prices should go up on recommendations, even if there is no new information in them, because there is a self fulfilling prophecy.</a:t>
            </a:r>
          </a:p>
          <a:p>
            <a:pPr lvl="1">
              <a:buFont typeface="Arial" charset="0"/>
              <a:buChar char="–"/>
              <a:defRPr/>
            </a:pPr>
            <a:r>
              <a:rPr lang="en-US" dirty="0"/>
              <a:t>If this is the only reason for the stock price reaction, though, the returns are not only likely to be small but could very quickly dissipate.</a:t>
            </a:r>
          </a:p>
          <a:p>
            <a:pPr>
              <a:buFont typeface="Arial" charset="0"/>
              <a:buChar char="•"/>
              <a:defRPr/>
            </a:pPr>
            <a:r>
              <a:rPr lang="en-US" dirty="0"/>
              <a:t>A four step process to getting the most out of analysts: </a:t>
            </a:r>
          </a:p>
          <a:p>
            <a:pPr lvl="1">
              <a:buFont typeface="Arial" charset="0"/>
              <a:buChar char="–"/>
              <a:defRPr/>
            </a:pPr>
            <a:r>
              <a:rPr lang="en-US" u="sng" dirty="0"/>
              <a:t>Identify the analysts </a:t>
            </a:r>
            <a:r>
              <a:rPr lang="en-US" dirty="0"/>
              <a:t>who are not only the </a:t>
            </a:r>
            <a:r>
              <a:rPr lang="en-US" u="sng" dirty="0"/>
              <a:t>most influential but also have the most content </a:t>
            </a:r>
            <a:r>
              <a:rPr lang="en-US" dirty="0"/>
              <a:t>(private information).  Recommendations backed up by numbers and a solid story have more heft to them.</a:t>
            </a:r>
          </a:p>
          <a:p>
            <a:pPr lvl="1">
              <a:buFont typeface="Arial" charset="0"/>
              <a:buChar char="–"/>
              <a:defRPr/>
            </a:pPr>
            <a:r>
              <a:rPr lang="en-US" u="sng" dirty="0"/>
              <a:t>Screen out analysts where the potential conflicts of interest </a:t>
            </a:r>
            <a:r>
              <a:rPr lang="en-US" dirty="0"/>
              <a:t>are too large for the recommendations to be unbiased. </a:t>
            </a:r>
          </a:p>
          <a:p>
            <a:pPr lvl="1">
              <a:buFont typeface="Arial" charset="0"/>
              <a:buChar char="–"/>
              <a:defRPr/>
            </a:pPr>
            <a:r>
              <a:rPr lang="en-US" dirty="0"/>
              <a:t>You should invest based upon the recommendations, preferably </a:t>
            </a:r>
            <a:r>
              <a:rPr lang="en-US" u="sng" dirty="0"/>
              <a:t>at the time the recommendations are made</a:t>
            </a:r>
            <a:r>
              <a:rPr lang="en-US" dirty="0"/>
              <a:t>. </a:t>
            </a:r>
          </a:p>
          <a:p>
            <a:pPr lvl="1">
              <a:buFont typeface="Arial" charset="0"/>
              <a:buChar char="–"/>
              <a:defRPr/>
            </a:pPr>
            <a:r>
              <a:rPr lang="en-US" dirty="0"/>
              <a:t>Assuming that you still attach credence to the views of the recommending analysts, you should </a:t>
            </a:r>
            <a:r>
              <a:rPr lang="en-US" u="sng" dirty="0"/>
              <a:t>watch analysts for signals that they have changed or are changing their minds</a:t>
            </a:r>
            <a:r>
              <a:rPr lang="en-US" dirty="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FA4A9-13EB-DB45-8391-D6D49DE3C4A8}"/>
              </a:ext>
            </a:extLst>
          </p:cNvPr>
          <p:cNvSpPr>
            <a:spLocks noGrp="1"/>
          </p:cNvSpPr>
          <p:nvPr>
            <p:ph type="title"/>
          </p:nvPr>
        </p:nvSpPr>
        <p:spPr/>
        <p:txBody>
          <a:bodyPr/>
          <a:lstStyle/>
          <a:p>
            <a:r>
              <a:rPr lang="en-US" dirty="0"/>
              <a:t>A flatter investment world?</a:t>
            </a:r>
          </a:p>
        </p:txBody>
      </p:sp>
      <p:sp>
        <p:nvSpPr>
          <p:cNvPr id="3" name="Content Placeholder 2">
            <a:extLst>
              <a:ext uri="{FF2B5EF4-FFF2-40B4-BE49-F238E27FC236}">
                <a16:creationId xmlns:a16="http://schemas.microsoft.com/office/drawing/2014/main" id="{5F1D4ECE-0C87-5345-85DA-4A5D5A1C0AE1}"/>
              </a:ext>
            </a:extLst>
          </p:cNvPr>
          <p:cNvSpPr>
            <a:spLocks noGrp="1"/>
          </p:cNvSpPr>
          <p:nvPr>
            <p:ph sz="quarter" idx="1"/>
          </p:nvPr>
        </p:nvSpPr>
        <p:spPr/>
        <p:txBody>
          <a:bodyPr>
            <a:normAutofit fontScale="70000" lnSpcReduction="20000"/>
          </a:bodyPr>
          <a:lstStyle/>
          <a:p>
            <a:r>
              <a:rPr lang="en-US" u="sng" dirty="0"/>
              <a:t>Analyst advantages have shrunk</a:t>
            </a:r>
            <a:r>
              <a:rPr lang="en-US" dirty="0"/>
              <a:t>: The advantages that analysts have over other investors has shrunk if not disappeared for many reasons:</a:t>
            </a:r>
          </a:p>
          <a:p>
            <a:pPr lvl="1"/>
            <a:r>
              <a:rPr lang="en-US" dirty="0"/>
              <a:t>The rules on insider information has become much more stringent around the world, and especially so in Europe and the US, making it almost impossible for companies to pass on tangible information just to analysts.</a:t>
            </a:r>
          </a:p>
          <a:p>
            <a:pPr lvl="1"/>
            <a:r>
              <a:rPr lang="en-US" dirty="0"/>
              <a:t>Access to data (company filings, management discussions, even analyst reports) has been democratized.</a:t>
            </a:r>
          </a:p>
          <a:p>
            <a:pPr lvl="1"/>
            <a:r>
              <a:rPr lang="en-US" dirty="0"/>
              <a:t>Powerful tools are no longer so expensive that only the large institutions can afford them.</a:t>
            </a:r>
          </a:p>
          <a:p>
            <a:r>
              <a:rPr lang="en-US" u="sng" dirty="0"/>
              <a:t>Analysts play the pricing game</a:t>
            </a:r>
            <a:r>
              <a:rPr lang="en-US" dirty="0"/>
              <a:t>: Analysts are judged based upon how their recommendations play out in the short term, not the long term. Hence, their interests lie less in value and more in price.</a:t>
            </a:r>
          </a:p>
          <a:p>
            <a:r>
              <a:rPr lang="en-US" u="sng" dirty="0"/>
              <a:t>A different strategy?</a:t>
            </a:r>
            <a:r>
              <a:rPr lang="en-US" dirty="0"/>
              <a:t> The fact that the game has evened out and that analysts play the pricing game may allow investors to play off analyst-driven mispricing to make money.</a:t>
            </a:r>
            <a:endParaRPr lang="en-US" u="sng" dirty="0"/>
          </a:p>
        </p:txBody>
      </p:sp>
    </p:spTree>
    <p:extLst>
      <p:ext uri="{BB962C8B-B14F-4D97-AF65-F5344CB8AC3E}">
        <p14:creationId xmlns:p14="http://schemas.microsoft.com/office/powerpoint/2010/main" val="31383358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1234</TotalTime>
  <Words>1607</Words>
  <Application>Microsoft Macintosh PowerPoint</Application>
  <PresentationFormat>On-screen Show (4:3)</PresentationFormat>
  <Paragraphs>58</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ＭＳ Ｐゴシック</vt:lpstr>
      <vt:lpstr>Arial</vt:lpstr>
      <vt:lpstr>Calibri</vt:lpstr>
      <vt:lpstr>Times</vt:lpstr>
      <vt:lpstr>Wingdings</vt:lpstr>
      <vt:lpstr>Wingdings 2</vt:lpstr>
      <vt:lpstr>Basic</vt:lpstr>
      <vt:lpstr>Information Trading: Following the analysts</vt:lpstr>
      <vt:lpstr>Analysts: The case for information advantages</vt:lpstr>
      <vt:lpstr>Who do analysts follow?</vt:lpstr>
      <vt:lpstr>Determinants of analyst following…</vt:lpstr>
      <vt:lpstr>I. Earnings Forecasts</vt:lpstr>
      <vt:lpstr>Information in Earnings Forecasts</vt:lpstr>
      <vt:lpstr>The Quality of Earnings Forecasts</vt:lpstr>
      <vt:lpstr>Analyst Errors seem to be related to macroeconomic conditions…</vt:lpstr>
      <vt:lpstr>How about long term forecasts?</vt:lpstr>
      <vt:lpstr>Market Reaction to Earnings Revisions…</vt:lpstr>
      <vt:lpstr>Potential Pitfalls and possible use…</vt:lpstr>
      <vt:lpstr>II. Recommendations: Some background</vt:lpstr>
      <vt:lpstr>Market Reaction…</vt:lpstr>
      <vt:lpstr>Tempered by fears of bias…</vt:lpstr>
      <vt:lpstr>Using Analyst Recommendations…</vt:lpstr>
      <vt:lpstr>A flatter investment world?</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Kiran Damodaran</cp:lastModifiedBy>
  <cp:revision>73</cp:revision>
  <cp:lastPrinted>1998-08-25T17:04:55Z</cp:lastPrinted>
  <dcterms:created xsi:type="dcterms:W3CDTF">1998-07-22T17:34:10Z</dcterms:created>
  <dcterms:modified xsi:type="dcterms:W3CDTF">2019-08-19T15:34:26Z</dcterms:modified>
</cp:coreProperties>
</file>