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40" r:id="rId1"/>
  </p:sldMasterIdLst>
  <p:notesMasterIdLst>
    <p:notesMasterId r:id="rId11"/>
  </p:notesMasterIdLst>
  <p:sldIdLst>
    <p:sldId id="256" r:id="rId2"/>
    <p:sldId id="341" r:id="rId3"/>
    <p:sldId id="342" r:id="rId4"/>
    <p:sldId id="343" r:id="rId5"/>
    <p:sldId id="362" r:id="rId6"/>
    <p:sldId id="345" r:id="rId7"/>
    <p:sldId id="346" r:id="rId8"/>
    <p:sldId id="347" r:id="rId9"/>
    <p:sldId id="348" r:id="rId1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3129"/>
  </p:normalViewPr>
  <p:slideViewPr>
    <p:cSldViewPr>
      <p:cViewPr varScale="1">
        <p:scale>
          <a:sx n="119" d="100"/>
          <a:sy n="119" d="100"/>
        </p:scale>
        <p:origin x="198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7B0C7A2B-986A-E441-B146-E7C9B651CBF6}"/>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BBAE04F4-E2CE-4445-BD84-F5D4F9909DC2}"/>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EE586934-7E73-1548-BAF1-A480141ED1D7}"/>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a:extLst>
              <a:ext uri="{FF2B5EF4-FFF2-40B4-BE49-F238E27FC236}">
                <a16:creationId xmlns:a16="http://schemas.microsoft.com/office/drawing/2014/main" id="{78AFB9C6-3592-4746-840B-64FB38BC6818}"/>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7B045648-0817-4041-87D1-2CF8122E7879}"/>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E796F66C-4BA2-6B41-B1E2-24613C75DBFF}"/>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E09BC239-0C2D-1046-AA2A-EF58DC32862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1452DD-3D93-4140-9CDA-A7016071DC81}"/>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1078B242-E1A2-EC46-84C1-A52640A38DB0}"/>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F6F0641E-EE57-084E-92A9-DCEDECC4DFC6}"/>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2323EFB2-6113-DE4E-AD7E-D42D3F9D7B4C}"/>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C0767AE6-496D-A147-827A-3396B36D1358}" type="datetime1">
              <a:rPr lang="en-US" altLang="en-US"/>
              <a:pPr>
                <a:defRPr/>
              </a:pPr>
              <a:t>8/16/19</a:t>
            </a:fld>
            <a:endParaRPr lang="en-US" altLang="en-US"/>
          </a:p>
        </p:txBody>
      </p:sp>
      <p:sp>
        <p:nvSpPr>
          <p:cNvPr id="10" name="Footer Placeholder 16">
            <a:extLst>
              <a:ext uri="{FF2B5EF4-FFF2-40B4-BE49-F238E27FC236}">
                <a16:creationId xmlns:a16="http://schemas.microsoft.com/office/drawing/2014/main" id="{D9710095-EBCD-264D-985B-CAFA8B2EFBED}"/>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58A5A809-F928-B942-AA5C-5B8D679FB26D}"/>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DD17AF58-55FA-9E44-A783-DDE46C452478}" type="slidenum">
              <a:rPr lang="en-US" altLang="en-US"/>
              <a:pPr>
                <a:defRPr/>
              </a:pPr>
              <a:t>‹#›</a:t>
            </a:fld>
            <a:endParaRPr lang="en-US" altLang="en-US"/>
          </a:p>
        </p:txBody>
      </p:sp>
    </p:spTree>
    <p:extLst>
      <p:ext uri="{BB962C8B-B14F-4D97-AF65-F5344CB8AC3E}">
        <p14:creationId xmlns:p14="http://schemas.microsoft.com/office/powerpoint/2010/main" val="303777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E6A6915-8AB0-4C45-9F36-34697DB2D982}"/>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A6BF43AC-BE6D-444D-8396-EAE6FFB3671D}"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4FBFD6F4-1511-3F46-9074-699121C57E44}"/>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73A16F2C-1AC1-E24D-8807-4145B9FCA484}"/>
              </a:ext>
            </a:extLst>
          </p:cNvPr>
          <p:cNvSpPr>
            <a:spLocks noGrp="1"/>
          </p:cNvSpPr>
          <p:nvPr>
            <p:ph type="sldNum" sz="quarter" idx="11"/>
          </p:nvPr>
        </p:nvSpPr>
        <p:spPr/>
        <p:txBody>
          <a:bodyPr/>
          <a:lstStyle>
            <a:lvl1pPr>
              <a:defRPr smtClean="0"/>
            </a:lvl1pPr>
          </a:lstStyle>
          <a:p>
            <a:pPr>
              <a:defRPr/>
            </a:pPr>
            <a:fld id="{B2BD682E-51AE-4146-B009-681F848CD212}" type="slidenum">
              <a:rPr lang="en-US" altLang="en-US"/>
              <a:pPr>
                <a:defRPr/>
              </a:pPr>
              <a:t>‹#›</a:t>
            </a:fld>
            <a:endParaRPr lang="en-US" altLang="en-US"/>
          </a:p>
        </p:txBody>
      </p:sp>
    </p:spTree>
    <p:extLst>
      <p:ext uri="{BB962C8B-B14F-4D97-AF65-F5344CB8AC3E}">
        <p14:creationId xmlns:p14="http://schemas.microsoft.com/office/powerpoint/2010/main" val="858062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FCE1805-DF32-2D4B-A28F-DCE33AA7EECA}"/>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4CA15BFD-CF9F-FD46-BD98-E17FEC8A1D3F}"/>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3F6563EB-EC17-524F-907E-FBBB299710BF}"/>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FA3EE97D-53AD-1243-94AD-116EF6154282}"/>
              </a:ext>
            </a:extLst>
          </p:cNvPr>
          <p:cNvSpPr>
            <a:spLocks noGrp="1"/>
          </p:cNvSpPr>
          <p:nvPr>
            <p:ph type="dt" sz="half" idx="10"/>
          </p:nvPr>
        </p:nvSpPr>
        <p:spPr/>
        <p:txBody>
          <a:bodyPr/>
          <a:lstStyle>
            <a:lvl1pPr>
              <a:defRPr smtClean="0"/>
            </a:lvl1pPr>
          </a:lstStyle>
          <a:p>
            <a:pPr>
              <a:defRPr/>
            </a:pPr>
            <a:fld id="{5DB8D82D-4229-0E45-A50B-89416A8EF06A}" type="datetime1">
              <a:rPr lang="en-US" altLang="en-US"/>
              <a:pPr>
                <a:defRPr/>
              </a:pPr>
              <a:t>8/16/19</a:t>
            </a:fld>
            <a:endParaRPr lang="en-US" altLang="en-US"/>
          </a:p>
        </p:txBody>
      </p:sp>
      <p:sp>
        <p:nvSpPr>
          <p:cNvPr id="8" name="Slide Number Placeholder 12">
            <a:extLst>
              <a:ext uri="{FF2B5EF4-FFF2-40B4-BE49-F238E27FC236}">
                <a16:creationId xmlns:a16="http://schemas.microsoft.com/office/drawing/2014/main" id="{EF48B70B-87D2-904C-B0ED-15C5B43EE4F9}"/>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D748FDDE-E4AD-284F-BE0B-C41DC77C37DD}"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8BFF6851-C64A-824E-8BEF-A2588458626C}"/>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781275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F5936674-386C-D243-BB04-D84D27833F0C}"/>
              </a:ext>
            </a:extLst>
          </p:cNvPr>
          <p:cNvSpPr>
            <a:spLocks noGrp="1"/>
          </p:cNvSpPr>
          <p:nvPr>
            <p:ph type="dt" sz="half" idx="10"/>
          </p:nvPr>
        </p:nvSpPr>
        <p:spPr/>
        <p:txBody>
          <a:bodyPr/>
          <a:lstStyle>
            <a:lvl1pPr>
              <a:defRPr smtClean="0"/>
            </a:lvl1pPr>
          </a:lstStyle>
          <a:p>
            <a:pPr>
              <a:defRPr/>
            </a:pPr>
            <a:fld id="{C8353F76-FFE3-2442-A0C0-F04894AAA8CF}" type="datetime1">
              <a:rPr lang="en-US" altLang="en-US"/>
              <a:pPr>
                <a:defRPr/>
              </a:pPr>
              <a:t>8/16/19</a:t>
            </a:fld>
            <a:endParaRPr lang="en-US" altLang="en-US"/>
          </a:p>
        </p:txBody>
      </p:sp>
      <p:sp>
        <p:nvSpPr>
          <p:cNvPr id="6" name="Slide Number Placeholder 9">
            <a:extLst>
              <a:ext uri="{FF2B5EF4-FFF2-40B4-BE49-F238E27FC236}">
                <a16:creationId xmlns:a16="http://schemas.microsoft.com/office/drawing/2014/main" id="{625081A1-6398-1E4E-B7C1-9518EFA0AFD0}"/>
              </a:ext>
            </a:extLst>
          </p:cNvPr>
          <p:cNvSpPr>
            <a:spLocks noGrp="1"/>
          </p:cNvSpPr>
          <p:nvPr>
            <p:ph type="sldNum" sz="quarter" idx="11"/>
          </p:nvPr>
        </p:nvSpPr>
        <p:spPr/>
        <p:txBody>
          <a:bodyPr/>
          <a:lstStyle>
            <a:lvl1pPr>
              <a:defRPr smtClean="0"/>
            </a:lvl1pPr>
          </a:lstStyle>
          <a:p>
            <a:pPr>
              <a:defRPr/>
            </a:pPr>
            <a:fld id="{30B872CE-920C-FA48-A5A3-023441FFBAA0}"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4E5C1123-A0E6-9342-965C-CF25E36F7C4C}"/>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273395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843920DD-3923-4444-BDC7-1C879C77D792}"/>
              </a:ext>
            </a:extLst>
          </p:cNvPr>
          <p:cNvSpPr>
            <a:spLocks noGrp="1"/>
          </p:cNvSpPr>
          <p:nvPr>
            <p:ph type="dt" sz="half" idx="10"/>
          </p:nvPr>
        </p:nvSpPr>
        <p:spPr/>
        <p:txBody>
          <a:bodyPr/>
          <a:lstStyle>
            <a:lvl1pPr>
              <a:defRPr/>
            </a:lvl1pPr>
          </a:lstStyle>
          <a:p>
            <a:pPr>
              <a:defRPr/>
            </a:pPr>
            <a:fld id="{410F8048-435D-A744-8D19-609B5D4BFE1D}" type="datetime1">
              <a:rPr lang="en-US" altLang="en-US"/>
              <a:pPr>
                <a:defRPr/>
              </a:pPr>
              <a:t>8/16/19</a:t>
            </a:fld>
            <a:endParaRPr lang="en-US" altLang="en-US"/>
          </a:p>
        </p:txBody>
      </p:sp>
      <p:sp>
        <p:nvSpPr>
          <p:cNvPr id="7" name="Footer Placeholder 2">
            <a:extLst>
              <a:ext uri="{FF2B5EF4-FFF2-40B4-BE49-F238E27FC236}">
                <a16:creationId xmlns:a16="http://schemas.microsoft.com/office/drawing/2014/main" id="{F3426B01-4DB1-844D-82DD-2ED5B21A9347}"/>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9FBC1097-DA9B-7A46-9062-51F4A8C09EDD}"/>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799723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D13FC160-8105-3541-9CE1-F3C01AA7171B}"/>
              </a:ext>
            </a:extLst>
          </p:cNvPr>
          <p:cNvSpPr>
            <a:spLocks noGrp="1"/>
          </p:cNvSpPr>
          <p:nvPr>
            <p:ph type="dt" sz="half" idx="10"/>
          </p:nvPr>
        </p:nvSpPr>
        <p:spPr/>
        <p:txBody>
          <a:bodyPr/>
          <a:lstStyle>
            <a:lvl1pPr>
              <a:defRPr smtClean="0"/>
            </a:lvl1pPr>
          </a:lstStyle>
          <a:p>
            <a:pPr>
              <a:defRPr/>
            </a:pPr>
            <a:fld id="{D0771F2A-E472-7F4F-BA1A-6979C142FE95}" type="datetime1">
              <a:rPr lang="en-US" altLang="en-US"/>
              <a:pPr>
                <a:defRPr/>
              </a:pPr>
              <a:t>8/16/19</a:t>
            </a:fld>
            <a:endParaRPr lang="en-US" altLang="en-US"/>
          </a:p>
        </p:txBody>
      </p:sp>
      <p:sp>
        <p:nvSpPr>
          <p:cNvPr id="4" name="Footer Placeholder 2">
            <a:extLst>
              <a:ext uri="{FF2B5EF4-FFF2-40B4-BE49-F238E27FC236}">
                <a16:creationId xmlns:a16="http://schemas.microsoft.com/office/drawing/2014/main" id="{7C022B4A-9F0D-1B43-A2DC-0EF613881F05}"/>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B94B30E2-4BD9-5C4B-90DE-721744412CEE}"/>
              </a:ext>
            </a:extLst>
          </p:cNvPr>
          <p:cNvSpPr>
            <a:spLocks noGrp="1"/>
          </p:cNvSpPr>
          <p:nvPr>
            <p:ph type="sldNum" sz="quarter" idx="12"/>
          </p:nvPr>
        </p:nvSpPr>
        <p:spPr/>
        <p:txBody>
          <a:bodyPr/>
          <a:lstStyle>
            <a:lvl1pPr>
              <a:defRPr smtClean="0"/>
            </a:lvl1pPr>
          </a:lstStyle>
          <a:p>
            <a:pPr>
              <a:defRPr/>
            </a:pPr>
            <a:fld id="{B4A5EC04-BF08-1046-89EE-1A1AD116081B}" type="slidenum">
              <a:rPr lang="en-US" altLang="en-US"/>
              <a:pPr>
                <a:defRPr/>
              </a:pPr>
              <a:t>‹#›</a:t>
            </a:fld>
            <a:endParaRPr lang="en-US" altLang="en-US"/>
          </a:p>
        </p:txBody>
      </p:sp>
    </p:spTree>
    <p:extLst>
      <p:ext uri="{BB962C8B-B14F-4D97-AF65-F5344CB8AC3E}">
        <p14:creationId xmlns:p14="http://schemas.microsoft.com/office/powerpoint/2010/main" val="110265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7B9EB0-F425-9244-866E-17DE8873D59E}"/>
              </a:ext>
            </a:extLst>
          </p:cNvPr>
          <p:cNvSpPr>
            <a:spLocks noGrp="1"/>
          </p:cNvSpPr>
          <p:nvPr>
            <p:ph type="dt" sz="half" idx="10"/>
          </p:nvPr>
        </p:nvSpPr>
        <p:spPr/>
        <p:txBody>
          <a:bodyPr/>
          <a:lstStyle>
            <a:lvl1pPr>
              <a:defRPr smtClean="0"/>
            </a:lvl1pPr>
          </a:lstStyle>
          <a:p>
            <a:pPr>
              <a:defRPr/>
            </a:pPr>
            <a:fld id="{E924BE8E-0571-B945-AD8E-1086FE9E5961}" type="datetime1">
              <a:rPr lang="en-US" altLang="en-US"/>
              <a:pPr>
                <a:defRPr/>
              </a:pPr>
              <a:t>8/16/19</a:t>
            </a:fld>
            <a:endParaRPr lang="en-US" altLang="en-US"/>
          </a:p>
        </p:txBody>
      </p:sp>
      <p:sp>
        <p:nvSpPr>
          <p:cNvPr id="3" name="Footer Placeholder 2">
            <a:extLst>
              <a:ext uri="{FF2B5EF4-FFF2-40B4-BE49-F238E27FC236}">
                <a16:creationId xmlns:a16="http://schemas.microsoft.com/office/drawing/2014/main" id="{05DA6437-D72F-E54E-9E9D-A78FDCC4EF1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280C93F7-E709-1341-8AD7-C1E13BE528DA}"/>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3F074AC9-244D-334D-BB60-2CEBB164FA13}" type="slidenum">
              <a:rPr lang="en-US" altLang="en-US"/>
              <a:pPr>
                <a:defRPr/>
              </a:pPr>
              <a:t>‹#›</a:t>
            </a:fld>
            <a:endParaRPr lang="en-US" altLang="en-US"/>
          </a:p>
        </p:txBody>
      </p:sp>
    </p:spTree>
    <p:extLst>
      <p:ext uri="{BB962C8B-B14F-4D97-AF65-F5344CB8AC3E}">
        <p14:creationId xmlns:p14="http://schemas.microsoft.com/office/powerpoint/2010/main" val="1566245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92978D48-572B-094A-A9DA-9E1E036B6E8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94FC9AA0-0710-D14F-962C-7CED75FB6DE7}"/>
              </a:ext>
            </a:extLst>
          </p:cNvPr>
          <p:cNvSpPr>
            <a:spLocks noGrp="1"/>
          </p:cNvSpPr>
          <p:nvPr>
            <p:ph type="dt" sz="half" idx="10"/>
          </p:nvPr>
        </p:nvSpPr>
        <p:spPr/>
        <p:txBody>
          <a:bodyPr/>
          <a:lstStyle>
            <a:lvl1pPr>
              <a:defRPr smtClean="0"/>
            </a:lvl1pPr>
          </a:lstStyle>
          <a:p>
            <a:pPr>
              <a:defRPr/>
            </a:pPr>
            <a:fld id="{D38D1849-AFB6-4C4A-A81A-B91E769EDC8A}" type="datetime1">
              <a:rPr lang="en-US" altLang="en-US"/>
              <a:pPr>
                <a:defRPr/>
              </a:pPr>
              <a:t>8/16/19</a:t>
            </a:fld>
            <a:endParaRPr lang="en-US" altLang="en-US"/>
          </a:p>
        </p:txBody>
      </p:sp>
      <p:sp>
        <p:nvSpPr>
          <p:cNvPr id="6" name="Footer Placeholder 5">
            <a:extLst>
              <a:ext uri="{FF2B5EF4-FFF2-40B4-BE49-F238E27FC236}">
                <a16:creationId xmlns:a16="http://schemas.microsoft.com/office/drawing/2014/main" id="{43B3AD81-BB5D-6546-A919-2B1040FC9E0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F6ECFDD9-4568-554F-943F-C3A12BDDE540}"/>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718474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63C72BB-A018-CC48-8B5A-66BDBF7E828C}"/>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BDC7FFF4-3858-C94D-AE13-6E403A58AEB5}"/>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AA63AFB0-694A-C84F-BE4A-612B7E0C0FE3}"/>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7EB79A16-F322-E540-A545-624AB5A45B41}"/>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34AC9F23-A4E4-134B-8D23-3D3B2BDCF80A}"/>
              </a:ext>
            </a:extLst>
          </p:cNvPr>
          <p:cNvSpPr>
            <a:spLocks noGrp="1"/>
          </p:cNvSpPr>
          <p:nvPr>
            <p:ph type="dt" sz="half" idx="10"/>
          </p:nvPr>
        </p:nvSpPr>
        <p:spPr>
          <a:xfrm>
            <a:off x="6248400" y="6248400"/>
            <a:ext cx="2667000" cy="365125"/>
          </a:xfrm>
        </p:spPr>
        <p:txBody>
          <a:bodyPr/>
          <a:lstStyle>
            <a:lvl1pPr>
              <a:defRPr smtClean="0"/>
            </a:lvl1pPr>
          </a:lstStyle>
          <a:p>
            <a:pPr>
              <a:defRPr/>
            </a:pPr>
            <a:fld id="{8E0D3297-67BB-C541-A655-833162765459}" type="datetime1">
              <a:rPr lang="en-US" altLang="en-US"/>
              <a:pPr>
                <a:defRPr/>
              </a:pPr>
              <a:t>8/16/19</a:t>
            </a:fld>
            <a:endParaRPr lang="en-US" altLang="en-US"/>
          </a:p>
        </p:txBody>
      </p:sp>
      <p:sp>
        <p:nvSpPr>
          <p:cNvPr id="10" name="Slide Number Placeholder 12">
            <a:extLst>
              <a:ext uri="{FF2B5EF4-FFF2-40B4-BE49-F238E27FC236}">
                <a16:creationId xmlns:a16="http://schemas.microsoft.com/office/drawing/2014/main" id="{99ACE5D2-4819-274D-B362-45693EAFBFDE}"/>
              </a:ext>
            </a:extLst>
          </p:cNvPr>
          <p:cNvSpPr>
            <a:spLocks noGrp="1"/>
          </p:cNvSpPr>
          <p:nvPr>
            <p:ph type="sldNum" sz="quarter" idx="11"/>
          </p:nvPr>
        </p:nvSpPr>
        <p:spPr>
          <a:xfrm>
            <a:off x="0" y="4667250"/>
            <a:ext cx="1447800" cy="663575"/>
          </a:xfrm>
        </p:spPr>
        <p:txBody>
          <a:bodyPr/>
          <a:lstStyle>
            <a:lvl1pPr>
              <a:defRPr sz="2800" smtClean="0"/>
            </a:lvl1pPr>
          </a:lstStyle>
          <a:p>
            <a:pPr>
              <a:defRPr/>
            </a:pPr>
            <a:fld id="{A4A41CA6-8C14-2C49-AF22-CBCD634E1F1A}"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FA6F653F-033A-4244-BB40-BA6717578BC0}"/>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2925108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D4A6A8C9-2D23-7949-AEE3-9B9FDAA0760A}"/>
              </a:ext>
            </a:extLst>
          </p:cNvPr>
          <p:cNvSpPr>
            <a:spLocks noGrp="1"/>
          </p:cNvSpPr>
          <p:nvPr>
            <p:ph type="dt" sz="half" idx="10"/>
          </p:nvPr>
        </p:nvSpPr>
        <p:spPr/>
        <p:txBody>
          <a:bodyPr/>
          <a:lstStyle>
            <a:lvl1pPr>
              <a:defRPr smtClean="0"/>
            </a:lvl1pPr>
          </a:lstStyle>
          <a:p>
            <a:pPr>
              <a:defRPr/>
            </a:pPr>
            <a:fld id="{14BCC33C-754A-D24E-A4B3-3561BE888DC4}" type="datetime1">
              <a:rPr lang="en-US" altLang="en-US"/>
              <a:pPr>
                <a:defRPr/>
              </a:pPr>
              <a:t>8/16/19</a:t>
            </a:fld>
            <a:endParaRPr lang="en-US" altLang="en-US"/>
          </a:p>
        </p:txBody>
      </p:sp>
      <p:sp>
        <p:nvSpPr>
          <p:cNvPr id="5" name="Footer Placeholder 2">
            <a:extLst>
              <a:ext uri="{FF2B5EF4-FFF2-40B4-BE49-F238E27FC236}">
                <a16:creationId xmlns:a16="http://schemas.microsoft.com/office/drawing/2014/main" id="{71864D55-9FAC-4D46-9D98-15677F4B947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750DBA62-569A-7C49-BB67-CD366FFADD9F}"/>
              </a:ext>
            </a:extLst>
          </p:cNvPr>
          <p:cNvSpPr>
            <a:spLocks noGrp="1"/>
          </p:cNvSpPr>
          <p:nvPr>
            <p:ph type="sldNum" sz="quarter" idx="12"/>
          </p:nvPr>
        </p:nvSpPr>
        <p:spPr/>
        <p:txBody>
          <a:bodyPr/>
          <a:lstStyle>
            <a:lvl1pPr>
              <a:defRPr smtClean="0"/>
            </a:lvl1pPr>
          </a:lstStyle>
          <a:p>
            <a:pPr>
              <a:defRPr/>
            </a:pPr>
            <a:fld id="{7E4DF8D6-E62B-2145-B613-E984CC7625FA}" type="slidenum">
              <a:rPr lang="en-US" altLang="en-US"/>
              <a:pPr>
                <a:defRPr/>
              </a:pPr>
              <a:t>‹#›</a:t>
            </a:fld>
            <a:endParaRPr lang="en-US" altLang="en-US"/>
          </a:p>
        </p:txBody>
      </p:sp>
    </p:spTree>
    <p:extLst>
      <p:ext uri="{BB962C8B-B14F-4D97-AF65-F5344CB8AC3E}">
        <p14:creationId xmlns:p14="http://schemas.microsoft.com/office/powerpoint/2010/main" val="3059429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C302CC-B4C4-5A46-9AEE-E158609F96E0}"/>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8E4E4FBA-50C3-E947-86AA-9842360908AE}"/>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71F02E0A-1183-084C-BC10-8985363FED89}"/>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7970C150-E5AA-2047-8C05-0E5C60C8A988}"/>
              </a:ext>
            </a:extLst>
          </p:cNvPr>
          <p:cNvSpPr>
            <a:spLocks noGrp="1"/>
          </p:cNvSpPr>
          <p:nvPr>
            <p:ph type="dt" sz="half" idx="10"/>
          </p:nvPr>
        </p:nvSpPr>
        <p:spPr>
          <a:xfrm>
            <a:off x="6553200" y="6248400"/>
            <a:ext cx="2209800" cy="365125"/>
          </a:xfrm>
        </p:spPr>
        <p:txBody>
          <a:bodyPr/>
          <a:lstStyle>
            <a:lvl1pPr>
              <a:defRPr smtClean="0"/>
            </a:lvl1pPr>
          </a:lstStyle>
          <a:p>
            <a:pPr>
              <a:defRPr/>
            </a:pPr>
            <a:fld id="{6C1343A0-CA45-EC4D-A582-F1BA76098FD6}" type="datetime1">
              <a:rPr lang="en-US" altLang="en-US"/>
              <a:pPr>
                <a:defRPr/>
              </a:pPr>
              <a:t>8/16/19</a:t>
            </a:fld>
            <a:endParaRPr lang="en-US" altLang="en-US"/>
          </a:p>
        </p:txBody>
      </p:sp>
      <p:sp>
        <p:nvSpPr>
          <p:cNvPr id="8" name="Footer Placeholder 4">
            <a:extLst>
              <a:ext uri="{FF2B5EF4-FFF2-40B4-BE49-F238E27FC236}">
                <a16:creationId xmlns:a16="http://schemas.microsoft.com/office/drawing/2014/main" id="{3A9D1439-0611-AE45-A75B-01A4EB0B64A8}"/>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4995A009-B8C6-594B-B03D-5C50F79028F6}"/>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F0469B38-9A31-B143-A538-D85EA3C2751F}" type="slidenum">
              <a:rPr lang="en-US" altLang="en-US"/>
              <a:pPr>
                <a:defRPr/>
              </a:pPr>
              <a:t>‹#›</a:t>
            </a:fld>
            <a:endParaRPr lang="en-US" altLang="en-US"/>
          </a:p>
        </p:txBody>
      </p:sp>
    </p:spTree>
    <p:extLst>
      <p:ext uri="{BB962C8B-B14F-4D97-AF65-F5344CB8AC3E}">
        <p14:creationId xmlns:p14="http://schemas.microsoft.com/office/powerpoint/2010/main" val="18147556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2C64004A-863A-CE4A-A04D-773C6984F6EF}"/>
              </a:ext>
            </a:extLst>
          </p:cNvPr>
          <p:cNvSpPr>
            <a:spLocks noGrp="1"/>
          </p:cNvSpPr>
          <p:nvPr>
            <p:ph type="dt" sz="half" idx="10"/>
          </p:nvPr>
        </p:nvSpPr>
        <p:spPr/>
        <p:txBody>
          <a:bodyPr/>
          <a:lstStyle>
            <a:lvl1pPr>
              <a:defRPr/>
            </a:lvl1pPr>
          </a:lstStyle>
          <a:p>
            <a:pPr>
              <a:defRPr/>
            </a:pPr>
            <a:fld id="{50A6CF39-AD2E-7C48-89D9-FEC48F7B28FA}" type="datetime1">
              <a:rPr lang="en-US" altLang="en-US"/>
              <a:pPr>
                <a:defRPr/>
              </a:pPr>
              <a:t>8/16/19</a:t>
            </a:fld>
            <a:endParaRPr lang="en-US" altLang="en-US"/>
          </a:p>
        </p:txBody>
      </p:sp>
      <p:sp>
        <p:nvSpPr>
          <p:cNvPr id="7" name="Footer Placeholder 2">
            <a:extLst>
              <a:ext uri="{FF2B5EF4-FFF2-40B4-BE49-F238E27FC236}">
                <a16:creationId xmlns:a16="http://schemas.microsoft.com/office/drawing/2014/main" id="{1434A4B9-AB9C-D147-9DC5-424F1D8507BA}"/>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E4CF7C1C-0D07-FB43-8F98-C8F6D7869193}"/>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556928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1266" name="Title Placeholder 21">
            <a:extLst>
              <a:ext uri="{FF2B5EF4-FFF2-40B4-BE49-F238E27FC236}">
                <a16:creationId xmlns:a16="http://schemas.microsoft.com/office/drawing/2014/main" id="{3FBB918B-27D0-4B47-B2B7-52B2DFE99E50}"/>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267" name="Text Placeholder 12">
            <a:extLst>
              <a:ext uri="{FF2B5EF4-FFF2-40B4-BE49-F238E27FC236}">
                <a16:creationId xmlns:a16="http://schemas.microsoft.com/office/drawing/2014/main" id="{E2DAC5F1-0157-6D4B-AB7C-03558F52C9ED}"/>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7D40B70A-BA85-6543-A77E-6951ECA06642}"/>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pPr>
              <a:defRPr/>
            </a:pPr>
            <a:fld id="{9CF93940-E17F-184E-B874-3E57F09A0252}" type="datetime1">
              <a:rPr lang="en-US" altLang="en-US"/>
              <a:pPr>
                <a:defRPr/>
              </a:pPr>
              <a:t>8/16/19</a:t>
            </a:fld>
            <a:endParaRPr lang="en-US" altLang="en-US"/>
          </a:p>
        </p:txBody>
      </p:sp>
      <p:sp>
        <p:nvSpPr>
          <p:cNvPr id="3" name="Footer Placeholder 2">
            <a:extLst>
              <a:ext uri="{FF2B5EF4-FFF2-40B4-BE49-F238E27FC236}">
                <a16:creationId xmlns:a16="http://schemas.microsoft.com/office/drawing/2014/main" id="{D6D068DF-CB62-864B-8328-458EB58A8506}"/>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AD584431-ACEC-CB4B-BED2-E60B48A20097}"/>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58270488-F6C0-464D-A235-94CD8BF7D6B2}"/>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22FE7B18-310E-8646-BA31-87FBA16577D6}"/>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D3681FA8-5EB5-8045-89AA-AB5A9F2A0311}"/>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3" r:id="rId5"/>
    <p:sldLayoutId id="2147483769" r:id="rId6"/>
    <p:sldLayoutId id="2147483770" r:id="rId7"/>
    <p:sldLayoutId id="2147483771" r:id="rId8"/>
    <p:sldLayoutId id="2147483772" r:id="rId9"/>
    <p:sldLayoutId id="2147483773" r:id="rId10"/>
    <p:sldLayoutId id="2147483774" r:id="rId11"/>
    <p:sldLayoutId id="2147483764"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5A0F270C-9132-584C-A81F-2EE5B3C31535}"/>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Information Trading: Public Information – Earnings Reports</a:t>
            </a:r>
          </a:p>
        </p:txBody>
      </p:sp>
      <p:sp>
        <p:nvSpPr>
          <p:cNvPr id="3075" name="Rectangle 3">
            <a:extLst>
              <a:ext uri="{FF2B5EF4-FFF2-40B4-BE49-F238E27FC236}">
                <a16:creationId xmlns:a16="http://schemas.microsoft.com/office/drawing/2014/main" id="{9F4BC5E6-9E81-9E43-82CA-8CB8EC0B5938}"/>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endParaRPr lang="en-US" dirty="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CFA56222-95C9-EC41-98E8-85FD7F28F81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Trading on Public Information</a:t>
            </a:r>
          </a:p>
        </p:txBody>
      </p:sp>
      <p:sp>
        <p:nvSpPr>
          <p:cNvPr id="3074" name="Rectangle 3">
            <a:extLst>
              <a:ext uri="{FF2B5EF4-FFF2-40B4-BE49-F238E27FC236}">
                <a16:creationId xmlns:a16="http://schemas.microsoft.com/office/drawing/2014/main" id="{DC8AF10D-6C63-494D-A968-792E4D9052AC}"/>
              </a:ext>
            </a:extLst>
          </p:cNvPr>
          <p:cNvSpPr>
            <a:spLocks noGrp="1"/>
          </p:cNvSpPr>
          <p:nvPr>
            <p:ph sz="quarter" idx="1"/>
          </p:nvPr>
        </p:nvSpPr>
        <p:spPr>
          <a:xfrm>
            <a:off x="612775" y="1600200"/>
            <a:ext cx="8153400" cy="4495800"/>
          </a:xfrm>
        </p:spPr>
        <p:txBody>
          <a:bodyPr/>
          <a:lstStyle/>
          <a:p>
            <a:r>
              <a:rPr lang="en-US" altLang="en-US" dirty="0">
                <a:ea typeface="ＭＳ Ｐゴシック" panose="020B0600070205080204" pitchFamily="34" charset="-128"/>
              </a:rPr>
              <a:t>There is substantial information that comes out about stocks publicly. </a:t>
            </a:r>
          </a:p>
          <a:p>
            <a:pPr lvl="1"/>
            <a:r>
              <a:rPr lang="en-US" altLang="en-US" dirty="0">
                <a:ea typeface="ＭＳ Ｐゴシック" panose="020B0600070205080204" pitchFamily="34" charset="-128"/>
              </a:rPr>
              <a:t>Some of the information comes from  the firm - earnings and dividend announcements, acquisitions and other news - and some comes from competitors.</a:t>
            </a:r>
          </a:p>
          <a:p>
            <a:pPr lvl="1"/>
            <a:r>
              <a:rPr lang="en-US" altLang="en-US" dirty="0">
                <a:ea typeface="ＭＳ Ｐゴシック" panose="020B0600070205080204" pitchFamily="34" charset="-128"/>
              </a:rPr>
              <a:t>Prices generally react to this information.</a:t>
            </a:r>
          </a:p>
          <a:p>
            <a:r>
              <a:rPr lang="en-US" altLang="en-US" dirty="0">
                <a:ea typeface="ＭＳ Ｐゴシック" panose="020B0600070205080204" pitchFamily="34" charset="-128"/>
              </a:rPr>
              <a:t>Access to this information has widened and become more timely, removing an advantage that institutional investors and professional traders used to have, leveling the playing field.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4D96DB2A-4715-1A4B-943C-78075293E8C5}"/>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Earnings Announcements</a:t>
            </a:r>
          </a:p>
        </p:txBody>
      </p:sp>
      <p:sp>
        <p:nvSpPr>
          <p:cNvPr id="4098" name="Rectangle 3">
            <a:extLst>
              <a:ext uri="{FF2B5EF4-FFF2-40B4-BE49-F238E27FC236}">
                <a16:creationId xmlns:a16="http://schemas.microsoft.com/office/drawing/2014/main" id="{B11CA093-16F6-5946-8D4F-AA78F2C1D840}"/>
              </a:ext>
            </a:extLst>
          </p:cNvPr>
          <p:cNvSpPr>
            <a:spLocks noGrp="1"/>
          </p:cNvSpPr>
          <p:nvPr>
            <p:ph sz="quarter" idx="1"/>
          </p:nvPr>
        </p:nvSpPr>
        <p:spPr>
          <a:xfrm>
            <a:off x="612775" y="1600200"/>
            <a:ext cx="8153400" cy="4495800"/>
          </a:xfrm>
        </p:spPr>
        <p:txBody>
          <a:bodyPr/>
          <a:lstStyle/>
          <a:p>
            <a:pPr>
              <a:lnSpc>
                <a:spcPct val="80000"/>
              </a:lnSpc>
            </a:pPr>
            <a:r>
              <a:rPr lang="en-US" altLang="en-US" sz="2500">
                <a:ea typeface="ＭＳ Ｐゴシック" panose="020B0600070205080204" pitchFamily="34" charset="-128"/>
              </a:rPr>
              <a:t>Every quarter (in the U.S) and less frequently elsewhere, firms report their earnings for the most recent period.</a:t>
            </a:r>
          </a:p>
          <a:p>
            <a:pPr>
              <a:lnSpc>
                <a:spcPct val="80000"/>
              </a:lnSpc>
            </a:pPr>
            <a:r>
              <a:rPr lang="en-US" altLang="en-US" sz="2500">
                <a:ea typeface="ＭＳ Ｐゴシック" panose="020B0600070205080204" pitchFamily="34" charset="-128"/>
              </a:rPr>
              <a:t>When firms make earnings announcements, they convey information to financial markets about their current and future prospects. The magnitude of the information, and the size of the market reaction, should depend upon how much the earnings report exceeds or falls short of investor expectations.</a:t>
            </a:r>
          </a:p>
          <a:p>
            <a:pPr>
              <a:lnSpc>
                <a:spcPct val="80000"/>
              </a:lnSpc>
            </a:pPr>
            <a:r>
              <a:rPr lang="en-US" altLang="en-US" sz="2500">
                <a:ea typeface="ＭＳ Ｐゴシック" panose="020B0600070205080204" pitchFamily="34" charset="-128"/>
              </a:rPr>
              <a:t> In an efficient market, there should be an instantaneous reaction to the earnings report, if it contains surprising information, and prices should increase following positive surprises and down following negative surprises.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8971472B-5A35-3544-8559-BD0A25805958}"/>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Market Reaction to Earnings Reports</a:t>
            </a:r>
          </a:p>
        </p:txBody>
      </p:sp>
      <p:pic>
        <p:nvPicPr>
          <p:cNvPr id="5122" name="Content Placeholder 2">
            <a:extLst>
              <a:ext uri="{FF2B5EF4-FFF2-40B4-BE49-F238E27FC236}">
                <a16:creationId xmlns:a16="http://schemas.microsoft.com/office/drawing/2014/main" id="{46ADB42A-21A1-954D-B3C6-1B5AECE2602F}"/>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a:extLst>
              <a:ext uri="{FF2B5EF4-FFF2-40B4-BE49-F238E27FC236}">
                <a16:creationId xmlns:a16="http://schemas.microsoft.com/office/drawing/2014/main" id="{F6E19476-387E-2546-9178-76FC79FF9ED3}"/>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post-announcement drift?</a:t>
            </a:r>
          </a:p>
        </p:txBody>
      </p:sp>
      <p:pic>
        <p:nvPicPr>
          <p:cNvPr id="6146" name="Content Placeholder 3">
            <a:extLst>
              <a:ext uri="{FF2B5EF4-FFF2-40B4-BE49-F238E27FC236}">
                <a16:creationId xmlns:a16="http://schemas.microsoft.com/office/drawing/2014/main" id="{2BBAE935-A7BD-524E-99B5-848421079BAC}"/>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69032A19-5DB7-DF4E-BD9B-108345F1306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Consequence of Delays…</a:t>
            </a:r>
          </a:p>
        </p:txBody>
      </p:sp>
      <p:pic>
        <p:nvPicPr>
          <p:cNvPr id="7170" name="Content Placeholder 2">
            <a:extLst>
              <a:ext uri="{FF2B5EF4-FFF2-40B4-BE49-F238E27FC236}">
                <a16:creationId xmlns:a16="http://schemas.microsoft.com/office/drawing/2014/main" id="{799EBCED-C176-3948-888F-B0E29FB455BF}"/>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803400"/>
            <a:ext cx="5486400" cy="40894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a:extLst>
              <a:ext uri="{FF2B5EF4-FFF2-40B4-BE49-F238E27FC236}">
                <a16:creationId xmlns:a16="http://schemas.microsoft.com/office/drawing/2014/main" id="{E8A44CC6-0FAE-D94A-B9A5-17A7B47BBA65}"/>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Intraday reaction..</a:t>
            </a:r>
          </a:p>
        </p:txBody>
      </p:sp>
      <p:pic>
        <p:nvPicPr>
          <p:cNvPr id="8194" name="Content Placeholder 2">
            <a:extLst>
              <a:ext uri="{FF2B5EF4-FFF2-40B4-BE49-F238E27FC236}">
                <a16:creationId xmlns:a16="http://schemas.microsoft.com/office/drawing/2014/main" id="{A1A0B7E3-0135-2E49-8973-863F0BB2CE82}"/>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F72C0146-35E6-3946-8A52-A97D080D46A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And earnings quality matters…</a:t>
            </a:r>
          </a:p>
        </p:txBody>
      </p:sp>
      <p:sp>
        <p:nvSpPr>
          <p:cNvPr id="9218" name="Rectangle 3">
            <a:extLst>
              <a:ext uri="{FF2B5EF4-FFF2-40B4-BE49-F238E27FC236}">
                <a16:creationId xmlns:a16="http://schemas.microsoft.com/office/drawing/2014/main" id="{4A348A9F-F8DD-AB47-983C-D8EE74CA4B4B}"/>
              </a:ext>
            </a:extLst>
          </p:cNvPr>
          <p:cNvSpPr>
            <a:spLocks noGrp="1"/>
          </p:cNvSpPr>
          <p:nvPr>
            <p:ph sz="quarter" idx="1"/>
          </p:nvPr>
        </p:nvSpPr>
        <p:spPr>
          <a:xfrm>
            <a:off x="612775" y="1600200"/>
            <a:ext cx="8153400" cy="4495800"/>
          </a:xfrm>
        </p:spPr>
        <p:txBody>
          <a:bodyPr/>
          <a:lstStyle/>
          <a:p>
            <a:pPr>
              <a:lnSpc>
                <a:spcPct val="80000"/>
              </a:lnSpc>
            </a:pPr>
            <a:r>
              <a:rPr lang="en-US" altLang="en-US" sz="2200" u="sng">
                <a:ea typeface="ＭＳ Ｐゴシック" panose="020B0600070205080204" pitchFamily="34" charset="-128"/>
              </a:rPr>
              <a:t>Quality varies across firms</a:t>
            </a:r>
            <a:r>
              <a:rPr lang="en-US" altLang="en-US" sz="2200">
                <a:ea typeface="ＭＳ Ｐゴシック" panose="020B0600070205080204" pitchFamily="34" charset="-128"/>
              </a:rPr>
              <a:t>: As firms play the earnings game, the quality of earnings has also diverged across companies. A firm that beats earnings estimates because it has more efficient operating should be viewed more favorably than one that beats estimates because it changed the way it valued inventory. </a:t>
            </a:r>
          </a:p>
          <a:p>
            <a:pPr>
              <a:lnSpc>
                <a:spcPct val="80000"/>
              </a:lnSpc>
            </a:pPr>
            <a:r>
              <a:rPr lang="en-US" altLang="en-US" sz="2200" u="sng">
                <a:ea typeface="ＭＳ Ｐゴシック" panose="020B0600070205080204" pitchFamily="34" charset="-128"/>
              </a:rPr>
              <a:t>Accrual versus cash earnings</a:t>
            </a:r>
            <a:r>
              <a:rPr lang="en-US" altLang="en-US" sz="2200">
                <a:ea typeface="ＭＳ Ｐゴシック" panose="020B0600070205080204" pitchFamily="34" charset="-128"/>
              </a:rPr>
              <a:t>: Chan, Chan, Jegadeesh and Lakonishok examined firms that reported high accruals – i.e. the difference between accounting earnings and cash flows and argued that firms report high earnings without a matching increase in cashflow have poorer quality earnings. When they tracked a portfolio composed of these firms, they discovered that the high accrual year was usually the turning point in the fortunes of this firm, with subsequent years bring declining earnings and negative stock returns.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21D1D8EE-F0C1-4244-82EC-6E2859B544C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Can you make money of earnings announcements?</a:t>
            </a:r>
          </a:p>
        </p:txBody>
      </p:sp>
      <p:sp>
        <p:nvSpPr>
          <p:cNvPr id="36866" name="Rectangle 3">
            <a:extLst>
              <a:ext uri="{FF2B5EF4-FFF2-40B4-BE49-F238E27FC236}">
                <a16:creationId xmlns:a16="http://schemas.microsoft.com/office/drawing/2014/main" id="{CCF3756F-2E56-0641-9DAB-5BA3D0FA0177}"/>
              </a:ext>
            </a:extLst>
          </p:cNvPr>
          <p:cNvSpPr>
            <a:spLocks noGrp="1" noChangeArrowheads="1"/>
          </p:cNvSpPr>
          <p:nvPr>
            <p:ph sz="quarter" idx="1"/>
          </p:nvPr>
        </p:nvSpPr>
        <p:spPr>
          <a:xfrm>
            <a:off x="612775" y="1600200"/>
            <a:ext cx="8153400" cy="4495800"/>
          </a:xfrm>
        </p:spPr>
        <p:txBody>
          <a:bodyPr>
            <a:normAutofit lnSpcReduction="10000"/>
          </a:bodyPr>
          <a:lstStyle/>
          <a:p>
            <a:pPr>
              <a:lnSpc>
                <a:spcPct val="80000"/>
              </a:lnSpc>
              <a:buFont typeface="Wingdings" charset="2"/>
              <a:buChar char=""/>
              <a:defRPr/>
            </a:pPr>
            <a:r>
              <a:rPr lang="en-US" altLang="en-US" sz="2200" u="sng">
                <a:ea typeface="ＭＳ Ｐゴシック" panose="020B0600070205080204" pitchFamily="34" charset="-128"/>
              </a:rPr>
              <a:t>Play the drift</a:t>
            </a:r>
            <a:r>
              <a:rPr lang="en-US" altLang="en-US" sz="2200">
                <a:ea typeface="ＭＳ Ｐゴシック" panose="020B0600070205080204" pitchFamily="34" charset="-128"/>
              </a:rPr>
              <a:t>: One strategy is to buy stocks that report large positive earnings surprises, hoping to benefit from the drift. The evidence indicates that across all stocks, the potential for excess returns from buying after earnings announcements is very small.</a:t>
            </a:r>
          </a:p>
          <a:p>
            <a:pPr>
              <a:lnSpc>
                <a:spcPct val="80000"/>
              </a:lnSpc>
              <a:buFont typeface="Wingdings" charset="2"/>
              <a:buChar char=""/>
              <a:defRPr/>
            </a:pPr>
            <a:r>
              <a:rPr lang="en-US" altLang="en-US" sz="2200" u="sng">
                <a:ea typeface="ＭＳ Ｐゴシック" panose="020B0600070205080204" pitchFamily="34" charset="-128"/>
              </a:rPr>
              <a:t>But be selective</a:t>
            </a:r>
            <a:r>
              <a:rPr lang="en-US" altLang="en-US" sz="2200">
                <a:ea typeface="ＭＳ Ｐゴシック" panose="020B0600070205080204" pitchFamily="34" charset="-128"/>
              </a:rPr>
              <a:t>: You can concentrate only on earnings announcements made by smaller, less liquid companies where the drift is more pronounced. In addition, you can try to direct your money towards companies with higher quality earnings surprises by avoiding firms with large accruals.</a:t>
            </a:r>
          </a:p>
          <a:p>
            <a:pPr>
              <a:lnSpc>
                <a:spcPct val="80000"/>
              </a:lnSpc>
              <a:buFont typeface="Wingdings" charset="2"/>
              <a:buChar char=""/>
              <a:defRPr/>
            </a:pPr>
            <a:r>
              <a:rPr lang="en-US" altLang="en-US" sz="2200" u="sng">
                <a:ea typeface="ＭＳ Ｐゴシック" panose="020B0600070205080204" pitchFamily="34" charset="-128"/>
              </a:rPr>
              <a:t>And see if you can get ahead of the game</a:t>
            </a:r>
            <a:r>
              <a:rPr lang="en-US" altLang="en-US" sz="2200">
                <a:ea typeface="ＭＳ Ｐゴシック" panose="020B0600070205080204" pitchFamily="34" charset="-128"/>
              </a:rPr>
              <a:t>: Your biggest payoff is in investing in companies before large earnings surprises. You may be able to use a combination of quantitative techniques (time series models that forecast next quarter</a:t>
            </a:r>
            <a:r>
              <a:rPr lang="ja-JP" altLang="en-US" sz="2200">
                <a:ea typeface="ＭＳ Ｐゴシック" panose="020B0600070205080204" pitchFamily="34" charset="-128"/>
              </a:rPr>
              <a:t>’</a:t>
            </a:r>
            <a:r>
              <a:rPr lang="en-US" altLang="ja-JP" sz="2200">
                <a:ea typeface="ＭＳ Ｐゴシック" panose="020B0600070205080204" pitchFamily="34" charset="-128"/>
              </a:rPr>
              <a:t>s earnings based upon historical earnings) and trading volume (insiders do create blips in the volume) to try to detect these firms. Even if you are right only 55% of the time, you should be able to post high excess returns. </a:t>
            </a:r>
            <a:endParaRPr lang="en-US" altLang="en-US" sz="2200">
              <a:ea typeface="ＭＳ Ｐゴシック" panose="020B0600070205080204" pitchFamily="34" charset="-128"/>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1251</TotalTime>
  <Words>557</Words>
  <Application>Microsoft Macintosh PowerPoint</Application>
  <PresentationFormat>On-screen Show (4:3)</PresentationFormat>
  <Paragraphs>22</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Times</vt:lpstr>
      <vt:lpstr>Wingdings</vt:lpstr>
      <vt:lpstr>Wingdings 2</vt:lpstr>
      <vt:lpstr>Basic</vt:lpstr>
      <vt:lpstr>Information Trading: Public Information – Earnings Reports</vt:lpstr>
      <vt:lpstr>Trading on Public Information</vt:lpstr>
      <vt:lpstr>Earnings Announcements</vt:lpstr>
      <vt:lpstr>Market Reaction to Earnings Reports</vt:lpstr>
      <vt:lpstr>The post-announcement drift?</vt:lpstr>
      <vt:lpstr>The Consequence of Delays…</vt:lpstr>
      <vt:lpstr>The Intraday reaction..</vt:lpstr>
      <vt:lpstr>And earnings quality matters…</vt:lpstr>
      <vt:lpstr>Can you make money of earnings announcements?</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73</cp:revision>
  <cp:lastPrinted>1998-08-25T17:04:55Z</cp:lastPrinted>
  <dcterms:created xsi:type="dcterms:W3CDTF">1998-07-22T17:34:10Z</dcterms:created>
  <dcterms:modified xsi:type="dcterms:W3CDTF">2019-08-16T22:18:15Z</dcterms:modified>
</cp:coreProperties>
</file>