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0" r:id="rId1"/>
  </p:sldMasterIdLst>
  <p:notesMasterIdLst>
    <p:notesMasterId r:id="rId15"/>
  </p:notesMasterIdLst>
  <p:sldIdLst>
    <p:sldId id="256" r:id="rId2"/>
    <p:sldId id="363" r:id="rId3"/>
    <p:sldId id="351" r:id="rId4"/>
    <p:sldId id="352" r:id="rId5"/>
    <p:sldId id="353" r:id="rId6"/>
    <p:sldId id="354" r:id="rId7"/>
    <p:sldId id="339" r:id="rId8"/>
    <p:sldId id="355" r:id="rId9"/>
    <p:sldId id="356" r:id="rId10"/>
    <p:sldId id="357" r:id="rId11"/>
    <p:sldId id="358" r:id="rId12"/>
    <p:sldId id="364" r:id="rId13"/>
    <p:sldId id="359" r:id="rId1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A6B44992-1888-304F-8F71-4E905B421D0E}"/>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52CAAB64-B8ED-704C-8327-62C5FF9148E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2FE2629D-5F55-DB4C-B0E9-43C30A61F46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7BFA177B-A036-B64F-8749-AE4B4AF1213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D2F4695F-0DF4-D740-9164-D6C9C869153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BA34862E-54D5-2241-A3EE-EBD45FC30F3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F2DDC729-0AC2-8341-BE92-017E2EC6318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A5D7DD-3C84-4645-BCE2-D52F6BC7E99C}"/>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3E77B3A-A92F-0340-B2A7-A94F76A63E00}"/>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FF363903-0E98-2043-9E8B-17630964783B}"/>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0B19F6A2-3C6B-0C44-98C8-7CD13FAECAA4}"/>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779F153A-3042-524C-A45B-203DEDED9B61}"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79689F27-82A5-AB49-AFC9-54CF7EB6889F}"/>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4518539A-8D51-6347-8B42-900DB1D900FE}"/>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1B8D4DC9-120B-3D4D-BAA5-B107DB321D90}" type="slidenum">
              <a:rPr lang="en-US" altLang="en-US"/>
              <a:pPr>
                <a:defRPr/>
              </a:pPr>
              <a:t>‹#›</a:t>
            </a:fld>
            <a:endParaRPr lang="en-US" altLang="en-US"/>
          </a:p>
        </p:txBody>
      </p:sp>
    </p:spTree>
    <p:extLst>
      <p:ext uri="{BB962C8B-B14F-4D97-AF65-F5344CB8AC3E}">
        <p14:creationId xmlns:p14="http://schemas.microsoft.com/office/powerpoint/2010/main" val="340862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C7E9A3-2860-784E-B6B8-9EC3AFDCD2B1}"/>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D200CA15-75F3-6643-AEF7-0B93FB3ABA24}"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6628A44-A70A-AE46-814B-B6102765660E}"/>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3758C8B8-E9B7-7248-AAE3-163CF7588EAB}"/>
              </a:ext>
            </a:extLst>
          </p:cNvPr>
          <p:cNvSpPr>
            <a:spLocks noGrp="1"/>
          </p:cNvSpPr>
          <p:nvPr>
            <p:ph type="sldNum" sz="quarter" idx="11"/>
          </p:nvPr>
        </p:nvSpPr>
        <p:spPr/>
        <p:txBody>
          <a:bodyPr/>
          <a:lstStyle>
            <a:lvl1pPr>
              <a:defRPr smtClean="0"/>
            </a:lvl1pPr>
          </a:lstStyle>
          <a:p>
            <a:pPr>
              <a:defRPr/>
            </a:pPr>
            <a:fld id="{C14AA7E2-074E-C246-92EC-1005FA0FE3C2}" type="slidenum">
              <a:rPr lang="en-US" altLang="en-US"/>
              <a:pPr>
                <a:defRPr/>
              </a:pPr>
              <a:t>‹#›</a:t>
            </a:fld>
            <a:endParaRPr lang="en-US" altLang="en-US"/>
          </a:p>
        </p:txBody>
      </p:sp>
    </p:spTree>
    <p:extLst>
      <p:ext uri="{BB962C8B-B14F-4D97-AF65-F5344CB8AC3E}">
        <p14:creationId xmlns:p14="http://schemas.microsoft.com/office/powerpoint/2010/main" val="3420736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C57EB6-A2D7-514B-8C46-B2577EE57813}"/>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EB284CF4-F3D8-B740-816B-A933C3492030}"/>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595855A-1D44-6D42-A44E-AA3F24AC5223}"/>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2AD62852-76BD-DE46-BB54-7AB67452349C}"/>
              </a:ext>
            </a:extLst>
          </p:cNvPr>
          <p:cNvSpPr>
            <a:spLocks noGrp="1"/>
          </p:cNvSpPr>
          <p:nvPr>
            <p:ph type="dt" sz="half" idx="10"/>
          </p:nvPr>
        </p:nvSpPr>
        <p:spPr/>
        <p:txBody>
          <a:bodyPr/>
          <a:lstStyle>
            <a:lvl1pPr>
              <a:defRPr smtClean="0"/>
            </a:lvl1pPr>
          </a:lstStyle>
          <a:p>
            <a:pPr>
              <a:defRPr/>
            </a:pPr>
            <a:fld id="{66C8DD2C-50DF-9944-8EF9-522A7582A409}"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D7AD2037-DED4-A34A-AE51-95E0E7296302}"/>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36DDF73E-C99D-0746-8620-12C046B96479}"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F70567CA-9289-A64B-B5E1-FCCD74CF86FB}"/>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522503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BF6EFB2C-D453-744D-962F-3561B84DDBC5}"/>
              </a:ext>
            </a:extLst>
          </p:cNvPr>
          <p:cNvSpPr>
            <a:spLocks noGrp="1"/>
          </p:cNvSpPr>
          <p:nvPr>
            <p:ph type="dt" sz="half" idx="10"/>
          </p:nvPr>
        </p:nvSpPr>
        <p:spPr/>
        <p:txBody>
          <a:bodyPr/>
          <a:lstStyle>
            <a:lvl1pPr>
              <a:defRPr smtClean="0"/>
            </a:lvl1pPr>
          </a:lstStyle>
          <a:p>
            <a:pPr>
              <a:defRPr/>
            </a:pPr>
            <a:fld id="{F4B1CB58-ECA9-AC4F-8E71-4A96455D1C32}"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29BAF6D5-DF6F-D54C-A258-2FCDEA952AB4}"/>
              </a:ext>
            </a:extLst>
          </p:cNvPr>
          <p:cNvSpPr>
            <a:spLocks noGrp="1"/>
          </p:cNvSpPr>
          <p:nvPr>
            <p:ph type="sldNum" sz="quarter" idx="11"/>
          </p:nvPr>
        </p:nvSpPr>
        <p:spPr/>
        <p:txBody>
          <a:bodyPr/>
          <a:lstStyle>
            <a:lvl1pPr>
              <a:defRPr smtClean="0"/>
            </a:lvl1pPr>
          </a:lstStyle>
          <a:p>
            <a:pPr>
              <a:defRPr/>
            </a:pPr>
            <a:fld id="{0DD7919F-E094-184D-B62B-3D65542FC0C2}"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BCDF1471-59DB-134C-824E-824BC5FD5C3F}"/>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47960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58BE89AC-C72D-B945-80C0-D94C02692F0A}"/>
              </a:ext>
            </a:extLst>
          </p:cNvPr>
          <p:cNvSpPr>
            <a:spLocks noGrp="1"/>
          </p:cNvSpPr>
          <p:nvPr>
            <p:ph type="dt" sz="half" idx="10"/>
          </p:nvPr>
        </p:nvSpPr>
        <p:spPr/>
        <p:txBody>
          <a:bodyPr/>
          <a:lstStyle>
            <a:lvl1pPr>
              <a:defRPr/>
            </a:lvl1pPr>
          </a:lstStyle>
          <a:p>
            <a:pPr>
              <a:defRPr/>
            </a:pPr>
            <a:fld id="{DB0969D5-E8FB-234B-8E35-403CC4124000}"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E10FA7B5-9CB7-C042-A9C4-CCEC8E0AF3E8}"/>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50186F20-AF79-0F43-9402-1166D29DB9E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83733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61E38AE9-4850-5646-8820-D3125311D68A}"/>
              </a:ext>
            </a:extLst>
          </p:cNvPr>
          <p:cNvSpPr>
            <a:spLocks noGrp="1"/>
          </p:cNvSpPr>
          <p:nvPr>
            <p:ph type="dt" sz="half" idx="10"/>
          </p:nvPr>
        </p:nvSpPr>
        <p:spPr/>
        <p:txBody>
          <a:bodyPr/>
          <a:lstStyle>
            <a:lvl1pPr>
              <a:defRPr smtClean="0"/>
            </a:lvl1pPr>
          </a:lstStyle>
          <a:p>
            <a:pPr>
              <a:defRPr/>
            </a:pPr>
            <a:fld id="{820522C0-9C45-8B47-957E-03057B18248D}"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9F6ACBAB-50D6-DD44-9501-B75C74E3A4E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80D79EFA-1520-214D-AEF7-F148887D9CCD}"/>
              </a:ext>
            </a:extLst>
          </p:cNvPr>
          <p:cNvSpPr>
            <a:spLocks noGrp="1"/>
          </p:cNvSpPr>
          <p:nvPr>
            <p:ph type="sldNum" sz="quarter" idx="12"/>
          </p:nvPr>
        </p:nvSpPr>
        <p:spPr/>
        <p:txBody>
          <a:bodyPr/>
          <a:lstStyle>
            <a:lvl1pPr>
              <a:defRPr smtClean="0"/>
            </a:lvl1pPr>
          </a:lstStyle>
          <a:p>
            <a:pPr>
              <a:defRPr/>
            </a:pPr>
            <a:fld id="{7FB3A2D9-8634-014E-9275-AFA5FF4FF65E}" type="slidenum">
              <a:rPr lang="en-US" altLang="en-US"/>
              <a:pPr>
                <a:defRPr/>
              </a:pPr>
              <a:t>‹#›</a:t>
            </a:fld>
            <a:endParaRPr lang="en-US" altLang="en-US"/>
          </a:p>
        </p:txBody>
      </p:sp>
    </p:spTree>
    <p:extLst>
      <p:ext uri="{BB962C8B-B14F-4D97-AF65-F5344CB8AC3E}">
        <p14:creationId xmlns:p14="http://schemas.microsoft.com/office/powerpoint/2010/main" val="3329316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BA33DB-680D-394E-8ECF-FD6775308FF4}"/>
              </a:ext>
            </a:extLst>
          </p:cNvPr>
          <p:cNvSpPr>
            <a:spLocks noGrp="1"/>
          </p:cNvSpPr>
          <p:nvPr>
            <p:ph type="dt" sz="half" idx="10"/>
          </p:nvPr>
        </p:nvSpPr>
        <p:spPr/>
        <p:txBody>
          <a:bodyPr/>
          <a:lstStyle>
            <a:lvl1pPr>
              <a:defRPr smtClean="0"/>
            </a:lvl1pPr>
          </a:lstStyle>
          <a:p>
            <a:pPr>
              <a:defRPr/>
            </a:pPr>
            <a:fld id="{4E8565DE-65DD-A940-99F4-18D9A0DD3085}"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B4F27E4C-C24A-204A-BA2C-E096AB868AA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F21D1700-6242-314B-8D21-423D2A8CE6AC}"/>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77F986C7-1EAC-874B-9790-8035A809583A}" type="slidenum">
              <a:rPr lang="en-US" altLang="en-US"/>
              <a:pPr>
                <a:defRPr/>
              </a:pPr>
              <a:t>‹#›</a:t>
            </a:fld>
            <a:endParaRPr lang="en-US" altLang="en-US"/>
          </a:p>
        </p:txBody>
      </p:sp>
    </p:spTree>
    <p:extLst>
      <p:ext uri="{BB962C8B-B14F-4D97-AF65-F5344CB8AC3E}">
        <p14:creationId xmlns:p14="http://schemas.microsoft.com/office/powerpoint/2010/main" val="1940174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72A08659-5C75-C041-B734-0F087B4D27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5677E86-9E71-734D-A279-8134D56A86CD}"/>
              </a:ext>
            </a:extLst>
          </p:cNvPr>
          <p:cNvSpPr>
            <a:spLocks noGrp="1"/>
          </p:cNvSpPr>
          <p:nvPr>
            <p:ph type="dt" sz="half" idx="10"/>
          </p:nvPr>
        </p:nvSpPr>
        <p:spPr/>
        <p:txBody>
          <a:bodyPr/>
          <a:lstStyle>
            <a:lvl1pPr>
              <a:defRPr smtClean="0"/>
            </a:lvl1pPr>
          </a:lstStyle>
          <a:p>
            <a:pPr>
              <a:defRPr/>
            </a:pPr>
            <a:fld id="{76E6944F-78C6-8B4B-A025-C361EA591B89}"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CD307824-40D1-1B44-8FCF-4179CDC5E6F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56B7CF6-308A-D34F-85E8-5DBC337FB33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769777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BF99DDF-9F4E-7744-AEF1-766CDFA27A5B}"/>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847C9052-8C3F-6348-9E25-2CF1C07851B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C76E0C3D-A3C1-7840-AA8C-C3877A7D6D93}"/>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CDF79413-FF0B-914E-A301-D223DF06C944}"/>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1857A7B0-33E6-8E46-A170-2203C85EBB12}"/>
              </a:ext>
            </a:extLst>
          </p:cNvPr>
          <p:cNvSpPr>
            <a:spLocks noGrp="1"/>
          </p:cNvSpPr>
          <p:nvPr>
            <p:ph type="dt" sz="half" idx="10"/>
          </p:nvPr>
        </p:nvSpPr>
        <p:spPr>
          <a:xfrm>
            <a:off x="6248400" y="6248400"/>
            <a:ext cx="2667000" cy="365125"/>
          </a:xfrm>
        </p:spPr>
        <p:txBody>
          <a:bodyPr/>
          <a:lstStyle>
            <a:lvl1pPr>
              <a:defRPr smtClean="0"/>
            </a:lvl1pPr>
          </a:lstStyle>
          <a:p>
            <a:pPr>
              <a:defRPr/>
            </a:pPr>
            <a:fld id="{5DAC3855-407D-3143-82F6-861EA3C670B7}"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11DA3532-2AD0-1F48-82EE-1A6451F7878A}"/>
              </a:ext>
            </a:extLst>
          </p:cNvPr>
          <p:cNvSpPr>
            <a:spLocks noGrp="1"/>
          </p:cNvSpPr>
          <p:nvPr>
            <p:ph type="sldNum" sz="quarter" idx="11"/>
          </p:nvPr>
        </p:nvSpPr>
        <p:spPr>
          <a:xfrm>
            <a:off x="0" y="4667250"/>
            <a:ext cx="1447800" cy="663575"/>
          </a:xfrm>
        </p:spPr>
        <p:txBody>
          <a:bodyPr/>
          <a:lstStyle>
            <a:lvl1pPr>
              <a:defRPr sz="2800" smtClean="0"/>
            </a:lvl1pPr>
          </a:lstStyle>
          <a:p>
            <a:pPr>
              <a:defRPr/>
            </a:pPr>
            <a:fld id="{54714762-F82C-8443-A77D-0481DA1C5A5A}"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346135FB-DDAE-EA44-BD70-049EE572C2FE}"/>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43615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114DADB9-A2FC-7B4C-83E8-16121F1255D3}"/>
              </a:ext>
            </a:extLst>
          </p:cNvPr>
          <p:cNvSpPr>
            <a:spLocks noGrp="1"/>
          </p:cNvSpPr>
          <p:nvPr>
            <p:ph type="dt" sz="half" idx="10"/>
          </p:nvPr>
        </p:nvSpPr>
        <p:spPr/>
        <p:txBody>
          <a:bodyPr/>
          <a:lstStyle>
            <a:lvl1pPr>
              <a:defRPr smtClean="0"/>
            </a:lvl1pPr>
          </a:lstStyle>
          <a:p>
            <a:pPr>
              <a:defRPr/>
            </a:pPr>
            <a:fld id="{0543FBCC-6FD4-764D-AFB2-4694D96DE437}"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41A06C95-4E3E-1943-9B20-B41B277D473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3F604837-5A3B-A043-A960-72A297ED92FE}"/>
              </a:ext>
            </a:extLst>
          </p:cNvPr>
          <p:cNvSpPr>
            <a:spLocks noGrp="1"/>
          </p:cNvSpPr>
          <p:nvPr>
            <p:ph type="sldNum" sz="quarter" idx="12"/>
          </p:nvPr>
        </p:nvSpPr>
        <p:spPr/>
        <p:txBody>
          <a:bodyPr/>
          <a:lstStyle>
            <a:lvl1pPr>
              <a:defRPr smtClean="0"/>
            </a:lvl1pPr>
          </a:lstStyle>
          <a:p>
            <a:pPr>
              <a:defRPr/>
            </a:pPr>
            <a:fld id="{C69CB956-655D-0E4B-9A2E-18949FBDE1AF}" type="slidenum">
              <a:rPr lang="en-US" altLang="en-US"/>
              <a:pPr>
                <a:defRPr/>
              </a:pPr>
              <a:t>‹#›</a:t>
            </a:fld>
            <a:endParaRPr lang="en-US" altLang="en-US"/>
          </a:p>
        </p:txBody>
      </p:sp>
    </p:spTree>
    <p:extLst>
      <p:ext uri="{BB962C8B-B14F-4D97-AF65-F5344CB8AC3E}">
        <p14:creationId xmlns:p14="http://schemas.microsoft.com/office/powerpoint/2010/main" val="2462200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717B95-9321-9841-981D-C646535585D9}"/>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1439D6B5-6817-7740-9CB1-AD57140898AC}"/>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CEEDCA10-BE80-8E4F-A284-98326B23C361}"/>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E84C4831-3EE7-1B42-9091-38B933301526}"/>
              </a:ext>
            </a:extLst>
          </p:cNvPr>
          <p:cNvSpPr>
            <a:spLocks noGrp="1"/>
          </p:cNvSpPr>
          <p:nvPr>
            <p:ph type="dt" sz="half" idx="10"/>
          </p:nvPr>
        </p:nvSpPr>
        <p:spPr>
          <a:xfrm>
            <a:off x="6553200" y="6248400"/>
            <a:ext cx="2209800" cy="365125"/>
          </a:xfrm>
        </p:spPr>
        <p:txBody>
          <a:bodyPr/>
          <a:lstStyle>
            <a:lvl1pPr>
              <a:defRPr smtClean="0"/>
            </a:lvl1pPr>
          </a:lstStyle>
          <a:p>
            <a:pPr>
              <a:defRPr/>
            </a:pPr>
            <a:fld id="{C4137ADD-1D6E-BB4B-A66A-A3B396137F7A}"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F3426E4D-1538-ED4E-9EF0-830A38DBDC2E}"/>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70F4AF2-3D49-4D43-AF8F-64C957170631}"/>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371FE732-87BA-A242-A777-EB19E2AC29BF}" type="slidenum">
              <a:rPr lang="en-US" altLang="en-US"/>
              <a:pPr>
                <a:defRPr/>
              </a:pPr>
              <a:t>‹#›</a:t>
            </a:fld>
            <a:endParaRPr lang="en-US" altLang="en-US"/>
          </a:p>
        </p:txBody>
      </p:sp>
    </p:spTree>
    <p:extLst>
      <p:ext uri="{BB962C8B-B14F-4D97-AF65-F5344CB8AC3E}">
        <p14:creationId xmlns:p14="http://schemas.microsoft.com/office/powerpoint/2010/main" val="190512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ADB219D0-A36A-AF41-8567-50BDF6D5E9FD}"/>
              </a:ext>
            </a:extLst>
          </p:cNvPr>
          <p:cNvSpPr>
            <a:spLocks noGrp="1"/>
          </p:cNvSpPr>
          <p:nvPr>
            <p:ph type="dt" sz="half" idx="10"/>
          </p:nvPr>
        </p:nvSpPr>
        <p:spPr/>
        <p:txBody>
          <a:bodyPr/>
          <a:lstStyle>
            <a:lvl1pPr>
              <a:defRPr/>
            </a:lvl1pPr>
          </a:lstStyle>
          <a:p>
            <a:pPr>
              <a:defRPr/>
            </a:pPr>
            <a:fld id="{A7A390F0-0835-1044-8E3D-C43EC4D32D39}"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DD9804AB-8BB5-DB4B-AAFA-CD618BAC449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B6F6E094-F23D-AD42-BFAE-0B33FAE5FFE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94772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5362" name="Title Placeholder 21">
            <a:extLst>
              <a:ext uri="{FF2B5EF4-FFF2-40B4-BE49-F238E27FC236}">
                <a16:creationId xmlns:a16="http://schemas.microsoft.com/office/drawing/2014/main" id="{3D517A9A-9C67-EA40-9ADB-866DECE8A5E9}"/>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12">
            <a:extLst>
              <a:ext uri="{FF2B5EF4-FFF2-40B4-BE49-F238E27FC236}">
                <a16:creationId xmlns:a16="http://schemas.microsoft.com/office/drawing/2014/main" id="{A08B8208-70AE-FC42-A893-8F16D6FCFD2B}"/>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AA795BC8-B429-DF48-B0AE-622BA6507062}"/>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C94AC941-1929-2248-9E71-647CD7899B89}"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68E52797-45A3-494E-AFE5-F57D74433A62}"/>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7D635A04-6F60-E049-A147-1C40137B14BD}"/>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CECB4AC8-BF8F-B048-AAE8-382D2E88776C}"/>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AABC39A4-3C18-824F-9326-56FF1F3F6E5E}"/>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0C448075-B058-E74F-8242-79A33D5FE942}"/>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9E4F1DFB-D327-FE4D-BA9A-9B4CD67083D5}"/>
              </a:ext>
            </a:extLst>
          </p:cNvPr>
          <p:cNvSpPr>
            <a:spLocks noGrp="1" noChangeArrowheads="1"/>
          </p:cNvSpPr>
          <p:nvPr>
            <p:ph type="ctrTitle"/>
          </p:nvPr>
        </p:nvSpPr>
        <p:spPr>
          <a:xfrm>
            <a:off x="914400" y="4343400"/>
            <a:ext cx="8458200" cy="1527175"/>
          </a:xfrm>
        </p:spPr>
        <p:txBody>
          <a:bodyPr/>
          <a:lstStyle/>
          <a:p>
            <a:pPr>
              <a:defRPr/>
            </a:pPr>
            <a:r>
              <a:rPr lang="en-US" altLang="en-US" dirty="0">
                <a:ea typeface="ＭＳ Ｐゴシック" panose="020B0600070205080204" pitchFamily="34" charset="-128"/>
              </a:rPr>
              <a:t>Information Trading: Public Information – Other than Earnings</a:t>
            </a:r>
          </a:p>
        </p:txBody>
      </p:sp>
      <p:sp>
        <p:nvSpPr>
          <p:cNvPr id="3075" name="Rectangle 3">
            <a:extLst>
              <a:ext uri="{FF2B5EF4-FFF2-40B4-BE49-F238E27FC236}">
                <a16:creationId xmlns:a16="http://schemas.microsoft.com/office/drawing/2014/main" id="{75C2E7C4-E3F6-9A46-B2C9-CBF827482965}"/>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dirty="0">
                <a:ea typeface="+mn-ea"/>
                <a:cs typeface="+mn-cs"/>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a:extLst>
              <a:ext uri="{FF2B5EF4-FFF2-40B4-BE49-F238E27FC236}">
                <a16:creationId xmlns:a16="http://schemas.microsoft.com/office/drawing/2014/main" id="{3BB4272C-B103-4E4D-ACD2-2DAF498AA53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 Acquisitions</a:t>
            </a:r>
          </a:p>
        </p:txBody>
      </p:sp>
      <p:pic>
        <p:nvPicPr>
          <p:cNvPr id="3074" name="Content Placeholder 3">
            <a:extLst>
              <a:ext uri="{FF2B5EF4-FFF2-40B4-BE49-F238E27FC236}">
                <a16:creationId xmlns:a16="http://schemas.microsoft.com/office/drawing/2014/main" id="{92FAFFC9-AF9E-8D43-B5C6-D67E9770642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2286000"/>
            <a:ext cx="5486400" cy="31242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42BE1057-0517-9B4C-9A66-DDD6FD3A181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Across different types of acquisitions…</a:t>
            </a:r>
          </a:p>
        </p:txBody>
      </p:sp>
      <p:pic>
        <p:nvPicPr>
          <p:cNvPr id="4098" name="Content Placeholder 4">
            <a:extLst>
              <a:ext uri="{FF2B5EF4-FFF2-40B4-BE49-F238E27FC236}">
                <a16:creationId xmlns:a16="http://schemas.microsoft.com/office/drawing/2014/main" id="{1C976BA5-9C62-5745-97AD-9B6F9CBB5A3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01763" y="1600200"/>
            <a:ext cx="6575425"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FDC509C9-4D48-3E4A-955A-78FF823A6B7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Effect on Acquirers..</a:t>
            </a:r>
          </a:p>
        </p:txBody>
      </p:sp>
      <p:sp>
        <p:nvSpPr>
          <p:cNvPr id="5122" name="Rectangle 3">
            <a:extLst>
              <a:ext uri="{FF2B5EF4-FFF2-40B4-BE49-F238E27FC236}">
                <a16:creationId xmlns:a16="http://schemas.microsoft.com/office/drawing/2014/main" id="{56833FDF-11EC-FC40-906F-21AC7E6C5B8F}"/>
              </a:ext>
            </a:extLst>
          </p:cNvPr>
          <p:cNvSpPr>
            <a:spLocks noGrp="1"/>
          </p:cNvSpPr>
          <p:nvPr>
            <p:ph sz="quarter" idx="1"/>
          </p:nvPr>
        </p:nvSpPr>
        <p:spPr>
          <a:xfrm>
            <a:off x="612775" y="1600200"/>
            <a:ext cx="8153400" cy="4495800"/>
          </a:xfrm>
        </p:spPr>
        <p:txBody>
          <a:bodyPr/>
          <a:lstStyle/>
          <a:p>
            <a:pPr>
              <a:lnSpc>
                <a:spcPct val="80000"/>
              </a:lnSpc>
            </a:pPr>
            <a:r>
              <a:rPr lang="en-US" altLang="en-US" sz="2500" u="sng">
                <a:ea typeface="ＭＳ Ｐゴシック" panose="020B0600070205080204" pitchFamily="34" charset="-128"/>
              </a:rPr>
              <a:t>Mixed evidence on stock price effect</a:t>
            </a:r>
            <a:r>
              <a:rPr lang="en-US" altLang="en-US" sz="2500">
                <a:ea typeface="ＭＳ Ｐゴシック" panose="020B0600070205080204" pitchFamily="34" charset="-128"/>
              </a:rPr>
              <a:t>: Jensen and Ruback report excess returns of 4% for bidding firm stockholders around tender offers and no excess returns around mergers. Jarrell, Brickley and Netter, in their examination of tender offers from 1962 to 1985, note a decline in excess returns to bidding firm stockholders from 4.4% in the 1960s to 2% in the 1970s to -1% in the 1980s. </a:t>
            </a:r>
          </a:p>
          <a:p>
            <a:pPr>
              <a:lnSpc>
                <a:spcPct val="80000"/>
              </a:lnSpc>
            </a:pPr>
            <a:r>
              <a:rPr lang="en-US" altLang="en-US" sz="2500" u="sng">
                <a:ea typeface="ＭＳ Ｐゴシック" panose="020B0600070205080204" pitchFamily="34" charset="-128"/>
              </a:rPr>
              <a:t>Price drops for about half of all acquirers</a:t>
            </a:r>
            <a:r>
              <a:rPr lang="en-US" altLang="en-US" sz="2500">
                <a:ea typeface="ＭＳ Ｐゴシック" panose="020B0600070205080204" pitchFamily="34" charset="-128"/>
              </a:rPr>
              <a:t>: Other studies indicate that approximately half of all bidding firms earn negative excess returns around the announcement of takeovers, suggesting that shareholders are skeptical about the perceived value of the takeover in a significant number of cases.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F08EA9FE-2C92-004A-A8A8-2DA311C1433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After the acquisition… Operating Evidence</a:t>
            </a:r>
          </a:p>
        </p:txBody>
      </p:sp>
      <p:sp>
        <p:nvSpPr>
          <p:cNvPr id="6146" name="Rectangle 3">
            <a:extLst>
              <a:ext uri="{FF2B5EF4-FFF2-40B4-BE49-F238E27FC236}">
                <a16:creationId xmlns:a16="http://schemas.microsoft.com/office/drawing/2014/main" id="{2DD0F3B0-F6BC-CC40-8E59-E9ECE85B4134}"/>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Most acquisitions don’t pass basic financial tests</a:t>
            </a:r>
            <a:r>
              <a:rPr lang="en-US" altLang="en-US" sz="2200">
                <a:ea typeface="ＭＳ Ｐゴシック" panose="020B0600070205080204" pitchFamily="34" charset="-128"/>
              </a:rPr>
              <a:t>: McKinsey and Co. examined 58 acquisition programs between 1972 and 1983 for evidence on two questions: (1) Did the return on the amount invested in the acquisitions exceed the cost of capital? (2) Did the acquisitions help the parent companies outperform the competition? They concluded that 28 of the 58 programs failed both tests, and six failed at least one test. </a:t>
            </a:r>
          </a:p>
          <a:p>
            <a:pPr>
              <a:lnSpc>
                <a:spcPct val="80000"/>
              </a:lnSpc>
            </a:pPr>
            <a:r>
              <a:rPr lang="en-US" altLang="en-US" sz="2200" u="sng">
                <a:ea typeface="ＭＳ Ｐゴシック" panose="020B0600070205080204" pitchFamily="34" charset="-128"/>
              </a:rPr>
              <a:t>And earn negative excess returns</a:t>
            </a:r>
            <a:r>
              <a:rPr lang="en-US" altLang="en-US" sz="2200">
                <a:ea typeface="ＭＳ Ｐゴシック" panose="020B0600070205080204" pitchFamily="34" charset="-128"/>
              </a:rPr>
              <a:t>: In a follow-up study of 115 mergers in the U.K. and the U.S. in the 1990s, McKinsey concluded that 60% of the transactions earned returns on capital less than the cost of capital, and that only 23% earned excess returns. </a:t>
            </a:r>
          </a:p>
          <a:p>
            <a:pPr>
              <a:lnSpc>
                <a:spcPct val="80000"/>
              </a:lnSpc>
            </a:pPr>
            <a:r>
              <a:rPr lang="en-US" altLang="en-US" sz="2200" u="sng">
                <a:ea typeface="ＭＳ Ｐゴシック" panose="020B0600070205080204" pitchFamily="34" charset="-128"/>
              </a:rPr>
              <a:t>While delivering little or no synergy</a:t>
            </a:r>
            <a:r>
              <a:rPr lang="en-US" altLang="en-US" sz="2200">
                <a:ea typeface="ＭＳ Ｐゴシック" panose="020B0600070205080204" pitchFamily="34" charset="-128"/>
              </a:rPr>
              <a:t>: In 1999, KPMG examined 700 of the most expensive deals between 1996 and 1998 and concluded that only 17% created value for the combined firm, 30% were value neutral and 53% destroyed value.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026">
            <a:extLst>
              <a:ext uri="{FF2B5EF4-FFF2-40B4-BE49-F238E27FC236}">
                <a16:creationId xmlns:a16="http://schemas.microsoft.com/office/drawing/2014/main" id="{A9C87659-F2ED-D54F-B68E-389AA69AC4E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After the acquisition… Divestitures</a:t>
            </a:r>
          </a:p>
        </p:txBody>
      </p:sp>
      <p:sp>
        <p:nvSpPr>
          <p:cNvPr id="7170" name="Rectangle 1027">
            <a:extLst>
              <a:ext uri="{FF2B5EF4-FFF2-40B4-BE49-F238E27FC236}">
                <a16:creationId xmlns:a16="http://schemas.microsoft.com/office/drawing/2014/main" id="{C562F0E3-7BC6-5D43-99D3-F7A5C840DF78}"/>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Many get reversed</a:t>
            </a:r>
            <a:r>
              <a:rPr lang="en-US" altLang="en-US" sz="2200">
                <a:ea typeface="ＭＳ Ｐゴシック" panose="020B0600070205080204" pitchFamily="34" charset="-128"/>
              </a:rPr>
              <a:t>: The most damaging piece of evidence on the outcome of acquisitions is the large number of acquisitions that are reversed within fairly short time periods. Mitchell and Lehn note that 20.2% of the acquisitions made between 1982 and 1986 were divested by 1988. In a study published in1992, Kaplan and Weisbach found that 44% of the mergers they studied were reversed, largely because the acquirer paid too much or because the operations of the two firms did not mesh. </a:t>
            </a:r>
          </a:p>
          <a:p>
            <a:pPr>
              <a:lnSpc>
                <a:spcPct val="80000"/>
              </a:lnSpc>
            </a:pPr>
            <a:r>
              <a:rPr lang="en-US" altLang="en-US" sz="2200" u="sng">
                <a:ea typeface="ＭＳ Ｐゴシック" panose="020B0600070205080204" pitchFamily="34" charset="-128"/>
              </a:rPr>
              <a:t>Especially over longer time periods</a:t>
            </a:r>
            <a:r>
              <a:rPr lang="en-US" altLang="en-US" sz="2200">
                <a:ea typeface="ＭＳ Ｐゴシック" panose="020B0600070205080204" pitchFamily="34" charset="-128"/>
              </a:rPr>
              <a:t>: Studies that have tracked acquisitions for longer time periods (ten years or more) have found the divestiture rate of acquisitions rises to almost 50%, suggesting that few firms enjoy the promised benefits from acquisitions do not occur. In another study,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4313E9CA-3A78-3149-901E-0F3BD106481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Takeover based investment strategies</a:t>
            </a:r>
          </a:p>
        </p:txBody>
      </p:sp>
      <p:sp>
        <p:nvSpPr>
          <p:cNvPr id="8194" name="Rectangle 3">
            <a:extLst>
              <a:ext uri="{FF2B5EF4-FFF2-40B4-BE49-F238E27FC236}">
                <a16:creationId xmlns:a16="http://schemas.microsoft.com/office/drawing/2014/main" id="{5CF1096B-2180-5E49-8F6D-53CFFE9495CE}"/>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Invest in target firm prior to acquisition announcement</a:t>
            </a:r>
            <a:r>
              <a:rPr lang="en-US" altLang="en-US" sz="2200">
                <a:ea typeface="ＭＳ Ｐゴシック" panose="020B0600070205080204" pitchFamily="34" charset="-128"/>
              </a:rPr>
              <a:t>: The first and most lucrative, if you can pull it off, is to find a way (legally) to invest in a target firm before the acquisition is announced. </a:t>
            </a:r>
          </a:p>
          <a:p>
            <a:pPr>
              <a:lnSpc>
                <a:spcPct val="80000"/>
              </a:lnSpc>
            </a:pPr>
            <a:r>
              <a:rPr lang="en-US" altLang="en-US" sz="2200" u="sng">
                <a:ea typeface="ＭＳ Ｐゴシック" panose="020B0600070205080204" pitchFamily="34" charset="-128"/>
              </a:rPr>
              <a:t>Invest in either target or acquiring firm or both after acquisition is announced but before it is completed</a:t>
            </a:r>
            <a:r>
              <a:rPr lang="en-US" altLang="en-US" sz="2200">
                <a:ea typeface="ＭＳ Ｐゴシック" panose="020B0600070205080204" pitchFamily="34" charset="-128"/>
              </a:rPr>
              <a:t>: The second is to wait until after the takeover is announced and then try to take advantage of the price drift between the announcement date and the day the deal is consummated. This is often called risk arbitrage. </a:t>
            </a:r>
          </a:p>
          <a:p>
            <a:pPr>
              <a:lnSpc>
                <a:spcPct val="80000"/>
              </a:lnSpc>
            </a:pPr>
            <a:r>
              <a:rPr lang="en-US" altLang="en-US" sz="2200" u="sng">
                <a:ea typeface="ＭＳ Ｐゴシック" panose="020B0600070205080204" pitchFamily="34" charset="-128"/>
              </a:rPr>
              <a:t>Invest in “good” mergers and sell short on “bad” ones</a:t>
            </a:r>
            <a:r>
              <a:rPr lang="en-US" altLang="en-US" sz="2200">
                <a:ea typeface="ＭＳ Ｐゴシック" panose="020B0600070205080204" pitchFamily="34" charset="-128"/>
              </a:rPr>
              <a:t>: The third is also a post-announcement strategy, but it is a long-term strategy where you invest in firms that you believe have the pieces in place to deliver the promised synergy or value creation.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819BDE19-4694-3A49-9C79-AB3A9AB8841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Preannouncement Trading</a:t>
            </a:r>
          </a:p>
        </p:txBody>
      </p:sp>
      <p:sp>
        <p:nvSpPr>
          <p:cNvPr id="9218" name="Rectangle 3">
            <a:extLst>
              <a:ext uri="{FF2B5EF4-FFF2-40B4-BE49-F238E27FC236}">
                <a16:creationId xmlns:a16="http://schemas.microsoft.com/office/drawing/2014/main" id="{AFE28D54-FECF-1249-8865-4C06FE4F5E6F}"/>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Research indicates that the typical target firm in a hostile takeover has the following characteristics:</a:t>
            </a:r>
          </a:p>
          <a:p>
            <a:pPr lvl="1">
              <a:lnSpc>
                <a:spcPct val="80000"/>
              </a:lnSpc>
            </a:pPr>
            <a:r>
              <a:rPr lang="en-US" altLang="en-US" sz="1800">
                <a:ea typeface="ＭＳ Ｐゴシック" panose="020B0600070205080204" pitchFamily="34" charset="-128"/>
              </a:rPr>
              <a:t> It has </a:t>
            </a:r>
            <a:r>
              <a:rPr lang="en-US" altLang="en-US" sz="1800" u="sng">
                <a:ea typeface="ＭＳ Ｐゴシック" panose="020B0600070205080204" pitchFamily="34" charset="-128"/>
              </a:rPr>
              <a:t>under performed other stocks in its industry</a:t>
            </a:r>
            <a:r>
              <a:rPr lang="en-US" altLang="en-US" sz="1800">
                <a:ea typeface="ＭＳ Ｐゴシック" panose="020B0600070205080204" pitchFamily="34" charset="-128"/>
              </a:rPr>
              <a:t> and the overall market, in terms of returns to its stockholders in the years preceding the takeover.</a:t>
            </a:r>
          </a:p>
          <a:p>
            <a:pPr lvl="1">
              <a:lnSpc>
                <a:spcPct val="80000"/>
              </a:lnSpc>
            </a:pPr>
            <a:r>
              <a:rPr lang="en-US" altLang="en-US" sz="1800">
                <a:ea typeface="ＭＳ Ｐゴシック" panose="020B0600070205080204" pitchFamily="34" charset="-128"/>
              </a:rPr>
              <a:t>It has been </a:t>
            </a:r>
            <a:r>
              <a:rPr lang="en-US" altLang="en-US" sz="1800" u="sng">
                <a:ea typeface="ＭＳ Ｐゴシック" panose="020B0600070205080204" pitchFamily="34" charset="-128"/>
              </a:rPr>
              <a:t>less profitable than firms in its industry </a:t>
            </a:r>
            <a:r>
              <a:rPr lang="en-US" altLang="en-US" sz="1800">
                <a:ea typeface="ＭＳ Ｐゴシック" panose="020B0600070205080204" pitchFamily="34" charset="-128"/>
              </a:rPr>
              <a:t>in the years preceding the takeover.</a:t>
            </a:r>
          </a:p>
          <a:p>
            <a:pPr lvl="1">
              <a:lnSpc>
                <a:spcPct val="80000"/>
              </a:lnSpc>
            </a:pPr>
            <a:r>
              <a:rPr lang="en-US" altLang="en-US" sz="1800">
                <a:ea typeface="ＭＳ Ｐゴシック" panose="020B0600070205080204" pitchFamily="34" charset="-128"/>
              </a:rPr>
              <a:t>It has a much </a:t>
            </a:r>
            <a:r>
              <a:rPr lang="en-US" altLang="en-US" sz="1800" u="sng">
                <a:ea typeface="ＭＳ Ｐゴシック" panose="020B0600070205080204" pitchFamily="34" charset="-128"/>
              </a:rPr>
              <a:t>lower stock holding by insiders </a:t>
            </a:r>
            <a:r>
              <a:rPr lang="en-US" altLang="en-US" sz="1800">
                <a:ea typeface="ＭＳ Ｐゴシック" panose="020B0600070205080204" pitchFamily="34" charset="-128"/>
              </a:rPr>
              <a:t>than do firms in its peer groups.</a:t>
            </a:r>
          </a:p>
          <a:p>
            <a:pPr lvl="1">
              <a:lnSpc>
                <a:spcPct val="80000"/>
              </a:lnSpc>
            </a:pPr>
            <a:r>
              <a:rPr lang="en-US" altLang="en-US" sz="1800">
                <a:ea typeface="ＭＳ Ｐゴシック" panose="020B0600070205080204" pitchFamily="34" charset="-128"/>
              </a:rPr>
              <a:t>It has a </a:t>
            </a:r>
            <a:r>
              <a:rPr lang="en-US" altLang="en-US" sz="1800" u="sng">
                <a:ea typeface="ＭＳ Ｐゴシック" panose="020B0600070205080204" pitchFamily="34" charset="-128"/>
              </a:rPr>
              <a:t>low price to book ratio &amp; a low ratio of value to replacement cost</a:t>
            </a:r>
            <a:r>
              <a:rPr lang="en-US" altLang="en-US" sz="1800">
                <a:ea typeface="ＭＳ Ｐゴシック" panose="020B0600070205080204" pitchFamily="34" charset="-128"/>
              </a:rPr>
              <a:t>.</a:t>
            </a:r>
          </a:p>
          <a:p>
            <a:pPr>
              <a:lnSpc>
                <a:spcPct val="80000"/>
              </a:lnSpc>
            </a:pPr>
            <a:r>
              <a:rPr lang="en-US" altLang="en-US" sz="2000">
                <a:ea typeface="ＭＳ Ｐゴシック" panose="020B0600070205080204" pitchFamily="34" charset="-128"/>
              </a:rPr>
              <a:t>There are two ways in which we can use the findings of these studies to identify potential target firms. </a:t>
            </a:r>
          </a:p>
          <a:p>
            <a:pPr lvl="1">
              <a:lnSpc>
                <a:spcPct val="80000"/>
              </a:lnSpc>
            </a:pPr>
            <a:r>
              <a:rPr lang="en-US" altLang="en-US" sz="1800">
                <a:ea typeface="ＭＳ Ｐゴシック" panose="020B0600070205080204" pitchFamily="34" charset="-128"/>
              </a:rPr>
              <a:t>Develop a set of screens that incorporate the variables mentioned above. You could, for instance, invest in firms with market capitalizations below $ 5 billion, with low insider holdings, depressed valuations (low price to book ratios) and low returns on equity. </a:t>
            </a:r>
          </a:p>
          <a:p>
            <a:pPr lvl="1">
              <a:lnSpc>
                <a:spcPct val="80000"/>
              </a:lnSpc>
            </a:pPr>
            <a:r>
              <a:rPr lang="en-US" altLang="en-US" sz="1800">
                <a:ea typeface="ＭＳ Ｐゴシック" panose="020B0600070205080204" pitchFamily="34" charset="-128"/>
              </a:rPr>
              <a:t>The second and slightly more sophisticated variant is to estimate the probability of being taken over for every firm in the market using statistical techniques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CF3710C8-165A-5A4F-A35C-2C6B17146D2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Post-Announcement Trading</a:t>
            </a:r>
          </a:p>
        </p:txBody>
      </p:sp>
      <p:sp>
        <p:nvSpPr>
          <p:cNvPr id="10242" name="Rectangle 3">
            <a:extLst>
              <a:ext uri="{FF2B5EF4-FFF2-40B4-BE49-F238E27FC236}">
                <a16:creationId xmlns:a16="http://schemas.microsoft.com/office/drawing/2014/main" id="{395E3A19-7FFA-4C4A-A850-6D7D1A2494A7}"/>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In this strategy, you buy companies after acquisitions or mergers are completed because you believe that they will be able to deliver what they promise at the time of the merger – higher earnings growth and synergy. </a:t>
            </a:r>
          </a:p>
          <a:p>
            <a:pPr>
              <a:lnSpc>
                <a:spcPct val="80000"/>
              </a:lnSpc>
            </a:pPr>
            <a:r>
              <a:rPr lang="en-US" altLang="en-US" sz="2500">
                <a:ea typeface="ＭＳ Ｐゴシック" panose="020B0600070205080204" pitchFamily="34" charset="-128"/>
              </a:rPr>
              <a:t>The likelihood of success seems to be greater</a:t>
            </a:r>
          </a:p>
          <a:p>
            <a:pPr lvl="1">
              <a:lnSpc>
                <a:spcPct val="80000"/>
              </a:lnSpc>
            </a:pPr>
            <a:r>
              <a:rPr lang="en-US" altLang="en-US" sz="2200">
                <a:ea typeface="ＭＳ Ｐゴシック" panose="020B0600070205080204" pitchFamily="34" charset="-128"/>
              </a:rPr>
              <a:t>In hostile acquisitions, where the management is replaced.</a:t>
            </a:r>
          </a:p>
          <a:p>
            <a:pPr lvl="1">
              <a:lnSpc>
                <a:spcPct val="80000"/>
              </a:lnSpc>
            </a:pPr>
            <a:r>
              <a:rPr lang="en-US" altLang="en-US" sz="2200">
                <a:ea typeface="ＭＳ Ｐゴシック" panose="020B0600070205080204" pitchFamily="34" charset="-128"/>
              </a:rPr>
              <a:t>In mergers of like businesses than in conglomerate mergers</a:t>
            </a:r>
          </a:p>
          <a:p>
            <a:pPr lvl="1">
              <a:lnSpc>
                <a:spcPct val="80000"/>
              </a:lnSpc>
            </a:pPr>
            <a:r>
              <a:rPr lang="en-US" altLang="en-US" sz="2200">
                <a:ea typeface="ＭＳ Ｐゴシック" panose="020B0600070205080204" pitchFamily="34" charset="-128"/>
              </a:rPr>
              <a:t>In cost-saving mergers than in growth-oriented mergers</a:t>
            </a:r>
          </a:p>
          <a:p>
            <a:pPr lvl="1">
              <a:lnSpc>
                <a:spcPct val="80000"/>
              </a:lnSpc>
            </a:pPr>
            <a:r>
              <a:rPr lang="en-US" altLang="en-US" sz="2200">
                <a:ea typeface="ＭＳ Ｐゴシック" panose="020B0600070205080204" pitchFamily="34" charset="-128"/>
              </a:rPr>
              <a:t>In mergers where plans for synergy are made before the merger</a:t>
            </a:r>
          </a:p>
          <a:p>
            <a:pPr lvl="1">
              <a:lnSpc>
                <a:spcPct val="80000"/>
              </a:lnSpc>
            </a:pPr>
            <a:r>
              <a:rPr lang="en-US" altLang="en-US" sz="2200">
                <a:ea typeface="ＭＳ Ｐゴシック" panose="020B0600070205080204" pitchFamily="34" charset="-128"/>
              </a:rPr>
              <a:t>In acquisitions of small companies by larger companies (as opposed to mergers of equals)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6DEE8758-4A9A-8749-8B5A-B965D64257E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II. Stock Splits</a:t>
            </a:r>
          </a:p>
        </p:txBody>
      </p:sp>
      <p:pic>
        <p:nvPicPr>
          <p:cNvPr id="11266" name="Picture 5">
            <a:extLst>
              <a:ext uri="{FF2B5EF4-FFF2-40B4-BE49-F238E27FC236}">
                <a16:creationId xmlns:a16="http://schemas.microsoft.com/office/drawing/2014/main" id="{B49BDF07-4EC4-F449-AC9C-60D964D4FF0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212975" y="1746250"/>
            <a:ext cx="4953000" cy="42037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D39AF7CF-E013-414A-88E4-BDF7D9692BB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III. Dividend Changes</a:t>
            </a:r>
          </a:p>
        </p:txBody>
      </p:sp>
      <p:pic>
        <p:nvPicPr>
          <p:cNvPr id="12290" name="Picture 5">
            <a:extLst>
              <a:ext uri="{FF2B5EF4-FFF2-40B4-BE49-F238E27FC236}">
                <a16:creationId xmlns:a16="http://schemas.microsoft.com/office/drawing/2014/main" id="{36CA0A29-55E9-5A47-A582-C1BDEF98A30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22388" y="1600200"/>
            <a:ext cx="6734175"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E4456D1A-04AB-A24A-AA16-455C8E5411A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Have dividends become less informative?</a:t>
            </a:r>
          </a:p>
        </p:txBody>
      </p:sp>
      <p:pic>
        <p:nvPicPr>
          <p:cNvPr id="13314" name="Content Placeholder 3">
            <a:extLst>
              <a:ext uri="{FF2B5EF4-FFF2-40B4-BE49-F238E27FC236}">
                <a16:creationId xmlns:a16="http://schemas.microsoft.com/office/drawing/2014/main" id="{B9FF740A-FCF5-834F-8B67-26ED6BEA06C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026">
            <a:extLst>
              <a:ext uri="{FF2B5EF4-FFF2-40B4-BE49-F238E27FC236}">
                <a16:creationId xmlns:a16="http://schemas.microsoft.com/office/drawing/2014/main" id="{DC976A3E-4460-4248-ABF3-CC68C0749B9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Determinants of Success</a:t>
            </a:r>
          </a:p>
        </p:txBody>
      </p:sp>
      <p:sp>
        <p:nvSpPr>
          <p:cNvPr id="14338" name="Rectangle 1027">
            <a:extLst>
              <a:ext uri="{FF2B5EF4-FFF2-40B4-BE49-F238E27FC236}">
                <a16:creationId xmlns:a16="http://schemas.microsoft.com/office/drawing/2014/main" id="{C6A770A2-F9FF-6548-8D79-F40E1E50B933}"/>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Identify the information around which your strategy will be built</a:t>
            </a:r>
            <a:r>
              <a:rPr lang="en-US" altLang="en-US" sz="2000" dirty="0">
                <a:ea typeface="ＭＳ Ｐゴシック" panose="020B0600070205080204" pitchFamily="34" charset="-128"/>
              </a:rPr>
              <a:t>: Since you have to trade on the announcement, it is critical that you determine in advance the information that will trigger a trade. </a:t>
            </a:r>
          </a:p>
          <a:p>
            <a:pPr marL="514350" indent="-514350">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Invest in an information system that will deliver the information to you instantaneously</a:t>
            </a:r>
            <a:r>
              <a:rPr lang="en-US" altLang="en-US" sz="2000" dirty="0">
                <a:ea typeface="ＭＳ Ｐゴシック" panose="020B0600070205080204" pitchFamily="34" charset="-128"/>
              </a:rPr>
              <a:t>: Many individual investors receive information with a time lag – 15 to 20 minutes after it reaches the trading floor and institutional investors. </a:t>
            </a:r>
          </a:p>
          <a:p>
            <a:pPr marL="514350" indent="-514350">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Execute quickly</a:t>
            </a:r>
            <a:r>
              <a:rPr lang="en-US" altLang="en-US" sz="2000" dirty="0">
                <a:ea typeface="ＭＳ Ｐゴシック" panose="020B0600070205080204" pitchFamily="34" charset="-128"/>
              </a:rPr>
              <a:t>: Getting an earnings report or an acquisition announcement in real time is of little use if it takes you 20 minutes to trade. Immediate execution of trades is essential to succeeding with this strategy.</a:t>
            </a:r>
          </a:p>
          <a:p>
            <a:pPr marL="514350" indent="-514350">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Keep a tight lid on transactions costs</a:t>
            </a:r>
            <a:r>
              <a:rPr lang="en-US" altLang="en-US" sz="2000" dirty="0">
                <a:ea typeface="ＭＳ Ｐゴシック" panose="020B0600070205080204" pitchFamily="34" charset="-128"/>
              </a:rPr>
              <a:t>:  Speedy execution of trades usually goes with higher transactions costs, but these transactions costs can very easily wipe out any potential you may see for excess returns).</a:t>
            </a:r>
          </a:p>
          <a:p>
            <a:pPr marL="514350" indent="-514350">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Know when to sell</a:t>
            </a:r>
            <a:r>
              <a:rPr lang="en-US" altLang="en-US" sz="2000" dirty="0">
                <a:ea typeface="ＭＳ Ｐゴシック" panose="020B0600070205080204" pitchFamily="34" charset="-128"/>
              </a:rPr>
              <a:t>: Almost as critical as knowing when to buy is knowing when to sell, since the price effects of news releases may begin to fade or even reverse after a while.</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1269</TotalTime>
  <Words>1139</Words>
  <Application>Microsoft Macintosh PowerPoint</Application>
  <PresentationFormat>On-screen Show (4:3)</PresentationFormat>
  <Paragraphs>44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ＭＳ Ｐゴシック</vt:lpstr>
      <vt:lpstr>Arial</vt:lpstr>
      <vt:lpstr>Calibri</vt:lpstr>
      <vt:lpstr>Times</vt:lpstr>
      <vt:lpstr>Wingdings</vt:lpstr>
      <vt:lpstr>Wingdings 2</vt:lpstr>
      <vt:lpstr>Basic</vt:lpstr>
      <vt:lpstr>Information Trading: Public Information – Other than Earnings</vt:lpstr>
      <vt:lpstr>I. Acquisitions</vt:lpstr>
      <vt:lpstr>Across different types of acquisitions…</vt:lpstr>
      <vt:lpstr>The Effect on Acquirers..</vt:lpstr>
      <vt:lpstr>After the acquisition… Operating Evidence</vt:lpstr>
      <vt:lpstr>After the acquisition… Divestitures</vt:lpstr>
      <vt:lpstr>Takeover based investment strategies</vt:lpstr>
      <vt:lpstr>Preannouncement Trading</vt:lpstr>
      <vt:lpstr>Post-Announcement Trading</vt:lpstr>
      <vt:lpstr>II. Stock Splits</vt:lpstr>
      <vt:lpstr>III. Dividend Changes</vt:lpstr>
      <vt:lpstr>Have dividends become less informative?</vt:lpstr>
      <vt:lpstr>Determinants of Success</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Kiran Damodaran</cp:lastModifiedBy>
  <cp:revision>71</cp:revision>
  <cp:lastPrinted>1998-08-25T17:04:55Z</cp:lastPrinted>
  <dcterms:created xsi:type="dcterms:W3CDTF">1998-07-22T17:34:10Z</dcterms:created>
  <dcterms:modified xsi:type="dcterms:W3CDTF">2019-08-19T15:35:03Z</dcterms:modified>
</cp:coreProperties>
</file>