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9"/>
  </p:notesMasterIdLst>
  <p:sldIdLst>
    <p:sldId id="256" r:id="rId2"/>
    <p:sldId id="313" r:id="rId3"/>
    <p:sldId id="314" r:id="rId4"/>
    <p:sldId id="315" r:id="rId5"/>
    <p:sldId id="316" r:id="rId6"/>
    <p:sldId id="320" r:id="rId7"/>
    <p:sldId id="324" r:id="rId8"/>
    <p:sldId id="326" r:id="rId9"/>
    <p:sldId id="331" r:id="rId10"/>
    <p:sldId id="332" r:id="rId11"/>
    <p:sldId id="333" r:id="rId12"/>
    <p:sldId id="334" r:id="rId13"/>
    <p:sldId id="340" r:id="rId14"/>
    <p:sldId id="343" r:id="rId15"/>
    <p:sldId id="341" r:id="rId16"/>
    <p:sldId id="344" r:id="rId17"/>
    <p:sldId id="345"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xmlns="" id="{1890A3FF-43F0-F749-8215-6E9EA807A9A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xmlns="" id="{EBFDD362-8631-D34E-9957-F2227F4AB90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xmlns="" id="{3A2C49B8-2F46-1846-ABF7-39785B35930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xmlns="" id="{B3DF822F-5995-ED44-A838-8070F097F5A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xmlns="" id="{78F5D42C-2735-164C-8DA1-27E47A6CB62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xmlns="" id="{3B5DCD1F-34BF-CD4A-841B-C8AD06EC24F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1CBCE554-78D9-A346-9FF8-F74053AEFB3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D3EFD37-4A14-C646-8E0E-24BCEF479A2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2639D950-61FF-2840-B34F-E7F973F9D025}"/>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568F839B-C1C7-514C-86A2-5D779BC52D3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xmlns="" id="{3C91B355-A7A4-0E41-AFA7-1AE9647FDF0E}"/>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4A1F9D10-84AB-C141-8F21-1D14A86F68EE}"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xmlns="" id="{CFC74EEE-301E-6441-9CE4-A51B4A12609D}"/>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xmlns="" id="{58A9B349-BEA9-AD4E-8E62-8669A76F2F59}"/>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98E183B5-87CA-FE41-BE78-48A953DF0A00}" type="slidenum">
              <a:rPr lang="en-US" altLang="en-US"/>
              <a:pPr>
                <a:defRPr/>
              </a:pPr>
              <a:t>‹#›</a:t>
            </a:fld>
            <a:endParaRPr lang="en-US" altLang="en-US"/>
          </a:p>
        </p:txBody>
      </p:sp>
    </p:spTree>
    <p:extLst>
      <p:ext uri="{BB962C8B-B14F-4D97-AF65-F5344CB8AC3E}">
        <p14:creationId xmlns:p14="http://schemas.microsoft.com/office/powerpoint/2010/main" val="3886353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E42B003-BAB5-5643-81B4-76E4864E1B70}"/>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555ADFE9-A8F8-224C-BAE6-D215B775A906}"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9343CE72-4B59-484E-A158-E2E2973E68F6}"/>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xmlns="" id="{09E67754-AF14-5444-BCF8-DE54422A7739}"/>
              </a:ext>
            </a:extLst>
          </p:cNvPr>
          <p:cNvSpPr>
            <a:spLocks noGrp="1"/>
          </p:cNvSpPr>
          <p:nvPr>
            <p:ph type="sldNum" sz="quarter" idx="11"/>
          </p:nvPr>
        </p:nvSpPr>
        <p:spPr/>
        <p:txBody>
          <a:bodyPr/>
          <a:lstStyle>
            <a:lvl1pPr>
              <a:defRPr smtClean="0"/>
            </a:lvl1pPr>
          </a:lstStyle>
          <a:p>
            <a:pPr>
              <a:defRPr/>
            </a:pPr>
            <a:fld id="{C9EC2667-E569-D74B-8F56-4C85BF55A835}" type="slidenum">
              <a:rPr lang="en-US" altLang="en-US"/>
              <a:pPr>
                <a:defRPr/>
              </a:pPr>
              <a:t>‹#›</a:t>
            </a:fld>
            <a:endParaRPr lang="en-US" altLang="en-US"/>
          </a:p>
        </p:txBody>
      </p:sp>
    </p:spTree>
    <p:extLst>
      <p:ext uri="{BB962C8B-B14F-4D97-AF65-F5344CB8AC3E}">
        <p14:creationId xmlns:p14="http://schemas.microsoft.com/office/powerpoint/2010/main" val="98561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8515DE89-FDAF-1B45-8438-B6B19974C78B}"/>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800BFBF7-E2D9-7E4C-ADD4-F9BE6D94ED65}"/>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85823009-2403-1246-8B2E-6ED90F32FE55}"/>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xmlns="" id="{1C5AA7A5-7E23-604D-AFF2-D487973BCCE5}"/>
              </a:ext>
            </a:extLst>
          </p:cNvPr>
          <p:cNvSpPr>
            <a:spLocks noGrp="1"/>
          </p:cNvSpPr>
          <p:nvPr>
            <p:ph type="dt" sz="half" idx="10"/>
          </p:nvPr>
        </p:nvSpPr>
        <p:spPr/>
        <p:txBody>
          <a:bodyPr/>
          <a:lstStyle>
            <a:lvl1pPr>
              <a:defRPr smtClean="0"/>
            </a:lvl1pPr>
          </a:lstStyle>
          <a:p>
            <a:pPr>
              <a:defRPr/>
            </a:pPr>
            <a:fld id="{B1B8C306-DE5B-AA45-BED4-F67423F388FA}"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xmlns="" id="{1882A0C6-F6AD-D04E-8A76-CD23AA3A7439}"/>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369BD596-E662-1941-B186-3EB21F0EB966}"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xmlns="" id="{356814D1-080A-B84F-AB2D-F31AEDDBEDA2}"/>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63518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xmlns="" id="{E85DB87B-4DFB-3744-8B6B-181CF71D41EF}"/>
              </a:ext>
            </a:extLst>
          </p:cNvPr>
          <p:cNvSpPr>
            <a:spLocks noGrp="1"/>
          </p:cNvSpPr>
          <p:nvPr>
            <p:ph type="dt" sz="half" idx="10"/>
          </p:nvPr>
        </p:nvSpPr>
        <p:spPr/>
        <p:txBody>
          <a:bodyPr/>
          <a:lstStyle>
            <a:lvl1pPr>
              <a:defRPr smtClean="0"/>
            </a:lvl1pPr>
          </a:lstStyle>
          <a:p>
            <a:pPr>
              <a:defRPr/>
            </a:pPr>
            <a:fld id="{D605B56B-BE36-CF40-9A80-50592AD37659}"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xmlns="" id="{643C69EE-ED9A-574D-A529-143CD542ECD7}"/>
              </a:ext>
            </a:extLst>
          </p:cNvPr>
          <p:cNvSpPr>
            <a:spLocks noGrp="1"/>
          </p:cNvSpPr>
          <p:nvPr>
            <p:ph type="sldNum" sz="quarter" idx="11"/>
          </p:nvPr>
        </p:nvSpPr>
        <p:spPr/>
        <p:txBody>
          <a:bodyPr/>
          <a:lstStyle>
            <a:lvl1pPr>
              <a:defRPr smtClean="0"/>
            </a:lvl1pPr>
          </a:lstStyle>
          <a:p>
            <a:pPr>
              <a:defRPr/>
            </a:pPr>
            <a:fld id="{C679B5DD-F5DE-5747-8FB5-787CA3DD4A4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xmlns="" id="{DE28A1C2-001A-AC43-91A4-61112109E316}"/>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46752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xmlns="" id="{5448D3BB-6E5B-D841-B970-394D8023EB99}"/>
              </a:ext>
            </a:extLst>
          </p:cNvPr>
          <p:cNvSpPr>
            <a:spLocks noGrp="1"/>
          </p:cNvSpPr>
          <p:nvPr>
            <p:ph type="dt" sz="half" idx="10"/>
          </p:nvPr>
        </p:nvSpPr>
        <p:spPr/>
        <p:txBody>
          <a:bodyPr/>
          <a:lstStyle>
            <a:lvl1pPr>
              <a:defRPr/>
            </a:lvl1pPr>
          </a:lstStyle>
          <a:p>
            <a:pPr>
              <a:defRPr/>
            </a:pPr>
            <a:fld id="{45A658ED-65E7-F142-BEE0-5750AB9D1AFE}"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xmlns="" id="{92A4706E-E327-EC4A-AB5F-72D687BE716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xmlns="" id="{DDCD9603-366A-444E-82F7-BEBC194BE42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9561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xmlns="" id="{D81C14AD-60E6-7E44-AB55-4179B64980E7}"/>
              </a:ext>
            </a:extLst>
          </p:cNvPr>
          <p:cNvSpPr>
            <a:spLocks noGrp="1"/>
          </p:cNvSpPr>
          <p:nvPr>
            <p:ph type="dt" sz="half" idx="10"/>
          </p:nvPr>
        </p:nvSpPr>
        <p:spPr/>
        <p:txBody>
          <a:bodyPr/>
          <a:lstStyle>
            <a:lvl1pPr>
              <a:defRPr smtClean="0"/>
            </a:lvl1pPr>
          </a:lstStyle>
          <a:p>
            <a:pPr>
              <a:defRPr/>
            </a:pPr>
            <a:fld id="{B6E74269-58DC-E949-8117-5013DED2B936}"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xmlns="" id="{C5395C5E-DDAE-BD45-B9C8-D5005937ED3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xmlns="" id="{5CF11A82-EB15-904A-8E97-25EF1ACC318C}"/>
              </a:ext>
            </a:extLst>
          </p:cNvPr>
          <p:cNvSpPr>
            <a:spLocks noGrp="1"/>
          </p:cNvSpPr>
          <p:nvPr>
            <p:ph type="sldNum" sz="quarter" idx="12"/>
          </p:nvPr>
        </p:nvSpPr>
        <p:spPr/>
        <p:txBody>
          <a:bodyPr/>
          <a:lstStyle>
            <a:lvl1pPr>
              <a:defRPr smtClean="0"/>
            </a:lvl1pPr>
          </a:lstStyle>
          <a:p>
            <a:pPr>
              <a:defRPr/>
            </a:pPr>
            <a:fld id="{A95013D4-CE2F-0B4F-8184-FA5A6859C2A6}" type="slidenum">
              <a:rPr lang="en-US" altLang="en-US"/>
              <a:pPr>
                <a:defRPr/>
              </a:pPr>
              <a:t>‹#›</a:t>
            </a:fld>
            <a:endParaRPr lang="en-US" altLang="en-US"/>
          </a:p>
        </p:txBody>
      </p:sp>
    </p:spTree>
    <p:extLst>
      <p:ext uri="{BB962C8B-B14F-4D97-AF65-F5344CB8AC3E}">
        <p14:creationId xmlns:p14="http://schemas.microsoft.com/office/powerpoint/2010/main" val="835813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60726EF-B6DA-C84C-BC0D-0D12414B77D0}"/>
              </a:ext>
            </a:extLst>
          </p:cNvPr>
          <p:cNvSpPr>
            <a:spLocks noGrp="1"/>
          </p:cNvSpPr>
          <p:nvPr>
            <p:ph type="dt" sz="half" idx="10"/>
          </p:nvPr>
        </p:nvSpPr>
        <p:spPr/>
        <p:txBody>
          <a:bodyPr/>
          <a:lstStyle>
            <a:lvl1pPr>
              <a:defRPr smtClean="0"/>
            </a:lvl1pPr>
          </a:lstStyle>
          <a:p>
            <a:pPr>
              <a:defRPr/>
            </a:pPr>
            <a:fld id="{7F389730-0866-2542-8CA2-B35F5BBDDE94}"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xmlns="" id="{5C9F8309-A8CA-8145-BAB7-0C08172BF6F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xmlns="" id="{A0B651C5-4021-AF45-A60F-7D43E47EE3E7}"/>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DD193552-B5EB-7D4A-82D4-42D47990BD9E}" type="slidenum">
              <a:rPr lang="en-US" altLang="en-US"/>
              <a:pPr>
                <a:defRPr/>
              </a:pPr>
              <a:t>‹#›</a:t>
            </a:fld>
            <a:endParaRPr lang="en-US" altLang="en-US"/>
          </a:p>
        </p:txBody>
      </p:sp>
    </p:spTree>
    <p:extLst>
      <p:ext uri="{BB962C8B-B14F-4D97-AF65-F5344CB8AC3E}">
        <p14:creationId xmlns:p14="http://schemas.microsoft.com/office/powerpoint/2010/main" val="102249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xmlns="" id="{B9BFBCE8-E983-FD49-B366-B305AC557E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2B99EDFC-7B41-F545-AE90-623F9D0244B5}"/>
              </a:ext>
            </a:extLst>
          </p:cNvPr>
          <p:cNvSpPr>
            <a:spLocks noGrp="1"/>
          </p:cNvSpPr>
          <p:nvPr>
            <p:ph type="dt" sz="half" idx="10"/>
          </p:nvPr>
        </p:nvSpPr>
        <p:spPr/>
        <p:txBody>
          <a:bodyPr/>
          <a:lstStyle>
            <a:lvl1pPr>
              <a:defRPr smtClean="0"/>
            </a:lvl1pPr>
          </a:lstStyle>
          <a:p>
            <a:pPr>
              <a:defRPr/>
            </a:pPr>
            <a:fld id="{375C9BC7-7E5E-6E42-AB34-BDB681600F6C}"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xmlns="" id="{505A8276-049B-1148-BAD1-B15C4202A8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0EDE94A2-4993-3248-B662-2B541F7AB3C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9396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AD754221-B399-2246-891B-269D25E8675E}"/>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30E5A862-EF20-5847-A985-47D82013ED5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xmlns="" id="{E673FAF3-A61B-FD49-96C1-D217A9DC4B8B}"/>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E835E5CE-5093-C044-A684-E05A98FA6D4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xmlns="" id="{03B9AAD8-7498-E84A-9388-6EC864CA04DE}"/>
              </a:ext>
            </a:extLst>
          </p:cNvPr>
          <p:cNvSpPr>
            <a:spLocks noGrp="1"/>
          </p:cNvSpPr>
          <p:nvPr>
            <p:ph type="dt" sz="half" idx="10"/>
          </p:nvPr>
        </p:nvSpPr>
        <p:spPr>
          <a:xfrm>
            <a:off x="6248400" y="6248400"/>
            <a:ext cx="2667000" cy="365125"/>
          </a:xfrm>
        </p:spPr>
        <p:txBody>
          <a:bodyPr/>
          <a:lstStyle>
            <a:lvl1pPr>
              <a:defRPr smtClean="0"/>
            </a:lvl1pPr>
          </a:lstStyle>
          <a:p>
            <a:pPr>
              <a:defRPr/>
            </a:pPr>
            <a:fld id="{B97F626D-9CF0-7245-886C-4FF0CC5208BA}"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xmlns="" id="{4886DE0D-B0D4-9E4E-AD0C-D5D9F3AC637D}"/>
              </a:ext>
            </a:extLst>
          </p:cNvPr>
          <p:cNvSpPr>
            <a:spLocks noGrp="1"/>
          </p:cNvSpPr>
          <p:nvPr>
            <p:ph type="sldNum" sz="quarter" idx="11"/>
          </p:nvPr>
        </p:nvSpPr>
        <p:spPr>
          <a:xfrm>
            <a:off x="0" y="4667250"/>
            <a:ext cx="1447800" cy="663575"/>
          </a:xfrm>
        </p:spPr>
        <p:txBody>
          <a:bodyPr/>
          <a:lstStyle>
            <a:lvl1pPr>
              <a:defRPr sz="2800" smtClean="0"/>
            </a:lvl1pPr>
          </a:lstStyle>
          <a:p>
            <a:pPr>
              <a:defRPr/>
            </a:pPr>
            <a:fld id="{4E8AC080-B6D0-1E47-ACB7-73CB39D3E5AD}"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xmlns="" id="{9C0D8BA9-D3A8-1642-AEC0-C3D901A0399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71109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677BCF71-C295-BE47-A9AE-1FA4D700A995}"/>
              </a:ext>
            </a:extLst>
          </p:cNvPr>
          <p:cNvSpPr>
            <a:spLocks noGrp="1"/>
          </p:cNvSpPr>
          <p:nvPr>
            <p:ph type="dt" sz="half" idx="10"/>
          </p:nvPr>
        </p:nvSpPr>
        <p:spPr/>
        <p:txBody>
          <a:bodyPr/>
          <a:lstStyle>
            <a:lvl1pPr>
              <a:defRPr smtClean="0"/>
            </a:lvl1pPr>
          </a:lstStyle>
          <a:p>
            <a:pPr>
              <a:defRPr/>
            </a:pPr>
            <a:fld id="{CC3FA028-7333-7540-9390-168A7EDE01D9}"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xmlns="" id="{B215273C-F4D8-C24C-9F36-90733FC601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87D2C45E-4742-DD47-9662-A067398B02DC}"/>
              </a:ext>
            </a:extLst>
          </p:cNvPr>
          <p:cNvSpPr>
            <a:spLocks noGrp="1"/>
          </p:cNvSpPr>
          <p:nvPr>
            <p:ph type="sldNum" sz="quarter" idx="12"/>
          </p:nvPr>
        </p:nvSpPr>
        <p:spPr/>
        <p:txBody>
          <a:bodyPr/>
          <a:lstStyle>
            <a:lvl1pPr>
              <a:defRPr smtClean="0"/>
            </a:lvl1pPr>
          </a:lstStyle>
          <a:p>
            <a:pPr>
              <a:defRPr/>
            </a:pPr>
            <a:fld id="{3CD4AEA9-189F-0349-9B5C-07F9E792D723}" type="slidenum">
              <a:rPr lang="en-US" altLang="en-US"/>
              <a:pPr>
                <a:defRPr/>
              </a:pPr>
              <a:t>‹#›</a:t>
            </a:fld>
            <a:endParaRPr lang="en-US" altLang="en-US"/>
          </a:p>
        </p:txBody>
      </p:sp>
    </p:spTree>
    <p:extLst>
      <p:ext uri="{BB962C8B-B14F-4D97-AF65-F5344CB8AC3E}">
        <p14:creationId xmlns:p14="http://schemas.microsoft.com/office/powerpoint/2010/main" val="2471790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B993407-91EC-1C49-BC80-9303E23B5757}"/>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ADA3BDB3-DBE5-1440-81F4-1E2EB9E5CCF7}"/>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D76C1B78-B714-2641-BAFC-DB3D88FE671F}"/>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xmlns="" id="{96459988-585F-404F-8757-0352EF9DCE2F}"/>
              </a:ext>
            </a:extLst>
          </p:cNvPr>
          <p:cNvSpPr>
            <a:spLocks noGrp="1"/>
          </p:cNvSpPr>
          <p:nvPr>
            <p:ph type="dt" sz="half" idx="10"/>
          </p:nvPr>
        </p:nvSpPr>
        <p:spPr>
          <a:xfrm>
            <a:off x="6553200" y="6248400"/>
            <a:ext cx="2209800" cy="365125"/>
          </a:xfrm>
        </p:spPr>
        <p:txBody>
          <a:bodyPr/>
          <a:lstStyle>
            <a:lvl1pPr>
              <a:defRPr smtClean="0"/>
            </a:lvl1pPr>
          </a:lstStyle>
          <a:p>
            <a:pPr>
              <a:defRPr/>
            </a:pPr>
            <a:fld id="{2322296B-A8E7-5A45-90E0-DC6582C7B8CF}"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xmlns="" id="{46D22358-9EDD-7E44-817C-36E5D8C93C00}"/>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D926E2B9-EE9D-E441-9BA5-B04A4A7E8741}"/>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5C41FBB9-7DAC-1E49-AAED-6E2B6A7BE60A}" type="slidenum">
              <a:rPr lang="en-US" altLang="en-US"/>
              <a:pPr>
                <a:defRPr/>
              </a:pPr>
              <a:t>‹#›</a:t>
            </a:fld>
            <a:endParaRPr lang="en-US" altLang="en-US"/>
          </a:p>
        </p:txBody>
      </p:sp>
    </p:spTree>
    <p:extLst>
      <p:ext uri="{BB962C8B-B14F-4D97-AF65-F5344CB8AC3E}">
        <p14:creationId xmlns:p14="http://schemas.microsoft.com/office/powerpoint/2010/main" val="1658646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xmlns="" id="{C375A09A-4DC8-F246-B412-CE48F0C8220A}"/>
              </a:ext>
            </a:extLst>
          </p:cNvPr>
          <p:cNvSpPr>
            <a:spLocks noGrp="1"/>
          </p:cNvSpPr>
          <p:nvPr>
            <p:ph type="dt" sz="half" idx="10"/>
          </p:nvPr>
        </p:nvSpPr>
        <p:spPr/>
        <p:txBody>
          <a:bodyPr/>
          <a:lstStyle>
            <a:lvl1pPr>
              <a:defRPr/>
            </a:lvl1pPr>
          </a:lstStyle>
          <a:p>
            <a:pPr>
              <a:defRPr/>
            </a:pPr>
            <a:fld id="{97A2A477-D6E6-6B46-8BA8-5FAF6A4B6EA9}"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xmlns="" id="{EB91C659-83F8-FE4B-9BC2-A9E244A797F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xmlns="" id="{312ECC0B-4776-6248-9ED2-9A97E5B95A2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1988861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a:extLst>
              <a:ext uri="{FF2B5EF4-FFF2-40B4-BE49-F238E27FC236}">
                <a16:creationId xmlns:a16="http://schemas.microsoft.com/office/drawing/2014/main" xmlns="" id="{58D8D38B-490C-B048-803C-A30CA8FD3D0B}"/>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a:extLst>
              <a:ext uri="{FF2B5EF4-FFF2-40B4-BE49-F238E27FC236}">
                <a16:creationId xmlns:a16="http://schemas.microsoft.com/office/drawing/2014/main" xmlns="" id="{F770AE51-7781-DF41-A97E-5D05CB9600A0}"/>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xmlns="" id="{9C49565C-599A-4E42-8A65-3C7DD738475C}"/>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1B325830-8092-A941-B223-02D1382571AC}"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xmlns="" id="{E092D505-4411-194C-8F97-50E0B2A423F2}"/>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xmlns="" id="{29720C71-F003-4749-A27C-DC4043761517}"/>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1A156703-5FA9-A241-BE9F-8038C083909D}"/>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xmlns="" id="{F4252C6E-09D9-844B-960C-1DB6046CD3DC}"/>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xmlns="" id="{0A8F825D-2BD4-EE4B-B73A-0E2ACF656AB5}"/>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6.emf"/><Relationship Id="rId5" Type="http://schemas.openxmlformats.org/officeDocument/2006/relationships/oleObject" Target="../embeddings/oleObject2.bin"/><Relationship Id="rId6"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xmlns="" id="{E254C928-0F05-A440-8CF2-45B7AC002888}"/>
              </a:ext>
            </a:extLst>
          </p:cNvPr>
          <p:cNvSpPr>
            <a:spLocks noGrp="1" noChangeArrowheads="1"/>
          </p:cNvSpPr>
          <p:nvPr>
            <p:ph type="ctrTitle"/>
          </p:nvPr>
        </p:nvSpPr>
        <p:spPr/>
        <p:txBody>
          <a:bodyPr/>
          <a:lstStyle/>
          <a:p>
            <a:pPr>
              <a:defRPr/>
            </a:pPr>
            <a:r>
              <a:rPr lang="en-US" altLang="en-US">
                <a:solidFill>
                  <a:srgbClr val="000000"/>
                </a:solidFill>
                <a:ea typeface="ＭＳ Ｐゴシック" panose="020B0600070205080204" pitchFamily="34" charset="-128"/>
              </a:rPr>
              <a:t>Too good to be true?</a:t>
            </a:r>
            <a:br>
              <a:rPr lang="en-US" altLang="en-US">
                <a:solidFill>
                  <a:srgbClr val="000000"/>
                </a:solidFill>
                <a:ea typeface="ＭＳ Ｐゴシック" panose="020B0600070205080204" pitchFamily="34" charset="-128"/>
              </a:rPr>
            </a:br>
            <a:r>
              <a:rPr lang="en-US" altLang="en-US">
                <a:solidFill>
                  <a:srgbClr val="000000"/>
                </a:solidFill>
                <a:ea typeface="ＭＳ Ｐゴシック" panose="020B0600070205080204" pitchFamily="34" charset="-128"/>
              </a:rPr>
              <a:t>The Dream of Pure Arbitrage</a:t>
            </a:r>
          </a:p>
        </p:txBody>
      </p:sp>
      <p:sp>
        <p:nvSpPr>
          <p:cNvPr id="2050" name="Rectangle 3">
            <a:extLst>
              <a:ext uri="{FF2B5EF4-FFF2-40B4-BE49-F238E27FC236}">
                <a16:creationId xmlns:a16="http://schemas.microsoft.com/office/drawing/2014/main" xmlns="" id="{231501B0-B3AA-A34E-A2FF-C75E99F2E8BE}"/>
              </a:ext>
            </a:extLst>
          </p:cNvPr>
          <p:cNvSpPr>
            <a:spLocks noGrp="1"/>
          </p:cNvSpPr>
          <p:nvPr>
            <p:ph type="subTitle" idx="1"/>
          </p:nvPr>
        </p:nvSpPr>
        <p:spPr>
          <a:xfrm>
            <a:off x="2362200" y="6049963"/>
            <a:ext cx="6705600" cy="685800"/>
          </a:xfrm>
        </p:spPr>
        <p:txBody>
          <a:bodyPr/>
          <a:lstStyle/>
          <a:p>
            <a:pPr>
              <a:buFont typeface="Arial" panose="020B0604020202020204" pitchFamily="34" charset="0"/>
              <a:buNone/>
            </a:pPr>
            <a:r>
              <a:rPr lang="en-US" altLang="en-US">
                <a:ea typeface="ＭＳ Ｐゴシック" panose="020B0600070205080204" pitchFamily="34"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xmlns="" id="{71FF2B57-6826-194E-8415-37FBEF462BE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Essence of Arbitrage</a:t>
            </a:r>
          </a:p>
        </p:txBody>
      </p:sp>
      <p:sp>
        <p:nvSpPr>
          <p:cNvPr id="78851" name="Rectangle 3">
            <a:extLst>
              <a:ext uri="{FF2B5EF4-FFF2-40B4-BE49-F238E27FC236}">
                <a16:creationId xmlns:a16="http://schemas.microsoft.com/office/drawing/2014/main" xmlns="" id="{305A4CC7-F14E-3B4B-8938-CE5661BAC0B5}"/>
              </a:ext>
            </a:extLst>
          </p:cNvPr>
          <p:cNvSpPr>
            <a:spLocks noGrp="1" noChangeArrowheads="1"/>
          </p:cNvSpPr>
          <p:nvPr>
            <p:ph sz="quarter" idx="1"/>
          </p:nvPr>
        </p:nvSpPr>
        <p:spPr>
          <a:xfrm>
            <a:off x="612775" y="1600200"/>
            <a:ext cx="8153400" cy="4495800"/>
          </a:xfrm>
        </p:spPr>
        <p:txBody>
          <a:bodyPr>
            <a:normAutofit fontScale="92500" lnSpcReduction="20000"/>
          </a:bodyPr>
          <a:lstStyle/>
          <a:p>
            <a:pPr>
              <a:buFont typeface="Arial" charset="0"/>
              <a:buChar char="•"/>
              <a:defRPr/>
            </a:pPr>
            <a:r>
              <a:rPr lang="en-US" dirty="0"/>
              <a:t>In pure arbitrage, you invest no money, take no risk and walk away with sure profits.</a:t>
            </a:r>
          </a:p>
          <a:p>
            <a:pPr>
              <a:buFont typeface="Arial" charset="0"/>
              <a:buChar char="•"/>
              <a:defRPr/>
            </a:pPr>
            <a:r>
              <a:rPr lang="en-US" dirty="0"/>
              <a:t>You can categorize arbitrage in the real world into three groups:</a:t>
            </a:r>
          </a:p>
          <a:p>
            <a:pPr lvl="1">
              <a:buFont typeface="Arial" charset="0"/>
              <a:buChar char="–"/>
              <a:defRPr/>
            </a:pPr>
            <a:r>
              <a:rPr lang="en-US" u="sng" dirty="0"/>
              <a:t>Pure arbitrage</a:t>
            </a:r>
            <a:r>
              <a:rPr lang="en-US" dirty="0"/>
              <a:t>, where, in fact, you risk nothing and earn more than the riskless rate. </a:t>
            </a:r>
          </a:p>
          <a:p>
            <a:pPr lvl="1">
              <a:buFont typeface="Arial" charset="0"/>
              <a:buChar char="–"/>
              <a:defRPr/>
            </a:pPr>
            <a:r>
              <a:rPr lang="en-US" u="sng" dirty="0"/>
              <a:t>Near arbitrage</a:t>
            </a:r>
            <a:r>
              <a:rPr lang="en-US" dirty="0"/>
              <a:t>, where you have assets that have identical or almost identical  cash flows, trading at different prices, but there is no guarantee that the prices will converge and there exist significant constraints on the investors forcing convergence. </a:t>
            </a:r>
          </a:p>
          <a:p>
            <a:pPr lvl="1">
              <a:buFont typeface="Arial" charset="0"/>
              <a:buChar char="–"/>
              <a:defRPr/>
            </a:pPr>
            <a:r>
              <a:rPr lang="en-US" u="sng" dirty="0"/>
              <a:t>Speculative arbitrage</a:t>
            </a:r>
            <a:r>
              <a:rPr lang="en-US" dirty="0"/>
              <a:t>, which may not really be arbitrage in the first place. Here, investors take advantage of what they see as mispriced and similar (though not identical) assets, buying the cheaper one and selling the more expensive one.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xmlns="" id="{69FFA14A-54D7-0D4A-BCA0-46AD93931A8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Pure Arbitrage</a:t>
            </a:r>
          </a:p>
        </p:txBody>
      </p:sp>
      <p:sp>
        <p:nvSpPr>
          <p:cNvPr id="4098" name="Rectangle 3">
            <a:extLst>
              <a:ext uri="{FF2B5EF4-FFF2-40B4-BE49-F238E27FC236}">
                <a16:creationId xmlns:a16="http://schemas.microsoft.com/office/drawing/2014/main" xmlns="" id="{137BADDF-BBCB-3741-BFF8-6EC8A654DD2D}"/>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For pure arbitrage, you have two assets with identical cashflows and different market prices makes pure arbitrage difficult to find in financial markets.  </a:t>
            </a:r>
          </a:p>
          <a:p>
            <a:pPr>
              <a:lnSpc>
                <a:spcPct val="80000"/>
              </a:lnSpc>
            </a:pPr>
            <a:r>
              <a:rPr lang="en-US" altLang="en-US" sz="2500">
                <a:ea typeface="ＭＳ Ｐゴシック" panose="020B0600070205080204" pitchFamily="34" charset="-128"/>
              </a:rPr>
              <a:t>There are two reasons why pure arbitrage will be rare:</a:t>
            </a:r>
          </a:p>
          <a:p>
            <a:pPr lvl="1">
              <a:lnSpc>
                <a:spcPct val="80000"/>
              </a:lnSpc>
            </a:pPr>
            <a:r>
              <a:rPr lang="en-US" altLang="en-US" sz="2200">
                <a:ea typeface="ＭＳ Ｐゴシック" panose="020B0600070205080204" pitchFamily="34" charset="-128"/>
              </a:rPr>
              <a:t>Identical assets are not common in the real world, especially if you are an equity investor. </a:t>
            </a:r>
          </a:p>
          <a:p>
            <a:pPr lvl="1">
              <a:lnSpc>
                <a:spcPct val="80000"/>
              </a:lnSpc>
            </a:pPr>
            <a:r>
              <a:rPr lang="en-US" altLang="en-US" sz="2200">
                <a:ea typeface="ＭＳ Ｐゴシック" panose="020B0600070205080204" pitchFamily="34" charset="-128"/>
              </a:rPr>
              <a:t>Assuming two identical assets exist, you have to wonder why financial markets would allow pricing differences to persist. </a:t>
            </a:r>
          </a:p>
          <a:p>
            <a:pPr lvl="1">
              <a:lnSpc>
                <a:spcPct val="80000"/>
              </a:lnSpc>
            </a:pPr>
            <a:r>
              <a:rPr lang="en-US" altLang="en-US" sz="2200">
                <a:ea typeface="ＭＳ Ｐゴシック" panose="020B0600070205080204" pitchFamily="34" charset="-128"/>
              </a:rPr>
              <a:t>If in addition, we add the constraint that there is a point in time where the market prices converge, it is not surprising that pure arbitrage is most likely to occur with derivative assets – options and futures and in fixed income markets, especially with default-free government bonds.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xmlns="" id="{0C63CFAA-1A2B-A54D-87A0-EF914AE9F7F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Futures Arbitrage</a:t>
            </a:r>
          </a:p>
        </p:txBody>
      </p:sp>
      <p:sp>
        <p:nvSpPr>
          <p:cNvPr id="5122" name="Rectangle 3">
            <a:extLst>
              <a:ext uri="{FF2B5EF4-FFF2-40B4-BE49-F238E27FC236}">
                <a16:creationId xmlns:a16="http://schemas.microsoft.com/office/drawing/2014/main" xmlns="" id="{2ECE4CAC-7CA4-0746-B4F3-763019A3F9EF}"/>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A futures contract is a contract to buy (and sell) a specified asset at a fixed price in a future time period. </a:t>
            </a:r>
          </a:p>
          <a:p>
            <a:pPr>
              <a:lnSpc>
                <a:spcPct val="80000"/>
              </a:lnSpc>
            </a:pPr>
            <a:r>
              <a:rPr lang="en-US" altLang="en-US" sz="2200">
                <a:ea typeface="ＭＳ Ｐゴシック" panose="020B0600070205080204" pitchFamily="34" charset="-128"/>
              </a:rPr>
              <a:t>The basic arbitrage relationship can be derived fairly easily for futures contracts on any asset, by estimating the cashflows on two strategies that deliver the same end result – the ownership of the asset at a fixed price in the future.</a:t>
            </a:r>
          </a:p>
          <a:p>
            <a:pPr lvl="1">
              <a:lnSpc>
                <a:spcPct val="80000"/>
              </a:lnSpc>
            </a:pPr>
            <a:r>
              <a:rPr lang="en-US" altLang="en-US" sz="2000">
                <a:ea typeface="ＭＳ Ｐゴシック" panose="020B0600070205080204" pitchFamily="34" charset="-128"/>
              </a:rPr>
              <a:t> In the first strategy, you buy the futures contract, wait until the end of the contract period and buy the underlying asset at the futures price. </a:t>
            </a:r>
          </a:p>
          <a:p>
            <a:pPr lvl="1">
              <a:lnSpc>
                <a:spcPct val="80000"/>
              </a:lnSpc>
            </a:pPr>
            <a:r>
              <a:rPr lang="en-US" altLang="en-US" sz="2000">
                <a:ea typeface="ＭＳ Ｐゴシック" panose="020B0600070205080204" pitchFamily="34" charset="-128"/>
              </a:rPr>
              <a:t>In the second strategy, you borrow the money and buy the underlying asset today and store it for the period of the futures contract.</a:t>
            </a:r>
          </a:p>
          <a:p>
            <a:pPr lvl="1">
              <a:lnSpc>
                <a:spcPct val="80000"/>
              </a:lnSpc>
            </a:pPr>
            <a:r>
              <a:rPr lang="en-US" altLang="en-US" sz="2000">
                <a:ea typeface="ＭＳ Ｐゴシック" panose="020B0600070205080204" pitchFamily="34" charset="-128"/>
              </a:rPr>
              <a:t>In both strategies, you end up with the asset at the end of the period and are exposed to no price risk during the period – in the first, because you have locked in the futures price and in the second because you bought the asset at the start of the period. Consequently, you should expect the cost of setting up the two strategies to exactly the same.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xmlns="" id="{B9EF5EAB-BF82-1448-B727-17EDA77929B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Storable Commodities</a:t>
            </a:r>
          </a:p>
        </p:txBody>
      </p:sp>
      <p:sp>
        <p:nvSpPr>
          <p:cNvPr id="129027" name="Rectangle 3">
            <a:extLst>
              <a:ext uri="{FF2B5EF4-FFF2-40B4-BE49-F238E27FC236}">
                <a16:creationId xmlns:a16="http://schemas.microsoft.com/office/drawing/2014/main" xmlns="" id="{973FFB86-5C4A-A648-BDFE-6EBCD1231BFF}"/>
              </a:ext>
            </a:extLst>
          </p:cNvPr>
          <p:cNvSpPr>
            <a:spLocks noGrp="1" noChangeArrowheads="1"/>
          </p:cNvSpPr>
          <p:nvPr>
            <p:ph sz="quarter" idx="1"/>
          </p:nvPr>
        </p:nvSpPr>
        <p:spPr>
          <a:xfrm>
            <a:off x="612775" y="1600200"/>
            <a:ext cx="8153400" cy="4495800"/>
          </a:xfrm>
        </p:spPr>
        <p:txBody>
          <a:bodyPr>
            <a:normAutofit/>
          </a:bodyPr>
          <a:lstStyle/>
          <a:p>
            <a:pPr>
              <a:buFont typeface="Arial" charset="0"/>
              <a:buChar char="•"/>
              <a:defRPr/>
            </a:pPr>
            <a:r>
              <a:rPr lang="en-US" u="sng" dirty="0"/>
              <a:t>Strategy 1</a:t>
            </a:r>
            <a:r>
              <a:rPr lang="en-US" dirty="0"/>
              <a:t>: Buy the futures contract. Take delivery at expiration. Pay $F.</a:t>
            </a:r>
          </a:p>
          <a:p>
            <a:pPr>
              <a:buFont typeface="Arial" charset="0"/>
              <a:buChar char="•"/>
              <a:defRPr/>
            </a:pPr>
            <a:r>
              <a:rPr lang="en-US" u="sng" dirty="0"/>
              <a:t>Strategy 2</a:t>
            </a:r>
            <a:r>
              <a:rPr lang="en-US" dirty="0"/>
              <a:t>: Borrow the spot price (S) of the commodity and buy the commodity. Pay the additional costs.</a:t>
            </a:r>
          </a:p>
          <a:p>
            <a:pPr marL="400050" lvl="1" indent="0">
              <a:buFont typeface="Arial" charset="0"/>
              <a:buNone/>
              <a:defRPr/>
            </a:pPr>
            <a:r>
              <a:rPr lang="en-US" dirty="0"/>
              <a:t>	(a) Interest cost  </a:t>
            </a:r>
          </a:p>
          <a:p>
            <a:pPr marL="400050" lvl="1" indent="0">
              <a:buFont typeface="Arial" charset="0"/>
              <a:buNone/>
              <a:defRPr/>
            </a:pPr>
            <a:r>
              <a:rPr lang="en-US" dirty="0"/>
              <a:t>	(b) Cost of storage, net of convenience yield = S k t</a:t>
            </a:r>
          </a:p>
          <a:p>
            <a:pPr>
              <a:buFont typeface="Arial" charset="0"/>
              <a:buChar char="•"/>
              <a:defRPr/>
            </a:pPr>
            <a:r>
              <a:rPr lang="en-US" dirty="0"/>
              <a:t>If the two strategies have the same costs,</a:t>
            </a:r>
          </a:p>
          <a:p>
            <a:pPr marL="0" indent="0" algn="ctr">
              <a:buFont typeface="Arial" charset="0"/>
              <a:buNone/>
              <a:defRPr/>
            </a:pPr>
            <a:r>
              <a:rPr lang="en-US" dirty="0"/>
              <a:t>F* </a:t>
            </a:r>
          </a:p>
        </p:txBody>
      </p:sp>
      <p:graphicFrame>
        <p:nvGraphicFramePr>
          <p:cNvPr id="6147" name="Object 4">
            <a:extLst>
              <a:ext uri="{FF2B5EF4-FFF2-40B4-BE49-F238E27FC236}">
                <a16:creationId xmlns:a16="http://schemas.microsoft.com/office/drawing/2014/main" xmlns="" id="{871EA986-1D95-5645-BFD5-67EC465561C0}"/>
              </a:ext>
            </a:extLst>
          </p:cNvPr>
          <p:cNvGraphicFramePr>
            <a:graphicFrameLocks noChangeAspect="1"/>
          </p:cNvGraphicFramePr>
          <p:nvPr/>
        </p:nvGraphicFramePr>
        <p:xfrm>
          <a:off x="3352800" y="4038600"/>
          <a:ext cx="1463675" cy="466725"/>
        </p:xfrm>
        <a:graphic>
          <a:graphicData uri="http://schemas.openxmlformats.org/presentationml/2006/ole">
            <mc:AlternateContent xmlns:mc="http://schemas.openxmlformats.org/markup-compatibility/2006">
              <mc:Choice xmlns:v="urn:schemas-microsoft-com:vml" Requires="v">
                <p:oleObj spid="_x0000_s6152" name="Equation" r:id="rId3" imgW="876300" imgH="279400" progId="Equation.3">
                  <p:embed/>
                </p:oleObj>
              </mc:Choice>
              <mc:Fallback>
                <p:oleObj name="Equation" r:id="rId3" imgW="876300" imgH="279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038600"/>
                        <a:ext cx="1463675"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6148" name="Object 5">
            <a:extLst>
              <a:ext uri="{FF2B5EF4-FFF2-40B4-BE49-F238E27FC236}">
                <a16:creationId xmlns:a16="http://schemas.microsoft.com/office/drawing/2014/main" xmlns="" id="{A14C9750-B9BF-AA48-9CBF-CBAB43A18DEF}"/>
              </a:ext>
            </a:extLst>
          </p:cNvPr>
          <p:cNvGraphicFramePr>
            <a:graphicFrameLocks noChangeAspect="1"/>
          </p:cNvGraphicFramePr>
          <p:nvPr/>
        </p:nvGraphicFramePr>
        <p:xfrm>
          <a:off x="4876800" y="5562600"/>
          <a:ext cx="1309688" cy="431800"/>
        </p:xfrm>
        <a:graphic>
          <a:graphicData uri="http://schemas.openxmlformats.org/presentationml/2006/ole">
            <mc:AlternateContent xmlns:mc="http://schemas.openxmlformats.org/markup-compatibility/2006">
              <mc:Choice xmlns:v="urn:schemas-microsoft-com:vml" Requires="v">
                <p:oleObj spid="_x0000_s6153" name="Equation" r:id="rId5" imgW="1003300" imgH="330200" progId="Equation.3">
                  <p:embed/>
                </p:oleObj>
              </mc:Choice>
              <mc:Fallback>
                <p:oleObj name="Equation" r:id="rId5" imgW="1003300" imgH="330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5562600"/>
                        <a:ext cx="1309688"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xmlns="" id="{05D9C9C5-9D37-F34E-AE6E-90B98DF3291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 Stock Index Futures</a:t>
            </a:r>
          </a:p>
        </p:txBody>
      </p:sp>
      <p:sp>
        <p:nvSpPr>
          <p:cNvPr id="7170" name="Rectangle 3">
            <a:extLst>
              <a:ext uri="{FF2B5EF4-FFF2-40B4-BE49-F238E27FC236}">
                <a16:creationId xmlns:a16="http://schemas.microsoft.com/office/drawing/2014/main" xmlns="" id="{2714D6AE-337A-1044-8A31-F1C0D7A777C9}"/>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Strategy 1</a:t>
            </a:r>
            <a:r>
              <a:rPr lang="en-US" altLang="en-US" sz="2200">
                <a:ea typeface="ＭＳ Ｐゴシック" panose="020B0600070205080204" pitchFamily="34" charset="-128"/>
              </a:rPr>
              <a:t>: Sell short on the stocks in the index for the duration of the index futures contract. Invest the proceeds at the riskless rate. This strategy requires that the owners of the stocks that are sold short be compensated for the dividends they would have received on the stocks.</a:t>
            </a:r>
          </a:p>
          <a:p>
            <a:pPr>
              <a:lnSpc>
                <a:spcPct val="80000"/>
              </a:lnSpc>
            </a:pPr>
            <a:r>
              <a:rPr lang="en-US" altLang="en-US" sz="2200" u="sng">
                <a:ea typeface="ＭＳ Ｐゴシック" panose="020B0600070205080204" pitchFamily="34" charset="-128"/>
              </a:rPr>
              <a:t>Strategy 2</a:t>
            </a:r>
            <a:r>
              <a:rPr lang="en-US" altLang="en-US" sz="2200">
                <a:ea typeface="ＭＳ Ｐゴシック" panose="020B0600070205080204" pitchFamily="34" charset="-128"/>
              </a:rPr>
              <a:t>: Sell the index futures contract.</a:t>
            </a:r>
          </a:p>
          <a:p>
            <a:pPr>
              <a:lnSpc>
                <a:spcPct val="80000"/>
              </a:lnSpc>
            </a:pPr>
            <a:r>
              <a:rPr lang="en-US" altLang="en-US" sz="2200" u="sng">
                <a:ea typeface="ＭＳ Ｐゴシック" panose="020B0600070205080204" pitchFamily="34" charset="-128"/>
              </a:rPr>
              <a:t>The Arbitrage</a:t>
            </a:r>
            <a:r>
              <a:rPr lang="en-US" altLang="en-US" sz="2200">
                <a:ea typeface="ＭＳ Ｐゴシック" panose="020B0600070205080204" pitchFamily="34" charset="-128"/>
              </a:rPr>
              <a:t>: Both strategies require the same initial investment, have the same risk and should provide the same proceeds. </a:t>
            </a:r>
          </a:p>
          <a:p>
            <a:pPr>
              <a:lnSpc>
                <a:spcPct val="80000"/>
              </a:lnSpc>
            </a:pPr>
            <a:r>
              <a:rPr lang="en-US" altLang="en-US" sz="2200">
                <a:ea typeface="ＭＳ Ｐゴシック" panose="020B0600070205080204" pitchFamily="34" charset="-128"/>
              </a:rPr>
              <a:t>Again, if S is the spot price of the index, F is the futures prices, y is the annualized dividend yield on the stock and r is the riskless rate, the arbitrage relationship can be written as follows:</a:t>
            </a:r>
          </a:p>
          <a:p>
            <a:pPr algn="ctr">
              <a:lnSpc>
                <a:spcPct val="80000"/>
              </a:lnSpc>
              <a:buFont typeface="Arial" panose="020B0604020202020204" pitchFamily="34" charset="0"/>
              <a:buNone/>
            </a:pPr>
            <a:r>
              <a:rPr lang="en-US" altLang="en-US" sz="2200">
                <a:ea typeface="ＭＳ Ｐゴシック" panose="020B0600070205080204" pitchFamily="34" charset="-128"/>
              </a:rPr>
              <a:t>F* = S (1 + r - y)t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xmlns="" id="{B0A4072B-BA84-BA41-9311-3A3FFEDD2E2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 T. Bond Futures</a:t>
            </a:r>
          </a:p>
        </p:txBody>
      </p:sp>
      <p:sp>
        <p:nvSpPr>
          <p:cNvPr id="8194" name="Rectangle 3">
            <a:extLst>
              <a:ext uri="{FF2B5EF4-FFF2-40B4-BE49-F238E27FC236}">
                <a16:creationId xmlns:a16="http://schemas.microsoft.com/office/drawing/2014/main" xmlns="" id="{14AB89BB-51DE-F240-B9F4-3BF9CECE4100}"/>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The valuation of a treasury bond futures contract follows the same lines as the valuation of a stock index future, with the coupons of the treasury bond replacing the dividend yield of the stock index. The theoretical value of a futures contract should be –</a:t>
            </a:r>
          </a:p>
          <a:p>
            <a:pPr>
              <a:lnSpc>
                <a:spcPct val="80000"/>
              </a:lnSpc>
            </a:pPr>
            <a:endParaRPr lang="en-US" altLang="en-US" sz="2200">
              <a:ea typeface="ＭＳ Ｐゴシック" panose="020B0600070205080204" pitchFamily="34" charset="-128"/>
            </a:endParaRPr>
          </a:p>
          <a:p>
            <a:pPr lvl="1">
              <a:lnSpc>
                <a:spcPct val="80000"/>
              </a:lnSpc>
            </a:pPr>
            <a:endParaRPr lang="en-US" altLang="en-US" sz="2000">
              <a:ea typeface="ＭＳ Ｐゴシック" panose="020B0600070205080204" pitchFamily="34" charset="-128"/>
            </a:endParaRPr>
          </a:p>
          <a:p>
            <a:pPr lvl="1">
              <a:lnSpc>
                <a:spcPct val="80000"/>
              </a:lnSpc>
            </a:pPr>
            <a:r>
              <a:rPr lang="en-US" altLang="en-US" sz="2000">
                <a:ea typeface="ＭＳ Ｐゴシック" panose="020B0600070205080204" pitchFamily="34" charset="-128"/>
              </a:rPr>
              <a:t>where,</a:t>
            </a:r>
          </a:p>
          <a:p>
            <a:pPr lvl="1">
              <a:lnSpc>
                <a:spcPct val="80000"/>
              </a:lnSpc>
            </a:pPr>
            <a:r>
              <a:rPr lang="en-US" altLang="en-US" sz="2000">
                <a:ea typeface="ＭＳ Ｐゴシック" panose="020B0600070205080204" pitchFamily="34" charset="-128"/>
              </a:rPr>
              <a:t>	F* = Theoretical futures price for Treasury Bond futures contract</a:t>
            </a:r>
          </a:p>
          <a:p>
            <a:pPr lvl="1">
              <a:lnSpc>
                <a:spcPct val="80000"/>
              </a:lnSpc>
            </a:pPr>
            <a:r>
              <a:rPr lang="en-US" altLang="en-US" sz="2000">
                <a:ea typeface="ＭＳ Ｐゴシック" panose="020B0600070205080204" pitchFamily="34" charset="-128"/>
              </a:rPr>
              <a:t>	S = Spot price of Treasury bond</a:t>
            </a:r>
          </a:p>
          <a:p>
            <a:pPr lvl="1">
              <a:lnSpc>
                <a:spcPct val="80000"/>
              </a:lnSpc>
            </a:pPr>
            <a:r>
              <a:rPr lang="en-US" altLang="en-US" sz="2000">
                <a:ea typeface="ＭＳ Ｐゴシック" panose="020B0600070205080204" pitchFamily="34" charset="-128"/>
              </a:rPr>
              <a:t>	PVC = Present Value of coupons during life of futures contract</a:t>
            </a:r>
          </a:p>
          <a:p>
            <a:pPr lvl="1">
              <a:lnSpc>
                <a:spcPct val="80000"/>
              </a:lnSpc>
            </a:pPr>
            <a:r>
              <a:rPr lang="en-US" altLang="en-US" sz="2000">
                <a:ea typeface="ＭＳ Ｐゴシック" panose="020B0600070205080204" pitchFamily="34" charset="-128"/>
              </a:rPr>
              <a:t>	r = Riskfree interest rate corresponding to futures life</a:t>
            </a:r>
          </a:p>
          <a:p>
            <a:pPr lvl="1">
              <a:lnSpc>
                <a:spcPct val="80000"/>
              </a:lnSpc>
            </a:pPr>
            <a:r>
              <a:rPr lang="en-US" altLang="en-US" sz="2000">
                <a:ea typeface="ＭＳ Ｐゴシック" panose="020B0600070205080204" pitchFamily="34" charset="-128"/>
              </a:rPr>
              <a:t>	t = Life of the futures contract</a:t>
            </a:r>
          </a:p>
          <a:p>
            <a:pPr>
              <a:lnSpc>
                <a:spcPct val="80000"/>
              </a:lnSpc>
            </a:pPr>
            <a:endParaRPr lang="en-US" altLang="en-US" sz="2200">
              <a:ea typeface="ＭＳ Ｐゴシック" panose="020B0600070205080204" pitchFamily="34" charset="-128"/>
            </a:endParaRPr>
          </a:p>
        </p:txBody>
      </p:sp>
      <p:graphicFrame>
        <p:nvGraphicFramePr>
          <p:cNvPr id="8195" name="Object 4">
            <a:extLst>
              <a:ext uri="{FF2B5EF4-FFF2-40B4-BE49-F238E27FC236}">
                <a16:creationId xmlns:a16="http://schemas.microsoft.com/office/drawing/2014/main" xmlns="" id="{565B391A-3757-1F4A-8BCD-A411F8D8C4EB}"/>
              </a:ext>
            </a:extLst>
          </p:cNvPr>
          <p:cNvGraphicFramePr>
            <a:graphicFrameLocks noChangeAspect="1"/>
          </p:cNvGraphicFramePr>
          <p:nvPr/>
        </p:nvGraphicFramePr>
        <p:xfrm>
          <a:off x="3581400" y="3124200"/>
          <a:ext cx="2797175" cy="511175"/>
        </p:xfrm>
        <a:graphic>
          <a:graphicData uri="http://schemas.openxmlformats.org/presentationml/2006/ole">
            <mc:AlternateContent xmlns:mc="http://schemas.openxmlformats.org/markup-compatibility/2006">
              <mc:Choice xmlns:v="urn:schemas-microsoft-com:vml" Requires="v">
                <p:oleObj spid="_x0000_s8198" name="Equation" r:id="rId3" imgW="1320800" imgH="241300" progId="Equation.3">
                  <p:embed/>
                </p:oleObj>
              </mc:Choice>
              <mc:Fallback>
                <p:oleObj name="Equation" r:id="rId3" imgW="1320800" imgH="2413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124200"/>
                        <a:ext cx="2797175"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xmlns="" id="{BF57AD14-0B93-EF44-861F-C279FC3D7BE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 Currency Futures</a:t>
            </a:r>
          </a:p>
        </p:txBody>
      </p:sp>
      <p:sp>
        <p:nvSpPr>
          <p:cNvPr id="9218" name="Rectangle 3">
            <a:extLst>
              <a:ext uri="{FF2B5EF4-FFF2-40B4-BE49-F238E27FC236}">
                <a16:creationId xmlns:a16="http://schemas.microsoft.com/office/drawing/2014/main" xmlns="" id="{5D5B8493-0AEC-6349-A3EF-A58BCAE2C7E7}"/>
              </a:ext>
            </a:extLst>
          </p:cNvPr>
          <p:cNvSpPr>
            <a:spLocks noGrp="1"/>
          </p:cNvSpPr>
          <p:nvPr>
            <p:ph sz="quarter" idx="1"/>
          </p:nvPr>
        </p:nvSpPr>
        <p:spPr>
          <a:xfrm>
            <a:off x="612775" y="1600200"/>
            <a:ext cx="8153400" cy="4495800"/>
          </a:xfrm>
        </p:spPr>
        <p:txBody>
          <a:bodyPr/>
          <a:lstStyle/>
          <a:p>
            <a:r>
              <a:rPr lang="en-US" altLang="en-US" sz="2400">
                <a:ea typeface="ＭＳ Ｐゴシック" panose="020B0600070205080204" pitchFamily="34" charset="-128"/>
              </a:rPr>
              <a:t>Holding the foreign currency enables the investor to earn the risk-free interest rate (Rf) prevailing in that country while the domestic currency earn the domestic riskfree rate (Rd). </a:t>
            </a:r>
          </a:p>
          <a:p>
            <a:r>
              <a:rPr lang="en-US" altLang="en-US" sz="2400">
                <a:ea typeface="ＭＳ Ｐゴシック" panose="020B0600070205080204" pitchFamily="34" charset="-128"/>
              </a:rPr>
              <a:t>Since investors can buy currency at spot rates and assuming that there are no restrictions on investing at the riskfree rate, we can derive the relationship  (interest rate parity) between the spot and futures prices. </a:t>
            </a:r>
          </a:p>
        </p:txBody>
      </p:sp>
      <p:graphicFrame>
        <p:nvGraphicFramePr>
          <p:cNvPr id="9219" name="Object 4">
            <a:extLst>
              <a:ext uri="{FF2B5EF4-FFF2-40B4-BE49-F238E27FC236}">
                <a16:creationId xmlns:a16="http://schemas.microsoft.com/office/drawing/2014/main" xmlns="" id="{D97907F8-1C3F-DB4C-AC2E-C34C39F27447}"/>
              </a:ext>
            </a:extLst>
          </p:cNvPr>
          <p:cNvGraphicFramePr>
            <a:graphicFrameLocks noChangeAspect="1"/>
          </p:cNvGraphicFramePr>
          <p:nvPr/>
        </p:nvGraphicFramePr>
        <p:xfrm>
          <a:off x="2733675" y="4506913"/>
          <a:ext cx="4298950" cy="1177925"/>
        </p:xfrm>
        <a:graphic>
          <a:graphicData uri="http://schemas.openxmlformats.org/presentationml/2006/ole">
            <mc:AlternateContent xmlns:mc="http://schemas.openxmlformats.org/markup-compatibility/2006">
              <mc:Choice xmlns:v="urn:schemas-microsoft-com:vml" Requires="v">
                <p:oleObj spid="_x0000_s9222" name="Equation" r:id="rId3" imgW="2641600" imgH="723900" progId="Equation.3">
                  <p:embed/>
                </p:oleObj>
              </mc:Choice>
              <mc:Fallback>
                <p:oleObj name="Equation" r:id="rId3" imgW="2641600" imgH="7239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675" y="4506913"/>
                        <a:ext cx="4298950" cy="117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xmlns="" id="{30113DC8-B851-284D-9114-237E1325BC6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Feasibility of Futures Arbitrage</a:t>
            </a:r>
          </a:p>
        </p:txBody>
      </p:sp>
      <p:sp>
        <p:nvSpPr>
          <p:cNvPr id="10242" name="Rectangle 3">
            <a:extLst>
              <a:ext uri="{FF2B5EF4-FFF2-40B4-BE49-F238E27FC236}">
                <a16:creationId xmlns:a16="http://schemas.microsoft.com/office/drawing/2014/main" xmlns="" id="{D074ADE5-CFF5-0A44-8835-0118694ADF2B}"/>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In the commodity futures market, for instance, Garbade and Silber (1983) find little evidence of arbitrage opportunities and their findings are echoed in other studies. In the financial futures markets, there is evidence that indicates that arbitrage is indeed feasible but only to a sub-set of investors. </a:t>
            </a:r>
          </a:p>
          <a:p>
            <a:pPr>
              <a:lnSpc>
                <a:spcPct val="80000"/>
              </a:lnSpc>
            </a:pPr>
            <a:r>
              <a:rPr lang="en-US" altLang="en-US" sz="2000">
                <a:ea typeface="ＭＳ Ｐゴシック" panose="020B0600070205080204" pitchFamily="34" charset="-128"/>
              </a:rPr>
              <a:t>Note, though, that the returns are small even to these large investors and that arbitrage will not be a reliable source of profits, unless you can establish a competitive advantage on one of three dimensions. </a:t>
            </a:r>
          </a:p>
          <a:p>
            <a:pPr lvl="1">
              <a:lnSpc>
                <a:spcPct val="80000"/>
              </a:lnSpc>
            </a:pPr>
            <a:r>
              <a:rPr lang="en-US" altLang="en-US" sz="1800">
                <a:ea typeface="ＭＳ Ｐゴシック" panose="020B0600070205080204" pitchFamily="34" charset="-128"/>
              </a:rPr>
              <a:t>You can try to establish a </a:t>
            </a:r>
            <a:r>
              <a:rPr lang="en-US" altLang="en-US" sz="1800" u="sng">
                <a:ea typeface="ＭＳ Ｐゴシック" panose="020B0600070205080204" pitchFamily="34" charset="-128"/>
              </a:rPr>
              <a:t>transactions cost advantage </a:t>
            </a:r>
            <a:r>
              <a:rPr lang="en-US" altLang="en-US" sz="1800">
                <a:ea typeface="ＭＳ Ｐゴシック" panose="020B0600070205080204" pitchFamily="34" charset="-128"/>
              </a:rPr>
              <a:t>over other investors, which will be difficult to do since you are competing with other large institutional investors. </a:t>
            </a:r>
          </a:p>
          <a:p>
            <a:pPr lvl="1">
              <a:lnSpc>
                <a:spcPct val="80000"/>
              </a:lnSpc>
            </a:pPr>
            <a:r>
              <a:rPr lang="en-US" altLang="en-US" sz="1800">
                <a:ea typeface="ＭＳ Ｐゴシック" panose="020B0600070205080204" pitchFamily="34" charset="-128"/>
              </a:rPr>
              <a:t>You may be able to develop an </a:t>
            </a:r>
            <a:r>
              <a:rPr lang="en-US" altLang="en-US" sz="1800" u="sng">
                <a:ea typeface="ＭＳ Ｐゴシック" panose="020B0600070205080204" pitchFamily="34" charset="-128"/>
              </a:rPr>
              <a:t>information advantage </a:t>
            </a:r>
            <a:r>
              <a:rPr lang="en-US" altLang="en-US" sz="1800">
                <a:ea typeface="ＭＳ Ｐゴシック" panose="020B0600070205080204" pitchFamily="34" charset="-128"/>
              </a:rPr>
              <a:t>over other investors by having access to information earlier than others. Again, though much of the information is pricing information and is public. </a:t>
            </a:r>
          </a:p>
          <a:p>
            <a:pPr lvl="1">
              <a:lnSpc>
                <a:spcPct val="80000"/>
              </a:lnSpc>
            </a:pPr>
            <a:r>
              <a:rPr lang="en-US" altLang="en-US" sz="1800">
                <a:ea typeface="ＭＳ Ｐゴシック" panose="020B0600070205080204" pitchFamily="34" charset="-128"/>
              </a:rPr>
              <a:t>You may find a </a:t>
            </a:r>
            <a:r>
              <a:rPr lang="en-US" altLang="en-US" sz="1800" u="sng">
                <a:ea typeface="ＭＳ Ｐゴシック" panose="020B0600070205080204" pitchFamily="34" charset="-128"/>
              </a:rPr>
              <a:t>quirk in the data or pricing of a particular futures contract </a:t>
            </a:r>
            <a:r>
              <a:rPr lang="en-US" altLang="en-US" sz="1800">
                <a:ea typeface="ＭＳ Ｐゴシック" panose="020B0600070205080204" pitchFamily="34" charset="-128"/>
              </a:rPr>
              <a:t>before others learn about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xmlns="" id="{8D43A571-416A-B64B-BD11-B32226E0659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Options Arbitrage</a:t>
            </a:r>
          </a:p>
        </p:txBody>
      </p:sp>
      <p:sp>
        <p:nvSpPr>
          <p:cNvPr id="11266" name="Rectangle 3">
            <a:extLst>
              <a:ext uri="{FF2B5EF4-FFF2-40B4-BE49-F238E27FC236}">
                <a16:creationId xmlns:a16="http://schemas.microsoft.com/office/drawing/2014/main" xmlns="" id="{45978CFC-5F46-F24A-83B0-9568501975C0}"/>
              </a:ext>
            </a:extLst>
          </p:cNvPr>
          <p:cNvSpPr>
            <a:spLocks noGrp="1"/>
          </p:cNvSpPr>
          <p:nvPr>
            <p:ph sz="quarter" idx="1"/>
          </p:nvPr>
        </p:nvSpPr>
        <p:spPr>
          <a:xfrm>
            <a:off x="612775" y="1600200"/>
            <a:ext cx="8153400" cy="4495800"/>
          </a:xfrm>
        </p:spPr>
        <p:txBody>
          <a:bodyPr/>
          <a:lstStyle/>
          <a:p>
            <a:pPr>
              <a:lnSpc>
                <a:spcPct val="90000"/>
              </a:lnSpc>
            </a:pPr>
            <a:r>
              <a:rPr lang="en-US" altLang="en-US" sz="3000">
                <a:ea typeface="ＭＳ Ｐゴシック" panose="020B0600070205080204" pitchFamily="34" charset="-128"/>
              </a:rPr>
              <a:t>Options represent rights rather than obligations – calls gives you the right to buy and puts gives you the right to sell. Consequently, a key feature of options is that the losses on an option position are limited to what you paid for the option, if you are a buyer. </a:t>
            </a:r>
          </a:p>
          <a:p>
            <a:pPr>
              <a:lnSpc>
                <a:spcPct val="90000"/>
              </a:lnSpc>
            </a:pPr>
            <a:r>
              <a:rPr lang="en-US" altLang="en-US" sz="3000">
                <a:ea typeface="ＭＳ Ｐゴシック" panose="020B0600070205080204" pitchFamily="34" charset="-128"/>
              </a:rPr>
              <a:t>Since there is usually an underlying asset that is traded, you can, as with futures contracts, construct positions that essentially are riskfree by combining options with the underlying asset.</a:t>
            </a:r>
          </a:p>
          <a:p>
            <a:pPr>
              <a:lnSpc>
                <a:spcPct val="90000"/>
              </a:lnSpc>
            </a:pPr>
            <a:endParaRPr lang="en-US" altLang="en-US" sz="3000">
              <a:ea typeface="ＭＳ Ｐゴシック" panose="020B0600070205080204"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xmlns="" id="{8E132A57-A8E9-F243-8F83-27369A12BBA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Exercise Arbitrage</a:t>
            </a:r>
          </a:p>
        </p:txBody>
      </p:sp>
      <p:sp>
        <p:nvSpPr>
          <p:cNvPr id="12290" name="Rectangle 3">
            <a:extLst>
              <a:ext uri="{FF2B5EF4-FFF2-40B4-BE49-F238E27FC236}">
                <a16:creationId xmlns:a16="http://schemas.microsoft.com/office/drawing/2014/main" xmlns="" id="{D4BBBF56-12D8-004B-9615-3A945730CB65}"/>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The easiest arbitrage opportunities in the option market exist when options violate simple pricing bounds. No option, for instance, should sell for less than its exercise value. </a:t>
            </a:r>
          </a:p>
          <a:p>
            <a:pPr lvl="1">
              <a:lnSpc>
                <a:spcPct val="80000"/>
              </a:lnSpc>
            </a:pPr>
            <a:r>
              <a:rPr lang="en-US" altLang="en-US" sz="2000">
                <a:ea typeface="ＭＳ Ｐゴシック" panose="020B0600070205080204" pitchFamily="34" charset="-128"/>
              </a:rPr>
              <a:t>With a call option: Value of call &gt; Value of Underlying Asset – Strike Price</a:t>
            </a:r>
          </a:p>
          <a:p>
            <a:pPr lvl="1">
              <a:lnSpc>
                <a:spcPct val="80000"/>
              </a:lnSpc>
            </a:pPr>
            <a:r>
              <a:rPr lang="en-US" altLang="en-US" sz="2000">
                <a:ea typeface="ＭＳ Ｐゴシック" panose="020B0600070205080204" pitchFamily="34" charset="-128"/>
              </a:rPr>
              <a:t>With a put option: Value of put &gt; Strike Price – Value of Underlying Asset</a:t>
            </a:r>
          </a:p>
          <a:p>
            <a:pPr>
              <a:lnSpc>
                <a:spcPct val="80000"/>
              </a:lnSpc>
            </a:pPr>
            <a:r>
              <a:rPr lang="en-US" altLang="en-US" sz="2200">
                <a:ea typeface="ＭＳ Ｐゴシック" panose="020B0600070205080204" pitchFamily="34" charset="-128"/>
              </a:rPr>
              <a:t>You can tighten these bounds for call options, if you are willing to create a portfolio of the underlying asset and the option and hold it through the option</a:t>
            </a:r>
            <a:r>
              <a:rPr lang="ja-JP" altLang="en-US" sz="2200">
                <a:ea typeface="ＭＳ Ｐゴシック" panose="020B0600070205080204" pitchFamily="34" charset="-128"/>
              </a:rPr>
              <a:t>’</a:t>
            </a:r>
            <a:r>
              <a:rPr lang="en-US" altLang="ja-JP" sz="2200">
                <a:ea typeface="ＭＳ Ｐゴシック" panose="020B0600070205080204" pitchFamily="34" charset="-128"/>
              </a:rPr>
              <a:t>s expiration.  The bounds then become:</a:t>
            </a:r>
          </a:p>
          <a:p>
            <a:pPr lvl="1">
              <a:lnSpc>
                <a:spcPct val="80000"/>
              </a:lnSpc>
            </a:pPr>
            <a:r>
              <a:rPr lang="en-US" altLang="en-US" sz="2000">
                <a:ea typeface="ＭＳ Ｐゴシック" panose="020B0600070205080204" pitchFamily="34" charset="-128"/>
              </a:rPr>
              <a:t>With a call option: Value of call &gt; Value of Underlying Asset – Present value of Strike Price </a:t>
            </a:r>
          </a:p>
          <a:p>
            <a:pPr lvl="1">
              <a:lnSpc>
                <a:spcPct val="80000"/>
              </a:lnSpc>
            </a:pPr>
            <a:r>
              <a:rPr lang="en-US" altLang="en-US" sz="2000">
                <a:ea typeface="ＭＳ Ｐゴシック" panose="020B0600070205080204" pitchFamily="34" charset="-128"/>
              </a:rPr>
              <a:t>With a put option: Value of put &gt; Present value of Strike Price – Value of Underlying Asset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xmlns="" id="{31736C74-340E-564A-A5FE-B1756AA601E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Pricing Arbitrage (Replication)</a:t>
            </a:r>
          </a:p>
        </p:txBody>
      </p:sp>
      <p:sp>
        <p:nvSpPr>
          <p:cNvPr id="13314" name="Rectangle 3">
            <a:extLst>
              <a:ext uri="{FF2B5EF4-FFF2-40B4-BE49-F238E27FC236}">
                <a16:creationId xmlns:a16="http://schemas.microsoft.com/office/drawing/2014/main" xmlns="" id="{8E576D24-92E1-E445-92FC-C4EF182DA953}"/>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A portfolio composed of the underlying asset and the riskless asset could be constructed to have exactly the same cash flows as a call or put option. This portfolio is called the replicating portfolio.</a:t>
            </a:r>
          </a:p>
          <a:p>
            <a:r>
              <a:rPr lang="en-US" altLang="en-US">
                <a:ea typeface="ＭＳ Ｐゴシック" panose="020B0600070205080204" pitchFamily="34" charset="-128"/>
              </a:rPr>
              <a:t>Since the replicating portfolio and the traded option have the same cash flows, they would have to sell at the same price.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xmlns="" id="{FC71E137-5DE6-1D43-B74A-ED97126FCB8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3a. Arbitrage Across Options: </a:t>
            </a:r>
            <a:br>
              <a:rPr lang="en-US" altLang="en-US">
                <a:ea typeface="ＭＳ Ｐゴシック" panose="020B0600070205080204" pitchFamily="34" charset="-128"/>
              </a:rPr>
            </a:br>
            <a:r>
              <a:rPr lang="en-US" altLang="en-US">
                <a:ea typeface="ＭＳ Ｐゴシック" panose="020B0600070205080204" pitchFamily="34" charset="-128"/>
              </a:rPr>
              <a:t>Put Call Parity</a:t>
            </a:r>
          </a:p>
        </p:txBody>
      </p:sp>
      <p:sp>
        <p:nvSpPr>
          <p:cNvPr id="14338" name="Rectangle 3">
            <a:extLst>
              <a:ext uri="{FF2B5EF4-FFF2-40B4-BE49-F238E27FC236}">
                <a16:creationId xmlns:a16="http://schemas.microsoft.com/office/drawing/2014/main" xmlns="" id="{A675A9CE-1277-5749-96B6-35C0039DF5C3}"/>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You can create a riskless position by selling the call, buying the put and buying the underlying asset at the same time. </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r>
              <a:rPr lang="en-US" altLang="en-US">
                <a:ea typeface="ＭＳ Ｐゴシック" panose="020B0600070205080204" pitchFamily="34" charset="-128"/>
              </a:rPr>
              <a:t>Since this position yields K with certainty, the cost of creating this position must be equal to the present value of K at the riskless rate (K e-rt). </a:t>
            </a:r>
          </a:p>
          <a:p>
            <a:r>
              <a:rPr lang="en-US" altLang="en-US">
                <a:ea typeface="ＭＳ Ｐゴシック" panose="020B0600070205080204" pitchFamily="34" charset="-128"/>
              </a:rPr>
              <a:t>	S+P-C = K e-rt</a:t>
            </a:r>
          </a:p>
          <a:p>
            <a:r>
              <a:rPr lang="en-US" altLang="en-US">
                <a:ea typeface="ＭＳ Ｐゴシック" panose="020B0600070205080204" pitchFamily="34" charset="-128"/>
              </a:rPr>
              <a:t>	C - P = S - K e-rt</a:t>
            </a:r>
          </a:p>
        </p:txBody>
      </p:sp>
      <p:graphicFrame>
        <p:nvGraphicFramePr>
          <p:cNvPr id="155680" name="Group 32">
            <a:extLst>
              <a:ext uri="{FF2B5EF4-FFF2-40B4-BE49-F238E27FC236}">
                <a16:creationId xmlns:a16="http://schemas.microsoft.com/office/drawing/2014/main" xmlns="" id="{5BB66C43-68C4-C045-9156-33FD94AC012B}"/>
              </a:ext>
            </a:extLst>
          </p:cNvPr>
          <p:cNvGraphicFramePr>
            <a:graphicFrameLocks noGrp="1"/>
          </p:cNvGraphicFramePr>
          <p:nvPr/>
        </p:nvGraphicFramePr>
        <p:xfrm>
          <a:off x="1981200" y="3657600"/>
          <a:ext cx="5229225" cy="2103437"/>
        </p:xfrm>
        <a:graphic>
          <a:graphicData uri="http://schemas.openxmlformats.org/drawingml/2006/table">
            <a:tbl>
              <a:tblPr/>
              <a:tblGrid>
                <a:gridCol w="1320800">
                  <a:extLst>
                    <a:ext uri="{9D8B030D-6E8A-4147-A177-3AD203B41FA5}">
                      <a16:colId xmlns:a16="http://schemas.microsoft.com/office/drawing/2014/main" xmlns="" val="20000"/>
                    </a:ext>
                  </a:extLst>
                </a:gridCol>
                <a:gridCol w="2336800">
                  <a:extLst>
                    <a:ext uri="{9D8B030D-6E8A-4147-A177-3AD203B41FA5}">
                      <a16:colId xmlns:a16="http://schemas.microsoft.com/office/drawing/2014/main" xmlns="" val="20001"/>
                    </a:ext>
                  </a:extLst>
                </a:gridCol>
                <a:gridCol w="1571625">
                  <a:extLst>
                    <a:ext uri="{9D8B030D-6E8A-4147-A177-3AD203B41FA5}">
                      <a16:colId xmlns:a16="http://schemas.microsoft.com/office/drawing/2014/main" xmlns="" val="20002"/>
                    </a:ext>
                  </a:extLst>
                </a:gridCol>
              </a:tblGrid>
              <a:tr h="640177">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Position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Payoffs at t if S*&gt;K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ts val="12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Payoffs at t if S*&lt;K</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Sell call</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rPr>
                        <a:t>-(S*-K)</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Buy put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K-S*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Buy stock</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rPr>
                        <a:t>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65815">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rPr>
                        <a:t>Total</a:t>
                      </a:r>
                      <a:endParaRPr kumimoji="0" lang="en-US" sz="1800" b="0" i="0" u="none" strike="noStrike" cap="none" normalizeH="0" baseline="0">
                        <a:ln>
                          <a:noFill/>
                        </a:ln>
                        <a:solidFill>
                          <a:schemeClr val="tx1"/>
                        </a:solidFill>
                        <a:effectLst/>
                        <a:latin typeface="Times" charset="0"/>
                        <a:ea typeface="ＭＳ Ｐゴシック"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rPr>
                        <a:t>K</a:t>
                      </a:r>
                      <a:endParaRPr kumimoji="0" lang="en-US" sz="1800" b="0" i="0" u="none" strike="noStrike" cap="none" normalizeH="0" baseline="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dirty="0">
                          <a:ln>
                            <a:noFill/>
                          </a:ln>
                          <a:solidFill>
                            <a:schemeClr val="tx1"/>
                          </a:solidFill>
                          <a:effectLst/>
                          <a:latin typeface="Times" charset="0"/>
                          <a:ea typeface="ＭＳ Ｐゴシック" charset="0"/>
                        </a:rPr>
                        <a:t>K</a:t>
                      </a:r>
                      <a:endParaRPr kumimoji="0" lang="en-US" sz="1800" b="0" i="0" u="none" strike="noStrike" cap="none" normalizeH="0" baseline="0" dirty="0">
                        <a:ln>
                          <a:noFill/>
                        </a:ln>
                        <a:solidFill>
                          <a:schemeClr val="tx1"/>
                        </a:solidFill>
                        <a:effectLst/>
                        <a:latin typeface="Times" charset="0"/>
                        <a:ea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14365" name="Rectangle 31">
            <a:extLst>
              <a:ext uri="{FF2B5EF4-FFF2-40B4-BE49-F238E27FC236}">
                <a16:creationId xmlns:a16="http://schemas.microsoft.com/office/drawing/2014/main" xmlns="" id="{C86CC271-9715-CE42-8465-27ABA34FA0B4}"/>
              </a:ext>
            </a:extLst>
          </p:cNvPr>
          <p:cNvSpPr>
            <a:spLocks noChangeArrowheads="1"/>
          </p:cNvSpPr>
          <p:nvPr/>
        </p:nvSpPr>
        <p:spPr bwMode="auto">
          <a:xfrm>
            <a:off x="-381000" y="3505200"/>
            <a:ext cx="328612"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a:p>
          <a:p>
            <a:pPr algn="just">
              <a:spcBef>
                <a:spcPts val="1200"/>
              </a:spcBef>
              <a:buClr>
                <a:schemeClr val="tx1"/>
              </a:buClr>
              <a:buSzPct val="75000"/>
              <a:buFont typeface="Monotype Sorts" pitchFamily="2" charset="2"/>
              <a:buChar char=""/>
            </a:pPr>
            <a:endParaRPr lang="en-US" altLang="en-US" sz="2000" baseline="30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xmlns="" id="{E70EDFF0-3821-6C4A-859A-C7A4BB55D26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3b. Mispricing across strike prices and maturities</a:t>
            </a:r>
          </a:p>
        </p:txBody>
      </p:sp>
      <p:sp>
        <p:nvSpPr>
          <p:cNvPr id="15362" name="Rectangle 3">
            <a:extLst>
              <a:ext uri="{FF2B5EF4-FFF2-40B4-BE49-F238E27FC236}">
                <a16:creationId xmlns:a16="http://schemas.microsoft.com/office/drawing/2014/main" xmlns="" id="{41AB4C54-7247-5C4E-B7C6-0431632569A1}"/>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Strike Prices: A call with a lower strike price should never sell for less than a call with a higher strike price, assuming that they both have the same maturity. If it did, you could buy the lower strike price call and sell the higher strike price call, and lock in a riskless profit. Similarly, a put with a lower strike price should never sell for more than a put with a higher strike price and the same maturity. </a:t>
            </a:r>
          </a:p>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Maturity: A call (put) with a shorter time to expiration should never sell for more than a call (put) with the same strike price with a long time to expiration. If it did, you would buy the call (put) with the shorter maturity and sell the call (put) with the longer maturity (i.e, create a calendar spread) and lock in a profit today. When the first call expires, you will either exercise the second call (and have no cashflows) or sell it (and make a further profit).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xmlns="" id="{6D6E720D-B88D-804C-A090-44AD863DD2A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Fixed Income Arbitrage </a:t>
            </a:r>
          </a:p>
        </p:txBody>
      </p:sp>
      <p:sp>
        <p:nvSpPr>
          <p:cNvPr id="16386" name="Rectangle 3">
            <a:extLst>
              <a:ext uri="{FF2B5EF4-FFF2-40B4-BE49-F238E27FC236}">
                <a16:creationId xmlns:a16="http://schemas.microsoft.com/office/drawing/2014/main" xmlns="" id="{C8F2ACCD-4500-3447-9591-73D8F6B35189}"/>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Fixed income securities lend themselves to arbitrage more easily than equity because they have finite lives and fixed cash flows. This is especially so, when you have default free bonds, where the fixed cash flows are also guaranteed. </a:t>
            </a:r>
          </a:p>
          <a:p>
            <a:pPr>
              <a:lnSpc>
                <a:spcPct val="80000"/>
              </a:lnSpc>
            </a:pPr>
            <a:r>
              <a:rPr lang="en-US" altLang="en-US" sz="2500">
                <a:ea typeface="ＭＳ Ｐゴシック" panose="020B0600070205080204" pitchFamily="34" charset="-128"/>
              </a:rPr>
              <a:t>For instance, you could replicate a 10-year treasury bond</a:t>
            </a:r>
            <a:r>
              <a:rPr lang="ja-JP" altLang="en-US" sz="2500">
                <a:ea typeface="ＭＳ Ｐゴシック" panose="020B0600070205080204" pitchFamily="34" charset="-128"/>
              </a:rPr>
              <a:t>’</a:t>
            </a:r>
            <a:r>
              <a:rPr lang="en-US" altLang="ja-JP" sz="2500">
                <a:ea typeface="ＭＳ Ｐゴシック" panose="020B0600070205080204" pitchFamily="34" charset="-128"/>
              </a:rPr>
              <a:t>s cash flows by buying zero-coupon treasuries with expirations matching those of the coupon payment dates on the treasury bond.</a:t>
            </a:r>
          </a:p>
          <a:p>
            <a:pPr>
              <a:lnSpc>
                <a:spcPct val="80000"/>
              </a:lnSpc>
            </a:pPr>
            <a:r>
              <a:rPr lang="en-US" altLang="en-US" sz="2500">
                <a:ea typeface="ＭＳ Ｐゴシック" panose="020B0600070205080204" pitchFamily="34" charset="-128"/>
              </a:rPr>
              <a:t>With corporate bonds, you have the extra component of default risk. Since no two firms are exactly identical when it comes to default risk, you may be exposed to some risk if you are using corporate bonds issued by different entities.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xmlns="" id="{836B3E5E-8CCF-C44D-B7A1-7B8DAD72CE4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Does fixed income arbitrage pay?</a:t>
            </a:r>
          </a:p>
        </p:txBody>
      </p:sp>
      <p:sp>
        <p:nvSpPr>
          <p:cNvPr id="17410" name="Rectangle 3">
            <a:extLst>
              <a:ext uri="{FF2B5EF4-FFF2-40B4-BE49-F238E27FC236}">
                <a16:creationId xmlns:a16="http://schemas.microsoft.com/office/drawing/2014/main" xmlns="" id="{9E6E78E1-D700-3444-88D4-E2A266757746}"/>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Grinblatt and Longstaff, in an assessment of the treasury strips program – a program allowing investors to break up a treasury bond and sell its individual cash flows – note that there are potential arbitrage opportunities in these markets but find little evidence of trading driven by these opportunities.</a:t>
            </a:r>
          </a:p>
          <a:p>
            <a:pPr>
              <a:lnSpc>
                <a:spcPct val="80000"/>
              </a:lnSpc>
            </a:pPr>
            <a:r>
              <a:rPr lang="en-US" altLang="en-US" sz="2000">
                <a:ea typeface="ＭＳ Ｐゴシック" panose="020B0600070205080204" pitchFamily="34" charset="-128"/>
              </a:rPr>
              <a:t> A study by Balbas and Lopez of the Spanish bond market examined default free and option free bonds in the Spanish market between 1994 and 1998 and concluded that there were arbitrage opportunities especially surrounding innovations in financial markets. </a:t>
            </a:r>
          </a:p>
          <a:p>
            <a:pPr>
              <a:lnSpc>
                <a:spcPct val="80000"/>
              </a:lnSpc>
            </a:pPr>
            <a:r>
              <a:rPr lang="en-US" altLang="en-US" sz="2000">
                <a:ea typeface="ＭＳ Ｐゴシック" panose="020B0600070205080204" pitchFamily="34" charset="-128"/>
              </a:rPr>
              <a:t>The opportunities for arbitrage with fixed income securities are probably greatest when new types of bonds are introduced – mortgage backed securities in the early 1980s, inflation- indexed treasuries in the late 1990s and the treasury strips program in the late 1980s. As investors become more informed about these bonds and how they should be priced, arbitrage opportunities seem to subside.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xmlns="" id="{9A0FEFF4-A714-0647-98FF-BA40B61753C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Determinants of Success at Pure Arbitrage</a:t>
            </a:r>
          </a:p>
        </p:txBody>
      </p:sp>
      <p:sp>
        <p:nvSpPr>
          <p:cNvPr id="18434" name="Rectangle 3">
            <a:extLst>
              <a:ext uri="{FF2B5EF4-FFF2-40B4-BE49-F238E27FC236}">
                <a16:creationId xmlns:a16="http://schemas.microsoft.com/office/drawing/2014/main" xmlns="" id="{B0D05C25-748A-0447-A29C-4366F7D83302}"/>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The nature of pure arbitrage – two identical assets that are priced differently – makes it likely that it will be short lived. In other words, in a market where investors are on the look out for riskless profits, it is very likely that small pricing differences will be exploited quickly, and in the process, disappear. Consequently, the first two requirements for success at pure arbitrage are access to real-time prices and instantaneous execution. </a:t>
            </a:r>
          </a:p>
          <a:p>
            <a:pPr>
              <a:lnSpc>
                <a:spcPct val="80000"/>
              </a:lnSpc>
            </a:pPr>
            <a:r>
              <a:rPr lang="en-US" altLang="en-US" sz="2200">
                <a:ea typeface="ＭＳ Ｐゴシック" panose="020B0600070205080204" pitchFamily="34" charset="-128"/>
              </a:rPr>
              <a:t>It is also very likely that the pricing differences in pure arbitrage will be very small – often a few hundredths of a percent. To make pure arbitrage feasible, therefore, you can add two more conditions. </a:t>
            </a:r>
          </a:p>
          <a:p>
            <a:pPr lvl="1">
              <a:lnSpc>
                <a:spcPct val="80000"/>
              </a:lnSpc>
            </a:pPr>
            <a:r>
              <a:rPr lang="en-US" altLang="en-US" sz="2000">
                <a:ea typeface="ＭＳ Ｐゴシック" panose="020B0600070205080204" pitchFamily="34" charset="-128"/>
              </a:rPr>
              <a:t>The first is access to substantial debt at favorable interest rates, since it can magnify the small pricing differences. Note that many of the arbitrage positions require you to be able to borrow at the riskless rate. </a:t>
            </a:r>
          </a:p>
          <a:p>
            <a:pPr lvl="1">
              <a:lnSpc>
                <a:spcPct val="80000"/>
              </a:lnSpc>
            </a:pPr>
            <a:r>
              <a:rPr lang="en-US" altLang="en-US" sz="2000">
                <a:ea typeface="ＭＳ Ｐゴシック" panose="020B0600070205080204" pitchFamily="34" charset="-128"/>
              </a:rPr>
              <a:t>The second is economies of scale, with transactions amounting to millions of dollars rather than thousands.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1380</TotalTime>
  <Words>2046</Words>
  <Application>Microsoft Macintosh PowerPoint</Application>
  <PresentationFormat>On-screen Show (4:3)</PresentationFormat>
  <Paragraphs>111</Paragraphs>
  <Slides>17</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Arial</vt:lpstr>
      <vt:lpstr>Calibri</vt:lpstr>
      <vt:lpstr>Monotype Sorts</vt:lpstr>
      <vt:lpstr>ＭＳ Ｐゴシック</vt:lpstr>
      <vt:lpstr>Times</vt:lpstr>
      <vt:lpstr>Wingdings</vt:lpstr>
      <vt:lpstr>Wingdings 2</vt:lpstr>
      <vt:lpstr>Basic</vt:lpstr>
      <vt:lpstr>Equation</vt:lpstr>
      <vt:lpstr>Too good to be true? The Dream of Pure Arbitrage</vt:lpstr>
      <vt:lpstr>The Essence of Arbitrage</vt:lpstr>
      <vt:lpstr>Pure Arbitrage</vt:lpstr>
      <vt:lpstr>Futures Arbitrage</vt:lpstr>
      <vt:lpstr>a. Storable Commodities</vt:lpstr>
      <vt:lpstr>b. Stock Index Futures</vt:lpstr>
      <vt:lpstr>c. T. Bond Futures</vt:lpstr>
      <vt:lpstr>d. Currency Futures</vt:lpstr>
      <vt:lpstr>Feasibility of Futures Arbitrage</vt:lpstr>
      <vt:lpstr>Options Arbitrage</vt:lpstr>
      <vt:lpstr>1. Exercise Arbitrage</vt:lpstr>
      <vt:lpstr>2. Pricing Arbitrage (Replication)</vt:lpstr>
      <vt:lpstr>3a. Arbitrage Across Options:  Put Call Parity</vt:lpstr>
      <vt:lpstr>3b. Mispricing across strike prices and maturities</vt:lpstr>
      <vt:lpstr>Fixed Income Arbitrage </vt:lpstr>
      <vt:lpstr>Does fixed income arbitrage pay?</vt:lpstr>
      <vt:lpstr>Determinants of Success at Pure Arbitrage</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119</cp:revision>
  <cp:lastPrinted>2019-08-19T16:14:20Z</cp:lastPrinted>
  <dcterms:created xsi:type="dcterms:W3CDTF">1998-07-22T17:34:10Z</dcterms:created>
  <dcterms:modified xsi:type="dcterms:W3CDTF">2019-08-19T16:14:24Z</dcterms:modified>
</cp:coreProperties>
</file>