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2" r:id="rId1"/>
  </p:sldMasterIdLst>
  <p:notesMasterIdLst>
    <p:notesMasterId r:id="rId16"/>
  </p:notesMasterIdLst>
  <p:sldIdLst>
    <p:sldId id="256" r:id="rId2"/>
    <p:sldId id="346" r:id="rId3"/>
    <p:sldId id="347" r:id="rId4"/>
    <p:sldId id="348" r:id="rId5"/>
    <p:sldId id="349" r:id="rId6"/>
    <p:sldId id="350" r:id="rId7"/>
    <p:sldId id="351" r:id="rId8"/>
    <p:sldId id="352" r:id="rId9"/>
    <p:sldId id="353" r:id="rId10"/>
    <p:sldId id="354" r:id="rId11"/>
    <p:sldId id="355" r:id="rId12"/>
    <p:sldId id="356" r:id="rId13"/>
    <p:sldId id="357" r:id="rId14"/>
    <p:sldId id="358"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129"/>
  </p:normalViewPr>
  <p:slideViewPr>
    <p:cSldViewPr>
      <p:cViewPr varScale="1">
        <p:scale>
          <a:sx n="119" d="100"/>
          <a:sy n="119" d="100"/>
        </p:scale>
        <p:origin x="19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9FF4A2E-0AD2-2043-AA72-DF4BC6F66EE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2FE8C1AF-EB2D-6241-A574-E6C8DD8D215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C19316E6-A185-0C4F-8094-69158105484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6616E3BC-07CA-C84A-B640-EAEE472B8BB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979839E0-ED17-A246-B889-F47F88ACE1B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E8079F06-808C-EC4E-8730-65DADF1CB38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8EC7B51A-3FE2-AD4D-8F3D-B6BF7358AC5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91D107AF-9B4A-4744-ADEE-98C4D56D0068}"/>
              </a:ext>
            </a:extLst>
          </p:cNvPr>
          <p:cNvSpPr>
            <a:spLocks noGrp="1" noRot="1" noChangeAspect="1" noChangeArrowheads="1" noTextEdit="1"/>
          </p:cNvSpPr>
          <p:nvPr>
            <p:ph type="sldImg"/>
          </p:nvPr>
        </p:nvSpPr>
        <p:spPr>
          <a:ln/>
        </p:spPr>
      </p:sp>
      <p:sp>
        <p:nvSpPr>
          <p:cNvPr id="8194" name="Notes Placeholder 2">
            <a:extLst>
              <a:ext uri="{FF2B5EF4-FFF2-40B4-BE49-F238E27FC236}">
                <a16:creationId xmlns:a16="http://schemas.microsoft.com/office/drawing/2014/main" id="{0EDF261C-90C0-D144-87D1-F9170F36DDB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
        <p:nvSpPr>
          <p:cNvPr id="8195" name="Slide Number Placeholder 3">
            <a:extLst>
              <a:ext uri="{FF2B5EF4-FFF2-40B4-BE49-F238E27FC236}">
                <a16:creationId xmlns:a16="http://schemas.microsoft.com/office/drawing/2014/main" id="{E233A5E2-1626-FD4B-B4C2-CE3D191FC29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91AFFA94-BF08-534A-8C33-27C17A691855}" type="slidenum">
              <a:rPr lang="en-US" altLang="en-US" sz="1200" smtClean="0"/>
              <a:pPr/>
              <a:t>6</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48F441-29EF-3E41-BD41-2CD386B086E4}"/>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CCABC29D-EA96-2C4B-B31C-016F0AF1D7FB}"/>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EB0D1DC-5AC6-BB4F-83A6-A55F63A33C58}"/>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5B7D55D0-2411-704E-B603-04CB16F0A8FB}"/>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E987EB45-1911-0343-B547-9F0C53649238}" type="datetime1">
              <a:rPr lang="en-US" altLang="en-US"/>
              <a:pPr>
                <a:defRPr/>
              </a:pPr>
              <a:t>8/16/19</a:t>
            </a:fld>
            <a:endParaRPr lang="en-US" altLang="en-US"/>
          </a:p>
        </p:txBody>
      </p:sp>
      <p:sp>
        <p:nvSpPr>
          <p:cNvPr id="10" name="Footer Placeholder 16">
            <a:extLst>
              <a:ext uri="{FF2B5EF4-FFF2-40B4-BE49-F238E27FC236}">
                <a16:creationId xmlns:a16="http://schemas.microsoft.com/office/drawing/2014/main" id="{9EF279F4-B774-EB49-A8C4-9073063C707B}"/>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AB9385A8-D9BB-0C41-BE2B-40574E7CF2EE}"/>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DB7659FF-B246-3245-A184-EC57C024F79B}" type="slidenum">
              <a:rPr lang="en-US" altLang="en-US"/>
              <a:pPr>
                <a:defRPr/>
              </a:pPr>
              <a:t>‹#›</a:t>
            </a:fld>
            <a:endParaRPr lang="en-US" altLang="en-US"/>
          </a:p>
        </p:txBody>
      </p:sp>
    </p:spTree>
    <p:extLst>
      <p:ext uri="{BB962C8B-B14F-4D97-AF65-F5344CB8AC3E}">
        <p14:creationId xmlns:p14="http://schemas.microsoft.com/office/powerpoint/2010/main" val="888926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10EBFA-6D91-D048-8653-C7C305080530}"/>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EA1559A7-E80D-524A-A762-AEC83DCBE493}"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3D7D597-34AA-9E4A-A9F6-72239F4DEEEC}"/>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BCB64590-7B5C-EE4E-A410-EDF2AC786480}"/>
              </a:ext>
            </a:extLst>
          </p:cNvPr>
          <p:cNvSpPr>
            <a:spLocks noGrp="1"/>
          </p:cNvSpPr>
          <p:nvPr>
            <p:ph type="sldNum" sz="quarter" idx="11"/>
          </p:nvPr>
        </p:nvSpPr>
        <p:spPr/>
        <p:txBody>
          <a:bodyPr/>
          <a:lstStyle>
            <a:lvl1pPr>
              <a:defRPr smtClean="0"/>
            </a:lvl1pPr>
          </a:lstStyle>
          <a:p>
            <a:pPr>
              <a:defRPr/>
            </a:pPr>
            <a:fld id="{5135C545-1159-A24D-9541-CF5844668AA3}" type="slidenum">
              <a:rPr lang="en-US" altLang="en-US"/>
              <a:pPr>
                <a:defRPr/>
              </a:pPr>
              <a:t>‹#›</a:t>
            </a:fld>
            <a:endParaRPr lang="en-US" altLang="en-US"/>
          </a:p>
        </p:txBody>
      </p:sp>
    </p:spTree>
    <p:extLst>
      <p:ext uri="{BB962C8B-B14F-4D97-AF65-F5344CB8AC3E}">
        <p14:creationId xmlns:p14="http://schemas.microsoft.com/office/powerpoint/2010/main" val="1380218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5BBEB2-545B-4943-B142-9D81150E11E9}"/>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8E16EFD-3461-BE47-A61D-3C739EAEEB59}"/>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75D03368-FF01-8247-B0A1-F9EAFA084C81}"/>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75A70481-0CCE-9241-B8C3-0E8B25912337}"/>
              </a:ext>
            </a:extLst>
          </p:cNvPr>
          <p:cNvSpPr>
            <a:spLocks noGrp="1"/>
          </p:cNvSpPr>
          <p:nvPr>
            <p:ph type="dt" sz="half" idx="10"/>
          </p:nvPr>
        </p:nvSpPr>
        <p:spPr/>
        <p:txBody>
          <a:bodyPr/>
          <a:lstStyle>
            <a:lvl1pPr>
              <a:defRPr smtClean="0"/>
            </a:lvl1pPr>
          </a:lstStyle>
          <a:p>
            <a:pPr>
              <a:defRPr/>
            </a:pPr>
            <a:fld id="{D89C713F-B817-2546-AD02-2A3DDA559C6F}" type="datetime1">
              <a:rPr lang="en-US" altLang="en-US"/>
              <a:pPr>
                <a:defRPr/>
              </a:pPr>
              <a:t>8/16/19</a:t>
            </a:fld>
            <a:endParaRPr lang="en-US" altLang="en-US"/>
          </a:p>
        </p:txBody>
      </p:sp>
      <p:sp>
        <p:nvSpPr>
          <p:cNvPr id="8" name="Slide Number Placeholder 12">
            <a:extLst>
              <a:ext uri="{FF2B5EF4-FFF2-40B4-BE49-F238E27FC236}">
                <a16:creationId xmlns:a16="http://schemas.microsoft.com/office/drawing/2014/main" id="{AD71A46C-E433-674D-86DC-D1B73EB3D869}"/>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9793C08D-2E2C-B14F-B499-6E6B1A20770A}"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9CD12144-3B41-4347-B15E-41D9C704E269}"/>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12843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612FE9A4-9023-BF4F-979A-D8C276CB96CF}"/>
              </a:ext>
            </a:extLst>
          </p:cNvPr>
          <p:cNvSpPr>
            <a:spLocks noGrp="1"/>
          </p:cNvSpPr>
          <p:nvPr>
            <p:ph type="dt" sz="half" idx="10"/>
          </p:nvPr>
        </p:nvSpPr>
        <p:spPr/>
        <p:txBody>
          <a:bodyPr/>
          <a:lstStyle>
            <a:lvl1pPr>
              <a:defRPr smtClean="0"/>
            </a:lvl1pPr>
          </a:lstStyle>
          <a:p>
            <a:pPr>
              <a:defRPr/>
            </a:pPr>
            <a:fld id="{96A4C12B-4B80-BE49-9A46-63A95F7F2CB6}" type="datetime1">
              <a:rPr lang="en-US" altLang="en-US"/>
              <a:pPr>
                <a:defRPr/>
              </a:pPr>
              <a:t>8/16/19</a:t>
            </a:fld>
            <a:endParaRPr lang="en-US" altLang="en-US"/>
          </a:p>
        </p:txBody>
      </p:sp>
      <p:sp>
        <p:nvSpPr>
          <p:cNvPr id="6" name="Slide Number Placeholder 9">
            <a:extLst>
              <a:ext uri="{FF2B5EF4-FFF2-40B4-BE49-F238E27FC236}">
                <a16:creationId xmlns:a16="http://schemas.microsoft.com/office/drawing/2014/main" id="{27E6CE31-E3ED-2740-B3FA-9A657AC0707C}"/>
              </a:ext>
            </a:extLst>
          </p:cNvPr>
          <p:cNvSpPr>
            <a:spLocks noGrp="1"/>
          </p:cNvSpPr>
          <p:nvPr>
            <p:ph type="sldNum" sz="quarter" idx="11"/>
          </p:nvPr>
        </p:nvSpPr>
        <p:spPr/>
        <p:txBody>
          <a:bodyPr/>
          <a:lstStyle>
            <a:lvl1pPr>
              <a:defRPr smtClean="0"/>
            </a:lvl1pPr>
          </a:lstStyle>
          <a:p>
            <a:pPr>
              <a:defRPr/>
            </a:pPr>
            <a:fld id="{47D19FE4-2C57-0B42-BBBA-37FBFA408421}"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C4623498-DFEC-E940-84BB-578F56755FC2}"/>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26264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DF9BFC48-2260-974D-A121-E0346403A650}"/>
              </a:ext>
            </a:extLst>
          </p:cNvPr>
          <p:cNvSpPr>
            <a:spLocks noGrp="1"/>
          </p:cNvSpPr>
          <p:nvPr>
            <p:ph type="dt" sz="half" idx="10"/>
          </p:nvPr>
        </p:nvSpPr>
        <p:spPr/>
        <p:txBody>
          <a:bodyPr/>
          <a:lstStyle>
            <a:lvl1pPr>
              <a:defRPr/>
            </a:lvl1pPr>
          </a:lstStyle>
          <a:p>
            <a:pPr>
              <a:defRPr/>
            </a:pPr>
            <a:fld id="{7074A472-863A-ED4A-9559-5E380F9709BB}" type="datetime1">
              <a:rPr lang="en-US" altLang="en-US"/>
              <a:pPr>
                <a:defRPr/>
              </a:pPr>
              <a:t>8/16/19</a:t>
            </a:fld>
            <a:endParaRPr lang="en-US" altLang="en-US"/>
          </a:p>
        </p:txBody>
      </p:sp>
      <p:sp>
        <p:nvSpPr>
          <p:cNvPr id="7" name="Footer Placeholder 2">
            <a:extLst>
              <a:ext uri="{FF2B5EF4-FFF2-40B4-BE49-F238E27FC236}">
                <a16:creationId xmlns:a16="http://schemas.microsoft.com/office/drawing/2014/main" id="{4946FF42-1E7C-5148-BC21-3E851C035C5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B4D2DFDE-6080-A048-B810-2419A92CBE3B}"/>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732857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77D6A973-EB24-3847-B6A0-0BB251A8D675}"/>
              </a:ext>
            </a:extLst>
          </p:cNvPr>
          <p:cNvSpPr>
            <a:spLocks noGrp="1"/>
          </p:cNvSpPr>
          <p:nvPr>
            <p:ph type="dt" sz="half" idx="10"/>
          </p:nvPr>
        </p:nvSpPr>
        <p:spPr/>
        <p:txBody>
          <a:bodyPr/>
          <a:lstStyle>
            <a:lvl1pPr>
              <a:defRPr smtClean="0"/>
            </a:lvl1pPr>
          </a:lstStyle>
          <a:p>
            <a:pPr>
              <a:defRPr/>
            </a:pPr>
            <a:fld id="{2AA2FA3C-8E48-1349-8E83-04F7D79C8B5E}" type="datetime1">
              <a:rPr lang="en-US" altLang="en-US"/>
              <a:pPr>
                <a:defRPr/>
              </a:pPr>
              <a:t>8/16/19</a:t>
            </a:fld>
            <a:endParaRPr lang="en-US" altLang="en-US"/>
          </a:p>
        </p:txBody>
      </p:sp>
      <p:sp>
        <p:nvSpPr>
          <p:cNvPr id="4" name="Footer Placeholder 2">
            <a:extLst>
              <a:ext uri="{FF2B5EF4-FFF2-40B4-BE49-F238E27FC236}">
                <a16:creationId xmlns:a16="http://schemas.microsoft.com/office/drawing/2014/main" id="{9515F810-4AE3-B348-9ADE-A4D8A4CC8DD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125E10B5-4972-2444-B2AE-0E9E973BF558}"/>
              </a:ext>
            </a:extLst>
          </p:cNvPr>
          <p:cNvSpPr>
            <a:spLocks noGrp="1"/>
          </p:cNvSpPr>
          <p:nvPr>
            <p:ph type="sldNum" sz="quarter" idx="12"/>
          </p:nvPr>
        </p:nvSpPr>
        <p:spPr/>
        <p:txBody>
          <a:bodyPr/>
          <a:lstStyle>
            <a:lvl1pPr>
              <a:defRPr smtClean="0"/>
            </a:lvl1pPr>
          </a:lstStyle>
          <a:p>
            <a:pPr>
              <a:defRPr/>
            </a:pPr>
            <a:fld id="{77F4024C-5278-3848-B022-85440EC38599}" type="slidenum">
              <a:rPr lang="en-US" altLang="en-US"/>
              <a:pPr>
                <a:defRPr/>
              </a:pPr>
              <a:t>‹#›</a:t>
            </a:fld>
            <a:endParaRPr lang="en-US" altLang="en-US"/>
          </a:p>
        </p:txBody>
      </p:sp>
    </p:spTree>
    <p:extLst>
      <p:ext uri="{BB962C8B-B14F-4D97-AF65-F5344CB8AC3E}">
        <p14:creationId xmlns:p14="http://schemas.microsoft.com/office/powerpoint/2010/main" val="170801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4E1CFA-9C3B-E541-BD81-A436E2956AD2}"/>
              </a:ext>
            </a:extLst>
          </p:cNvPr>
          <p:cNvSpPr>
            <a:spLocks noGrp="1"/>
          </p:cNvSpPr>
          <p:nvPr>
            <p:ph type="dt" sz="half" idx="10"/>
          </p:nvPr>
        </p:nvSpPr>
        <p:spPr/>
        <p:txBody>
          <a:bodyPr/>
          <a:lstStyle>
            <a:lvl1pPr>
              <a:defRPr smtClean="0"/>
            </a:lvl1pPr>
          </a:lstStyle>
          <a:p>
            <a:pPr>
              <a:defRPr/>
            </a:pPr>
            <a:fld id="{AF544C60-6257-7740-B7F2-D03B822CDADA}" type="datetime1">
              <a:rPr lang="en-US" altLang="en-US"/>
              <a:pPr>
                <a:defRPr/>
              </a:pPr>
              <a:t>8/16/19</a:t>
            </a:fld>
            <a:endParaRPr lang="en-US" altLang="en-US"/>
          </a:p>
        </p:txBody>
      </p:sp>
      <p:sp>
        <p:nvSpPr>
          <p:cNvPr id="3" name="Footer Placeholder 2">
            <a:extLst>
              <a:ext uri="{FF2B5EF4-FFF2-40B4-BE49-F238E27FC236}">
                <a16:creationId xmlns:a16="http://schemas.microsoft.com/office/drawing/2014/main" id="{CD4E6150-D660-774A-AFDC-87B3B50A807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19AB81B6-5B0C-CB48-9D29-13702E444FAB}"/>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CD94CA3F-3D31-0548-BBDD-57F985B9685E}" type="slidenum">
              <a:rPr lang="en-US" altLang="en-US"/>
              <a:pPr>
                <a:defRPr/>
              </a:pPr>
              <a:t>‹#›</a:t>
            </a:fld>
            <a:endParaRPr lang="en-US" altLang="en-US"/>
          </a:p>
        </p:txBody>
      </p:sp>
    </p:spTree>
    <p:extLst>
      <p:ext uri="{BB962C8B-B14F-4D97-AF65-F5344CB8AC3E}">
        <p14:creationId xmlns:p14="http://schemas.microsoft.com/office/powerpoint/2010/main" val="2008050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86110BD4-CC98-6F42-8ABA-D1CA5BA791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202AA5E9-5E8C-E240-885A-40C42B890398}"/>
              </a:ext>
            </a:extLst>
          </p:cNvPr>
          <p:cNvSpPr>
            <a:spLocks noGrp="1"/>
          </p:cNvSpPr>
          <p:nvPr>
            <p:ph type="dt" sz="half" idx="10"/>
          </p:nvPr>
        </p:nvSpPr>
        <p:spPr/>
        <p:txBody>
          <a:bodyPr/>
          <a:lstStyle>
            <a:lvl1pPr>
              <a:defRPr smtClean="0"/>
            </a:lvl1pPr>
          </a:lstStyle>
          <a:p>
            <a:pPr>
              <a:defRPr/>
            </a:pPr>
            <a:fld id="{00ECDE98-E181-2449-A21C-78E6621A744F}" type="datetime1">
              <a:rPr lang="en-US" altLang="en-US"/>
              <a:pPr>
                <a:defRPr/>
              </a:pPr>
              <a:t>8/16/19</a:t>
            </a:fld>
            <a:endParaRPr lang="en-US" altLang="en-US"/>
          </a:p>
        </p:txBody>
      </p:sp>
      <p:sp>
        <p:nvSpPr>
          <p:cNvPr id="6" name="Footer Placeholder 5">
            <a:extLst>
              <a:ext uri="{FF2B5EF4-FFF2-40B4-BE49-F238E27FC236}">
                <a16:creationId xmlns:a16="http://schemas.microsoft.com/office/drawing/2014/main" id="{4B6AD6EB-F156-164D-8895-6262FE20F94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4D4CAB54-4E6F-AB4E-AF3C-9F18A94DE27A}"/>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421349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CA2C1EB-7821-EF4D-ACCF-966C5309B60A}"/>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DBCB962-6948-8F45-8789-1E121F310F3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04882226-275B-4A4F-90F4-A03C47FFE85A}"/>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2051B72-6D32-F840-AB9B-C9491151FE36}"/>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F1163054-F583-A640-ADA4-057ED3BC70C0}"/>
              </a:ext>
            </a:extLst>
          </p:cNvPr>
          <p:cNvSpPr>
            <a:spLocks noGrp="1"/>
          </p:cNvSpPr>
          <p:nvPr>
            <p:ph type="dt" sz="half" idx="10"/>
          </p:nvPr>
        </p:nvSpPr>
        <p:spPr>
          <a:xfrm>
            <a:off x="6248400" y="6248400"/>
            <a:ext cx="2667000" cy="365125"/>
          </a:xfrm>
        </p:spPr>
        <p:txBody>
          <a:bodyPr/>
          <a:lstStyle>
            <a:lvl1pPr>
              <a:defRPr smtClean="0"/>
            </a:lvl1pPr>
          </a:lstStyle>
          <a:p>
            <a:pPr>
              <a:defRPr/>
            </a:pPr>
            <a:fld id="{59661DB3-0DAC-E24D-853A-12138CE3BF9E}" type="datetime1">
              <a:rPr lang="en-US" altLang="en-US"/>
              <a:pPr>
                <a:defRPr/>
              </a:pPr>
              <a:t>8/16/19</a:t>
            </a:fld>
            <a:endParaRPr lang="en-US" altLang="en-US"/>
          </a:p>
        </p:txBody>
      </p:sp>
      <p:sp>
        <p:nvSpPr>
          <p:cNvPr id="10" name="Slide Number Placeholder 12">
            <a:extLst>
              <a:ext uri="{FF2B5EF4-FFF2-40B4-BE49-F238E27FC236}">
                <a16:creationId xmlns:a16="http://schemas.microsoft.com/office/drawing/2014/main" id="{50E28A8D-AA5B-F041-BE03-8313EA5B9C48}"/>
              </a:ext>
            </a:extLst>
          </p:cNvPr>
          <p:cNvSpPr>
            <a:spLocks noGrp="1"/>
          </p:cNvSpPr>
          <p:nvPr>
            <p:ph type="sldNum" sz="quarter" idx="11"/>
          </p:nvPr>
        </p:nvSpPr>
        <p:spPr>
          <a:xfrm>
            <a:off x="0" y="4667250"/>
            <a:ext cx="1447800" cy="663575"/>
          </a:xfrm>
        </p:spPr>
        <p:txBody>
          <a:bodyPr/>
          <a:lstStyle>
            <a:lvl1pPr>
              <a:defRPr sz="2800" smtClean="0"/>
            </a:lvl1pPr>
          </a:lstStyle>
          <a:p>
            <a:pPr>
              <a:defRPr/>
            </a:pPr>
            <a:fld id="{1455E392-025A-5B41-8A4F-FD4B514CF2AA}"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8CF70AE6-8327-5C47-B968-81473CACAA95}"/>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414407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352C2DC4-FF53-314A-A7B1-ACFD7618BFA5}"/>
              </a:ext>
            </a:extLst>
          </p:cNvPr>
          <p:cNvSpPr>
            <a:spLocks noGrp="1"/>
          </p:cNvSpPr>
          <p:nvPr>
            <p:ph type="dt" sz="half" idx="10"/>
          </p:nvPr>
        </p:nvSpPr>
        <p:spPr/>
        <p:txBody>
          <a:bodyPr/>
          <a:lstStyle>
            <a:lvl1pPr>
              <a:defRPr smtClean="0"/>
            </a:lvl1pPr>
          </a:lstStyle>
          <a:p>
            <a:pPr>
              <a:defRPr/>
            </a:pPr>
            <a:fld id="{9B8D3C2F-D02C-7443-844C-C4D089711785}" type="datetime1">
              <a:rPr lang="en-US" altLang="en-US"/>
              <a:pPr>
                <a:defRPr/>
              </a:pPr>
              <a:t>8/16/19</a:t>
            </a:fld>
            <a:endParaRPr lang="en-US" altLang="en-US"/>
          </a:p>
        </p:txBody>
      </p:sp>
      <p:sp>
        <p:nvSpPr>
          <p:cNvPr id="5" name="Footer Placeholder 2">
            <a:extLst>
              <a:ext uri="{FF2B5EF4-FFF2-40B4-BE49-F238E27FC236}">
                <a16:creationId xmlns:a16="http://schemas.microsoft.com/office/drawing/2014/main" id="{7E2EDBE4-EAB8-7E4B-A832-64D043B4C9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0F549438-1AD6-6249-9759-566210B50511}"/>
              </a:ext>
            </a:extLst>
          </p:cNvPr>
          <p:cNvSpPr>
            <a:spLocks noGrp="1"/>
          </p:cNvSpPr>
          <p:nvPr>
            <p:ph type="sldNum" sz="quarter" idx="12"/>
          </p:nvPr>
        </p:nvSpPr>
        <p:spPr/>
        <p:txBody>
          <a:bodyPr/>
          <a:lstStyle>
            <a:lvl1pPr>
              <a:defRPr smtClean="0"/>
            </a:lvl1pPr>
          </a:lstStyle>
          <a:p>
            <a:pPr>
              <a:defRPr/>
            </a:pPr>
            <a:fld id="{508421AE-5DD1-CC4E-9F08-3C2CE447D48B}" type="slidenum">
              <a:rPr lang="en-US" altLang="en-US"/>
              <a:pPr>
                <a:defRPr/>
              </a:pPr>
              <a:t>‹#›</a:t>
            </a:fld>
            <a:endParaRPr lang="en-US" altLang="en-US"/>
          </a:p>
        </p:txBody>
      </p:sp>
    </p:spTree>
    <p:extLst>
      <p:ext uri="{BB962C8B-B14F-4D97-AF65-F5344CB8AC3E}">
        <p14:creationId xmlns:p14="http://schemas.microsoft.com/office/powerpoint/2010/main" val="1640216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B2A9F5-183E-DB49-93D8-CB4F1BB047D5}"/>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7645216E-2B1D-6E48-BCAA-151D8B072282}"/>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339A598-3E38-9D4D-A20F-72B7B9B5F7D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5B87600-326A-AB46-BE15-60D5E07BE251}"/>
              </a:ext>
            </a:extLst>
          </p:cNvPr>
          <p:cNvSpPr>
            <a:spLocks noGrp="1"/>
          </p:cNvSpPr>
          <p:nvPr>
            <p:ph type="dt" sz="half" idx="10"/>
          </p:nvPr>
        </p:nvSpPr>
        <p:spPr>
          <a:xfrm>
            <a:off x="6553200" y="6248400"/>
            <a:ext cx="2209800" cy="365125"/>
          </a:xfrm>
        </p:spPr>
        <p:txBody>
          <a:bodyPr/>
          <a:lstStyle>
            <a:lvl1pPr>
              <a:defRPr smtClean="0"/>
            </a:lvl1pPr>
          </a:lstStyle>
          <a:p>
            <a:pPr>
              <a:defRPr/>
            </a:pPr>
            <a:fld id="{910FEEAC-311C-8A43-A603-A2905C9EA46D}" type="datetime1">
              <a:rPr lang="en-US" altLang="en-US"/>
              <a:pPr>
                <a:defRPr/>
              </a:pPr>
              <a:t>8/16/19</a:t>
            </a:fld>
            <a:endParaRPr lang="en-US" altLang="en-US"/>
          </a:p>
        </p:txBody>
      </p:sp>
      <p:sp>
        <p:nvSpPr>
          <p:cNvPr id="8" name="Footer Placeholder 4">
            <a:extLst>
              <a:ext uri="{FF2B5EF4-FFF2-40B4-BE49-F238E27FC236}">
                <a16:creationId xmlns:a16="http://schemas.microsoft.com/office/drawing/2014/main" id="{D5C9F2E3-4E88-584F-8420-71ACCD5128B0}"/>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3417A12-569B-8240-A972-3DAE77B24B7E}"/>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79F21CCE-AC24-B349-8896-DFBA601DA011}" type="slidenum">
              <a:rPr lang="en-US" altLang="en-US"/>
              <a:pPr>
                <a:defRPr/>
              </a:pPr>
              <a:t>‹#›</a:t>
            </a:fld>
            <a:endParaRPr lang="en-US" altLang="en-US"/>
          </a:p>
        </p:txBody>
      </p:sp>
    </p:spTree>
    <p:extLst>
      <p:ext uri="{BB962C8B-B14F-4D97-AF65-F5344CB8AC3E}">
        <p14:creationId xmlns:p14="http://schemas.microsoft.com/office/powerpoint/2010/main" val="2223061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678F03F2-41EF-194B-B59C-BFCAFA5C3642}"/>
              </a:ext>
            </a:extLst>
          </p:cNvPr>
          <p:cNvSpPr>
            <a:spLocks noGrp="1"/>
          </p:cNvSpPr>
          <p:nvPr>
            <p:ph type="dt" sz="half" idx="10"/>
          </p:nvPr>
        </p:nvSpPr>
        <p:spPr/>
        <p:txBody>
          <a:bodyPr/>
          <a:lstStyle>
            <a:lvl1pPr>
              <a:defRPr/>
            </a:lvl1pPr>
          </a:lstStyle>
          <a:p>
            <a:pPr>
              <a:defRPr/>
            </a:pPr>
            <a:fld id="{B0C634AE-222E-C34E-89AF-FDBB632001C6}" type="datetime1">
              <a:rPr lang="en-US" altLang="en-US"/>
              <a:pPr>
                <a:defRPr/>
              </a:pPr>
              <a:t>8/16/19</a:t>
            </a:fld>
            <a:endParaRPr lang="en-US" altLang="en-US"/>
          </a:p>
        </p:txBody>
      </p:sp>
      <p:sp>
        <p:nvSpPr>
          <p:cNvPr id="7" name="Footer Placeholder 2">
            <a:extLst>
              <a:ext uri="{FF2B5EF4-FFF2-40B4-BE49-F238E27FC236}">
                <a16:creationId xmlns:a16="http://schemas.microsoft.com/office/drawing/2014/main" id="{41A7FDBB-47E1-9A4E-822F-C0BA20376DE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5E358CD5-6E2F-894C-BED4-E710EB3DCF4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975842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7410" name="Title Placeholder 21">
            <a:extLst>
              <a:ext uri="{FF2B5EF4-FFF2-40B4-BE49-F238E27FC236}">
                <a16:creationId xmlns:a16="http://schemas.microsoft.com/office/drawing/2014/main" id="{AE38C64C-74CC-3041-B46F-7217215AC9F5}"/>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11" name="Text Placeholder 12">
            <a:extLst>
              <a:ext uri="{FF2B5EF4-FFF2-40B4-BE49-F238E27FC236}">
                <a16:creationId xmlns:a16="http://schemas.microsoft.com/office/drawing/2014/main" id="{3948A02C-440B-804B-A5ED-E26ED5B86066}"/>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2AE7DC8C-1973-A448-9F7F-187ED4CCF8E7}"/>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5C2E3E84-B3C5-DF4B-89C4-0A6EFB484B85}" type="datetime1">
              <a:rPr lang="en-US" altLang="en-US"/>
              <a:pPr>
                <a:defRPr/>
              </a:pPr>
              <a:t>8/16/19</a:t>
            </a:fld>
            <a:endParaRPr lang="en-US" altLang="en-US"/>
          </a:p>
        </p:txBody>
      </p:sp>
      <p:sp>
        <p:nvSpPr>
          <p:cNvPr id="3" name="Footer Placeholder 2">
            <a:extLst>
              <a:ext uri="{FF2B5EF4-FFF2-40B4-BE49-F238E27FC236}">
                <a16:creationId xmlns:a16="http://schemas.microsoft.com/office/drawing/2014/main" id="{848523B9-A43D-8045-BF88-4AEF9CC6253A}"/>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44358861-4956-0F46-93A7-7228886DCF81}"/>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0104727D-1427-E04A-A2AA-74044086E9BF}"/>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D19200FB-686B-E54A-811F-AEAEE64AF04E}"/>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A627E373-34AA-9A42-9BED-7409052A8619}"/>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85" r:id="rId5"/>
    <p:sldLayoutId id="2147483791" r:id="rId6"/>
    <p:sldLayoutId id="2147483792" r:id="rId7"/>
    <p:sldLayoutId id="2147483793" r:id="rId8"/>
    <p:sldLayoutId id="2147483794" r:id="rId9"/>
    <p:sldLayoutId id="2147483795" r:id="rId10"/>
    <p:sldLayoutId id="2147483796" r:id="rId11"/>
    <p:sldLayoutId id="2147483786"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2CF7982-F25E-3B4F-A8F6-DFACAA16158D}"/>
              </a:ext>
            </a:extLst>
          </p:cNvPr>
          <p:cNvSpPr>
            <a:spLocks noGrp="1" noChangeArrowheads="1"/>
          </p:cNvSpPr>
          <p:nvPr>
            <p:ph type="ctrTitle"/>
          </p:nvPr>
        </p:nvSpPr>
        <p:spPr/>
        <p:txBody>
          <a:bodyPr/>
          <a:lstStyle/>
          <a:p>
            <a:pPr>
              <a:defRPr/>
            </a:pPr>
            <a:r>
              <a:rPr lang="en-US" altLang="en-US">
                <a:solidFill>
                  <a:srgbClr val="000000"/>
                </a:solidFill>
                <a:ea typeface="ＭＳ Ｐゴシック" panose="020B0600070205080204" pitchFamily="34" charset="-128"/>
              </a:rPr>
              <a:t>Close Enough? Near Arbitrage</a:t>
            </a:r>
          </a:p>
        </p:txBody>
      </p:sp>
      <p:sp>
        <p:nvSpPr>
          <p:cNvPr id="2050" name="Rectangle 3">
            <a:extLst>
              <a:ext uri="{FF2B5EF4-FFF2-40B4-BE49-F238E27FC236}">
                <a16:creationId xmlns:a16="http://schemas.microsoft.com/office/drawing/2014/main" id="{E1D5C4F7-FAD5-754B-B57A-93657407707B}"/>
              </a:ext>
            </a:extLst>
          </p:cNvPr>
          <p:cNvSpPr>
            <a:spLocks noGrp="1"/>
          </p:cNvSpPr>
          <p:nvPr>
            <p:ph type="subTitle" idx="1"/>
          </p:nvPr>
        </p:nvSpPr>
        <p:spPr>
          <a:xfrm>
            <a:off x="2362200" y="6049963"/>
            <a:ext cx="6705600" cy="685800"/>
          </a:xfrm>
        </p:spPr>
        <p:txBody>
          <a:bodyPr/>
          <a:lstStyle/>
          <a:p>
            <a:pPr>
              <a:buFont typeface="Arial" panose="020B0604020202020204" pitchFamily="34" charset="0"/>
              <a:buNone/>
            </a:pPr>
            <a:r>
              <a:rPr lang="en-US" altLang="en-US">
                <a:ea typeface="ＭＳ Ｐゴシック" panose="020B0600070205080204" pitchFamily="34"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EFD1F7F6-3073-A14D-8EEE-A4CB7225637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Near Arbitrage</a:t>
            </a:r>
          </a:p>
        </p:txBody>
      </p:sp>
      <p:sp>
        <p:nvSpPr>
          <p:cNvPr id="3074" name="Rectangle 3">
            <a:extLst>
              <a:ext uri="{FF2B5EF4-FFF2-40B4-BE49-F238E27FC236}">
                <a16:creationId xmlns:a16="http://schemas.microsoft.com/office/drawing/2014/main" id="{7C44869A-D131-0F4B-9CEE-4304B3842948}"/>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near arbitrage, you either have two assets that are very similar but not identical, which are priced differently, or identical assets that are mispriced, but with no guaranteed price convergence. </a:t>
            </a:r>
          </a:p>
          <a:p>
            <a:r>
              <a:rPr lang="en-US" altLang="en-US">
                <a:ea typeface="ＭＳ Ｐゴシック" panose="020B0600070205080204" pitchFamily="34" charset="-128"/>
              </a:rPr>
              <a:t>No matter how sophisticated your trading strategies may be in these scenarios, your positions will no longer be riskless.</a:t>
            </a:r>
          </a:p>
          <a:p>
            <a:endParaRPr lang="en-US" altLang="en-US">
              <a:ea typeface="ＭＳ Ｐゴシック" panose="020B060007020508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90604B10-3EF9-A941-B423-AAC46476D67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Same Stock listed in Multiple Markets</a:t>
            </a:r>
          </a:p>
        </p:txBody>
      </p:sp>
      <p:sp>
        <p:nvSpPr>
          <p:cNvPr id="4098" name="Rectangle 3">
            <a:extLst>
              <a:ext uri="{FF2B5EF4-FFF2-40B4-BE49-F238E27FC236}">
                <a16:creationId xmlns:a16="http://schemas.microsoft.com/office/drawing/2014/main" id="{F2BA4953-E02B-1C42-B370-F09F995A06DE}"/>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If you can buy the same stock at one price in one market and simultaneously sell it at a higher price in another market, you can lock in a riskless profit. </a:t>
            </a:r>
          </a:p>
          <a:p>
            <a:r>
              <a:rPr lang="en-US" altLang="en-US">
                <a:ea typeface="ＭＳ Ｐゴシック" panose="020B0600070205080204" pitchFamily="34" charset="-128"/>
              </a:rPr>
              <a:t>There are two scenarios where this can happen:</a:t>
            </a:r>
          </a:p>
          <a:p>
            <a:pPr lvl="1"/>
            <a:r>
              <a:rPr lang="en-US" altLang="en-US">
                <a:ea typeface="ＭＳ Ｐゴシック" panose="020B0600070205080204" pitchFamily="34" charset="-128"/>
              </a:rPr>
              <a:t>Dual or Multiple listed stocks</a:t>
            </a:r>
          </a:p>
          <a:p>
            <a:pPr lvl="1"/>
            <a:r>
              <a:rPr lang="en-US" altLang="en-US">
                <a:ea typeface="ＭＳ Ｐゴシック" panose="020B0600070205080204" pitchFamily="34" charset="-128"/>
              </a:rPr>
              <a:t>Depository receipts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EAEED690-5B78-2A4C-8EF3-A0440C7B578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Dual Listed Stocks</a:t>
            </a:r>
          </a:p>
        </p:txBody>
      </p:sp>
      <p:sp>
        <p:nvSpPr>
          <p:cNvPr id="5122" name="Rectangle 3">
            <a:extLst>
              <a:ext uri="{FF2B5EF4-FFF2-40B4-BE49-F238E27FC236}">
                <a16:creationId xmlns:a16="http://schemas.microsoft.com/office/drawing/2014/main" id="{E5799164-36F4-1B40-83D6-F4CFF8D467ED}"/>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Many large companies trade on multiple markets on different continents. </a:t>
            </a:r>
          </a:p>
          <a:p>
            <a:pPr>
              <a:lnSpc>
                <a:spcPct val="80000"/>
              </a:lnSpc>
            </a:pPr>
            <a:r>
              <a:rPr lang="en-US" altLang="en-US" sz="2200">
                <a:ea typeface="ＭＳ Ｐゴシック" panose="020B0600070205080204" pitchFamily="34" charset="-128"/>
              </a:rPr>
              <a:t>Since there are time periods during the day when there is trading occurring on more than one market on the same stock, it is conceivable (though not likely) that you could buy the stock for one price in one market and sell the same stock at the same time for a different (and higher price) in another market. </a:t>
            </a:r>
          </a:p>
          <a:p>
            <a:pPr>
              <a:lnSpc>
                <a:spcPct val="80000"/>
              </a:lnSpc>
            </a:pPr>
            <a:r>
              <a:rPr lang="en-US" altLang="en-US" sz="2200">
                <a:ea typeface="ＭＳ Ｐゴシック" panose="020B0600070205080204" pitchFamily="34" charset="-128"/>
              </a:rPr>
              <a:t>The stock will trade in different currencies, and for this to be a riskless transaction, the trades have to at precisely the same time and you have to eliminate any exchange rate risk by converting the foreign currency proceeds into the domestic currency instantaneously. </a:t>
            </a:r>
          </a:p>
          <a:p>
            <a:pPr>
              <a:lnSpc>
                <a:spcPct val="80000"/>
              </a:lnSpc>
            </a:pPr>
            <a:r>
              <a:rPr lang="en-US" altLang="en-US" sz="2200">
                <a:ea typeface="ＭＳ Ｐゴシック" panose="020B0600070205080204" pitchFamily="34" charset="-128"/>
              </a:rPr>
              <a:t>Your trade profits will also have to cover the different bid-ask spreads in the two markets and transactions costs in each.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5AA8A96C-59D0-5441-9F87-28C17473650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Evidence of Mispricing?</a:t>
            </a:r>
          </a:p>
        </p:txBody>
      </p:sp>
      <p:sp>
        <p:nvSpPr>
          <p:cNvPr id="6146" name="Rectangle 3">
            <a:extLst>
              <a:ext uri="{FF2B5EF4-FFF2-40B4-BE49-F238E27FC236}">
                <a16:creationId xmlns:a16="http://schemas.microsoft.com/office/drawing/2014/main" id="{67F9C85B-6BD6-1040-A786-4D09E45D8914}"/>
              </a:ext>
            </a:extLst>
          </p:cNvPr>
          <p:cNvSpPr>
            <a:spLocks noGrp="1"/>
          </p:cNvSpPr>
          <p:nvPr>
            <p:ph sz="quarter" idx="1"/>
          </p:nvPr>
        </p:nvSpPr>
        <p:spPr>
          <a:xfrm>
            <a:off x="612775" y="1600200"/>
            <a:ext cx="8153400" cy="4495800"/>
          </a:xfrm>
        </p:spPr>
        <p:txBody>
          <a:bodyPr/>
          <a:lstStyle/>
          <a:p>
            <a:pPr>
              <a:lnSpc>
                <a:spcPct val="80000"/>
              </a:lnSpc>
            </a:pPr>
            <a:r>
              <a:rPr lang="en-US" altLang="en-US" sz="2700" u="sng">
                <a:ea typeface="ＭＳ Ｐゴシック" panose="020B0600070205080204" pitchFamily="34" charset="-128"/>
              </a:rPr>
              <a:t>It exists: </a:t>
            </a:r>
            <a:r>
              <a:rPr lang="en-US" altLang="en-US" sz="2700">
                <a:ea typeface="ＭＳ Ｐゴシック" panose="020B0600070205080204" pitchFamily="34" charset="-128"/>
              </a:rPr>
              <a:t>Swaicki and Hric examine 84 Czech stocks that trade on the two Czech exchanges – the Prague Stock Exchange (PSE) and the Registration Places System (RMS)- and find that prices adjust slowly across the two markets, and that arbitrage opportunities exist (at least on paper) –the prices in the two markets differ by about 2%. These arbitrage opportunities seem to increase for less liquid stocks. </a:t>
            </a:r>
          </a:p>
          <a:p>
            <a:pPr>
              <a:lnSpc>
                <a:spcPct val="80000"/>
              </a:lnSpc>
            </a:pPr>
            <a:r>
              <a:rPr lang="en-US" altLang="en-US" sz="2700" u="sng">
                <a:ea typeface="ＭＳ Ｐゴシック" panose="020B0600070205080204" pitchFamily="34" charset="-128"/>
              </a:rPr>
              <a:t>But it is tough to exploit</a:t>
            </a:r>
            <a:r>
              <a:rPr lang="en-US" altLang="en-US" sz="2700">
                <a:ea typeface="ＭＳ Ｐゴシック" panose="020B0600070205080204" pitchFamily="34" charset="-128"/>
              </a:rPr>
              <a:t>: While the authors consider transactions cost, they do not consider the price impact that trading itself would have on these stocks and whether the arbitrage profits would survive the trading.</a:t>
            </a:r>
          </a:p>
          <a:p>
            <a:pPr>
              <a:lnSpc>
                <a:spcPct val="80000"/>
              </a:lnSpc>
            </a:pPr>
            <a:endParaRPr lang="en-US" altLang="en-US" sz="270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DCD8BC96-6AD7-4740-9555-317A261849B5}"/>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 Depository Receipts</a:t>
            </a:r>
          </a:p>
        </p:txBody>
      </p:sp>
      <p:sp>
        <p:nvSpPr>
          <p:cNvPr id="7170" name="Rectangle 3">
            <a:extLst>
              <a:ext uri="{FF2B5EF4-FFF2-40B4-BE49-F238E27FC236}">
                <a16:creationId xmlns:a16="http://schemas.microsoft.com/office/drawing/2014/main" id="{C7342AB3-87D3-224F-8374-5CBC1C0A1319}"/>
              </a:ext>
            </a:extLst>
          </p:cNvPr>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panose="020B0600070205080204" pitchFamily="34" charset="-128"/>
              </a:rPr>
              <a:t>Depository receipts create a claim equivalent to the one you would have had if you had bought shares in the local market and should therefore trade at a price consistent with the local shares. </a:t>
            </a:r>
          </a:p>
          <a:p>
            <a:pPr>
              <a:lnSpc>
                <a:spcPct val="80000"/>
              </a:lnSpc>
            </a:pPr>
            <a:r>
              <a:rPr lang="en-US" altLang="en-US" sz="2200">
                <a:ea typeface="ＭＳ Ｐゴシック" panose="020B0600070205080204" pitchFamily="34" charset="-128"/>
              </a:rPr>
              <a:t>What makes them different and potentially riskier than the stocks with dual listings is that ADRs are not always directly comparable to the common shares traded locally – one ADR on Telmex, the Mexican telecommunications company, is convertible into 20 Telmex shares. </a:t>
            </a:r>
          </a:p>
          <a:p>
            <a:pPr>
              <a:lnSpc>
                <a:spcPct val="80000"/>
              </a:lnSpc>
            </a:pPr>
            <a:r>
              <a:rPr lang="en-US" altLang="en-US" sz="2200">
                <a:ea typeface="ＭＳ Ｐゴシック" panose="020B0600070205080204" pitchFamily="34" charset="-128"/>
              </a:rPr>
              <a:t>In addition, converting an ADR into local shares can be both costly and time consuming. In some cases, there can be differences in voting rights as well. </a:t>
            </a:r>
          </a:p>
          <a:p>
            <a:pPr>
              <a:lnSpc>
                <a:spcPct val="80000"/>
              </a:lnSpc>
            </a:pPr>
            <a:r>
              <a:rPr lang="en-US" altLang="en-US" sz="2200">
                <a:ea typeface="ＭＳ Ｐゴシック" panose="020B0600070205080204" pitchFamily="34" charset="-128"/>
              </a:rPr>
              <a:t> In spite of these constraints, you would expect the price of an ADR to closely track the price of the shares in the local market, albeit with a currency overlay, since ADRs are denominated in dollars.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8033C578-70DB-0344-8876-01958B7B17E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Evidence on Pricing</a:t>
            </a:r>
          </a:p>
        </p:txBody>
      </p:sp>
      <p:sp>
        <p:nvSpPr>
          <p:cNvPr id="53250" name="Rectangle 3">
            <a:extLst>
              <a:ext uri="{FF2B5EF4-FFF2-40B4-BE49-F238E27FC236}">
                <a16:creationId xmlns:a16="http://schemas.microsoft.com/office/drawing/2014/main" id="{5BA44043-676E-7A4B-9A0E-45FF9369D93E}"/>
              </a:ext>
            </a:extLst>
          </p:cNvPr>
          <p:cNvSpPr>
            <a:spLocks noGrp="1" noChangeArrowheads="1"/>
          </p:cNvSpPr>
          <p:nvPr>
            <p:ph sz="quarter" idx="1"/>
          </p:nvPr>
        </p:nvSpPr>
        <p:spPr>
          <a:xfrm>
            <a:off x="612775" y="1600200"/>
            <a:ext cx="8153400" cy="4495800"/>
          </a:xfrm>
        </p:spPr>
        <p:txBody>
          <a:bodyPr>
            <a:normAutofit lnSpcReduction="10000"/>
          </a:bodyPr>
          <a:lstStyle/>
          <a:p>
            <a:pPr>
              <a:lnSpc>
                <a:spcPct val="80000"/>
              </a:lnSpc>
              <a:buFont typeface="Wingdings" charset="2"/>
              <a:buChar char=""/>
              <a:defRPr/>
            </a:pPr>
            <a:r>
              <a:rPr lang="en-US" altLang="en-US" sz="2500" u="sng">
                <a:ea typeface="ＭＳ Ｐゴシック" panose="020B0600070205080204" pitchFamily="34" charset="-128"/>
              </a:rPr>
              <a:t>Mispricing happens</a:t>
            </a:r>
            <a:r>
              <a:rPr lang="en-US" altLang="en-US" sz="2500">
                <a:ea typeface="ＭＳ Ｐゴシック" panose="020B0600070205080204" pitchFamily="34" charset="-128"/>
              </a:rPr>
              <a:t>: A study conducted in 2000 that looks at the link between ADRs and local shares finds that about 60 to 70% of the variation in ADR prices can be attributed to movements in the underlying share prices and that ADRs overreact to the U.S, market and under react to exchange rates and the underlying stock.  </a:t>
            </a:r>
          </a:p>
          <a:p>
            <a:pPr>
              <a:lnSpc>
                <a:spcPct val="80000"/>
              </a:lnSpc>
              <a:buFont typeface="Wingdings" charset="2"/>
              <a:buChar char=""/>
              <a:defRPr/>
            </a:pPr>
            <a:r>
              <a:rPr lang="en-US" altLang="en-US" sz="2500" u="sng">
                <a:ea typeface="ＭＳ Ｐゴシック" panose="020B0600070205080204" pitchFamily="34" charset="-128"/>
              </a:rPr>
              <a:t>Convergence may not happen</a:t>
            </a:r>
            <a:r>
              <a:rPr lang="en-US" altLang="en-US" sz="2500">
                <a:ea typeface="ＭＳ Ｐゴシック" panose="020B0600070205080204" pitchFamily="34" charset="-128"/>
              </a:rPr>
              <a:t>: They also conclude that investors cannot take advantage of the pricing errors in ADRs because convergence does not occur quickly or in predictable ways.  </a:t>
            </a:r>
          </a:p>
          <a:p>
            <a:pPr>
              <a:lnSpc>
                <a:spcPct val="80000"/>
              </a:lnSpc>
              <a:buFont typeface="Wingdings" charset="2"/>
              <a:buChar char=""/>
              <a:defRPr/>
            </a:pPr>
            <a:r>
              <a:rPr lang="en-US" altLang="en-US" sz="2500" u="sng">
                <a:ea typeface="ＭＳ Ｐゴシック" panose="020B0600070205080204" pitchFamily="34" charset="-128"/>
              </a:rPr>
              <a:t>Time horizon matters</a:t>
            </a:r>
            <a:r>
              <a:rPr lang="en-US" altLang="en-US" sz="2500">
                <a:ea typeface="ＭＳ Ｐゴシック" panose="020B0600070205080204" pitchFamily="34" charset="-128"/>
              </a:rPr>
              <a:t>: With a longer time horizon and/or the capacity to convert ADRs into local shares, though, you should be able to take advantage of significant pricing differences.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87A29814-F242-7840-8B32-1AB8CAE565E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Closed End Funds</a:t>
            </a:r>
          </a:p>
        </p:txBody>
      </p:sp>
      <p:sp>
        <p:nvSpPr>
          <p:cNvPr id="10242" name="Rectangle 3">
            <a:extLst>
              <a:ext uri="{FF2B5EF4-FFF2-40B4-BE49-F238E27FC236}">
                <a16:creationId xmlns:a16="http://schemas.microsoft.com/office/drawing/2014/main" id="{1E5FE2AF-B2CB-B64C-88DE-EAC99320BA00}"/>
              </a:ext>
            </a:extLst>
          </p:cNvPr>
          <p:cNvSpPr>
            <a:spLocks noGrp="1"/>
          </p:cNvSpPr>
          <p:nvPr>
            <p:ph sz="quarter" idx="1"/>
          </p:nvPr>
        </p:nvSpPr>
        <p:spPr>
          <a:xfrm>
            <a:off x="612775" y="1600200"/>
            <a:ext cx="8153400" cy="4495800"/>
          </a:xfrm>
        </p:spPr>
        <p:txBody>
          <a:bodyPr/>
          <a:lstStyle/>
          <a:p>
            <a:pPr>
              <a:buFont typeface="Arial" panose="020B0604020202020204" pitchFamily="34" charset="0"/>
              <a:buChar char="•"/>
            </a:pPr>
            <a:r>
              <a:rPr lang="en-US" altLang="en-US">
                <a:ea typeface="ＭＳ Ｐゴシック" panose="020B0600070205080204" pitchFamily="34" charset="-128"/>
              </a:rPr>
              <a:t>Closed end mutual funds differ from other mutual funds in one very important respect. They have a fixed number of shares that trade in the market like other publicly traded companies, and the market price can be different from the net asset value. </a:t>
            </a:r>
          </a:p>
          <a:p>
            <a:pPr>
              <a:buFont typeface="Arial" panose="020B0604020202020204" pitchFamily="34" charset="0"/>
              <a:buChar char="•"/>
            </a:pPr>
            <a:r>
              <a:rPr lang="en-US" altLang="en-US">
                <a:ea typeface="ＭＳ Ｐゴシック" panose="020B0600070205080204" pitchFamily="34" charset="-128"/>
              </a:rPr>
              <a:t>If they trade at a price that is lower than the net asset value of the securities that they own, there should be potential for arbitrage.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61C6CF0F-7796-BD47-8447-A0BDD0A1A5C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Discounts and Premiums on Closed End Funds</a:t>
            </a:r>
          </a:p>
        </p:txBody>
      </p:sp>
      <p:pic>
        <p:nvPicPr>
          <p:cNvPr id="11266" name="Content Placeholder 2">
            <a:extLst>
              <a:ext uri="{FF2B5EF4-FFF2-40B4-BE49-F238E27FC236}">
                <a16:creationId xmlns:a16="http://schemas.microsoft.com/office/drawing/2014/main" id="{46315042-3008-534F-82C5-DB9DF93E9D7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10BFAE98-6772-EA4A-BBD2-7129140C9BE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Closed end funds that open end…</a:t>
            </a:r>
          </a:p>
        </p:txBody>
      </p:sp>
      <p:pic>
        <p:nvPicPr>
          <p:cNvPr id="12290" name="Picture 4">
            <a:extLst>
              <a:ext uri="{FF2B5EF4-FFF2-40B4-BE49-F238E27FC236}">
                <a16:creationId xmlns:a16="http://schemas.microsoft.com/office/drawing/2014/main" id="{CFEA216A-C9C5-D14A-B5B3-E4B12B95E1CE}"/>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390775" y="2279650"/>
            <a:ext cx="4597400" cy="31369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AA8AF954-E075-5B41-988F-956FD454210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What is the catch?</a:t>
            </a:r>
          </a:p>
        </p:txBody>
      </p:sp>
      <p:sp>
        <p:nvSpPr>
          <p:cNvPr id="13314" name="Rectangle 3">
            <a:extLst>
              <a:ext uri="{FF2B5EF4-FFF2-40B4-BE49-F238E27FC236}">
                <a16:creationId xmlns:a16="http://schemas.microsoft.com/office/drawing/2014/main" id="{9A75CCED-1BB9-E44E-871D-1A32B62F8E88}"/>
              </a:ext>
            </a:extLst>
          </p:cNvPr>
          <p:cNvSpPr>
            <a:spLocks noGrp="1"/>
          </p:cNvSpPr>
          <p:nvPr>
            <p:ph sz="quarter" idx="1"/>
          </p:nvPr>
        </p:nvSpPr>
        <p:spPr>
          <a:xfrm>
            <a:off x="612775" y="1600200"/>
            <a:ext cx="8153400" cy="4495800"/>
          </a:xfrm>
        </p:spPr>
        <p:txBody>
          <a:bodyPr/>
          <a:lstStyle/>
          <a:p>
            <a:pPr>
              <a:lnSpc>
                <a:spcPct val="90000"/>
              </a:lnSpc>
            </a:pPr>
            <a:r>
              <a:rPr lang="en-US" altLang="en-US" sz="2700" u="sng">
                <a:ea typeface="ＭＳ Ｐゴシック" panose="020B0600070205080204" pitchFamily="34" charset="-128"/>
              </a:rPr>
              <a:t>Governance/Control issues</a:t>
            </a:r>
            <a:r>
              <a:rPr lang="en-US" altLang="en-US" sz="2700">
                <a:ea typeface="ＭＳ Ｐゴシック" panose="020B0600070205080204" pitchFamily="34" charset="-128"/>
              </a:rPr>
              <a:t>: In practice, taking over a closed-end fund while paying less than net asset value for its shares seems to be very difficult to do for several reasons- some related to corporate governance and some related to market liquidity. </a:t>
            </a:r>
          </a:p>
          <a:p>
            <a:pPr>
              <a:lnSpc>
                <a:spcPct val="90000"/>
              </a:lnSpc>
            </a:pPr>
            <a:r>
              <a:rPr lang="en-US" altLang="en-US" sz="2700" u="sng">
                <a:ea typeface="ＭＳ Ｐゴシック" panose="020B0600070205080204" pitchFamily="34" charset="-128"/>
              </a:rPr>
              <a:t>Liquidity and taxes</a:t>
            </a:r>
            <a:r>
              <a:rPr lang="en-US" altLang="en-US" sz="2700">
                <a:ea typeface="ＭＳ Ｐゴシック" panose="020B0600070205080204" pitchFamily="34" charset="-128"/>
              </a:rPr>
              <a:t>: The potential profit is also narrowed by the mispricing of illiquid assets in closed end fund portfolios (leading to an overstatement of the NAV) and tax liabilities from liquidating securities. There have been a few cases of closed end funds being liquidated, but they remain the exception.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BFD9E7D-2BF8-484A-8EF1-96731127A28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 Investment Strategy of buying discounted funds…</a:t>
            </a:r>
          </a:p>
        </p:txBody>
      </p:sp>
      <p:pic>
        <p:nvPicPr>
          <p:cNvPr id="14338" name="Picture 4">
            <a:extLst>
              <a:ext uri="{FF2B5EF4-FFF2-40B4-BE49-F238E27FC236}">
                <a16:creationId xmlns:a16="http://schemas.microsoft.com/office/drawing/2014/main" id="{4AD65EEE-7753-0A44-9D73-FBE6CB6BC014}"/>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390775" y="2279650"/>
            <a:ext cx="4597400" cy="31369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A8399068-2A47-2843-B057-2C269F3C4BE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Convertible Arbitrage</a:t>
            </a:r>
          </a:p>
        </p:txBody>
      </p:sp>
      <p:sp>
        <p:nvSpPr>
          <p:cNvPr id="15362" name="Rectangle 3">
            <a:extLst>
              <a:ext uri="{FF2B5EF4-FFF2-40B4-BE49-F238E27FC236}">
                <a16:creationId xmlns:a16="http://schemas.microsoft.com/office/drawing/2014/main" id="{8E26F2C6-76B6-C043-9775-943526ED17F1}"/>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When companies have convertible bonds or convertible preferred stock outstanding in conjunction with common stock, warrants, preferred stock and conventional bonds, it is entirely possible that you could find one of these securities mispriced relative to the other, and be able to construct a near-riskless strategy by combining two or more of the securities in a portfolio.</a:t>
            </a:r>
          </a:p>
          <a:p>
            <a:pPr>
              <a:lnSpc>
                <a:spcPct val="80000"/>
              </a:lnSpc>
            </a:pPr>
            <a:r>
              <a:rPr lang="en-US" altLang="en-US" sz="2000">
                <a:ea typeface="ＭＳ Ｐゴシック" panose="020B0600070205080204" pitchFamily="34" charset="-128"/>
              </a:rPr>
              <a:t>In practice, there are several possible impediments. </a:t>
            </a:r>
          </a:p>
          <a:p>
            <a:pPr lvl="1">
              <a:lnSpc>
                <a:spcPct val="80000"/>
              </a:lnSpc>
            </a:pPr>
            <a:r>
              <a:rPr lang="en-US" altLang="en-US" sz="1800">
                <a:ea typeface="ＭＳ Ｐゴシック" panose="020B0600070205080204" pitchFamily="34" charset="-128"/>
              </a:rPr>
              <a:t>Many firms that issue convertible bonds do not have straight bonds outstanding, and you have to substitute in a straight bond issued by a company with similar default risk. </a:t>
            </a:r>
          </a:p>
          <a:p>
            <a:pPr lvl="1">
              <a:lnSpc>
                <a:spcPct val="80000"/>
              </a:lnSpc>
            </a:pPr>
            <a:r>
              <a:rPr lang="en-US" altLang="en-US" sz="1800">
                <a:ea typeface="ＭＳ Ｐゴシック" panose="020B0600070205080204" pitchFamily="34" charset="-128"/>
              </a:rPr>
              <a:t>Companies can force conversion of convertible bonds, which can wreak havoc on arbitrage positions. </a:t>
            </a:r>
          </a:p>
          <a:p>
            <a:pPr lvl="1">
              <a:lnSpc>
                <a:spcPct val="80000"/>
              </a:lnSpc>
            </a:pPr>
            <a:r>
              <a:rPr lang="en-US" altLang="en-US" sz="1800">
                <a:ea typeface="ＭＳ Ｐゴシック" panose="020B0600070205080204" pitchFamily="34" charset="-128"/>
              </a:rPr>
              <a:t>Convertible bonds have long maturities. Thus, there may be no convergence for long periods, and you have to be able to maintain the arbitrage position over these periods. </a:t>
            </a:r>
          </a:p>
          <a:p>
            <a:pPr lvl="1">
              <a:lnSpc>
                <a:spcPct val="80000"/>
              </a:lnSpc>
            </a:pPr>
            <a:r>
              <a:rPr lang="en-US" altLang="en-US" sz="1800">
                <a:ea typeface="ＭＳ Ｐゴシック" panose="020B0600070205080204" pitchFamily="34" charset="-128"/>
              </a:rPr>
              <a:t>Transactions costs and execution problems (associated with trading the different securities) may prevent arbitrage.</a:t>
            </a:r>
          </a:p>
          <a:p>
            <a:pPr>
              <a:lnSpc>
                <a:spcPct val="80000"/>
              </a:lnSpc>
            </a:pPr>
            <a:endParaRPr lang="en-US" altLang="en-US" sz="200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B5C95AA9-B39C-6848-9862-87CDF14B525C}"/>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Determinants of Success at Near Arbitrage</a:t>
            </a:r>
          </a:p>
        </p:txBody>
      </p:sp>
      <p:sp>
        <p:nvSpPr>
          <p:cNvPr id="16386" name="Rectangle 3">
            <a:extLst>
              <a:ext uri="{FF2B5EF4-FFF2-40B4-BE49-F238E27FC236}">
                <a16:creationId xmlns:a16="http://schemas.microsoft.com/office/drawing/2014/main" id="{93EA1E76-B0BD-344F-AE77-B298DB5C7FEE}"/>
              </a:ext>
            </a:extLst>
          </p:cNvPr>
          <p:cNvSpPr>
            <a:spLocks noGrp="1"/>
          </p:cNvSpPr>
          <p:nvPr>
            <p:ph sz="quarter" idx="1"/>
          </p:nvPr>
        </p:nvSpPr>
        <p:spPr>
          <a:xfrm>
            <a:off x="612775" y="1600200"/>
            <a:ext cx="8153400" cy="4495800"/>
          </a:xfrm>
        </p:spPr>
        <p:txBody>
          <a:bodyPr/>
          <a:lstStyle/>
          <a:p>
            <a:pPr>
              <a:lnSpc>
                <a:spcPct val="80000"/>
              </a:lnSpc>
            </a:pPr>
            <a:r>
              <a:rPr lang="en-US" altLang="en-US" sz="2500" u="sng">
                <a:ea typeface="ＭＳ Ｐゴシック" panose="020B0600070205080204" pitchFamily="34" charset="-128"/>
              </a:rPr>
              <a:t>You need capital</a:t>
            </a:r>
            <a:r>
              <a:rPr lang="en-US" altLang="en-US" sz="2500">
                <a:ea typeface="ＭＳ Ｐゴシック" panose="020B0600070205080204" pitchFamily="34" charset="-128"/>
              </a:rPr>
              <a:t>: These strategies will not work for small investors or for very large investors. Small investors will be stymied both by transactions costs and execution problems. Very large investors will quickly drive discounts to parity and eliminate excess returns. </a:t>
            </a:r>
          </a:p>
          <a:p>
            <a:pPr>
              <a:lnSpc>
                <a:spcPct val="80000"/>
              </a:lnSpc>
            </a:pPr>
            <a:r>
              <a:rPr lang="en-US" altLang="en-US" sz="2500" u="sng">
                <a:ea typeface="ＭＳ Ｐゴシック" panose="020B0600070205080204" pitchFamily="34" charset="-128"/>
              </a:rPr>
              <a:t>Convergence tactics</a:t>
            </a:r>
            <a:r>
              <a:rPr lang="en-US" altLang="en-US" sz="2500">
                <a:ea typeface="ＭＳ Ｐゴシック" panose="020B0600070205080204" pitchFamily="34" charset="-128"/>
              </a:rPr>
              <a:t>: If you decide to adopt these strategies, you need to refine and focus your strategies on those opportunities where convergence is most likely. For instance, if you decide to try to exploit the discounts of closed-end funds, you should focus on the closed end funds that are most discounted and concentrate especially on funds where there is the potential to bring pressure on management to open end the funds.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1369</TotalTime>
  <Words>1187</Words>
  <Application>Microsoft Macintosh PowerPoint</Application>
  <PresentationFormat>On-screen Show (4:3)</PresentationFormat>
  <Paragraphs>47</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vt:lpstr>
      <vt:lpstr>Wingdings</vt:lpstr>
      <vt:lpstr>Wingdings 2</vt:lpstr>
      <vt:lpstr>Basic</vt:lpstr>
      <vt:lpstr>Close Enough? Near Arbitrage</vt:lpstr>
      <vt:lpstr>Near Arbitrage</vt:lpstr>
      <vt:lpstr>1. Same Stock listed in Multiple Markets</vt:lpstr>
      <vt:lpstr>a. Dual Listed Stocks</vt:lpstr>
      <vt:lpstr>Evidence of Mispricing?</vt:lpstr>
      <vt:lpstr>b. Depository Receipts</vt:lpstr>
      <vt:lpstr>Evidence on Pricing</vt:lpstr>
      <vt:lpstr>2. Closed End Funds</vt:lpstr>
      <vt:lpstr>Discounts and Premiums on Closed End Funds</vt:lpstr>
      <vt:lpstr>Closed end funds that open end…</vt:lpstr>
      <vt:lpstr>What is the catch?</vt:lpstr>
      <vt:lpstr>An Investment Strategy of buying discounted funds…</vt:lpstr>
      <vt:lpstr>3. Convertible Arbitrage</vt:lpstr>
      <vt:lpstr>Determinants of Success at Near Arbitrage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116</cp:revision>
  <cp:lastPrinted>2012-06-27T21:07:34Z</cp:lastPrinted>
  <dcterms:created xsi:type="dcterms:W3CDTF">1998-07-22T17:34:10Z</dcterms:created>
  <dcterms:modified xsi:type="dcterms:W3CDTF">2019-08-16T22:23:00Z</dcterms:modified>
</cp:coreProperties>
</file>