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8" r:id="rId1"/>
  </p:sldMasterIdLst>
  <p:notesMasterIdLst>
    <p:notesMasterId r:id="rId11"/>
  </p:notesMasterIdLst>
  <p:sldIdLst>
    <p:sldId id="256" r:id="rId2"/>
    <p:sldId id="317" r:id="rId3"/>
    <p:sldId id="318" r:id="rId4"/>
    <p:sldId id="313" r:id="rId5"/>
    <p:sldId id="319" r:id="rId6"/>
    <p:sldId id="316" r:id="rId7"/>
    <p:sldId id="314" r:id="rId8"/>
    <p:sldId id="320" r:id="rId9"/>
    <p:sldId id="315" r:id="rId1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80599E47-960E-494D-8187-8156DD42861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 xmlns:a16="http://schemas.microsoft.com/office/drawing/2014/main" id="{D30A02AE-C986-8D45-8012-1CA7168CB3D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9" name="Rectangle 5">
            <a:extLst>
              <a:ext uri="{FF2B5EF4-FFF2-40B4-BE49-F238E27FC236}">
                <a16:creationId xmlns="" xmlns:a16="http://schemas.microsoft.com/office/drawing/2014/main" id="{30C06857-D79A-FF42-BDA7-B059DA613C2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 xmlns:a16="http://schemas.microsoft.com/office/drawing/2014/main" id="{9048855B-0EE4-1443-B3E1-1D9879F74ED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 xmlns:a16="http://schemas.microsoft.com/office/drawing/2014/main" id="{A4BFE370-6B31-7649-A660-01A3154C041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DA3C7061-7A3D-7947-9755-725A93E393B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F6D06C8-4690-DF4B-9755-F99F69D6EA47}"/>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3810E4AF-3FEF-474E-9880-FF3739F1130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892498B2-BED6-AA46-A477-00A20522A5D1}"/>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197F8022-AB86-1D47-8A52-382C3C706FFE}"/>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55B6B35D-7562-994B-94EF-ED4B3F5E34F6}"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839FA731-0185-774F-9856-F844444C5278}"/>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8803E9D0-068E-8643-92A1-EE922AA559D8}"/>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82CF3D67-8902-EE45-9326-3DBF6D1655B4}" type="slidenum">
              <a:rPr lang="en-US" altLang="en-US"/>
              <a:pPr>
                <a:defRPr/>
              </a:pPr>
              <a:t>‹#›</a:t>
            </a:fld>
            <a:endParaRPr lang="en-US" altLang="en-US"/>
          </a:p>
        </p:txBody>
      </p:sp>
    </p:spTree>
    <p:extLst>
      <p:ext uri="{BB962C8B-B14F-4D97-AF65-F5344CB8AC3E}">
        <p14:creationId xmlns:p14="http://schemas.microsoft.com/office/powerpoint/2010/main" val="72618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D621C3F-108F-9E48-B757-627D6EC02AF6}"/>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9FCB9C6-EA98-4B45-83A2-2EDBD575D864}"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E6868746-4664-6547-A672-F75AC0AF3131}"/>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8D2E4E16-D6A2-B24F-B9A4-297940400432}"/>
              </a:ext>
            </a:extLst>
          </p:cNvPr>
          <p:cNvSpPr>
            <a:spLocks noGrp="1"/>
          </p:cNvSpPr>
          <p:nvPr>
            <p:ph type="sldNum" sz="quarter" idx="11"/>
          </p:nvPr>
        </p:nvSpPr>
        <p:spPr/>
        <p:txBody>
          <a:bodyPr/>
          <a:lstStyle>
            <a:lvl1pPr>
              <a:defRPr smtClean="0"/>
            </a:lvl1pPr>
          </a:lstStyle>
          <a:p>
            <a:pPr>
              <a:defRPr/>
            </a:pPr>
            <a:fld id="{4435BEAF-0EA8-8548-A381-DB7F66922FF2}" type="slidenum">
              <a:rPr lang="en-US" altLang="en-US"/>
              <a:pPr>
                <a:defRPr/>
              </a:pPr>
              <a:t>‹#›</a:t>
            </a:fld>
            <a:endParaRPr lang="en-US" altLang="en-US"/>
          </a:p>
        </p:txBody>
      </p:sp>
    </p:spTree>
    <p:extLst>
      <p:ext uri="{BB962C8B-B14F-4D97-AF65-F5344CB8AC3E}">
        <p14:creationId xmlns:p14="http://schemas.microsoft.com/office/powerpoint/2010/main" val="901730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FA72B31-7CE8-AE41-99D3-83240BE5E15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06CB761E-3B49-8248-8599-C361221BDA49}"/>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56726653-654C-FA49-AD68-EE0C1FCC90E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5DC6AF4E-D62C-E446-9318-FC1741E9E2C7}"/>
              </a:ext>
            </a:extLst>
          </p:cNvPr>
          <p:cNvSpPr>
            <a:spLocks noGrp="1"/>
          </p:cNvSpPr>
          <p:nvPr>
            <p:ph type="dt" sz="half" idx="10"/>
          </p:nvPr>
        </p:nvSpPr>
        <p:spPr/>
        <p:txBody>
          <a:bodyPr/>
          <a:lstStyle>
            <a:lvl1pPr>
              <a:defRPr smtClean="0"/>
            </a:lvl1pPr>
          </a:lstStyle>
          <a:p>
            <a:pPr>
              <a:defRPr/>
            </a:pPr>
            <a:fld id="{10693942-4A52-3748-99A0-D807067FA430}"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027B9A40-E8CA-1443-A411-8832C8033A3F}"/>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41F9B83E-B759-D448-BCBA-43C0F5561CDC}"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F1B2BE19-95CE-6443-913B-32A08F34C446}"/>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585508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18B92123-1DBD-3040-9741-1B3D71E698DA}"/>
              </a:ext>
            </a:extLst>
          </p:cNvPr>
          <p:cNvSpPr>
            <a:spLocks noGrp="1"/>
          </p:cNvSpPr>
          <p:nvPr>
            <p:ph type="dt" sz="half" idx="10"/>
          </p:nvPr>
        </p:nvSpPr>
        <p:spPr/>
        <p:txBody>
          <a:bodyPr/>
          <a:lstStyle>
            <a:lvl1pPr>
              <a:defRPr smtClean="0"/>
            </a:lvl1pPr>
          </a:lstStyle>
          <a:p>
            <a:pPr>
              <a:defRPr/>
            </a:pPr>
            <a:fld id="{7F1FE35C-7108-D34F-A8EA-4983E6603BFB}"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38DE5E22-6E27-1340-81BE-2EAB11C1746B}"/>
              </a:ext>
            </a:extLst>
          </p:cNvPr>
          <p:cNvSpPr>
            <a:spLocks noGrp="1"/>
          </p:cNvSpPr>
          <p:nvPr>
            <p:ph type="sldNum" sz="quarter" idx="11"/>
          </p:nvPr>
        </p:nvSpPr>
        <p:spPr/>
        <p:txBody>
          <a:bodyPr/>
          <a:lstStyle>
            <a:lvl1pPr>
              <a:defRPr smtClean="0"/>
            </a:lvl1pPr>
          </a:lstStyle>
          <a:p>
            <a:pPr>
              <a:defRPr/>
            </a:pPr>
            <a:fld id="{B4F4784A-07ED-054F-A1ED-DB7149463817}"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63BB0759-DDC6-0F44-9546-2E6A3DEC350D}"/>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878751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02DA0FD1-A72C-7948-AE65-925160555122}"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60992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B6F3F2DB-053C-854A-AAB1-723D03942A9A}"/>
              </a:ext>
            </a:extLst>
          </p:cNvPr>
          <p:cNvSpPr>
            <a:spLocks noGrp="1"/>
          </p:cNvSpPr>
          <p:nvPr>
            <p:ph type="dt" sz="half" idx="10"/>
          </p:nvPr>
        </p:nvSpPr>
        <p:spPr/>
        <p:txBody>
          <a:bodyPr/>
          <a:lstStyle>
            <a:lvl1pPr>
              <a:defRPr smtClean="0"/>
            </a:lvl1pPr>
          </a:lstStyle>
          <a:p>
            <a:pPr>
              <a:defRPr/>
            </a:pPr>
            <a:fld id="{1075B98D-9138-7C4C-88B5-103DAE810D75}"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6531EA97-6379-AF4B-BE7D-DA3BED987B5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54E70716-6765-0E43-8E13-6CB1602C0163}"/>
              </a:ext>
            </a:extLst>
          </p:cNvPr>
          <p:cNvSpPr>
            <a:spLocks noGrp="1"/>
          </p:cNvSpPr>
          <p:nvPr>
            <p:ph type="sldNum" sz="quarter" idx="12"/>
          </p:nvPr>
        </p:nvSpPr>
        <p:spPr/>
        <p:txBody>
          <a:bodyPr/>
          <a:lstStyle>
            <a:lvl1pPr>
              <a:defRPr smtClean="0"/>
            </a:lvl1pPr>
          </a:lstStyle>
          <a:p>
            <a:pPr>
              <a:defRPr/>
            </a:pPr>
            <a:fld id="{9175ACCD-51CF-F849-836B-1FD661898315}" type="slidenum">
              <a:rPr lang="en-US" altLang="en-US"/>
              <a:pPr>
                <a:defRPr/>
              </a:pPr>
              <a:t>‹#›</a:t>
            </a:fld>
            <a:endParaRPr lang="en-US" altLang="en-US"/>
          </a:p>
        </p:txBody>
      </p:sp>
    </p:spTree>
    <p:extLst>
      <p:ext uri="{BB962C8B-B14F-4D97-AF65-F5344CB8AC3E}">
        <p14:creationId xmlns:p14="http://schemas.microsoft.com/office/powerpoint/2010/main" val="927285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D4793CF-D978-8E40-921A-3229A821249B}"/>
              </a:ext>
            </a:extLst>
          </p:cNvPr>
          <p:cNvSpPr>
            <a:spLocks noGrp="1"/>
          </p:cNvSpPr>
          <p:nvPr>
            <p:ph type="dt" sz="half" idx="10"/>
          </p:nvPr>
        </p:nvSpPr>
        <p:spPr/>
        <p:txBody>
          <a:bodyPr/>
          <a:lstStyle>
            <a:lvl1pPr>
              <a:defRPr smtClean="0"/>
            </a:lvl1pPr>
          </a:lstStyle>
          <a:p>
            <a:pPr>
              <a:defRPr/>
            </a:pPr>
            <a:fld id="{53C6584C-C4DC-E643-8190-6998CD514C29}"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534654DB-03DA-D549-B9FB-5FB9EE9D27C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186570F0-8D38-C94C-A568-AE6A304A4262}"/>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85D511AB-0662-5543-A511-E3BD028BFCF2}" type="slidenum">
              <a:rPr lang="en-US" altLang="en-US"/>
              <a:pPr>
                <a:defRPr/>
              </a:pPr>
              <a:t>‹#›</a:t>
            </a:fld>
            <a:endParaRPr lang="en-US" altLang="en-US"/>
          </a:p>
        </p:txBody>
      </p:sp>
    </p:spTree>
    <p:extLst>
      <p:ext uri="{BB962C8B-B14F-4D97-AF65-F5344CB8AC3E}">
        <p14:creationId xmlns:p14="http://schemas.microsoft.com/office/powerpoint/2010/main" val="599563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B88D58D7-DDC0-3A47-894C-D255CEACF1C8}"/>
              </a:ext>
            </a:extLst>
          </p:cNvPr>
          <p:cNvSpPr>
            <a:spLocks noGrp="1"/>
          </p:cNvSpPr>
          <p:nvPr>
            <p:ph type="dt" sz="half" idx="10"/>
          </p:nvPr>
        </p:nvSpPr>
        <p:spPr/>
        <p:txBody>
          <a:bodyPr/>
          <a:lstStyle>
            <a:lvl1pPr>
              <a:defRPr smtClean="0"/>
            </a:lvl1pPr>
          </a:lstStyle>
          <a:p>
            <a:pPr>
              <a:defRPr/>
            </a:pPr>
            <a:fld id="{19B8906C-5225-BF4B-8DBB-021C633D9D49}"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077CA43A-90B3-144E-9A17-6F6C6A56A01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A904334B-DDB8-3146-BFF9-F0FBB6AEFE07}"/>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876086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E892847D-C3EA-504A-9056-321F5853855D}"/>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E3D21F55-EEAD-4E4B-9D72-1DD0B1CD6B06}"/>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C43B169F-A72C-674A-BB25-8FBAEDA4A8C4}"/>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9880BB08-DF39-E94A-956A-751453C5780E}"/>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B8AB469A-8047-D54F-948B-5646CBBFDD11}"/>
              </a:ext>
            </a:extLst>
          </p:cNvPr>
          <p:cNvSpPr>
            <a:spLocks noGrp="1"/>
          </p:cNvSpPr>
          <p:nvPr>
            <p:ph type="dt" sz="half" idx="10"/>
          </p:nvPr>
        </p:nvSpPr>
        <p:spPr>
          <a:xfrm>
            <a:off x="6248400" y="6248400"/>
            <a:ext cx="2667000" cy="365125"/>
          </a:xfrm>
        </p:spPr>
        <p:txBody>
          <a:bodyPr/>
          <a:lstStyle>
            <a:lvl1pPr>
              <a:defRPr smtClean="0"/>
            </a:lvl1pPr>
          </a:lstStyle>
          <a:p>
            <a:pPr>
              <a:defRPr/>
            </a:pPr>
            <a:fld id="{6E10020B-E13A-5F4A-8D50-29F7032E01F6}"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AC7DC6D9-34F9-664E-B105-3094F8400FA9}"/>
              </a:ext>
            </a:extLst>
          </p:cNvPr>
          <p:cNvSpPr>
            <a:spLocks noGrp="1"/>
          </p:cNvSpPr>
          <p:nvPr>
            <p:ph type="sldNum" sz="quarter" idx="11"/>
          </p:nvPr>
        </p:nvSpPr>
        <p:spPr>
          <a:xfrm>
            <a:off x="0" y="4667250"/>
            <a:ext cx="1447800" cy="663575"/>
          </a:xfrm>
        </p:spPr>
        <p:txBody>
          <a:bodyPr/>
          <a:lstStyle>
            <a:lvl1pPr>
              <a:defRPr sz="2800" smtClean="0"/>
            </a:lvl1pPr>
          </a:lstStyle>
          <a:p>
            <a:pPr>
              <a:defRPr/>
            </a:pPr>
            <a:fld id="{B46D5F25-13EC-1C43-AA49-E3899CD26907}"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F86DDE55-BE40-AC4B-B0D7-973BBE8CA860}"/>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234795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C7D21A61-07F4-1947-9240-A68A6805F9D6}"/>
              </a:ext>
            </a:extLst>
          </p:cNvPr>
          <p:cNvSpPr>
            <a:spLocks noGrp="1"/>
          </p:cNvSpPr>
          <p:nvPr>
            <p:ph type="dt" sz="half" idx="10"/>
          </p:nvPr>
        </p:nvSpPr>
        <p:spPr/>
        <p:txBody>
          <a:bodyPr/>
          <a:lstStyle>
            <a:lvl1pPr>
              <a:defRPr smtClean="0"/>
            </a:lvl1pPr>
          </a:lstStyle>
          <a:p>
            <a:pPr>
              <a:defRPr/>
            </a:pPr>
            <a:fld id="{1C41BFF0-487E-3348-B8D5-5FF75720F32E}"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4453C160-4748-FF40-81F3-2991F10A47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F91BBF5F-5032-7043-A102-2E6266BA96AA}"/>
              </a:ext>
            </a:extLst>
          </p:cNvPr>
          <p:cNvSpPr>
            <a:spLocks noGrp="1"/>
          </p:cNvSpPr>
          <p:nvPr>
            <p:ph type="sldNum" sz="quarter" idx="12"/>
          </p:nvPr>
        </p:nvSpPr>
        <p:spPr/>
        <p:txBody>
          <a:bodyPr/>
          <a:lstStyle>
            <a:lvl1pPr>
              <a:defRPr smtClean="0"/>
            </a:lvl1pPr>
          </a:lstStyle>
          <a:p>
            <a:pPr>
              <a:defRPr/>
            </a:pPr>
            <a:fld id="{4718DDFD-12F9-5E48-ACE7-E1043719A46A}" type="slidenum">
              <a:rPr lang="en-US" altLang="en-US"/>
              <a:pPr>
                <a:defRPr/>
              </a:pPr>
              <a:t>‹#›</a:t>
            </a:fld>
            <a:endParaRPr lang="en-US" altLang="en-US"/>
          </a:p>
        </p:txBody>
      </p:sp>
    </p:spTree>
    <p:extLst>
      <p:ext uri="{BB962C8B-B14F-4D97-AF65-F5344CB8AC3E}">
        <p14:creationId xmlns:p14="http://schemas.microsoft.com/office/powerpoint/2010/main" val="2074596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B88DA18-D27D-1F42-8659-26DEBD4BECB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074D1C53-A8F3-C74E-A141-0A46858D57CC}"/>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AF64A4DA-5F96-0242-868C-982A3F43F6D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DC0418D8-B3DF-FF43-A273-A77FA6587B78}"/>
              </a:ext>
            </a:extLst>
          </p:cNvPr>
          <p:cNvSpPr>
            <a:spLocks noGrp="1"/>
          </p:cNvSpPr>
          <p:nvPr>
            <p:ph type="dt" sz="half" idx="10"/>
          </p:nvPr>
        </p:nvSpPr>
        <p:spPr>
          <a:xfrm>
            <a:off x="6553200" y="6248400"/>
            <a:ext cx="2209800" cy="365125"/>
          </a:xfrm>
        </p:spPr>
        <p:txBody>
          <a:bodyPr/>
          <a:lstStyle>
            <a:lvl1pPr>
              <a:defRPr smtClean="0"/>
            </a:lvl1pPr>
          </a:lstStyle>
          <a:p>
            <a:pPr>
              <a:defRPr/>
            </a:pPr>
            <a:fld id="{6BC37737-1D84-FD44-88C9-74980A0A72D8}"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0D4E1201-92D9-EF4E-9B96-D9F02D1B70CF}"/>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185BAD3C-98EB-6645-8F8D-CD37E1CD60C9}"/>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F3496156-7135-3942-AA09-40F156532DDA}" type="slidenum">
              <a:rPr lang="en-US" altLang="en-US"/>
              <a:pPr>
                <a:defRPr/>
              </a:pPr>
              <a:t>‹#›</a:t>
            </a:fld>
            <a:endParaRPr lang="en-US" altLang="en-US"/>
          </a:p>
        </p:txBody>
      </p:sp>
    </p:spTree>
    <p:extLst>
      <p:ext uri="{BB962C8B-B14F-4D97-AF65-F5344CB8AC3E}">
        <p14:creationId xmlns:p14="http://schemas.microsoft.com/office/powerpoint/2010/main" val="1203941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AAF44DC1-4D88-7948-AA8D-1E41134BFE8F}"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1195917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8194"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AA2139E3-B8FB-614A-ACD3-FBD54B31B219}"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1" r:id="rId5"/>
    <p:sldLayoutId id="2147483747" r:id="rId6"/>
    <p:sldLayoutId id="2147483748" r:id="rId7"/>
    <p:sldLayoutId id="2147483749" r:id="rId8"/>
    <p:sldLayoutId id="2147483750" r:id="rId9"/>
    <p:sldLayoutId id="2147483751" r:id="rId10"/>
    <p:sldLayoutId id="2147483752" r:id="rId11"/>
    <p:sldLayoutId id="2147483742"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Microsoft_Word_97_-_2004_Document1.doc"/><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235F2DC1-F0E0-B849-8CB5-B34232A1B9B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Dreaming the impossible dream?</a:t>
            </a:r>
            <a:br>
              <a:rPr lang="en-US" altLang="en-US">
                <a:ea typeface="ＭＳ Ｐゴシック" panose="020B0600070205080204" pitchFamily="34" charset="-128"/>
              </a:rPr>
            </a:br>
            <a:r>
              <a:rPr lang="en-US" altLang="en-US">
                <a:ea typeface="ＭＳ Ｐゴシック" panose="020B0600070205080204" pitchFamily="34" charset="-128"/>
              </a:rPr>
              <a:t>Market Timing</a:t>
            </a:r>
          </a:p>
        </p:txBody>
      </p:sp>
      <p:sp>
        <p:nvSpPr>
          <p:cNvPr id="3075" name="Rectangle 3">
            <a:extLst>
              <a:ext uri="{FF2B5EF4-FFF2-40B4-BE49-F238E27FC236}">
                <a16:creationId xmlns="" xmlns:a16="http://schemas.microsoft.com/office/drawing/2014/main" id="{D64FAD09-9045-4A4E-90A8-4238B08705AC}"/>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3" name="Object 2"/>
          <p:cNvGraphicFramePr>
            <a:graphicFrameLocks noChangeAspect="1"/>
          </p:cNvGraphicFramePr>
          <p:nvPr/>
        </p:nvGraphicFramePr>
        <p:xfrm>
          <a:off x="787400" y="687388"/>
          <a:ext cx="7569200" cy="5484812"/>
        </p:xfrm>
        <a:graphic>
          <a:graphicData uri="http://schemas.openxmlformats.org/presentationml/2006/ole">
            <mc:AlternateContent xmlns:mc="http://schemas.openxmlformats.org/markup-compatibility/2006">
              <mc:Choice xmlns:v="urn:schemas-microsoft-com:vml" Requires="v">
                <p:oleObj spid="_x0000_s3078" name="Document" r:id="rId4" imgW="0" imgH="0" progId="Word.Document.8">
                  <p:embed/>
                </p:oleObj>
              </mc:Choice>
              <mc:Fallback>
                <p:oleObj name="Document" r:id="rId4" imgW="0" imgH="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687388"/>
                        <a:ext cx="7569200" cy="54848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essence of market timing: Asset allocation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With market timing, the focus shifts away from asset selection (which is at the heart of every other investment philosophy) to asset allocation.</a:t>
            </a:r>
          </a:p>
          <a:p>
            <a:r>
              <a:rPr lang="en-US" dirty="0" smtClean="0"/>
              <a:t>Rather than allocate your portfolio across asset classes based upon your risk aversion and cash needs, you use your views about markets to determine what asset classes to hold.</a:t>
            </a:r>
            <a:endParaRPr lang="en-US" dirty="0"/>
          </a:p>
          <a:p>
            <a:r>
              <a:rPr lang="en-US" dirty="0" smtClean="0"/>
              <a:t>In its broadest version, market timing is about timing stock, bond and real asset markets, and within each market, making further timing judgments about</a:t>
            </a:r>
          </a:p>
          <a:p>
            <a:pPr lvl="1"/>
            <a:r>
              <a:rPr lang="en-US" dirty="0" smtClean="0"/>
              <a:t>domestic and foreign stocks</a:t>
            </a:r>
          </a:p>
          <a:p>
            <a:pPr lvl="1"/>
            <a:r>
              <a:rPr lang="en-US" dirty="0" smtClean="0"/>
              <a:t>corporate and government bonds</a:t>
            </a:r>
            <a:endParaRPr lang="en-US" dirty="0"/>
          </a:p>
        </p:txBody>
      </p:sp>
    </p:spTree>
    <p:extLst>
      <p:ext uri="{BB962C8B-B14F-4D97-AF65-F5344CB8AC3E}">
        <p14:creationId xmlns:p14="http://schemas.microsoft.com/office/powerpoint/2010/main" val="52482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a:xfrm>
            <a:off x="612775" y="228600"/>
            <a:ext cx="8153400" cy="990600"/>
          </a:xfrm>
        </p:spPr>
        <p:txBody>
          <a:bodyPr/>
          <a:lstStyle/>
          <a:p>
            <a:r>
              <a:rPr lang="en-US" altLang="en-US">
                <a:ea typeface="ＭＳ Ｐゴシック" charset="-128"/>
              </a:rPr>
              <a:t>The Payoff to Market Timing: It explains differences in returns</a:t>
            </a:r>
          </a:p>
        </p:txBody>
      </p:sp>
      <p:sp>
        <p:nvSpPr>
          <p:cNvPr id="4098" name="Rectangle 3"/>
          <p:cNvSpPr>
            <a:spLocks noGrp="1"/>
          </p:cNvSpPr>
          <p:nvPr>
            <p:ph sz="quarter" idx="1"/>
          </p:nvPr>
        </p:nvSpPr>
        <p:spPr>
          <a:xfrm>
            <a:off x="612775" y="1600200"/>
            <a:ext cx="8153400" cy="4495800"/>
          </a:xfrm>
        </p:spPr>
        <p:txBody>
          <a:bodyPr/>
          <a:lstStyle/>
          <a:p>
            <a:pPr>
              <a:lnSpc>
                <a:spcPct val="80000"/>
              </a:lnSpc>
            </a:pPr>
            <a:r>
              <a:rPr lang="en-US" altLang="en-US" sz="2500" u="sng" dirty="0" smtClean="0">
                <a:ea typeface="ＭＳ Ｐゴシック" charset="-128"/>
              </a:rPr>
              <a:t>Asset allocation dominates stock picking</a:t>
            </a:r>
            <a:r>
              <a:rPr lang="en-US" altLang="en-US" sz="2500" dirty="0" smtClean="0">
                <a:ea typeface="ＭＳ Ｐゴシック" charset="-128"/>
              </a:rPr>
              <a:t>: </a:t>
            </a:r>
            <a:r>
              <a:rPr lang="en-US" altLang="en-US" sz="2500" dirty="0" smtClean="0">
                <a:ea typeface="ＭＳ Ｐゴシック" charset="-128"/>
              </a:rPr>
              <a:t>In </a:t>
            </a:r>
            <a:r>
              <a:rPr lang="en-US" altLang="en-US" sz="2500" dirty="0">
                <a:ea typeface="ＭＳ Ｐゴシック" charset="-128"/>
              </a:rPr>
              <a:t>a 1986 article, a group of researchers raised the shackles of many an active portfolio manager by estimating that as much as 93.6% of the variation in quarterly performance at professionally managed portfolios could be explained by the mix of stocks, bonds and cash at these portfolios.  </a:t>
            </a:r>
          </a:p>
          <a:p>
            <a:pPr>
              <a:lnSpc>
                <a:spcPct val="80000"/>
              </a:lnSpc>
            </a:pPr>
            <a:r>
              <a:rPr lang="en-US" altLang="en-US" sz="2500" u="sng" dirty="0" smtClean="0">
                <a:ea typeface="ＭＳ Ｐゴシック" charset="-128"/>
              </a:rPr>
              <a:t>And explains more of the returns</a:t>
            </a:r>
            <a:r>
              <a:rPr lang="en-US" altLang="en-US" sz="2500" dirty="0" smtClean="0">
                <a:ea typeface="ＭＳ Ｐゴシック" charset="-128"/>
              </a:rPr>
              <a:t>: Ibbotson </a:t>
            </a:r>
            <a:r>
              <a:rPr lang="en-US" altLang="en-US" sz="2500" dirty="0">
                <a:ea typeface="ＭＳ Ｐゴシック" charset="-128"/>
              </a:rPr>
              <a:t>examined the relative importance of asset allocation and security selection of 94 balanced mutual funds and 58 pension funds, all of which had to make both asset allocation and security selection decisions. Using ten years of data through 1998, Ibbotson finds that about 40% of the differences in returns across funds can be explained by their asset allocation decisions and 60% by security selection.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allure of market timing</a:t>
            </a:r>
            <a:endParaRPr lang="en-US" dirty="0"/>
          </a:p>
        </p:txBody>
      </p:sp>
      <p:sp>
        <p:nvSpPr>
          <p:cNvPr id="3" name="Content Placeholder 2"/>
          <p:cNvSpPr>
            <a:spLocks noGrp="1"/>
          </p:cNvSpPr>
          <p:nvPr>
            <p:ph sz="quarter" idx="1"/>
          </p:nvPr>
        </p:nvSpPr>
        <p:spPr/>
        <p:txBody>
          <a:bodyPr>
            <a:normAutofit fontScale="92500" lnSpcReduction="20000"/>
          </a:bodyPr>
          <a:lstStyle/>
          <a:p>
            <a:r>
              <a:rPr lang="en-US" u="sng" dirty="0" smtClean="0"/>
              <a:t>Huge payoff</a:t>
            </a:r>
            <a:r>
              <a:rPr lang="en-US" dirty="0" smtClean="0"/>
              <a:t>: If you can time markets well, your payoff will be immense. The returns to being in markets, only in the good times, and out of markets, in bad times, vastly outweighs the return that you can make from picking individual assets.</a:t>
            </a:r>
          </a:p>
          <a:p>
            <a:r>
              <a:rPr lang="en-US" u="sng" dirty="0" smtClean="0"/>
              <a:t>Looks easy (in hindsight)</a:t>
            </a:r>
            <a:r>
              <a:rPr lang="en-US" dirty="0" smtClean="0"/>
              <a:t>: Investors suffer from hindsight bias. Looking back, they are convinced that they had the capacity, if only they had exploited it, to time markets.</a:t>
            </a:r>
          </a:p>
          <a:p>
            <a:r>
              <a:rPr lang="en-US" u="sng" dirty="0" smtClean="0"/>
              <a:t>And there are indicators that work (again in hindsight): </a:t>
            </a:r>
            <a:r>
              <a:rPr lang="en-US" dirty="0" smtClean="0"/>
              <a:t>Looking back, you can always find indicators that provided advance notice of what was coming and you will be tempted to use those indicators again.</a:t>
            </a:r>
            <a:endParaRPr lang="en-US" dirty="0"/>
          </a:p>
        </p:txBody>
      </p:sp>
    </p:spTree>
    <p:extLst>
      <p:ext uri="{BB962C8B-B14F-4D97-AF65-F5344CB8AC3E}">
        <p14:creationId xmlns:p14="http://schemas.microsoft.com/office/powerpoint/2010/main" val="179832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title"/>
          </p:nvPr>
        </p:nvSpPr>
        <p:spPr>
          <a:xfrm>
            <a:off x="612775" y="228600"/>
            <a:ext cx="8153400" cy="990600"/>
          </a:xfrm>
        </p:spPr>
        <p:txBody>
          <a:bodyPr/>
          <a:lstStyle/>
          <a:p>
            <a:r>
              <a:rPr lang="en-US" altLang="en-US" dirty="0" smtClean="0">
                <a:ea typeface="ＭＳ Ｐゴシック" charset="-128"/>
              </a:rPr>
              <a:t>Stock Market Timing: The upside</a:t>
            </a:r>
            <a:endParaRPr lang="en-US" altLang="en-US" dirty="0">
              <a:ea typeface="ＭＳ Ｐゴシック" charset="-128"/>
            </a:endParaRPr>
          </a:p>
        </p:txBody>
      </p:sp>
      <p:sp>
        <p:nvSpPr>
          <p:cNvPr id="5122" name="Content Placeholder 2"/>
          <p:cNvSpPr>
            <a:spLocks noGrp="1"/>
          </p:cNvSpPr>
          <p:nvPr>
            <p:ph sz="quarter" idx="1"/>
          </p:nvPr>
        </p:nvSpPr>
        <p:spPr>
          <a:xfrm>
            <a:off x="612775" y="1600200"/>
            <a:ext cx="8153400" cy="4495800"/>
          </a:xfrm>
        </p:spPr>
        <p:txBody>
          <a:bodyPr>
            <a:normAutofit fontScale="92500" lnSpcReduction="10000"/>
          </a:bodyPr>
          <a:lstStyle/>
          <a:p>
            <a:r>
              <a:rPr lang="en-US" altLang="en-US" u="sng" dirty="0" smtClean="0">
                <a:ea typeface="ＭＳ Ｐゴシック" charset="-128"/>
              </a:rPr>
              <a:t>Just avoid bad days</a:t>
            </a:r>
            <a:r>
              <a:rPr lang="en-US" altLang="en-US" dirty="0" smtClean="0">
                <a:ea typeface="ＭＳ Ｐゴシック" charset="-128"/>
              </a:rPr>
              <a:t>: Returns on stocks seem to be concentrated on a few days of the market each year. Put simply, if you can avoid the ten worst days of the market each year, you can almost double your returns.</a:t>
            </a:r>
          </a:p>
          <a:p>
            <a:pPr lvl="1"/>
            <a:r>
              <a:rPr lang="en-US" altLang="en-US" dirty="0" smtClean="0">
                <a:ea typeface="ＭＳ Ｐゴシック" charset="-128"/>
              </a:rPr>
              <a:t>In </a:t>
            </a:r>
            <a:r>
              <a:rPr lang="en-US" altLang="en-US" dirty="0">
                <a:ea typeface="ＭＳ Ｐゴシック" charset="-128"/>
              </a:rPr>
              <a:t>a study in 1992, Shilling examined the effect on your annual returns of being able to stay out of the market during bad months. </a:t>
            </a:r>
          </a:p>
          <a:p>
            <a:pPr lvl="1"/>
            <a:r>
              <a:rPr lang="en-US" altLang="en-US" dirty="0">
                <a:ea typeface="ＭＳ Ｐゴシック" charset="-128"/>
              </a:rPr>
              <a:t>He concluded that an investor who would have missed the 50 weakest months of the market between 1946 and 1991 would have seen his annual returns almost double from 11.2% to 19%. </a:t>
            </a:r>
            <a:endParaRPr lang="en-US" altLang="en-US" dirty="0" smtClean="0">
              <a:ea typeface="ＭＳ Ｐゴシック" charset="-128"/>
            </a:endParaRPr>
          </a:p>
          <a:p>
            <a:r>
              <a:rPr lang="en-US" altLang="en-US" u="sng" dirty="0" smtClean="0">
                <a:ea typeface="ＭＳ Ｐゴシック" charset="-128"/>
              </a:rPr>
              <a:t>Out of bubbles</a:t>
            </a:r>
            <a:r>
              <a:rPr lang="en-US" altLang="en-US" dirty="0" smtClean="0">
                <a:ea typeface="ＭＳ Ｐゴシック" charset="-128"/>
              </a:rPr>
              <a:t>: And if you can stay out of the worst of bear markets, your portfolio returns get even better.</a:t>
            </a:r>
            <a:endParaRPr lang="en-US" altLang="en-US" dirty="0">
              <a:ea typeface="ＭＳ Ｐゴシック" charset="-128"/>
            </a:endParaRPr>
          </a:p>
          <a:p>
            <a:endParaRPr lang="en-US" altLang="en-US" dirty="0">
              <a:ea typeface="ＭＳ Ｐゴシック" charset="-128"/>
            </a:endParaRPr>
          </a:p>
          <a:p>
            <a:endParaRPr lang="en-US" altLang="en-US" dirty="0">
              <a:ea typeface="ＭＳ Ｐゴシック"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a:xfrm>
            <a:off x="612775" y="228600"/>
            <a:ext cx="8153400" cy="990600"/>
          </a:xfrm>
        </p:spPr>
        <p:txBody>
          <a:bodyPr/>
          <a:lstStyle/>
          <a:p>
            <a:r>
              <a:rPr lang="en-US" altLang="en-US" dirty="0">
                <a:ea typeface="ＭＳ Ｐゴシック" charset="-128"/>
              </a:rPr>
              <a:t>The Cost of </a:t>
            </a:r>
            <a:r>
              <a:rPr lang="en-US" altLang="en-US" dirty="0" smtClean="0">
                <a:ea typeface="ＭＳ Ｐゴシック" charset="-128"/>
              </a:rPr>
              <a:t>Stock Market </a:t>
            </a:r>
            <a:r>
              <a:rPr lang="en-US" altLang="en-US" dirty="0">
                <a:ea typeface="ＭＳ Ｐゴシック" charset="-128"/>
              </a:rPr>
              <a:t>Timing</a:t>
            </a:r>
          </a:p>
        </p:txBody>
      </p:sp>
      <p:sp>
        <p:nvSpPr>
          <p:cNvPr id="6146" name="Rectangle 3"/>
          <p:cNvSpPr>
            <a:spLocks noGrp="1"/>
          </p:cNvSpPr>
          <p:nvPr>
            <p:ph sz="quarter" idx="1"/>
          </p:nvPr>
        </p:nvSpPr>
        <p:spPr>
          <a:xfrm>
            <a:off x="612775" y="1600200"/>
            <a:ext cx="8153400" cy="4495800"/>
          </a:xfrm>
        </p:spPr>
        <p:txBody>
          <a:bodyPr/>
          <a:lstStyle/>
          <a:p>
            <a:pPr>
              <a:lnSpc>
                <a:spcPct val="80000"/>
              </a:lnSpc>
            </a:pPr>
            <a:r>
              <a:rPr lang="en-US" altLang="en-US" sz="2000" u="sng" dirty="0">
                <a:ea typeface="ＭＳ Ｐゴシック" charset="-128"/>
              </a:rPr>
              <a:t>Out at the wrong time</a:t>
            </a:r>
            <a:r>
              <a:rPr lang="en-US" altLang="en-US" sz="2000" dirty="0">
                <a:ea typeface="ＭＳ Ｐゴシック" charset="-128"/>
              </a:rPr>
              <a:t>: In the process of switching from stocks to cash and back, you may miss the best </a:t>
            </a:r>
            <a:r>
              <a:rPr lang="en-US" altLang="en-US" sz="2000" dirty="0" smtClean="0">
                <a:ea typeface="ＭＳ Ｐゴシック" charset="-128"/>
              </a:rPr>
              <a:t>days </a:t>
            </a:r>
            <a:r>
              <a:rPr lang="en-US" altLang="en-US" sz="2000" dirty="0">
                <a:ea typeface="ＭＳ Ｐゴシック" charset="-128"/>
              </a:rPr>
              <a:t>of the market</a:t>
            </a:r>
            <a:r>
              <a:rPr lang="en-US" altLang="en-US" sz="2000" dirty="0" smtClean="0">
                <a:ea typeface="ＭＳ Ｐゴシック" charset="-128"/>
              </a:rPr>
              <a:t>. Just as staying out on the ten worst days of the market each year can double your returns, being out of the market on the ten best days can halve your returns.</a:t>
            </a:r>
            <a:endParaRPr lang="en-US" altLang="en-US" sz="2000" dirty="0">
              <a:ea typeface="ＭＳ Ｐゴシック" charset="-128"/>
            </a:endParaRPr>
          </a:p>
          <a:p>
            <a:pPr>
              <a:lnSpc>
                <a:spcPct val="80000"/>
              </a:lnSpc>
            </a:pPr>
            <a:r>
              <a:rPr lang="en-US" altLang="en-US" sz="2000" u="sng" dirty="0">
                <a:ea typeface="ＭＳ Ｐゴシック" charset="-128"/>
              </a:rPr>
              <a:t>Transactions Costs</a:t>
            </a:r>
            <a:r>
              <a:rPr lang="en-US" altLang="en-US" sz="2000" dirty="0">
                <a:ea typeface="ＭＳ Ｐゴシック" charset="-128"/>
              </a:rPr>
              <a:t>: These studies do not consider the additional transactions costs that inevitably flow from market timing strategies, since you will trade far more extensively with these strategies. At the limit, a stock/cash switching strategy will mean that you will have to liquidate your entire equity portfolio if you decide to switch into cash and start from scratch again the next time you want to be in stocks.</a:t>
            </a:r>
          </a:p>
          <a:p>
            <a:pPr>
              <a:lnSpc>
                <a:spcPct val="80000"/>
              </a:lnSpc>
            </a:pPr>
            <a:r>
              <a:rPr lang="en-US" altLang="en-US" sz="2000" u="sng" dirty="0">
                <a:ea typeface="ＭＳ Ｐゴシック" charset="-128"/>
              </a:rPr>
              <a:t>Taxes</a:t>
            </a:r>
            <a:r>
              <a:rPr lang="en-US" altLang="en-US" sz="2000" dirty="0">
                <a:ea typeface="ＭＳ Ｐゴシック" charset="-128"/>
              </a:rPr>
              <a:t>: A market timing strategy will also increase your potential tax liabilities. You will have to pay capital gains taxes when you sell your stocks, and over your lifetime as an investor, you will pay far more in taxes.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 other markets: Is it </a:t>
            </a:r>
            <a:r>
              <a:rPr lang="en-US" dirty="0" smtClean="0"/>
              <a:t>easier?</a:t>
            </a:r>
            <a:endParaRPr lang="en-US" dirty="0"/>
          </a:p>
        </p:txBody>
      </p:sp>
      <p:sp>
        <p:nvSpPr>
          <p:cNvPr id="3" name="Content Placeholder 2"/>
          <p:cNvSpPr>
            <a:spLocks noGrp="1"/>
          </p:cNvSpPr>
          <p:nvPr>
            <p:ph sz="quarter" idx="1"/>
          </p:nvPr>
        </p:nvSpPr>
        <p:spPr/>
        <p:txBody>
          <a:bodyPr>
            <a:normAutofit fontScale="92500" lnSpcReduction="20000"/>
          </a:bodyPr>
          <a:lstStyle/>
          <a:p>
            <a:r>
              <a:rPr lang="en-US" u="sng" dirty="0" smtClean="0"/>
              <a:t>Bond market timing</a:t>
            </a:r>
            <a:r>
              <a:rPr lang="en-US" dirty="0" smtClean="0"/>
              <a:t>: There are some who argue that it should be easier to time bond markets since all you have to do is forecast the direction of interest rates and looking back over time, there seems to be strong mean reversion to a normal interest rate. </a:t>
            </a:r>
          </a:p>
          <a:p>
            <a:r>
              <a:rPr lang="en-US" u="sng" dirty="0" smtClean="0"/>
              <a:t>Real estate/asset timing</a:t>
            </a:r>
            <a:r>
              <a:rPr lang="en-US" dirty="0" smtClean="0"/>
              <a:t>: Real estate also moves in long cycles of boom and bust, and timing it looks easier that timing the stock market.</a:t>
            </a:r>
          </a:p>
          <a:p>
            <a:r>
              <a:rPr lang="en-US" dirty="0" smtClean="0"/>
              <a:t> Again, hindsight is 20/20 and timing these markets can be stymied by </a:t>
            </a:r>
          </a:p>
          <a:p>
            <a:pPr lvl="1"/>
            <a:r>
              <a:rPr lang="en-US" dirty="0" smtClean="0"/>
              <a:t>Shifting fundamentals</a:t>
            </a:r>
          </a:p>
          <a:p>
            <a:pPr lvl="1"/>
            <a:r>
              <a:rPr lang="en-US" smtClean="0"/>
              <a:t>Unpredictable cycles</a:t>
            </a:r>
            <a:endParaRPr lang="en-US" dirty="0" smtClean="0"/>
          </a:p>
          <a:p>
            <a:pPr lvl="1"/>
            <a:r>
              <a:rPr lang="en-US" dirty="0" smtClean="0"/>
              <a:t>Higher transactions costs</a:t>
            </a:r>
            <a:endParaRPr lang="en-US" dirty="0"/>
          </a:p>
        </p:txBody>
      </p:sp>
    </p:spTree>
    <p:extLst>
      <p:ext uri="{BB962C8B-B14F-4D97-AF65-F5344CB8AC3E}">
        <p14:creationId xmlns:p14="http://schemas.microsoft.com/office/powerpoint/2010/main" val="70216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a:xfrm>
            <a:off x="612775" y="228600"/>
            <a:ext cx="8153400" cy="990600"/>
          </a:xfrm>
        </p:spPr>
        <p:txBody>
          <a:bodyPr/>
          <a:lstStyle/>
          <a:p>
            <a:r>
              <a:rPr lang="en-US" altLang="en-US">
                <a:ea typeface="ＭＳ Ｐゴシック" charset="-128"/>
              </a:rPr>
              <a:t>Market Timing Approaches</a:t>
            </a:r>
          </a:p>
        </p:txBody>
      </p:sp>
      <p:sp>
        <p:nvSpPr>
          <p:cNvPr id="128003" name="Rectangle 3">
            <a:extLst>
              <a:ext uri="{FF2B5EF4-FFF2-40B4-BE49-F238E27FC236}">
                <a16:creationId xmlns="" xmlns:a16="http://schemas.microsoft.com/office/drawing/2014/main" id="{9E88473A-9F92-7041-A461-C5368B8E6E19}"/>
              </a:ext>
            </a:extLst>
          </p:cNvPr>
          <p:cNvSpPr>
            <a:spLocks noGrp="1" noChangeArrowheads="1"/>
          </p:cNvSpPr>
          <p:nvPr>
            <p:ph sz="quarter" idx="1"/>
          </p:nvPr>
        </p:nvSpPr>
        <p:spPr>
          <a:xfrm>
            <a:off x="612775" y="1600200"/>
            <a:ext cx="8153400" cy="4495800"/>
          </a:xfrm>
        </p:spPr>
        <p:txBody>
          <a:bodyPr rtlCol="0">
            <a:normAutofit fontScale="85000" lnSpcReduction="10000"/>
          </a:bodyPr>
          <a:lstStyle/>
          <a:p>
            <a:pPr fontAlgn="auto">
              <a:spcAft>
                <a:spcPts val="0"/>
              </a:spcAft>
              <a:buFont typeface="Arial"/>
              <a:buChar char="•"/>
              <a:defRPr/>
            </a:pPr>
            <a:r>
              <a:rPr lang="en-US" u="sng" dirty="0">
                <a:ea typeface="+mn-ea"/>
                <a:cs typeface="+mn-cs"/>
              </a:rPr>
              <a:t>Non-financial indicators</a:t>
            </a:r>
            <a:r>
              <a:rPr lang="en-US" dirty="0">
                <a:ea typeface="+mn-ea"/>
                <a:cs typeface="+mn-cs"/>
              </a:rPr>
              <a:t>, which can range the spectrum from the absurd to the reasonable.</a:t>
            </a:r>
          </a:p>
          <a:p>
            <a:pPr fontAlgn="auto">
              <a:spcAft>
                <a:spcPts val="0"/>
              </a:spcAft>
              <a:buFont typeface="Arial"/>
              <a:buChar char="•"/>
              <a:defRPr/>
            </a:pPr>
            <a:r>
              <a:rPr lang="en-US" u="sng" dirty="0">
                <a:ea typeface="+mn-ea"/>
                <a:cs typeface="+mn-cs"/>
              </a:rPr>
              <a:t>Technical indicators</a:t>
            </a:r>
            <a:r>
              <a:rPr lang="en-US" dirty="0">
                <a:ea typeface="+mn-ea"/>
                <a:cs typeface="+mn-cs"/>
              </a:rPr>
              <a:t>, such as price charts and trading volume.</a:t>
            </a:r>
          </a:p>
          <a:p>
            <a:pPr fontAlgn="auto">
              <a:spcAft>
                <a:spcPts val="0"/>
              </a:spcAft>
              <a:buFont typeface="Arial"/>
              <a:buChar char="•"/>
              <a:defRPr/>
            </a:pPr>
            <a:r>
              <a:rPr lang="en-US" u="sng" dirty="0">
                <a:ea typeface="+mn-ea"/>
                <a:cs typeface="+mn-cs"/>
              </a:rPr>
              <a:t>Mean reversion indicators</a:t>
            </a:r>
            <a:r>
              <a:rPr lang="en-US" dirty="0">
                <a:ea typeface="+mn-ea"/>
                <a:cs typeface="+mn-cs"/>
              </a:rPr>
              <a:t>, where stocks and bonds are viewed as mispriced if they trade outside what is viewed as a normal range.</a:t>
            </a:r>
          </a:p>
          <a:p>
            <a:pPr fontAlgn="auto">
              <a:spcAft>
                <a:spcPts val="0"/>
              </a:spcAft>
              <a:buFont typeface="Arial"/>
              <a:buChar char="•"/>
              <a:defRPr/>
            </a:pPr>
            <a:r>
              <a:rPr lang="en-US" u="sng" dirty="0">
                <a:ea typeface="+mn-ea"/>
                <a:cs typeface="+mn-cs"/>
              </a:rPr>
              <a:t>Macro economic variables</a:t>
            </a:r>
            <a:r>
              <a:rPr lang="en-US" dirty="0">
                <a:ea typeface="+mn-ea"/>
                <a:cs typeface="+mn-cs"/>
              </a:rPr>
              <a:t>, such as the level of interest rates or the state of the economy.</a:t>
            </a:r>
          </a:p>
          <a:p>
            <a:pPr fontAlgn="auto">
              <a:spcAft>
                <a:spcPts val="0"/>
              </a:spcAft>
              <a:buFont typeface="Arial"/>
              <a:buChar char="•"/>
              <a:defRPr/>
            </a:pPr>
            <a:r>
              <a:rPr lang="en-US" u="sng" dirty="0" smtClean="0">
                <a:ea typeface="+mn-ea"/>
                <a:cs typeface="+mn-cs"/>
              </a:rPr>
              <a:t>Intrinsic valuation</a:t>
            </a:r>
            <a:r>
              <a:rPr lang="en-US" dirty="0" smtClean="0">
                <a:ea typeface="+mn-ea"/>
                <a:cs typeface="+mn-cs"/>
              </a:rPr>
              <a:t>, where you use fundamentals to determine whether stocks are cheap/expensive, interest rates should decline/increase and real assets are headed up/down.</a:t>
            </a:r>
            <a:endParaRPr lang="en-US" dirty="0">
              <a:ea typeface="+mn-ea"/>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1354</TotalTime>
  <Words>909</Words>
  <Application>Microsoft Macintosh PowerPoint</Application>
  <PresentationFormat>On-screen Show (4:3)</PresentationFormat>
  <Paragraphs>37</Paragraphs>
  <Slides>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7" baseType="lpstr">
      <vt:lpstr>Arial</vt:lpstr>
      <vt:lpstr>Calibri</vt:lpstr>
      <vt:lpstr>ＭＳ Ｐゴシック</vt:lpstr>
      <vt:lpstr>Times</vt:lpstr>
      <vt:lpstr>Wingdings</vt:lpstr>
      <vt:lpstr>Wingdings 2</vt:lpstr>
      <vt:lpstr>Basic</vt:lpstr>
      <vt:lpstr>Document</vt:lpstr>
      <vt:lpstr>Dreaming the impossible dream? Market Timing</vt:lpstr>
      <vt:lpstr>PowerPoint Presentation</vt:lpstr>
      <vt:lpstr>The essence of market timing: Asset allocation</vt:lpstr>
      <vt:lpstr>The Payoff to Market Timing: It explains differences in returns</vt:lpstr>
      <vt:lpstr>The allure of market timing</vt:lpstr>
      <vt:lpstr>Stock Market Timing: The upside</vt:lpstr>
      <vt:lpstr>The Cost of Stock Market Timing</vt:lpstr>
      <vt:lpstr>Timing other markets: Is it easier?</vt:lpstr>
      <vt:lpstr>Market Timing Approaches</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108</cp:revision>
  <cp:lastPrinted>1998-08-25T17:04:55Z</cp:lastPrinted>
  <dcterms:created xsi:type="dcterms:W3CDTF">1998-07-22T17:34:10Z</dcterms:created>
  <dcterms:modified xsi:type="dcterms:W3CDTF">2019-08-20T16:17:27Z</dcterms:modified>
</cp:coreProperties>
</file>