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62" r:id="rId1"/>
  </p:sldMasterIdLst>
  <p:notesMasterIdLst>
    <p:notesMasterId r:id="rId14"/>
  </p:notesMasterIdLst>
  <p:sldIdLst>
    <p:sldId id="256" r:id="rId2"/>
    <p:sldId id="316" r:id="rId3"/>
    <p:sldId id="317" r:id="rId4"/>
    <p:sldId id="318" r:id="rId5"/>
    <p:sldId id="319" r:id="rId6"/>
    <p:sldId id="322" r:id="rId7"/>
    <p:sldId id="320" r:id="rId8"/>
    <p:sldId id="321" r:id="rId9"/>
    <p:sldId id="323" r:id="rId10"/>
    <p:sldId id="324" r:id="rId11"/>
    <p:sldId id="325" r:id="rId12"/>
    <p:sldId id="326"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129"/>
  </p:normalViewPr>
  <p:slideViewPr>
    <p:cSldViewPr>
      <p:cViewPr varScale="1">
        <p:scale>
          <a:sx n="119" d="100"/>
          <a:sy n="119" d="100"/>
        </p:scale>
        <p:origin x="19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67B09C90-FC3C-F744-B65C-65A790CC7E0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ACB702CD-BE38-7B4B-B7B0-E45536ECD41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EAD985F8-006B-014F-BCBA-2A5F566424C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032AC380-1A4E-ED41-9C56-462C64460CB4}"/>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95A018F6-D8F2-764E-83D1-D0EE1845FB9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4EA753E3-38D9-9840-B53C-6477E59DE923}"/>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5422D3BD-9235-5442-8302-735F32EDAC3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E80A90-7BAE-FC4C-95FB-656CFE5F5528}"/>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546E82F-C70E-8248-A82D-039121102F3D}"/>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918172C-3656-6B47-8637-4DF1951CB97F}"/>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BF882C37-9B80-7B49-9298-7CB5F018C383}"/>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8F4734FC-3959-3441-8931-E9F5485BC59F}" type="datetime1">
              <a:rPr lang="en-US" altLang="en-US"/>
              <a:pPr>
                <a:defRPr/>
              </a:pPr>
              <a:t>8/14/19</a:t>
            </a:fld>
            <a:endParaRPr lang="en-US" altLang="en-US"/>
          </a:p>
        </p:txBody>
      </p:sp>
      <p:sp>
        <p:nvSpPr>
          <p:cNvPr id="10" name="Footer Placeholder 16">
            <a:extLst>
              <a:ext uri="{FF2B5EF4-FFF2-40B4-BE49-F238E27FC236}">
                <a16:creationId xmlns:a16="http://schemas.microsoft.com/office/drawing/2014/main" id="{0D64C6B7-692A-394C-9532-50D9E10B1AB5}"/>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62F041B5-1A22-F847-8810-68282AA599B1}"/>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3725CAFB-1DFF-D946-9739-48B3A0B54301}" type="slidenum">
              <a:rPr lang="en-US" altLang="en-US"/>
              <a:pPr>
                <a:defRPr/>
              </a:pPr>
              <a:t>‹#›</a:t>
            </a:fld>
            <a:endParaRPr lang="en-US" altLang="en-US"/>
          </a:p>
        </p:txBody>
      </p:sp>
    </p:spTree>
    <p:extLst>
      <p:ext uri="{BB962C8B-B14F-4D97-AF65-F5344CB8AC3E}">
        <p14:creationId xmlns:p14="http://schemas.microsoft.com/office/powerpoint/2010/main" val="3461935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37835F-3484-8E4B-99C4-A43B88DF7A90}"/>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4E3A8CA1-6E88-974A-AA13-0B7369771F86}"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4A6B8A4-7543-ED47-B173-E7C987DCFD06}"/>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C5175415-1306-7C42-9FD1-692829E07051}"/>
              </a:ext>
            </a:extLst>
          </p:cNvPr>
          <p:cNvSpPr>
            <a:spLocks noGrp="1"/>
          </p:cNvSpPr>
          <p:nvPr>
            <p:ph type="sldNum" sz="quarter" idx="11"/>
          </p:nvPr>
        </p:nvSpPr>
        <p:spPr/>
        <p:txBody>
          <a:bodyPr/>
          <a:lstStyle>
            <a:lvl1pPr>
              <a:defRPr smtClean="0"/>
            </a:lvl1pPr>
          </a:lstStyle>
          <a:p>
            <a:pPr>
              <a:defRPr/>
            </a:pPr>
            <a:fld id="{8413452C-8B93-6A4F-B488-66A5416160F4}" type="slidenum">
              <a:rPr lang="en-US" altLang="en-US"/>
              <a:pPr>
                <a:defRPr/>
              </a:pPr>
              <a:t>‹#›</a:t>
            </a:fld>
            <a:endParaRPr lang="en-US" altLang="en-US"/>
          </a:p>
        </p:txBody>
      </p:sp>
    </p:spTree>
    <p:extLst>
      <p:ext uri="{BB962C8B-B14F-4D97-AF65-F5344CB8AC3E}">
        <p14:creationId xmlns:p14="http://schemas.microsoft.com/office/powerpoint/2010/main" val="230441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AF59D7-5DB9-304A-8074-5D3A1BAC5F3C}"/>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1EDE303-E62F-F44E-8385-7AAC40084D13}"/>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F79EE7B2-002F-9D49-B894-ACB8660D9102}"/>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A505BC7B-3654-3E41-8DA7-5F4739BA3DBC}"/>
              </a:ext>
            </a:extLst>
          </p:cNvPr>
          <p:cNvSpPr>
            <a:spLocks noGrp="1"/>
          </p:cNvSpPr>
          <p:nvPr>
            <p:ph type="dt" sz="half" idx="10"/>
          </p:nvPr>
        </p:nvSpPr>
        <p:spPr/>
        <p:txBody>
          <a:bodyPr/>
          <a:lstStyle>
            <a:lvl1pPr>
              <a:defRPr smtClean="0"/>
            </a:lvl1pPr>
          </a:lstStyle>
          <a:p>
            <a:pPr>
              <a:defRPr/>
            </a:pPr>
            <a:fld id="{453AC926-CD4C-DE4E-AA2F-E18E295EE751}" type="datetime1">
              <a:rPr lang="en-US" altLang="en-US"/>
              <a:pPr>
                <a:defRPr/>
              </a:pPr>
              <a:t>8/14/19</a:t>
            </a:fld>
            <a:endParaRPr lang="en-US" altLang="en-US"/>
          </a:p>
        </p:txBody>
      </p:sp>
      <p:sp>
        <p:nvSpPr>
          <p:cNvPr id="8" name="Slide Number Placeholder 12">
            <a:extLst>
              <a:ext uri="{FF2B5EF4-FFF2-40B4-BE49-F238E27FC236}">
                <a16:creationId xmlns:a16="http://schemas.microsoft.com/office/drawing/2014/main" id="{7A5A58F2-2D75-D24F-9ABF-3362FEAD2FF2}"/>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949A6762-D2CB-E540-A57C-A859A3B89A26}"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0A4102E8-2AD5-3D4D-B50A-0F8D6829C2E1}"/>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51962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D2A45522-79F1-3E43-B305-CDD36A646B63}"/>
              </a:ext>
            </a:extLst>
          </p:cNvPr>
          <p:cNvSpPr>
            <a:spLocks noGrp="1"/>
          </p:cNvSpPr>
          <p:nvPr>
            <p:ph type="dt" sz="half" idx="10"/>
          </p:nvPr>
        </p:nvSpPr>
        <p:spPr/>
        <p:txBody>
          <a:bodyPr/>
          <a:lstStyle>
            <a:lvl1pPr>
              <a:defRPr smtClean="0"/>
            </a:lvl1pPr>
          </a:lstStyle>
          <a:p>
            <a:pPr>
              <a:defRPr/>
            </a:pPr>
            <a:fld id="{47BD099F-E6D8-3543-8CC2-EE24E8B480EE}" type="datetime1">
              <a:rPr lang="en-US" altLang="en-US"/>
              <a:pPr>
                <a:defRPr/>
              </a:pPr>
              <a:t>8/14/19</a:t>
            </a:fld>
            <a:endParaRPr lang="en-US" altLang="en-US"/>
          </a:p>
        </p:txBody>
      </p:sp>
      <p:sp>
        <p:nvSpPr>
          <p:cNvPr id="6" name="Slide Number Placeholder 9">
            <a:extLst>
              <a:ext uri="{FF2B5EF4-FFF2-40B4-BE49-F238E27FC236}">
                <a16:creationId xmlns:a16="http://schemas.microsoft.com/office/drawing/2014/main" id="{5428F3EB-7E77-9946-98FC-A8BFB6A9B27F}"/>
              </a:ext>
            </a:extLst>
          </p:cNvPr>
          <p:cNvSpPr>
            <a:spLocks noGrp="1"/>
          </p:cNvSpPr>
          <p:nvPr>
            <p:ph type="sldNum" sz="quarter" idx="11"/>
          </p:nvPr>
        </p:nvSpPr>
        <p:spPr/>
        <p:txBody>
          <a:bodyPr/>
          <a:lstStyle>
            <a:lvl1pPr>
              <a:defRPr smtClean="0"/>
            </a:lvl1pPr>
          </a:lstStyle>
          <a:p>
            <a:pPr>
              <a:defRPr/>
            </a:pPr>
            <a:fld id="{E45FD611-E8AD-614F-9A65-24CDE136E2D7}"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A102EFC1-32FA-F340-96D1-AD7B0D831F7A}"/>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801302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95B5AD8C-8E9E-BC41-A466-7DA2755AD8F8}"/>
              </a:ext>
            </a:extLst>
          </p:cNvPr>
          <p:cNvSpPr>
            <a:spLocks noGrp="1"/>
          </p:cNvSpPr>
          <p:nvPr>
            <p:ph type="dt" sz="half" idx="10"/>
          </p:nvPr>
        </p:nvSpPr>
        <p:spPr/>
        <p:txBody>
          <a:bodyPr/>
          <a:lstStyle>
            <a:lvl1pPr>
              <a:defRPr/>
            </a:lvl1pPr>
          </a:lstStyle>
          <a:p>
            <a:pPr>
              <a:defRPr/>
            </a:pPr>
            <a:fld id="{743A8218-450C-714E-BCF7-FB5EF26E4833}" type="datetime1">
              <a:rPr lang="en-US" altLang="en-US"/>
              <a:pPr>
                <a:defRPr/>
              </a:pPr>
              <a:t>8/14/19</a:t>
            </a:fld>
            <a:endParaRPr lang="en-US" altLang="en-US"/>
          </a:p>
        </p:txBody>
      </p:sp>
      <p:sp>
        <p:nvSpPr>
          <p:cNvPr id="7" name="Footer Placeholder 2">
            <a:extLst>
              <a:ext uri="{FF2B5EF4-FFF2-40B4-BE49-F238E27FC236}">
                <a16:creationId xmlns:a16="http://schemas.microsoft.com/office/drawing/2014/main" id="{525CF72A-1C96-4C46-B643-63B7141F860F}"/>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E3907D53-926F-8F42-BC3B-C7FBB912EC66}"/>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58913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8B78A4AC-373C-7E4A-8736-9D370FBEC27E}"/>
              </a:ext>
            </a:extLst>
          </p:cNvPr>
          <p:cNvSpPr>
            <a:spLocks noGrp="1"/>
          </p:cNvSpPr>
          <p:nvPr>
            <p:ph type="dt" sz="half" idx="10"/>
          </p:nvPr>
        </p:nvSpPr>
        <p:spPr/>
        <p:txBody>
          <a:bodyPr/>
          <a:lstStyle>
            <a:lvl1pPr>
              <a:defRPr smtClean="0"/>
            </a:lvl1pPr>
          </a:lstStyle>
          <a:p>
            <a:pPr>
              <a:defRPr/>
            </a:pPr>
            <a:fld id="{D8329284-2448-8A47-A7B1-B9EA5C763C2E}" type="datetime1">
              <a:rPr lang="en-US" altLang="en-US"/>
              <a:pPr>
                <a:defRPr/>
              </a:pPr>
              <a:t>8/14/19</a:t>
            </a:fld>
            <a:endParaRPr lang="en-US" altLang="en-US"/>
          </a:p>
        </p:txBody>
      </p:sp>
      <p:sp>
        <p:nvSpPr>
          <p:cNvPr id="4" name="Footer Placeholder 2">
            <a:extLst>
              <a:ext uri="{FF2B5EF4-FFF2-40B4-BE49-F238E27FC236}">
                <a16:creationId xmlns:a16="http://schemas.microsoft.com/office/drawing/2014/main" id="{20AABFAB-C6A8-1147-B815-12413F5FFD5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0EEED71F-4D92-C549-B332-0B1A3C8D4397}"/>
              </a:ext>
            </a:extLst>
          </p:cNvPr>
          <p:cNvSpPr>
            <a:spLocks noGrp="1"/>
          </p:cNvSpPr>
          <p:nvPr>
            <p:ph type="sldNum" sz="quarter" idx="12"/>
          </p:nvPr>
        </p:nvSpPr>
        <p:spPr/>
        <p:txBody>
          <a:bodyPr/>
          <a:lstStyle>
            <a:lvl1pPr>
              <a:defRPr smtClean="0"/>
            </a:lvl1pPr>
          </a:lstStyle>
          <a:p>
            <a:pPr>
              <a:defRPr/>
            </a:pPr>
            <a:fld id="{3FEDBC32-07FC-0143-AC55-E8C87C6FD3D2}" type="slidenum">
              <a:rPr lang="en-US" altLang="en-US"/>
              <a:pPr>
                <a:defRPr/>
              </a:pPr>
              <a:t>‹#›</a:t>
            </a:fld>
            <a:endParaRPr lang="en-US" altLang="en-US"/>
          </a:p>
        </p:txBody>
      </p:sp>
    </p:spTree>
    <p:extLst>
      <p:ext uri="{BB962C8B-B14F-4D97-AF65-F5344CB8AC3E}">
        <p14:creationId xmlns:p14="http://schemas.microsoft.com/office/powerpoint/2010/main" val="44424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EB8ADA-348A-4F4D-9CCD-F2EE44F4F5D9}"/>
              </a:ext>
            </a:extLst>
          </p:cNvPr>
          <p:cNvSpPr>
            <a:spLocks noGrp="1"/>
          </p:cNvSpPr>
          <p:nvPr>
            <p:ph type="dt" sz="half" idx="10"/>
          </p:nvPr>
        </p:nvSpPr>
        <p:spPr/>
        <p:txBody>
          <a:bodyPr/>
          <a:lstStyle>
            <a:lvl1pPr>
              <a:defRPr smtClean="0"/>
            </a:lvl1pPr>
          </a:lstStyle>
          <a:p>
            <a:pPr>
              <a:defRPr/>
            </a:pPr>
            <a:fld id="{4E3D9C5C-6E70-9440-B99C-231A6D83A78D}" type="datetime1">
              <a:rPr lang="en-US" altLang="en-US"/>
              <a:pPr>
                <a:defRPr/>
              </a:pPr>
              <a:t>8/14/19</a:t>
            </a:fld>
            <a:endParaRPr lang="en-US" altLang="en-US"/>
          </a:p>
        </p:txBody>
      </p:sp>
      <p:sp>
        <p:nvSpPr>
          <p:cNvPr id="3" name="Footer Placeholder 2">
            <a:extLst>
              <a:ext uri="{FF2B5EF4-FFF2-40B4-BE49-F238E27FC236}">
                <a16:creationId xmlns:a16="http://schemas.microsoft.com/office/drawing/2014/main" id="{DCA5978D-DE01-DA43-A2AC-CC6A87A08AC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06DB2BC2-862B-DE40-9066-EABB5EB2407F}"/>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8D835F86-DF74-E447-A65E-99BFFA16F009}" type="slidenum">
              <a:rPr lang="en-US" altLang="en-US"/>
              <a:pPr>
                <a:defRPr/>
              </a:pPr>
              <a:t>‹#›</a:t>
            </a:fld>
            <a:endParaRPr lang="en-US" altLang="en-US"/>
          </a:p>
        </p:txBody>
      </p:sp>
    </p:spTree>
    <p:extLst>
      <p:ext uri="{BB962C8B-B14F-4D97-AF65-F5344CB8AC3E}">
        <p14:creationId xmlns:p14="http://schemas.microsoft.com/office/powerpoint/2010/main" val="10774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80A8547A-952F-7544-A5A5-3CB96178B2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9AF3ADD-6371-D546-BE6E-8DB509859C1D}"/>
              </a:ext>
            </a:extLst>
          </p:cNvPr>
          <p:cNvSpPr>
            <a:spLocks noGrp="1"/>
          </p:cNvSpPr>
          <p:nvPr>
            <p:ph type="dt" sz="half" idx="10"/>
          </p:nvPr>
        </p:nvSpPr>
        <p:spPr/>
        <p:txBody>
          <a:bodyPr/>
          <a:lstStyle>
            <a:lvl1pPr>
              <a:defRPr smtClean="0"/>
            </a:lvl1pPr>
          </a:lstStyle>
          <a:p>
            <a:pPr>
              <a:defRPr/>
            </a:pPr>
            <a:fld id="{29BB9C51-6391-5045-9428-0C67E730CFFE}" type="datetime1">
              <a:rPr lang="en-US" altLang="en-US"/>
              <a:pPr>
                <a:defRPr/>
              </a:pPr>
              <a:t>8/14/19</a:t>
            </a:fld>
            <a:endParaRPr lang="en-US" altLang="en-US"/>
          </a:p>
        </p:txBody>
      </p:sp>
      <p:sp>
        <p:nvSpPr>
          <p:cNvPr id="6" name="Footer Placeholder 5">
            <a:extLst>
              <a:ext uri="{FF2B5EF4-FFF2-40B4-BE49-F238E27FC236}">
                <a16:creationId xmlns:a16="http://schemas.microsoft.com/office/drawing/2014/main" id="{00207405-533E-A24F-A7A8-72E30E79FF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7D44A17-AEF1-5A44-90CD-9430F0B3459A}"/>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93565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B45077-CD6B-6242-8F29-9233F46FF936}"/>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2C893E67-1565-6144-8215-4DCA8017E417}"/>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82498D77-09B9-2946-9DB7-F168FA3BB055}"/>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E3859888-661E-B042-A9F2-51D06CFF0096}"/>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52C245EA-CA85-0E4E-925B-ECD5D6FD5FFA}"/>
              </a:ext>
            </a:extLst>
          </p:cNvPr>
          <p:cNvSpPr>
            <a:spLocks noGrp="1"/>
          </p:cNvSpPr>
          <p:nvPr>
            <p:ph type="dt" sz="half" idx="10"/>
          </p:nvPr>
        </p:nvSpPr>
        <p:spPr>
          <a:xfrm>
            <a:off x="6248400" y="6248400"/>
            <a:ext cx="2667000" cy="365125"/>
          </a:xfrm>
        </p:spPr>
        <p:txBody>
          <a:bodyPr/>
          <a:lstStyle>
            <a:lvl1pPr>
              <a:defRPr smtClean="0"/>
            </a:lvl1pPr>
          </a:lstStyle>
          <a:p>
            <a:pPr>
              <a:defRPr/>
            </a:pPr>
            <a:fld id="{468B4EFE-8952-0F4F-839A-05AEE3F2242D}" type="datetime1">
              <a:rPr lang="en-US" altLang="en-US"/>
              <a:pPr>
                <a:defRPr/>
              </a:pPr>
              <a:t>8/14/19</a:t>
            </a:fld>
            <a:endParaRPr lang="en-US" altLang="en-US"/>
          </a:p>
        </p:txBody>
      </p:sp>
      <p:sp>
        <p:nvSpPr>
          <p:cNvPr id="10" name="Slide Number Placeholder 12">
            <a:extLst>
              <a:ext uri="{FF2B5EF4-FFF2-40B4-BE49-F238E27FC236}">
                <a16:creationId xmlns:a16="http://schemas.microsoft.com/office/drawing/2014/main" id="{DAD0A72D-CD39-834F-B489-84251D072893}"/>
              </a:ext>
            </a:extLst>
          </p:cNvPr>
          <p:cNvSpPr>
            <a:spLocks noGrp="1"/>
          </p:cNvSpPr>
          <p:nvPr>
            <p:ph type="sldNum" sz="quarter" idx="11"/>
          </p:nvPr>
        </p:nvSpPr>
        <p:spPr>
          <a:xfrm>
            <a:off x="0" y="4667250"/>
            <a:ext cx="1447800" cy="663575"/>
          </a:xfrm>
        </p:spPr>
        <p:txBody>
          <a:bodyPr/>
          <a:lstStyle>
            <a:lvl1pPr>
              <a:defRPr sz="2800" smtClean="0"/>
            </a:lvl1pPr>
          </a:lstStyle>
          <a:p>
            <a:pPr>
              <a:defRPr/>
            </a:pPr>
            <a:fld id="{11C76D05-1D5E-384C-BBEC-4CB5D608672B}"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1A72C4FA-8807-A742-A112-EECF65784DFF}"/>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3004752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754EC435-E625-0242-A1A8-B8D5720E699D}"/>
              </a:ext>
            </a:extLst>
          </p:cNvPr>
          <p:cNvSpPr>
            <a:spLocks noGrp="1"/>
          </p:cNvSpPr>
          <p:nvPr>
            <p:ph type="dt" sz="half" idx="10"/>
          </p:nvPr>
        </p:nvSpPr>
        <p:spPr/>
        <p:txBody>
          <a:bodyPr/>
          <a:lstStyle>
            <a:lvl1pPr>
              <a:defRPr smtClean="0"/>
            </a:lvl1pPr>
          </a:lstStyle>
          <a:p>
            <a:pPr>
              <a:defRPr/>
            </a:pPr>
            <a:fld id="{F60606CF-BD5F-7142-93B8-57EF30B684AC}" type="datetime1">
              <a:rPr lang="en-US" altLang="en-US"/>
              <a:pPr>
                <a:defRPr/>
              </a:pPr>
              <a:t>8/14/19</a:t>
            </a:fld>
            <a:endParaRPr lang="en-US" altLang="en-US"/>
          </a:p>
        </p:txBody>
      </p:sp>
      <p:sp>
        <p:nvSpPr>
          <p:cNvPr id="5" name="Footer Placeholder 2">
            <a:extLst>
              <a:ext uri="{FF2B5EF4-FFF2-40B4-BE49-F238E27FC236}">
                <a16:creationId xmlns:a16="http://schemas.microsoft.com/office/drawing/2014/main" id="{5D5F37EE-7349-0747-A632-E29F5B24FB8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223D2678-7A77-934C-B466-02396FFC41E4}"/>
              </a:ext>
            </a:extLst>
          </p:cNvPr>
          <p:cNvSpPr>
            <a:spLocks noGrp="1"/>
          </p:cNvSpPr>
          <p:nvPr>
            <p:ph type="sldNum" sz="quarter" idx="12"/>
          </p:nvPr>
        </p:nvSpPr>
        <p:spPr/>
        <p:txBody>
          <a:bodyPr/>
          <a:lstStyle>
            <a:lvl1pPr>
              <a:defRPr smtClean="0"/>
            </a:lvl1pPr>
          </a:lstStyle>
          <a:p>
            <a:pPr>
              <a:defRPr/>
            </a:pPr>
            <a:fld id="{DE74C682-EFFB-F24F-8D82-367C42474B79}" type="slidenum">
              <a:rPr lang="en-US" altLang="en-US"/>
              <a:pPr>
                <a:defRPr/>
              </a:pPr>
              <a:t>‹#›</a:t>
            </a:fld>
            <a:endParaRPr lang="en-US" altLang="en-US"/>
          </a:p>
        </p:txBody>
      </p:sp>
    </p:spTree>
    <p:extLst>
      <p:ext uri="{BB962C8B-B14F-4D97-AF65-F5344CB8AC3E}">
        <p14:creationId xmlns:p14="http://schemas.microsoft.com/office/powerpoint/2010/main" val="3205855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3D2696-9E2E-FC4C-8AE3-FBCD32A3325B}"/>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85035484-731E-6845-AEC8-C8D327F0309E}"/>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4606EEB-CEE5-9D47-BC5E-281236D4B5C9}"/>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25F9BAA8-E293-0740-890D-D4005619A72C}"/>
              </a:ext>
            </a:extLst>
          </p:cNvPr>
          <p:cNvSpPr>
            <a:spLocks noGrp="1"/>
          </p:cNvSpPr>
          <p:nvPr>
            <p:ph type="dt" sz="half" idx="10"/>
          </p:nvPr>
        </p:nvSpPr>
        <p:spPr>
          <a:xfrm>
            <a:off x="6553200" y="6248400"/>
            <a:ext cx="2209800" cy="365125"/>
          </a:xfrm>
        </p:spPr>
        <p:txBody>
          <a:bodyPr/>
          <a:lstStyle>
            <a:lvl1pPr>
              <a:defRPr smtClean="0"/>
            </a:lvl1pPr>
          </a:lstStyle>
          <a:p>
            <a:pPr>
              <a:defRPr/>
            </a:pPr>
            <a:fld id="{36C18E4F-6DFE-4F44-9042-E1089214E675}" type="datetime1">
              <a:rPr lang="en-US" altLang="en-US"/>
              <a:pPr>
                <a:defRPr/>
              </a:pPr>
              <a:t>8/14/19</a:t>
            </a:fld>
            <a:endParaRPr lang="en-US" altLang="en-US"/>
          </a:p>
        </p:txBody>
      </p:sp>
      <p:sp>
        <p:nvSpPr>
          <p:cNvPr id="8" name="Footer Placeholder 4">
            <a:extLst>
              <a:ext uri="{FF2B5EF4-FFF2-40B4-BE49-F238E27FC236}">
                <a16:creationId xmlns:a16="http://schemas.microsoft.com/office/drawing/2014/main" id="{00853C8A-54EF-0343-A321-F931C3F75F55}"/>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E874443-33E8-8448-88DB-DD04B010B865}"/>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AC0B1B54-13C1-BA4B-A723-84EF9DE3A8FF}" type="slidenum">
              <a:rPr lang="en-US" altLang="en-US"/>
              <a:pPr>
                <a:defRPr/>
              </a:pPr>
              <a:t>‹#›</a:t>
            </a:fld>
            <a:endParaRPr lang="en-US" altLang="en-US"/>
          </a:p>
        </p:txBody>
      </p:sp>
    </p:spTree>
    <p:extLst>
      <p:ext uri="{BB962C8B-B14F-4D97-AF65-F5344CB8AC3E}">
        <p14:creationId xmlns:p14="http://schemas.microsoft.com/office/powerpoint/2010/main" val="4009135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4B94C826-35C5-AF46-87F7-D4E73912E6CD}"/>
              </a:ext>
            </a:extLst>
          </p:cNvPr>
          <p:cNvSpPr>
            <a:spLocks noGrp="1"/>
          </p:cNvSpPr>
          <p:nvPr>
            <p:ph type="dt" sz="half" idx="10"/>
          </p:nvPr>
        </p:nvSpPr>
        <p:spPr/>
        <p:txBody>
          <a:bodyPr/>
          <a:lstStyle>
            <a:lvl1pPr>
              <a:defRPr/>
            </a:lvl1pPr>
          </a:lstStyle>
          <a:p>
            <a:pPr>
              <a:defRPr/>
            </a:pPr>
            <a:fld id="{1857FFD8-90DF-4241-92B3-4A9D5B20F023}" type="datetime1">
              <a:rPr lang="en-US" altLang="en-US"/>
              <a:pPr>
                <a:defRPr/>
              </a:pPr>
              <a:t>8/14/19</a:t>
            </a:fld>
            <a:endParaRPr lang="en-US" altLang="en-US"/>
          </a:p>
        </p:txBody>
      </p:sp>
      <p:sp>
        <p:nvSpPr>
          <p:cNvPr id="7" name="Footer Placeholder 2">
            <a:extLst>
              <a:ext uri="{FF2B5EF4-FFF2-40B4-BE49-F238E27FC236}">
                <a16:creationId xmlns:a16="http://schemas.microsoft.com/office/drawing/2014/main" id="{0D6506BF-506E-FC4D-84D4-58F39F938FFB}"/>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CA8664F5-E78A-7848-B1BB-34145BE75F38}"/>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710696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4338" name="Title Placeholder 21">
            <a:extLst>
              <a:ext uri="{FF2B5EF4-FFF2-40B4-BE49-F238E27FC236}">
                <a16:creationId xmlns:a16="http://schemas.microsoft.com/office/drawing/2014/main" id="{2162E1AD-027B-5C4F-9C5F-B0BF5A3044BB}"/>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Text Placeholder 12">
            <a:extLst>
              <a:ext uri="{FF2B5EF4-FFF2-40B4-BE49-F238E27FC236}">
                <a16:creationId xmlns:a16="http://schemas.microsoft.com/office/drawing/2014/main" id="{4335B8E3-CF32-7E47-AF8B-E5A966BAF782}"/>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570ACF92-8B91-1F46-8EEA-F757F3A9EC5C}"/>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D93D8E75-DFFF-284B-A11F-90E13B217C73}" type="datetime1">
              <a:rPr lang="en-US" altLang="en-US"/>
              <a:pPr>
                <a:defRPr/>
              </a:pPr>
              <a:t>8/14/19</a:t>
            </a:fld>
            <a:endParaRPr lang="en-US" altLang="en-US"/>
          </a:p>
        </p:txBody>
      </p:sp>
      <p:sp>
        <p:nvSpPr>
          <p:cNvPr id="3" name="Footer Placeholder 2">
            <a:extLst>
              <a:ext uri="{FF2B5EF4-FFF2-40B4-BE49-F238E27FC236}">
                <a16:creationId xmlns:a16="http://schemas.microsoft.com/office/drawing/2014/main" id="{60A8CB9D-E007-F144-B306-263D8A187C58}"/>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6EC9604F-E00F-B74F-91DF-7C664BD431FC}"/>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85A901F-84CD-B04B-A35D-F8A74252ADC8}"/>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CDE9591A-C62B-024E-A76B-02CF1E35C881}"/>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6BF0C5B3-F225-224E-A3DD-D878D5EA8E5C}"/>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85" r:id="rId5"/>
    <p:sldLayoutId id="2147483791" r:id="rId6"/>
    <p:sldLayoutId id="2147483792" r:id="rId7"/>
    <p:sldLayoutId id="2147483793" r:id="rId8"/>
    <p:sldLayoutId id="2147483794" r:id="rId9"/>
    <p:sldLayoutId id="2147483795" r:id="rId10"/>
    <p:sldLayoutId id="2147483796" r:id="rId11"/>
    <p:sldLayoutId id="2147483786"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A9D7573E-C8FE-A14A-875E-A1B4DC0C66A0}"/>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Market Timing Approaches: Non-financial &amp; Technical Indicators</a:t>
            </a:r>
          </a:p>
        </p:txBody>
      </p:sp>
      <p:sp>
        <p:nvSpPr>
          <p:cNvPr id="3075" name="Rectangle 3">
            <a:extLst>
              <a:ext uri="{FF2B5EF4-FFF2-40B4-BE49-F238E27FC236}">
                <a16:creationId xmlns:a16="http://schemas.microsoft.com/office/drawing/2014/main" id="{886F6D2E-F8D0-6149-8BF1-04EDE6209EAA}"/>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05A97DB5-493D-7A44-BBD9-4D2E40652A10}"/>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 Non-financial Indicators</a:t>
            </a:r>
          </a:p>
        </p:txBody>
      </p:sp>
      <p:sp>
        <p:nvSpPr>
          <p:cNvPr id="3074" name="Rectangle 3">
            <a:extLst>
              <a:ext uri="{FF2B5EF4-FFF2-40B4-BE49-F238E27FC236}">
                <a16:creationId xmlns:a16="http://schemas.microsoft.com/office/drawing/2014/main" id="{FCE0AA91-F8AD-C540-B07C-872EBAD3EB1E}"/>
              </a:ext>
            </a:extLst>
          </p:cNvPr>
          <p:cNvSpPr>
            <a:spLocks noGrp="1"/>
          </p:cNvSpPr>
          <p:nvPr>
            <p:ph sz="quarter" idx="1"/>
          </p:nvPr>
        </p:nvSpPr>
        <p:spPr>
          <a:xfrm>
            <a:off x="612775" y="1600200"/>
            <a:ext cx="8153400" cy="4495800"/>
          </a:xfrm>
        </p:spPr>
        <p:txBody>
          <a:bodyPr/>
          <a:lstStyle/>
          <a:p>
            <a:r>
              <a:rPr lang="en-US" altLang="en-US" u="sng">
                <a:ea typeface="ＭＳ Ｐゴシック" panose="020B0600070205080204" pitchFamily="34" charset="-128"/>
              </a:rPr>
              <a:t>Spurious indicators</a:t>
            </a:r>
            <a:r>
              <a:rPr lang="en-US" altLang="en-US">
                <a:ea typeface="ＭＳ Ｐゴシック" panose="020B0600070205080204" pitchFamily="34" charset="-128"/>
              </a:rPr>
              <a:t> that may seem to be correlated with the market but have no rational basis.</a:t>
            </a:r>
          </a:p>
          <a:p>
            <a:r>
              <a:rPr lang="en-US" altLang="en-US" u="sng">
                <a:ea typeface="ＭＳ Ｐゴシック" panose="020B0600070205080204" pitchFamily="34" charset="-128"/>
              </a:rPr>
              <a:t>Feel good indicators </a:t>
            </a:r>
            <a:r>
              <a:rPr lang="en-US" altLang="en-US">
                <a:ea typeface="ＭＳ Ｐゴシック" panose="020B0600070205080204" pitchFamily="34" charset="-128"/>
              </a:rPr>
              <a:t>that measure how happy investors are feeling - presumably, happier individuals will bid up  higher stock prices.</a:t>
            </a:r>
          </a:p>
          <a:p>
            <a:r>
              <a:rPr lang="en-US" altLang="en-US" u="sng">
                <a:ea typeface="ＭＳ Ｐゴシック" panose="020B0600070205080204" pitchFamily="34" charset="-128"/>
              </a:rPr>
              <a:t>Hype indicators </a:t>
            </a:r>
            <a:r>
              <a:rPr lang="en-US" altLang="en-US">
                <a:ea typeface="ＭＳ Ｐゴシック" panose="020B0600070205080204" pitchFamily="34" charset="-128"/>
              </a:rPr>
              <a:t>that measure whether there is a stock price bubble.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930E9B2D-0056-6E45-9AE6-F161F440D79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 Spurious Indicators</a:t>
            </a:r>
          </a:p>
        </p:txBody>
      </p:sp>
      <p:sp>
        <p:nvSpPr>
          <p:cNvPr id="130051" name="Rectangle 3">
            <a:extLst>
              <a:ext uri="{FF2B5EF4-FFF2-40B4-BE49-F238E27FC236}">
                <a16:creationId xmlns:a16="http://schemas.microsoft.com/office/drawing/2014/main" id="{CD858A74-D3D9-084D-AE0A-A867F3BAAA56}"/>
              </a:ext>
            </a:extLst>
          </p:cNvPr>
          <p:cNvSpPr>
            <a:spLocks noGrp="1" noChangeArrowheads="1"/>
          </p:cNvSpPr>
          <p:nvPr>
            <p:ph sz="quarter" idx="1"/>
          </p:nvPr>
        </p:nvSpPr>
        <p:spPr>
          <a:xfrm>
            <a:off x="612775" y="1600200"/>
            <a:ext cx="8153400" cy="4495800"/>
          </a:xfrm>
        </p:spPr>
        <p:txBody>
          <a:bodyPr rtlCol="0">
            <a:normAutofit fontScale="92500" lnSpcReduction="20000"/>
          </a:bodyPr>
          <a:lstStyle/>
          <a:p>
            <a:pPr fontAlgn="auto">
              <a:spcAft>
                <a:spcPts val="0"/>
              </a:spcAft>
              <a:buFont typeface="Arial"/>
              <a:buChar char="•"/>
              <a:defRPr/>
            </a:pPr>
            <a:r>
              <a:rPr lang="en-US" dirty="0">
                <a:ea typeface="+mn-ea"/>
                <a:cs typeface="+mn-cs"/>
              </a:rPr>
              <a:t>There are a number of indicators that claim to predict stock market movements that have no story to tell other than the fact that they work.</a:t>
            </a:r>
          </a:p>
          <a:p>
            <a:pPr fontAlgn="auto">
              <a:spcAft>
                <a:spcPts val="0"/>
              </a:spcAft>
              <a:buFont typeface="Arial"/>
              <a:buChar char="•"/>
              <a:defRPr/>
            </a:pPr>
            <a:r>
              <a:rPr lang="en-US" dirty="0">
                <a:ea typeface="+mn-ea"/>
                <a:cs typeface="+mn-cs"/>
              </a:rPr>
              <a:t>There are three problems with these indicators:</a:t>
            </a:r>
          </a:p>
          <a:p>
            <a:pPr lvl="1" fontAlgn="auto">
              <a:spcAft>
                <a:spcPts val="0"/>
              </a:spcAft>
              <a:buFont typeface="Arial"/>
              <a:buChar char="–"/>
              <a:defRPr/>
            </a:pPr>
            <a:r>
              <a:rPr lang="en-US" dirty="0">
                <a:ea typeface="+mn-ea"/>
              </a:rPr>
              <a:t>We disagree that chance cannot explain this phenomenon. When you have </a:t>
            </a:r>
            <a:r>
              <a:rPr lang="en-US" u="sng" dirty="0">
                <a:ea typeface="+mn-ea"/>
              </a:rPr>
              <a:t>hundreds of potential indicators </a:t>
            </a:r>
            <a:r>
              <a:rPr lang="en-US" dirty="0">
                <a:ea typeface="+mn-ea"/>
              </a:rPr>
              <a:t>that you can use to time markets, there will be some that show an unusually high correlation purely by chance. </a:t>
            </a:r>
          </a:p>
          <a:p>
            <a:pPr lvl="1" fontAlgn="auto">
              <a:spcAft>
                <a:spcPts val="0"/>
              </a:spcAft>
              <a:buFont typeface="Arial"/>
              <a:buChar char="–"/>
              <a:defRPr/>
            </a:pPr>
            <a:r>
              <a:rPr lang="en-US" dirty="0">
                <a:ea typeface="+mn-ea"/>
              </a:rPr>
              <a:t>A </a:t>
            </a:r>
            <a:r>
              <a:rPr lang="en-US" u="sng" dirty="0">
                <a:ea typeface="+mn-ea"/>
              </a:rPr>
              <a:t>forecast of market direction (up or down) does not really qualify as market timing</a:t>
            </a:r>
            <a:r>
              <a:rPr lang="en-US" dirty="0">
                <a:ea typeface="+mn-ea"/>
              </a:rPr>
              <a:t>, since how much the market goes up clearly does make a difference. </a:t>
            </a:r>
          </a:p>
          <a:p>
            <a:pPr lvl="1" fontAlgn="auto">
              <a:spcAft>
                <a:spcPts val="0"/>
              </a:spcAft>
              <a:buFont typeface="Arial"/>
              <a:buChar char="–"/>
              <a:defRPr/>
            </a:pPr>
            <a:r>
              <a:rPr lang="en-US" dirty="0">
                <a:ea typeface="+mn-ea"/>
              </a:rPr>
              <a:t>You </a:t>
            </a:r>
            <a:r>
              <a:rPr lang="en-US" u="sng" dirty="0">
                <a:ea typeface="+mn-ea"/>
              </a:rPr>
              <a:t>should always be cautious when you can find no economic link between a market timing indicator and the market</a:t>
            </a:r>
            <a:r>
              <a:rPr lang="en-US" dirty="0">
                <a:ea typeface="+mn-ea"/>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AC256F16-D640-C84D-BEAE-2C3336786E4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 Feel Good Indicators</a:t>
            </a:r>
          </a:p>
        </p:txBody>
      </p:sp>
      <p:sp>
        <p:nvSpPr>
          <p:cNvPr id="131075" name="Rectangle 3">
            <a:extLst>
              <a:ext uri="{FF2B5EF4-FFF2-40B4-BE49-F238E27FC236}">
                <a16:creationId xmlns:a16="http://schemas.microsoft.com/office/drawing/2014/main" id="{E15847B9-202B-1D47-833F-3EFB08FF8809}"/>
              </a:ext>
            </a:extLst>
          </p:cNvPr>
          <p:cNvSpPr>
            <a:spLocks noGrp="1" noChangeArrowheads="1"/>
          </p:cNvSpPr>
          <p:nvPr>
            <p:ph sz="quarter" idx="1"/>
          </p:nvPr>
        </p:nvSpPr>
        <p:spPr>
          <a:xfrm>
            <a:off x="612775" y="1600200"/>
            <a:ext cx="8153400" cy="4495800"/>
          </a:xfrm>
        </p:spPr>
        <p:txBody>
          <a:bodyPr rtlCol="0">
            <a:normAutofit fontScale="85000" lnSpcReduction="20000"/>
          </a:bodyPr>
          <a:lstStyle/>
          <a:p>
            <a:pPr fontAlgn="auto">
              <a:spcAft>
                <a:spcPts val="0"/>
              </a:spcAft>
              <a:buFont typeface="Arial"/>
              <a:buChar char="•"/>
              <a:defRPr/>
            </a:pPr>
            <a:r>
              <a:rPr lang="en-US" dirty="0">
                <a:ea typeface="+mn-ea"/>
                <a:cs typeface="+mn-cs"/>
              </a:rPr>
              <a:t>When people </a:t>
            </a:r>
            <a:r>
              <a:rPr lang="en-US" u="sng" dirty="0">
                <a:ea typeface="+mn-ea"/>
                <a:cs typeface="+mn-cs"/>
              </a:rPr>
              <a:t>feel optimistic about the future, it is not just stock prices that are affected by this optimism</a:t>
            </a:r>
            <a:r>
              <a:rPr lang="en-US" dirty="0">
                <a:ea typeface="+mn-ea"/>
                <a:cs typeface="+mn-cs"/>
              </a:rPr>
              <a:t>. Often, there are social consequences as well, with styles and social mores affected by the fact that investors and consumers feel good about the economy.</a:t>
            </a:r>
          </a:p>
          <a:p>
            <a:pPr fontAlgn="auto">
              <a:spcAft>
                <a:spcPts val="0"/>
              </a:spcAft>
              <a:buFont typeface="Arial"/>
              <a:buChar char="•"/>
              <a:defRPr/>
            </a:pPr>
            <a:r>
              <a:rPr lang="en-US" dirty="0">
                <a:ea typeface="+mn-ea"/>
                <a:cs typeface="+mn-cs"/>
              </a:rPr>
              <a:t>It is not surprising, therefore, that people </a:t>
            </a:r>
            <a:r>
              <a:rPr lang="en-US" u="sng" dirty="0">
                <a:ea typeface="+mn-ea"/>
                <a:cs typeface="+mn-cs"/>
              </a:rPr>
              <a:t>have discovered linkages between social indicators and Wall Street</a:t>
            </a:r>
            <a:r>
              <a:rPr lang="en-US" dirty="0">
                <a:ea typeface="+mn-ea"/>
                <a:cs typeface="+mn-cs"/>
              </a:rPr>
              <a:t>. You should expect to see a high correlation between demand at highly priced restaurants at New York City (or wherever young investment bankers and traders go) and the market.</a:t>
            </a:r>
          </a:p>
          <a:p>
            <a:pPr fontAlgn="auto">
              <a:spcAft>
                <a:spcPts val="0"/>
              </a:spcAft>
              <a:buFont typeface="Arial"/>
              <a:buChar char="•"/>
              <a:defRPr/>
            </a:pPr>
            <a:r>
              <a:rPr lang="en-US" dirty="0">
                <a:ea typeface="+mn-ea"/>
                <a:cs typeface="+mn-cs"/>
              </a:rPr>
              <a:t>The problem with feel good indicators, in general, is that </a:t>
            </a:r>
            <a:r>
              <a:rPr lang="en-US" u="sng" dirty="0">
                <a:ea typeface="+mn-ea"/>
                <a:cs typeface="+mn-cs"/>
              </a:rPr>
              <a:t>they tend to be contemporaneous or lagging </a:t>
            </a:r>
            <a:r>
              <a:rPr lang="en-US" dirty="0">
                <a:ea typeface="+mn-ea"/>
                <a:cs typeface="+mn-cs"/>
              </a:rPr>
              <a:t>rather than leading indicators.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537FFE02-D7C4-4D4A-86F8-BB0F32A8EC9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 Hype Indicators</a:t>
            </a:r>
          </a:p>
        </p:txBody>
      </p:sp>
      <p:sp>
        <p:nvSpPr>
          <p:cNvPr id="6146" name="Rectangle 3">
            <a:extLst>
              <a:ext uri="{FF2B5EF4-FFF2-40B4-BE49-F238E27FC236}">
                <a16:creationId xmlns:a16="http://schemas.microsoft.com/office/drawing/2014/main" id="{71E32B25-2B92-0841-B2A0-1EE3DE5C47AC}"/>
              </a:ext>
            </a:extLst>
          </p:cNvPr>
          <p:cNvSpPr>
            <a:spLocks noGrp="1"/>
          </p:cNvSpPr>
          <p:nvPr>
            <p:ph sz="quarter" idx="1"/>
          </p:nvPr>
        </p:nvSpPr>
        <p:spPr>
          <a:xfrm>
            <a:off x="612775" y="1600200"/>
            <a:ext cx="8153400" cy="4495800"/>
          </a:xfrm>
        </p:spPr>
        <p:txBody>
          <a:bodyPr/>
          <a:lstStyle/>
          <a:p>
            <a:pPr>
              <a:lnSpc>
                <a:spcPct val="80000"/>
              </a:lnSpc>
            </a:pPr>
            <a:r>
              <a:rPr lang="en-US" altLang="en-US" sz="1800">
                <a:ea typeface="ＭＳ Ｐゴシック" panose="020B0600070205080204" pitchFamily="34" charset="-128"/>
              </a:rPr>
              <a:t>When stocks become a fad and investors are buying stocks just because of the hype, there is clearly a danger of a bubble.</a:t>
            </a:r>
          </a:p>
          <a:p>
            <a:pPr>
              <a:lnSpc>
                <a:spcPct val="80000"/>
              </a:lnSpc>
            </a:pPr>
            <a:r>
              <a:rPr lang="en-US" altLang="en-US" sz="1800">
                <a:ea typeface="ＭＳ Ｐゴシック" panose="020B0600070205080204" pitchFamily="34" charset="-128"/>
              </a:rPr>
              <a:t>Here is an example. The </a:t>
            </a:r>
            <a:r>
              <a:rPr lang="ja-JP" altLang="en-US" sz="1800">
                <a:ea typeface="ＭＳ Ｐゴシック" panose="020B0600070205080204" pitchFamily="34" charset="-128"/>
              </a:rPr>
              <a:t>“</a:t>
            </a:r>
            <a:r>
              <a:rPr lang="en-US" altLang="ja-JP" sz="1800">
                <a:ea typeface="ＭＳ Ｐゴシック" panose="020B0600070205080204" pitchFamily="34" charset="-128"/>
              </a:rPr>
              <a:t>cocktail party chatter</a:t>
            </a:r>
            <a:r>
              <a:rPr lang="ja-JP" altLang="en-US" sz="1800">
                <a:ea typeface="ＭＳ Ｐゴシック" panose="020B0600070205080204" pitchFamily="34" charset="-128"/>
              </a:rPr>
              <a:t>”</a:t>
            </a:r>
            <a:r>
              <a:rPr lang="en-US" altLang="ja-JP" sz="1800">
                <a:ea typeface="ＭＳ Ｐゴシック" panose="020B0600070205080204" pitchFamily="34" charset="-128"/>
              </a:rPr>
              <a:t> indicator tracks three measures – the </a:t>
            </a:r>
            <a:r>
              <a:rPr lang="en-US" altLang="ja-JP" sz="1800" u="sng">
                <a:ea typeface="ＭＳ Ｐゴシック" panose="020B0600070205080204" pitchFamily="34" charset="-128"/>
              </a:rPr>
              <a:t>time elapsed at a party before talk turns to stocks, the average age of the people discussing stocks and the fad component of the chatter</a:t>
            </a:r>
            <a:r>
              <a:rPr lang="en-US" altLang="ja-JP" sz="1800">
                <a:ea typeface="ＭＳ Ｐゴシック" panose="020B0600070205080204" pitchFamily="34" charset="-128"/>
              </a:rPr>
              <a:t>. According to the indicator, the less time it takes for the talk to turn to stocks, the lower the average age of the market discussants and the greater the fad component, the more negative you should be about future stock price movements. </a:t>
            </a:r>
          </a:p>
          <a:p>
            <a:pPr>
              <a:lnSpc>
                <a:spcPct val="80000"/>
              </a:lnSpc>
            </a:pPr>
            <a:r>
              <a:rPr lang="en-US" altLang="en-US" sz="1800">
                <a:ea typeface="ＭＳ Ｐゴシック" panose="020B0600070205080204" pitchFamily="34" charset="-128"/>
              </a:rPr>
              <a:t>As investors increasingly turn to social media, researchers are probing the data that is coming from these forums to see if they can used to get a sense of market mood. A study of ten million tweets in 2008 found that a relationship between the collective mood on the tweets predicted stock price movements.</a:t>
            </a:r>
          </a:p>
          <a:p>
            <a:pPr>
              <a:lnSpc>
                <a:spcPct val="80000"/>
              </a:lnSpc>
            </a:pPr>
            <a:r>
              <a:rPr lang="en-US" altLang="en-US" sz="1800">
                <a:ea typeface="ＭＳ Ｐゴシック" panose="020B0600070205080204" pitchFamily="34" charset="-128"/>
              </a:rPr>
              <a:t>There are limitations with these indicators</a:t>
            </a:r>
          </a:p>
          <a:p>
            <a:pPr lvl="1">
              <a:lnSpc>
                <a:spcPct val="80000"/>
              </a:lnSpc>
            </a:pPr>
            <a:r>
              <a:rPr lang="en-US" altLang="en-US" sz="1500">
                <a:ea typeface="ＭＳ Ｐゴシック" panose="020B0600070205080204" pitchFamily="34" charset="-128"/>
              </a:rPr>
              <a:t>Defining </a:t>
            </a:r>
            <a:r>
              <a:rPr lang="en-US" altLang="en-US" sz="1500" u="sng">
                <a:ea typeface="ＭＳ Ｐゴシック" panose="020B0600070205080204" pitchFamily="34" charset="-128"/>
              </a:rPr>
              <a:t>what constitutes abnormal can be tricky in a world where standards and tastes are shifting</a:t>
            </a:r>
            <a:r>
              <a:rPr lang="en-US" altLang="en-US" sz="1500">
                <a:ea typeface="ＭＳ Ｐゴシック" panose="020B0600070205080204" pitchFamily="34" charset="-128"/>
              </a:rPr>
              <a:t>. </a:t>
            </a:r>
          </a:p>
          <a:p>
            <a:pPr lvl="1">
              <a:lnSpc>
                <a:spcPct val="80000"/>
              </a:lnSpc>
            </a:pPr>
            <a:r>
              <a:rPr lang="en-US" altLang="en-US" sz="1500">
                <a:ea typeface="ＭＳ Ｐゴシック" panose="020B0600070205080204" pitchFamily="34" charset="-128"/>
              </a:rPr>
              <a:t>Even if we decide that there is an abnormally high interest in the market today and you conclude (based upon the hype indicators) that stocks are over valued, </a:t>
            </a:r>
            <a:r>
              <a:rPr lang="en-US" altLang="en-US" sz="1500" u="sng">
                <a:ea typeface="ＭＳ Ｐゴシック" panose="020B0600070205080204" pitchFamily="34" charset="-128"/>
              </a:rPr>
              <a:t>there is no guarantee that stocks will not get more overvalued before the correction occurs</a:t>
            </a:r>
            <a:r>
              <a:rPr lang="en-US" altLang="en-US" sz="1500">
                <a:ea typeface="ＭＳ Ｐゴシック" panose="020B0600070205080204" pitchFamily="34" charset="-128"/>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76C5F8B4-17ED-554E-851D-66BAC99C195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II. Technical Indicators</a:t>
            </a:r>
          </a:p>
        </p:txBody>
      </p:sp>
      <p:sp>
        <p:nvSpPr>
          <p:cNvPr id="7170" name="Rectangle 3">
            <a:extLst>
              <a:ext uri="{FF2B5EF4-FFF2-40B4-BE49-F238E27FC236}">
                <a16:creationId xmlns:a16="http://schemas.microsoft.com/office/drawing/2014/main" id="{8426E67E-4B2B-584B-B63A-1E060B7B7644}"/>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Past prices</a:t>
            </a:r>
          </a:p>
          <a:p>
            <a:pPr lvl="1"/>
            <a:r>
              <a:rPr lang="en-US" altLang="en-US">
                <a:ea typeface="ＭＳ Ｐゴシック" panose="020B0600070205080204" pitchFamily="34" charset="-128"/>
              </a:rPr>
              <a:t>Price reversals or momentum</a:t>
            </a:r>
          </a:p>
          <a:p>
            <a:pPr lvl="1"/>
            <a:r>
              <a:rPr lang="en-US" altLang="en-US">
                <a:ea typeface="ＭＳ Ｐゴシック" panose="020B0600070205080204" pitchFamily="34" charset="-128"/>
              </a:rPr>
              <a:t>The January Indicator</a:t>
            </a:r>
          </a:p>
          <a:p>
            <a:r>
              <a:rPr lang="en-US" altLang="en-US">
                <a:ea typeface="ＭＳ Ｐゴシック" panose="020B0600070205080204" pitchFamily="34" charset="-128"/>
              </a:rPr>
              <a:t>Trading Volume</a:t>
            </a:r>
          </a:p>
          <a:p>
            <a:r>
              <a:rPr lang="en-US" altLang="en-US">
                <a:ea typeface="ＭＳ Ｐゴシック" panose="020B0600070205080204" pitchFamily="34" charset="-128"/>
              </a:rPr>
              <a:t>Market Volatility</a:t>
            </a:r>
          </a:p>
          <a:p>
            <a:r>
              <a:rPr lang="en-US" altLang="en-US">
                <a:ea typeface="ＭＳ Ｐゴシック" panose="020B0600070205080204" pitchFamily="34" charset="-128"/>
              </a:rPr>
              <a:t>Other price and sentiment indicators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8A0A1710-8E51-0C41-9CA2-74A4FCAB4763}"/>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1a. Past Prices: Does the past hold signs for the future?</a:t>
            </a:r>
          </a:p>
        </p:txBody>
      </p:sp>
      <p:pic>
        <p:nvPicPr>
          <p:cNvPr id="8194" name="Content Placeholder 2">
            <a:extLst>
              <a:ext uri="{FF2B5EF4-FFF2-40B4-BE49-F238E27FC236}">
                <a16:creationId xmlns:a16="http://schemas.microsoft.com/office/drawing/2014/main" id="{32654A6B-1546-C249-ADE1-57AE7625EB2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38125" y="2108956"/>
            <a:ext cx="8528050" cy="2030488"/>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A2C7BE7E-C520-CA42-B188-BCDD2226703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1b. The January Indicator</a:t>
            </a:r>
          </a:p>
        </p:txBody>
      </p:sp>
      <p:sp>
        <p:nvSpPr>
          <p:cNvPr id="9218" name="Rectangle 3">
            <a:extLst>
              <a:ext uri="{FF2B5EF4-FFF2-40B4-BE49-F238E27FC236}">
                <a16:creationId xmlns:a16="http://schemas.microsoft.com/office/drawing/2014/main" id="{6CAB3127-D979-494F-B580-F5B72C21F228}"/>
              </a:ext>
            </a:extLst>
          </p:cNvPr>
          <p:cNvSpPr>
            <a:spLocks noGrp="1"/>
          </p:cNvSpPr>
          <p:nvPr>
            <p:ph sz="quarter" idx="1"/>
          </p:nvPr>
        </p:nvSpPr>
        <p:spPr>
          <a:xfrm>
            <a:off x="612775" y="1600200"/>
            <a:ext cx="8153400" cy="4495800"/>
          </a:xfrm>
        </p:spPr>
        <p:txBody>
          <a:bodyPr/>
          <a:lstStyle/>
          <a:p>
            <a:pPr>
              <a:lnSpc>
                <a:spcPct val="80000"/>
              </a:lnSpc>
            </a:pPr>
            <a:r>
              <a:rPr lang="en-US" altLang="en-US" sz="2500">
                <a:ea typeface="ＭＳ Ｐゴシック" panose="020B0600070205080204" pitchFamily="34" charset="-128"/>
              </a:rPr>
              <a:t>As January goes, so goes the year – if stocks are up, the market will be up for the year, but a bad beginning usually precedes a poor year. </a:t>
            </a:r>
          </a:p>
          <a:p>
            <a:pPr>
              <a:lnSpc>
                <a:spcPct val="80000"/>
              </a:lnSpc>
            </a:pPr>
            <a:r>
              <a:rPr lang="en-US" altLang="en-US" sz="2500">
                <a:ea typeface="ＭＳ Ｐゴシック" panose="020B0600070205080204" pitchFamily="34" charset="-128"/>
              </a:rPr>
              <a:t>According to the venerable Stock Trader</a:t>
            </a:r>
            <a:r>
              <a:rPr lang="ja-JP" altLang="en-US" sz="2500">
                <a:ea typeface="ＭＳ Ｐゴシック" panose="020B0600070205080204" pitchFamily="34" charset="-128"/>
              </a:rPr>
              <a:t>’</a:t>
            </a:r>
            <a:r>
              <a:rPr lang="en-US" altLang="ja-JP" sz="2500">
                <a:ea typeface="ＭＳ Ｐゴシック" panose="020B0600070205080204" pitchFamily="34" charset="-128"/>
              </a:rPr>
              <a:t>s Almanac that is compiled every year by Yale Hirsch, this indicator has worked 88% of the time. </a:t>
            </a:r>
          </a:p>
          <a:p>
            <a:pPr>
              <a:lnSpc>
                <a:spcPct val="80000"/>
              </a:lnSpc>
            </a:pPr>
            <a:r>
              <a:rPr lang="en-US" altLang="en-US" sz="2500">
                <a:ea typeface="ＭＳ Ｐゴシック" panose="020B0600070205080204" pitchFamily="34" charset="-128"/>
              </a:rPr>
              <a:t>Note, though that if you exclude January from the year</a:t>
            </a:r>
            <a:r>
              <a:rPr lang="ja-JP" altLang="en-US" sz="2500">
                <a:ea typeface="ＭＳ Ｐゴシック" panose="020B0600070205080204" pitchFamily="34" charset="-128"/>
              </a:rPr>
              <a:t>’</a:t>
            </a:r>
            <a:r>
              <a:rPr lang="en-US" altLang="ja-JP" sz="2500">
                <a:ea typeface="ＭＳ Ｐゴシック" panose="020B0600070205080204" pitchFamily="34" charset="-128"/>
              </a:rPr>
              <a:t>s returns and compute the returns over the remaining 11 months of the year, the signal becomes much weaker and returns are negative only 50% of the time after a bad start in January. Thus, selling your stocks after stocks have gone down in January may not protect you from poor returns.</a:t>
            </a:r>
            <a:endParaRPr lang="en-US" altLang="en-US" sz="2500">
              <a:ea typeface="ＭＳ Ｐゴシック"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ADC2AD3E-425F-EA4F-94BC-93CC8C6C8D56}"/>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2a. Trading Volume</a:t>
            </a:r>
          </a:p>
        </p:txBody>
      </p:sp>
      <p:sp>
        <p:nvSpPr>
          <p:cNvPr id="10242" name="Rectangle 3">
            <a:extLst>
              <a:ext uri="{FF2B5EF4-FFF2-40B4-BE49-F238E27FC236}">
                <a16:creationId xmlns:a16="http://schemas.microsoft.com/office/drawing/2014/main" id="{10E4D48E-96CD-0345-BF77-74F7E52F1990}"/>
              </a:ext>
            </a:extLst>
          </p:cNvPr>
          <p:cNvSpPr>
            <a:spLocks noGrp="1"/>
          </p:cNvSpPr>
          <p:nvPr>
            <p:ph sz="quarter" idx="1"/>
          </p:nvPr>
        </p:nvSpPr>
        <p:spPr>
          <a:xfrm>
            <a:off x="612775" y="1600200"/>
            <a:ext cx="8153400" cy="4495800"/>
          </a:xfrm>
        </p:spPr>
        <p:txBody>
          <a:bodyPr/>
          <a:lstStyle/>
          <a:p>
            <a:pPr>
              <a:lnSpc>
                <a:spcPct val="80000"/>
              </a:lnSpc>
            </a:pPr>
            <a:r>
              <a:rPr lang="en-US" altLang="en-US" sz="2000" u="sng">
                <a:ea typeface="ＭＳ Ｐゴシック" panose="020B0600070205080204" pitchFamily="34" charset="-128"/>
              </a:rPr>
              <a:t>Price increases that occur without much trading volume are viewed as less likely to carry over</a:t>
            </a:r>
            <a:r>
              <a:rPr lang="en-US" altLang="en-US" sz="2000">
                <a:ea typeface="ＭＳ Ｐゴシック" panose="020B0600070205080204" pitchFamily="34" charset="-128"/>
              </a:rPr>
              <a:t> into the next trading period than those that are accompanied by heavy volume. </a:t>
            </a:r>
          </a:p>
          <a:p>
            <a:pPr>
              <a:lnSpc>
                <a:spcPct val="80000"/>
              </a:lnSpc>
            </a:pPr>
            <a:r>
              <a:rPr lang="en-US" altLang="en-US" sz="2000">
                <a:ea typeface="ＭＳ Ｐゴシック" panose="020B0600070205080204" pitchFamily="34" charset="-128"/>
              </a:rPr>
              <a:t>At the same time, </a:t>
            </a:r>
            <a:r>
              <a:rPr lang="en-US" altLang="en-US" sz="2000" u="sng">
                <a:ea typeface="ＭＳ Ｐゴシック" panose="020B0600070205080204" pitchFamily="34" charset="-128"/>
              </a:rPr>
              <a:t>very heavy volume can also indicate turning points in markets</a:t>
            </a:r>
            <a:r>
              <a:rPr lang="en-US" altLang="en-US" sz="2000">
                <a:ea typeface="ＭＳ Ｐゴシック" panose="020B0600070205080204" pitchFamily="34" charset="-128"/>
              </a:rPr>
              <a:t>. For instance, a drop in the index with very heavy trading volume is called a selling climax and may be viewed as a sign that the market has hit bottom. This supposedly removes most of the bearish investors from the mix, opening the market up presumably to more optimistic investors. On the other hand, an increase in the index accompanied by heavy trading volume may be viewed as a sign that market has topped out. </a:t>
            </a:r>
          </a:p>
          <a:p>
            <a:pPr>
              <a:lnSpc>
                <a:spcPct val="80000"/>
              </a:lnSpc>
            </a:pPr>
            <a:r>
              <a:rPr lang="en-US" altLang="en-US" sz="2000">
                <a:ea typeface="ＭＳ Ｐゴシック" panose="020B0600070205080204" pitchFamily="34" charset="-128"/>
              </a:rPr>
              <a:t>Another </a:t>
            </a:r>
            <a:r>
              <a:rPr lang="en-US" altLang="en-US" sz="2000" u="sng">
                <a:ea typeface="ＭＳ Ｐゴシック" panose="020B0600070205080204" pitchFamily="34" charset="-128"/>
              </a:rPr>
              <a:t>widely used indicator looks at the trading volume on puts as a ratio of the trading volume on calls</a:t>
            </a:r>
            <a:r>
              <a:rPr lang="en-US" altLang="en-US" sz="2000">
                <a:ea typeface="ＭＳ Ｐゴシック" panose="020B0600070205080204" pitchFamily="34" charset="-128"/>
              </a:rPr>
              <a:t>. This ratio, which is called the put-call ratio is often used as a contrarian indicator. When investors become more bearish, they buy more puts and this (as the contrarian argument goes) is a good sign for the future of the market.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44F69A3B-0D48-1145-BA9A-B62CB58C0B9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2b. Money Flow</a:t>
            </a:r>
          </a:p>
        </p:txBody>
      </p:sp>
      <p:sp>
        <p:nvSpPr>
          <p:cNvPr id="11266" name="Rectangle 3">
            <a:extLst>
              <a:ext uri="{FF2B5EF4-FFF2-40B4-BE49-F238E27FC236}">
                <a16:creationId xmlns:a16="http://schemas.microsoft.com/office/drawing/2014/main" id="{32C1A6C7-5719-6C4C-B79D-5397C2AC11F6}"/>
              </a:ext>
            </a:extLst>
          </p:cNvPr>
          <p:cNvSpPr>
            <a:spLocks noGrp="1"/>
          </p:cNvSpPr>
          <p:nvPr>
            <p:ph sz="quarter" idx="1"/>
          </p:nvPr>
        </p:nvSpPr>
        <p:spPr>
          <a:xfrm>
            <a:off x="612775" y="1600200"/>
            <a:ext cx="8153400" cy="4495800"/>
          </a:xfrm>
        </p:spPr>
        <p:txBody>
          <a:bodyPr/>
          <a:lstStyle/>
          <a:p>
            <a:pPr>
              <a:lnSpc>
                <a:spcPct val="80000"/>
              </a:lnSpc>
            </a:pPr>
            <a:r>
              <a:rPr lang="en-US" altLang="en-US" sz="1800" u="sng">
                <a:ea typeface="ＭＳ Ｐゴシック" panose="020B0600070205080204" pitchFamily="34" charset="-128"/>
              </a:rPr>
              <a:t>Money flow is the difference between uptick volume and downtick volume</a:t>
            </a:r>
            <a:r>
              <a:rPr lang="en-US" altLang="en-US" sz="1800">
                <a:ea typeface="ＭＳ Ｐゴシック" panose="020B0600070205080204" pitchFamily="34" charset="-128"/>
              </a:rPr>
              <a:t>, as predictor of market movements. An increase in the money flow is viewed as a positive signal for future market movements whereas a decrease is viewed as a bearish signal. </a:t>
            </a:r>
          </a:p>
          <a:p>
            <a:pPr>
              <a:lnSpc>
                <a:spcPct val="80000"/>
              </a:lnSpc>
            </a:pPr>
            <a:r>
              <a:rPr lang="en-US" altLang="en-US" sz="1800">
                <a:ea typeface="ＭＳ Ｐゴシック" panose="020B0600070205080204" pitchFamily="34" charset="-128"/>
              </a:rPr>
              <a:t>Using daily money flows from July 1997 to June 1998, Bennett and Sias find that </a:t>
            </a:r>
            <a:r>
              <a:rPr lang="en-US" altLang="en-US" sz="1800" u="sng">
                <a:ea typeface="ＭＳ Ｐゴシック" panose="020B0600070205080204" pitchFamily="34" charset="-128"/>
              </a:rPr>
              <a:t>money flow is highly correlated with returns in the same period, which is not surprising</a:t>
            </a:r>
            <a:r>
              <a:rPr lang="en-US" altLang="en-US" sz="1800">
                <a:ea typeface="ＭＳ Ｐゴシック" panose="020B0600070205080204" pitchFamily="34" charset="-128"/>
              </a:rPr>
              <a:t>. While they find </a:t>
            </a:r>
            <a:r>
              <a:rPr lang="en-US" altLang="en-US" sz="1800" u="sng">
                <a:ea typeface="ＭＳ Ｐゴシック" panose="020B0600070205080204" pitchFamily="34" charset="-128"/>
              </a:rPr>
              <a:t>no predictive ability with short period returns </a:t>
            </a:r>
            <a:r>
              <a:rPr lang="en-US" altLang="en-US" sz="1800">
                <a:ea typeface="ＭＳ Ｐゴシック" panose="020B0600070205080204" pitchFamily="34" charset="-128"/>
              </a:rPr>
              <a:t>– five day returns are not correlated with money flow in the previous five days – they do find </a:t>
            </a:r>
            <a:r>
              <a:rPr lang="en-US" altLang="en-US" sz="1800" u="sng">
                <a:ea typeface="ＭＳ Ｐゴシック" panose="020B0600070205080204" pitchFamily="34" charset="-128"/>
              </a:rPr>
              <a:t>some predictive ability for longer periods</a:t>
            </a:r>
            <a:r>
              <a:rPr lang="en-US" altLang="en-US" sz="1800">
                <a:ea typeface="ＭＳ Ｐゴシック" panose="020B0600070205080204" pitchFamily="34" charset="-128"/>
              </a:rPr>
              <a:t>. With 40-day returns and money flow over the prior 40 days, for instance, there is a link between high money flow and positive stock returns.</a:t>
            </a:r>
          </a:p>
          <a:p>
            <a:pPr>
              <a:lnSpc>
                <a:spcPct val="80000"/>
              </a:lnSpc>
            </a:pPr>
            <a:r>
              <a:rPr lang="en-US" altLang="en-US" sz="1800">
                <a:ea typeface="ＭＳ Ｐゴシック" panose="020B0600070205080204" pitchFamily="34" charset="-128"/>
              </a:rPr>
              <a:t>Chan, Hameed and Tong extend this analysis to global equity markets. They find that </a:t>
            </a:r>
            <a:r>
              <a:rPr lang="en-US" altLang="en-US" sz="1800" u="sng">
                <a:ea typeface="ＭＳ Ｐゴシック" panose="020B0600070205080204" pitchFamily="34" charset="-128"/>
              </a:rPr>
              <a:t>equity markets show momentum </a:t>
            </a:r>
            <a:r>
              <a:rPr lang="en-US" altLang="en-US" sz="1800">
                <a:ea typeface="ＭＳ Ｐゴシック" panose="020B0600070205080204" pitchFamily="34" charset="-128"/>
              </a:rPr>
              <a:t>– markets that have done well in the recent past are more likely to continue doing well,, whereas markets that have done badly remain poor performers. However, they find that the momentum effect is stronger for equity markets that have high trading volume and weaker in markets with low trading volume.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1FB826F2-20AD-444C-9ED7-7D169104EDB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3. Volatility</a:t>
            </a:r>
          </a:p>
        </p:txBody>
      </p:sp>
      <p:graphicFrame>
        <p:nvGraphicFramePr>
          <p:cNvPr id="12290" name="Object 3">
            <a:extLst>
              <a:ext uri="{FF2B5EF4-FFF2-40B4-BE49-F238E27FC236}">
                <a16:creationId xmlns:a16="http://schemas.microsoft.com/office/drawing/2014/main" id="{D543A6B3-0F1D-3D4A-84EC-8C5E4513996E}"/>
              </a:ext>
            </a:extLst>
          </p:cNvPr>
          <p:cNvGraphicFramePr>
            <a:graphicFrameLocks noGrp="1" noChangeAspect="1"/>
          </p:cNvGraphicFramePr>
          <p:nvPr>
            <p:ph sz="quarter" idx="1"/>
          </p:nvPr>
        </p:nvGraphicFramePr>
        <p:xfrm>
          <a:off x="1624013" y="1600200"/>
          <a:ext cx="6129337" cy="4495800"/>
        </p:xfrm>
        <a:graphic>
          <a:graphicData uri="http://schemas.openxmlformats.org/presentationml/2006/ole">
            <mc:AlternateContent xmlns:mc="http://schemas.openxmlformats.org/markup-compatibility/2006">
              <mc:Choice xmlns:v="urn:schemas-microsoft-com:vml" Requires="v">
                <p:oleObj spid="_x0000_s12291" name="Worksheet" r:id="rId3" imgW="9575800" imgH="7023100" progId="Excel.Sheet.8">
                  <p:embed/>
                </p:oleObj>
              </mc:Choice>
              <mc:Fallback>
                <p:oleObj name="Worksheet" r:id="rId3" imgW="9575800" imgH="7023100" progId="Excel.Sheet.8">
                  <p:embed/>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4013" y="1600200"/>
                        <a:ext cx="6129337"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22429B51-B87B-444F-AFE5-18586773579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4. Other Indicators</a:t>
            </a:r>
          </a:p>
        </p:txBody>
      </p:sp>
      <p:sp>
        <p:nvSpPr>
          <p:cNvPr id="13314" name="Rectangle 3">
            <a:extLst>
              <a:ext uri="{FF2B5EF4-FFF2-40B4-BE49-F238E27FC236}">
                <a16:creationId xmlns:a16="http://schemas.microsoft.com/office/drawing/2014/main" id="{68911EDB-CA29-BA4A-A4A6-6602A1CF1A1A}"/>
              </a:ext>
            </a:extLst>
          </p:cNvPr>
          <p:cNvSpPr>
            <a:spLocks noGrp="1"/>
          </p:cNvSpPr>
          <p:nvPr>
            <p:ph sz="quarter" idx="1"/>
          </p:nvPr>
        </p:nvSpPr>
        <p:spPr>
          <a:xfrm>
            <a:off x="612775" y="1600200"/>
            <a:ext cx="8153400" cy="4495800"/>
          </a:xfrm>
        </p:spPr>
        <p:txBody>
          <a:bodyPr/>
          <a:lstStyle/>
          <a:p>
            <a:pPr>
              <a:lnSpc>
                <a:spcPct val="80000"/>
              </a:lnSpc>
            </a:pPr>
            <a:r>
              <a:rPr lang="en-US" altLang="en-US" sz="2000" u="sng">
                <a:ea typeface="ＭＳ Ｐゴシック" panose="020B0600070205080204" pitchFamily="34" charset="-128"/>
              </a:rPr>
              <a:t>Chart patterns</a:t>
            </a:r>
            <a:r>
              <a:rPr lang="en-US" altLang="en-US" sz="2000">
                <a:ea typeface="ＭＳ Ｐゴシック" panose="020B0600070205080204" pitchFamily="34" charset="-128"/>
              </a:rPr>
              <a:t>: Just as support and resistance lines and trend lines are used to determine when to move in and out of individual stocks, they are also used to decide when to move in and out of the stock market. </a:t>
            </a:r>
          </a:p>
          <a:p>
            <a:pPr>
              <a:lnSpc>
                <a:spcPct val="80000"/>
              </a:lnSpc>
            </a:pPr>
            <a:r>
              <a:rPr lang="en-US" altLang="en-US" sz="2000" u="sng">
                <a:ea typeface="ＭＳ Ｐゴシック" panose="020B0600070205080204" pitchFamily="34" charset="-128"/>
              </a:rPr>
              <a:t>Sentiment indicators </a:t>
            </a:r>
            <a:r>
              <a:rPr lang="en-US" altLang="en-US" sz="2000">
                <a:ea typeface="ＭＳ Ｐゴシック" panose="020B0600070205080204" pitchFamily="34" charset="-128"/>
              </a:rPr>
              <a:t>try to measure the mood of the market. One widely used measure is the confidence index which is defined to be the ratio of the yield on BBB rated bonds to the yield on AAA rated bonds. If this ratio increases, investors are becoming more risk averse or at least demanding a higher price for taking on risk, which is negative for stocks. </a:t>
            </a:r>
          </a:p>
          <a:p>
            <a:pPr>
              <a:lnSpc>
                <a:spcPct val="80000"/>
              </a:lnSpc>
            </a:pPr>
            <a:r>
              <a:rPr lang="en-US" altLang="en-US" sz="2000" u="sng">
                <a:ea typeface="ＭＳ Ｐゴシック" panose="020B0600070205080204" pitchFamily="34" charset="-128"/>
              </a:rPr>
              <a:t>Trader sentiment</a:t>
            </a:r>
            <a:r>
              <a:rPr lang="en-US" altLang="en-US" sz="2000">
                <a:ea typeface="ＭＳ Ｐゴシック" panose="020B0600070205080204" pitchFamily="34" charset="-128"/>
              </a:rPr>
              <a:t>: Another indicator that is viewed as bullish for stocks is aggregate insider buying of stocks. When this measure increases, according to its proponents, stocks are more likely to go up. Other sentiment indicators include mutual fund cash positions and the degree of bullishness among investment advisors/newsletters. They can be used either as momentum or contrarian indicators.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1346</TotalTime>
  <Words>1346</Words>
  <Application>Microsoft Macintosh PowerPoint</Application>
  <PresentationFormat>On-screen Show (4:3)</PresentationFormat>
  <Paragraphs>48</Paragraphs>
  <Slides>12</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0" baseType="lpstr">
      <vt:lpstr>Times</vt:lpstr>
      <vt:lpstr>ＭＳ Ｐゴシック</vt:lpstr>
      <vt:lpstr>Arial</vt:lpstr>
      <vt:lpstr>Calibri</vt:lpstr>
      <vt:lpstr>Wingdings</vt:lpstr>
      <vt:lpstr>Wingdings 2</vt:lpstr>
      <vt:lpstr>Basic</vt:lpstr>
      <vt:lpstr>Microsoft Excel Worksheet</vt:lpstr>
      <vt:lpstr>Market Timing Approaches: Non-financial &amp; Technical Indicators</vt:lpstr>
      <vt:lpstr>I. Non-financial Indicators</vt:lpstr>
      <vt:lpstr>1. Spurious Indicators</vt:lpstr>
      <vt:lpstr>2. Feel Good Indicators</vt:lpstr>
      <vt:lpstr>3. Hype Indicators</vt:lpstr>
      <vt:lpstr>II. Technical Indicators</vt:lpstr>
      <vt:lpstr>1a. Past Prices: Does the past hold signs for the future?</vt:lpstr>
      <vt:lpstr>1b. The January Indicator</vt:lpstr>
      <vt:lpstr>2a. Trading Volume</vt:lpstr>
      <vt:lpstr>2b. Money Flow</vt:lpstr>
      <vt:lpstr>3. Volatility</vt:lpstr>
      <vt:lpstr>4. Other Indicators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104</cp:revision>
  <cp:lastPrinted>1998-08-25T17:04:55Z</cp:lastPrinted>
  <dcterms:created xsi:type="dcterms:W3CDTF">1998-07-22T17:34:10Z</dcterms:created>
  <dcterms:modified xsi:type="dcterms:W3CDTF">2019-08-15T01:52:23Z</dcterms:modified>
</cp:coreProperties>
</file>