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0" r:id="rId1"/>
  </p:sldMasterIdLst>
  <p:notesMasterIdLst>
    <p:notesMasterId r:id="rId14"/>
  </p:notesMasterIdLst>
  <p:sldIdLst>
    <p:sldId id="256" r:id="rId2"/>
    <p:sldId id="327" r:id="rId3"/>
    <p:sldId id="328" r:id="rId4"/>
    <p:sldId id="329" r:id="rId5"/>
    <p:sldId id="330" r:id="rId6"/>
    <p:sldId id="331" r:id="rId7"/>
    <p:sldId id="332" r:id="rId8"/>
    <p:sldId id="333" r:id="rId9"/>
    <p:sldId id="334" r:id="rId10"/>
    <p:sldId id="335" r:id="rId11"/>
    <p:sldId id="336" r:id="rId12"/>
    <p:sldId id="338"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3076"/>
  </p:normalViewPr>
  <p:slideViewPr>
    <p:cSldViewPr>
      <p:cViewPr varScale="1">
        <p:scale>
          <a:sx n="122" d="100"/>
          <a:sy n="122" d="100"/>
        </p:scale>
        <p:origin x="19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Home%20Page%202002/pc/blog/PEforS&amp;P500Jan17.xlsx" TargetMode="External"/><Relationship Id="rId4" Type="http://schemas.openxmlformats.org/officeDocument/2006/relationships/chartUserShapes" Target="../drawings/drawing1.xml"/><Relationship Id="rId1" Type="http://schemas.microsoft.com/office/2011/relationships/chartStyle" Target="style1.xml"/><Relationship Id="rId2" Type="http://schemas.microsoft.com/office/2011/relationships/chartColorStyle" Target="colors1.xm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PE Ratios for the S&amp;P 500: 1969-2016</a:t>
            </a:r>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0.0499613653777916"/>
          <c:y val="0.0201807141108247"/>
          <c:w val="0.774509668120861"/>
          <c:h val="0.833513369884391"/>
        </c:manualLayout>
      </c:layout>
      <c:lineChart>
        <c:grouping val="standard"/>
        <c:varyColors val="0"/>
        <c:ser>
          <c:idx val="1"/>
          <c:order val="0"/>
          <c:tx>
            <c:strRef>
              <c:f>'Raw Data'!$B$1</c:f>
              <c:strCache>
                <c:ptCount val="1"/>
                <c:pt idx="0">
                  <c:v>PE for S&amp;P 500</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1969.0</c:v>
                </c:pt>
                <c:pt idx="1">
                  <c:v>1970.0</c:v>
                </c:pt>
                <c:pt idx="2">
                  <c:v>1971.0</c:v>
                </c:pt>
                <c:pt idx="3">
                  <c:v>1972.0</c:v>
                </c:pt>
                <c:pt idx="4">
                  <c:v>1973.0</c:v>
                </c:pt>
                <c:pt idx="5">
                  <c:v>1974.0</c:v>
                </c:pt>
                <c:pt idx="6">
                  <c:v>1975.0</c:v>
                </c:pt>
                <c:pt idx="7">
                  <c:v>1976.0</c:v>
                </c:pt>
                <c:pt idx="8">
                  <c:v>1977.0</c:v>
                </c:pt>
                <c:pt idx="9">
                  <c:v>1978.0</c:v>
                </c:pt>
                <c:pt idx="10">
                  <c:v>1979.0</c:v>
                </c:pt>
                <c:pt idx="11">
                  <c:v>1980.0</c:v>
                </c:pt>
                <c:pt idx="12">
                  <c:v>1981.0</c:v>
                </c:pt>
                <c:pt idx="13">
                  <c:v>1982.0</c:v>
                </c:pt>
                <c:pt idx="14">
                  <c:v>1983.0</c:v>
                </c:pt>
                <c:pt idx="15">
                  <c:v>1984.0</c:v>
                </c:pt>
                <c:pt idx="16">
                  <c:v>1985.0</c:v>
                </c:pt>
                <c:pt idx="17">
                  <c:v>1986.0</c:v>
                </c:pt>
                <c:pt idx="18">
                  <c:v>1987.0</c:v>
                </c:pt>
                <c:pt idx="19">
                  <c:v>1988.0</c:v>
                </c:pt>
                <c:pt idx="20">
                  <c:v>1989.0</c:v>
                </c:pt>
                <c:pt idx="21">
                  <c:v>1990.0</c:v>
                </c:pt>
                <c:pt idx="22">
                  <c:v>1991.0</c:v>
                </c:pt>
                <c:pt idx="23">
                  <c:v>1992.0</c:v>
                </c:pt>
                <c:pt idx="24">
                  <c:v>1993.0</c:v>
                </c:pt>
                <c:pt idx="25">
                  <c:v>1994.0</c:v>
                </c:pt>
                <c:pt idx="26">
                  <c:v>1995.0</c:v>
                </c:pt>
                <c:pt idx="27">
                  <c:v>1996.0</c:v>
                </c:pt>
                <c:pt idx="28">
                  <c:v>1997.0</c:v>
                </c:pt>
                <c:pt idx="29">
                  <c:v>1998.0</c:v>
                </c:pt>
                <c:pt idx="30">
                  <c:v>1999.0</c:v>
                </c:pt>
                <c:pt idx="31">
                  <c:v>2000.0</c:v>
                </c:pt>
                <c:pt idx="32">
                  <c:v>2001.0</c:v>
                </c:pt>
                <c:pt idx="33">
                  <c:v>2002.0</c:v>
                </c:pt>
                <c:pt idx="34">
                  <c:v>2003.0</c:v>
                </c:pt>
                <c:pt idx="35">
                  <c:v>2004.0</c:v>
                </c:pt>
                <c:pt idx="36">
                  <c:v>2005.0</c:v>
                </c:pt>
                <c:pt idx="37">
                  <c:v>2006.0</c:v>
                </c:pt>
                <c:pt idx="38">
                  <c:v>2007.0</c:v>
                </c:pt>
                <c:pt idx="39">
                  <c:v>2008.0</c:v>
                </c:pt>
                <c:pt idx="40">
                  <c:v>2009.0</c:v>
                </c:pt>
                <c:pt idx="41">
                  <c:v>2010.0</c:v>
                </c:pt>
                <c:pt idx="42" formatCode="0">
                  <c:v>2011.0</c:v>
                </c:pt>
                <c:pt idx="43">
                  <c:v>2012.0</c:v>
                </c:pt>
                <c:pt idx="44">
                  <c:v>2013.0</c:v>
                </c:pt>
                <c:pt idx="45">
                  <c:v>2014.0</c:v>
                </c:pt>
                <c:pt idx="46">
                  <c:v>2015.0</c:v>
                </c:pt>
                <c:pt idx="47">
                  <c:v>2016.0</c:v>
                </c:pt>
              </c:numCache>
            </c:numRef>
          </c:cat>
          <c:val>
            <c:numRef>
              <c:f>'Raw Data'!$B$11:$B$58</c:f>
              <c:numCache>
                <c:formatCode>0.00</c:formatCode>
                <c:ptCount val="48"/>
                <c:pt idx="0">
                  <c:v>15.08295625942685</c:v>
                </c:pt>
                <c:pt idx="1">
                  <c:v>16.72240802675585</c:v>
                </c:pt>
                <c:pt idx="2">
                  <c:v>18.31501831501832</c:v>
                </c:pt>
                <c:pt idx="3">
                  <c:v>19.12045889101339</c:v>
                </c:pt>
                <c:pt idx="4">
                  <c:v>12.25490196078431</c:v>
                </c:pt>
                <c:pt idx="5">
                  <c:v>7.331378299120236</c:v>
                </c:pt>
                <c:pt idx="6">
                  <c:v>11.69590643274854</c:v>
                </c:pt>
                <c:pt idx="7">
                  <c:v>11.02535832414553</c:v>
                </c:pt>
                <c:pt idx="8">
                  <c:v>8.748906386701654</c:v>
                </c:pt>
                <c:pt idx="9">
                  <c:v>8.257638315441782</c:v>
                </c:pt>
                <c:pt idx="10">
                  <c:v>7.41839762611276</c:v>
                </c:pt>
                <c:pt idx="11">
                  <c:v>9.057971014492748</c:v>
                </c:pt>
                <c:pt idx="12">
                  <c:v>8.071025020177544</c:v>
                </c:pt>
                <c:pt idx="13">
                  <c:v>10.17293997965412</c:v>
                </c:pt>
                <c:pt idx="14">
                  <c:v>12.40694789081886</c:v>
                </c:pt>
                <c:pt idx="15">
                  <c:v>9.9304865938431</c:v>
                </c:pt>
                <c:pt idx="16">
                  <c:v>13.47708894878706</c:v>
                </c:pt>
                <c:pt idx="17">
                  <c:v>16.77852348993288</c:v>
                </c:pt>
                <c:pt idx="18">
                  <c:v>15.40832049306626</c:v>
                </c:pt>
                <c:pt idx="19">
                  <c:v>11.51409618573798</c:v>
                </c:pt>
                <c:pt idx="20">
                  <c:v>14.53125</c:v>
                </c:pt>
                <c:pt idx="21">
                  <c:v>14.57924944812362</c:v>
                </c:pt>
                <c:pt idx="22">
                  <c:v>21.61088082901554</c:v>
                </c:pt>
                <c:pt idx="23">
                  <c:v>20.87733588883565</c:v>
                </c:pt>
                <c:pt idx="24">
                  <c:v>17.34014869888476</c:v>
                </c:pt>
                <c:pt idx="25">
                  <c:v>14.4651968503937</c:v>
                </c:pt>
                <c:pt idx="26">
                  <c:v>16.33766578249337</c:v>
                </c:pt>
                <c:pt idx="27">
                  <c:v>18.23135614078267</c:v>
                </c:pt>
                <c:pt idx="28">
                  <c:v>22.01020639600817</c:v>
                </c:pt>
                <c:pt idx="29">
                  <c:v>27.76665913711317</c:v>
                </c:pt>
                <c:pt idx="30">
                  <c:v>28.42976006191951</c:v>
                </c:pt>
                <c:pt idx="31">
                  <c:v>23.52182433636201</c:v>
                </c:pt>
                <c:pt idx="32">
                  <c:v>29.55186615186615</c:v>
                </c:pt>
                <c:pt idx="33">
                  <c:v>19.10990443092963</c:v>
                </c:pt>
                <c:pt idx="34">
                  <c:v>20.33113914792467</c:v>
                </c:pt>
                <c:pt idx="35">
                  <c:v>17.90661938534278</c:v>
                </c:pt>
                <c:pt idx="36">
                  <c:v>16.32818835840418</c:v>
                </c:pt>
                <c:pt idx="37">
                  <c:v>16.16849065207478</c:v>
                </c:pt>
                <c:pt idx="38">
                  <c:v>17.78967773200872</c:v>
                </c:pt>
                <c:pt idx="39">
                  <c:v>18.24378913350838</c:v>
                </c:pt>
                <c:pt idx="40">
                  <c:v>19.61132606401688</c:v>
                </c:pt>
                <c:pt idx="41">
                  <c:v>15.0130118180733</c:v>
                </c:pt>
                <c:pt idx="42">
                  <c:v>13.04023226876815</c:v>
                </c:pt>
                <c:pt idx="43">
                  <c:v>14.73032431315844</c:v>
                </c:pt>
                <c:pt idx="44">
                  <c:v>17.22609506057782</c:v>
                </c:pt>
                <c:pt idx="45">
                  <c:v>18.21874170427396</c:v>
                </c:pt>
                <c:pt idx="46">
                  <c:v>20.34175955414013</c:v>
                </c:pt>
                <c:pt idx="47">
                  <c:v>20.56613999632548</c:v>
                </c:pt>
              </c:numCache>
            </c:numRef>
          </c:val>
          <c:smooth val="0"/>
          <c:extLst xmlns:c16r2="http://schemas.microsoft.com/office/drawing/2015/06/chart">
            <c:ext xmlns:c16="http://schemas.microsoft.com/office/drawing/2014/chart" uri="{C3380CC4-5D6E-409C-BE32-E72D297353CC}">
              <c16:uniqueId val="{00000000-1276-C045-A95E-E2FDBC78AC3E}"/>
            </c:ext>
          </c:extLst>
        </c:ser>
        <c:ser>
          <c:idx val="2"/>
          <c:order val="1"/>
          <c:tx>
            <c:strRef>
              <c:f>'Raw Data'!$C$1</c:f>
              <c:strCache>
                <c:ptCount val="1"/>
                <c:pt idx="0">
                  <c:v>Normalized PE for S&amp;P 500</c:v>
                </c:pt>
              </c:strCache>
            </c:strRef>
          </c:tx>
          <c:spPr>
            <a:ln w="31750" cap="rnd">
              <a:solidFill>
                <a:schemeClr val="accent3"/>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1969.0</c:v>
                </c:pt>
                <c:pt idx="1">
                  <c:v>1970.0</c:v>
                </c:pt>
                <c:pt idx="2">
                  <c:v>1971.0</c:v>
                </c:pt>
                <c:pt idx="3">
                  <c:v>1972.0</c:v>
                </c:pt>
                <c:pt idx="4">
                  <c:v>1973.0</c:v>
                </c:pt>
                <c:pt idx="5">
                  <c:v>1974.0</c:v>
                </c:pt>
                <c:pt idx="6">
                  <c:v>1975.0</c:v>
                </c:pt>
                <c:pt idx="7">
                  <c:v>1976.0</c:v>
                </c:pt>
                <c:pt idx="8">
                  <c:v>1977.0</c:v>
                </c:pt>
                <c:pt idx="9">
                  <c:v>1978.0</c:v>
                </c:pt>
                <c:pt idx="10">
                  <c:v>1979.0</c:v>
                </c:pt>
                <c:pt idx="11">
                  <c:v>1980.0</c:v>
                </c:pt>
                <c:pt idx="12">
                  <c:v>1981.0</c:v>
                </c:pt>
                <c:pt idx="13">
                  <c:v>1982.0</c:v>
                </c:pt>
                <c:pt idx="14">
                  <c:v>1983.0</c:v>
                </c:pt>
                <c:pt idx="15">
                  <c:v>1984.0</c:v>
                </c:pt>
                <c:pt idx="16">
                  <c:v>1985.0</c:v>
                </c:pt>
                <c:pt idx="17">
                  <c:v>1986.0</c:v>
                </c:pt>
                <c:pt idx="18">
                  <c:v>1987.0</c:v>
                </c:pt>
                <c:pt idx="19">
                  <c:v>1988.0</c:v>
                </c:pt>
                <c:pt idx="20">
                  <c:v>1989.0</c:v>
                </c:pt>
                <c:pt idx="21">
                  <c:v>1990.0</c:v>
                </c:pt>
                <c:pt idx="22">
                  <c:v>1991.0</c:v>
                </c:pt>
                <c:pt idx="23">
                  <c:v>1992.0</c:v>
                </c:pt>
                <c:pt idx="24">
                  <c:v>1993.0</c:v>
                </c:pt>
                <c:pt idx="25">
                  <c:v>1994.0</c:v>
                </c:pt>
                <c:pt idx="26">
                  <c:v>1995.0</c:v>
                </c:pt>
                <c:pt idx="27">
                  <c:v>1996.0</c:v>
                </c:pt>
                <c:pt idx="28">
                  <c:v>1997.0</c:v>
                </c:pt>
                <c:pt idx="29">
                  <c:v>1998.0</c:v>
                </c:pt>
                <c:pt idx="30">
                  <c:v>1999.0</c:v>
                </c:pt>
                <c:pt idx="31">
                  <c:v>2000.0</c:v>
                </c:pt>
                <c:pt idx="32">
                  <c:v>2001.0</c:v>
                </c:pt>
                <c:pt idx="33">
                  <c:v>2002.0</c:v>
                </c:pt>
                <c:pt idx="34">
                  <c:v>2003.0</c:v>
                </c:pt>
                <c:pt idx="35">
                  <c:v>2004.0</c:v>
                </c:pt>
                <c:pt idx="36">
                  <c:v>2005.0</c:v>
                </c:pt>
                <c:pt idx="37">
                  <c:v>2006.0</c:v>
                </c:pt>
                <c:pt idx="38">
                  <c:v>2007.0</c:v>
                </c:pt>
                <c:pt idx="39">
                  <c:v>2008.0</c:v>
                </c:pt>
                <c:pt idx="40">
                  <c:v>2009.0</c:v>
                </c:pt>
                <c:pt idx="41">
                  <c:v>2010.0</c:v>
                </c:pt>
                <c:pt idx="42" formatCode="0">
                  <c:v>2011.0</c:v>
                </c:pt>
                <c:pt idx="43">
                  <c:v>2012.0</c:v>
                </c:pt>
                <c:pt idx="44">
                  <c:v>2013.0</c:v>
                </c:pt>
                <c:pt idx="45">
                  <c:v>2014.0</c:v>
                </c:pt>
                <c:pt idx="46">
                  <c:v>2015.0</c:v>
                </c:pt>
                <c:pt idx="47">
                  <c:v>2016.0</c:v>
                </c:pt>
              </c:numCache>
            </c:numRef>
          </c:cat>
          <c:val>
            <c:numRef>
              <c:f>'Raw Data'!$C$11:$C$58</c:f>
              <c:numCache>
                <c:formatCode>0.00</c:formatCode>
                <c:ptCount val="48"/>
                <c:pt idx="0">
                  <c:v>19.57362079751852</c:v>
                </c:pt>
                <c:pt idx="1">
                  <c:v>18.63868467803437</c:v>
                </c:pt>
                <c:pt idx="2">
                  <c:v>19.76791511116243</c:v>
                </c:pt>
                <c:pt idx="3">
                  <c:v>21.79966914731698</c:v>
                </c:pt>
                <c:pt idx="4">
                  <c:v>16.82515137116964</c:v>
                </c:pt>
                <c:pt idx="5">
                  <c:v>10.9577988889086</c:v>
                </c:pt>
                <c:pt idx="6">
                  <c:v>13.87916060117032</c:v>
                </c:pt>
                <c:pt idx="7">
                  <c:v>15.50320584252436</c:v>
                </c:pt>
                <c:pt idx="8">
                  <c:v>12.72676253750715</c:v>
                </c:pt>
                <c:pt idx="9">
                  <c:v>11.91830537992007</c:v>
                </c:pt>
                <c:pt idx="10">
                  <c:v>12.11619246732251</c:v>
                </c:pt>
                <c:pt idx="11">
                  <c:v>13.77369005445528</c:v>
                </c:pt>
                <c:pt idx="12">
                  <c:v>11.32891155423071</c:v>
                </c:pt>
                <c:pt idx="13">
                  <c:v>12.14240859230814</c:v>
                </c:pt>
                <c:pt idx="14">
                  <c:v>13.61272076029386</c:v>
                </c:pt>
                <c:pt idx="15">
                  <c:v>12.99979151673746</c:v>
                </c:pt>
                <c:pt idx="16">
                  <c:v>15.46547794665886</c:v>
                </c:pt>
                <c:pt idx="17">
                  <c:v>17.13863214989416</c:v>
                </c:pt>
                <c:pt idx="18">
                  <c:v>16.86941876427206</c:v>
                </c:pt>
                <c:pt idx="19">
                  <c:v>17.47245796230863</c:v>
                </c:pt>
                <c:pt idx="20">
                  <c:v>20.9463200051101</c:v>
                </c:pt>
                <c:pt idx="21">
                  <c:v>18.7221746696574</c:v>
                </c:pt>
                <c:pt idx="22">
                  <c:v>23.10810167086051</c:v>
                </c:pt>
                <c:pt idx="23">
                  <c:v>23.23288231507196</c:v>
                </c:pt>
                <c:pt idx="24">
                  <c:v>23.18952338845265</c:v>
                </c:pt>
                <c:pt idx="25">
                  <c:v>21.25700860611008</c:v>
                </c:pt>
                <c:pt idx="26">
                  <c:v>25.87084351525526</c:v>
                </c:pt>
                <c:pt idx="27">
                  <c:v>28.02908413467262</c:v>
                </c:pt>
                <c:pt idx="28">
                  <c:v>33.19638764410083</c:v>
                </c:pt>
                <c:pt idx="29">
                  <c:v>39.33787762416792</c:v>
                </c:pt>
                <c:pt idx="30">
                  <c:v>43.23358050847457</c:v>
                </c:pt>
                <c:pt idx="31">
                  <c:v>35.36590592521161</c:v>
                </c:pt>
                <c:pt idx="32">
                  <c:v>29.22315269682083</c:v>
                </c:pt>
                <c:pt idx="33">
                  <c:v>21.04631135776481</c:v>
                </c:pt>
                <c:pt idx="34">
                  <c:v>24.94022385214086</c:v>
                </c:pt>
                <c:pt idx="35">
                  <c:v>25.15609432082364</c:v>
                </c:pt>
                <c:pt idx="36">
                  <c:v>23.98205606040229</c:v>
                </c:pt>
                <c:pt idx="37">
                  <c:v>24.98766737138828</c:v>
                </c:pt>
                <c:pt idx="38">
                  <c:v>24.22836399636988</c:v>
                </c:pt>
                <c:pt idx="39">
                  <c:v>14.7761291694613</c:v>
                </c:pt>
                <c:pt idx="40">
                  <c:v>18.08847145846513</c:v>
                </c:pt>
                <c:pt idx="41">
                  <c:v>19.52523637266917</c:v>
                </c:pt>
                <c:pt idx="42">
                  <c:v>17.92218896964514</c:v>
                </c:pt>
                <c:pt idx="43">
                  <c:v>18.9531947692962</c:v>
                </c:pt>
                <c:pt idx="44">
                  <c:v>22.95842700816058</c:v>
                </c:pt>
                <c:pt idx="45">
                  <c:v>24.21039016015616</c:v>
                </c:pt>
                <c:pt idx="46">
                  <c:v>23.37400651838299</c:v>
                </c:pt>
                <c:pt idx="47">
                  <c:v>24.99838095557118</c:v>
                </c:pt>
              </c:numCache>
            </c:numRef>
          </c:val>
          <c:smooth val="0"/>
          <c:extLst xmlns:c16r2="http://schemas.microsoft.com/office/drawing/2015/06/chart">
            <c:ext xmlns:c16="http://schemas.microsoft.com/office/drawing/2014/chart" uri="{C3380CC4-5D6E-409C-BE32-E72D297353CC}">
              <c16:uniqueId val="{00000001-1276-C045-A95E-E2FDBC78AC3E}"/>
            </c:ext>
          </c:extLst>
        </c:ser>
        <c:ser>
          <c:idx val="3"/>
          <c:order val="2"/>
          <c:tx>
            <c:strRef>
              <c:f>'Raw Data'!$D$1</c:f>
              <c:strCache>
                <c:ptCount val="1"/>
                <c:pt idx="0">
                  <c:v>CAPE for S&amp;P 500</c:v>
                </c:pt>
              </c:strCache>
            </c:strRef>
          </c:tx>
          <c:spPr>
            <a:ln w="31750" cap="rnd">
              <a:solidFill>
                <a:schemeClr val="accent4"/>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1969.0</c:v>
                </c:pt>
                <c:pt idx="1">
                  <c:v>1970.0</c:v>
                </c:pt>
                <c:pt idx="2">
                  <c:v>1971.0</c:v>
                </c:pt>
                <c:pt idx="3">
                  <c:v>1972.0</c:v>
                </c:pt>
                <c:pt idx="4">
                  <c:v>1973.0</c:v>
                </c:pt>
                <c:pt idx="5">
                  <c:v>1974.0</c:v>
                </c:pt>
                <c:pt idx="6">
                  <c:v>1975.0</c:v>
                </c:pt>
                <c:pt idx="7">
                  <c:v>1976.0</c:v>
                </c:pt>
                <c:pt idx="8">
                  <c:v>1977.0</c:v>
                </c:pt>
                <c:pt idx="9">
                  <c:v>1978.0</c:v>
                </c:pt>
                <c:pt idx="10">
                  <c:v>1979.0</c:v>
                </c:pt>
                <c:pt idx="11">
                  <c:v>1980.0</c:v>
                </c:pt>
                <c:pt idx="12">
                  <c:v>1981.0</c:v>
                </c:pt>
                <c:pt idx="13">
                  <c:v>1982.0</c:v>
                </c:pt>
                <c:pt idx="14">
                  <c:v>1983.0</c:v>
                </c:pt>
                <c:pt idx="15">
                  <c:v>1984.0</c:v>
                </c:pt>
                <c:pt idx="16">
                  <c:v>1985.0</c:v>
                </c:pt>
                <c:pt idx="17">
                  <c:v>1986.0</c:v>
                </c:pt>
                <c:pt idx="18">
                  <c:v>1987.0</c:v>
                </c:pt>
                <c:pt idx="19">
                  <c:v>1988.0</c:v>
                </c:pt>
                <c:pt idx="20">
                  <c:v>1989.0</c:v>
                </c:pt>
                <c:pt idx="21">
                  <c:v>1990.0</c:v>
                </c:pt>
                <c:pt idx="22">
                  <c:v>1991.0</c:v>
                </c:pt>
                <c:pt idx="23">
                  <c:v>1992.0</c:v>
                </c:pt>
                <c:pt idx="24">
                  <c:v>1993.0</c:v>
                </c:pt>
                <c:pt idx="25">
                  <c:v>1994.0</c:v>
                </c:pt>
                <c:pt idx="26">
                  <c:v>1995.0</c:v>
                </c:pt>
                <c:pt idx="27">
                  <c:v>1996.0</c:v>
                </c:pt>
                <c:pt idx="28">
                  <c:v>1997.0</c:v>
                </c:pt>
                <c:pt idx="29">
                  <c:v>1998.0</c:v>
                </c:pt>
                <c:pt idx="30">
                  <c:v>1999.0</c:v>
                </c:pt>
                <c:pt idx="31">
                  <c:v>2000.0</c:v>
                </c:pt>
                <c:pt idx="32">
                  <c:v>2001.0</c:v>
                </c:pt>
                <c:pt idx="33">
                  <c:v>2002.0</c:v>
                </c:pt>
                <c:pt idx="34">
                  <c:v>2003.0</c:v>
                </c:pt>
                <c:pt idx="35">
                  <c:v>2004.0</c:v>
                </c:pt>
                <c:pt idx="36">
                  <c:v>2005.0</c:v>
                </c:pt>
                <c:pt idx="37">
                  <c:v>2006.0</c:v>
                </c:pt>
                <c:pt idx="38">
                  <c:v>2007.0</c:v>
                </c:pt>
                <c:pt idx="39">
                  <c:v>2008.0</c:v>
                </c:pt>
                <c:pt idx="40">
                  <c:v>2009.0</c:v>
                </c:pt>
                <c:pt idx="41">
                  <c:v>2010.0</c:v>
                </c:pt>
                <c:pt idx="42" formatCode="0">
                  <c:v>2011.0</c:v>
                </c:pt>
                <c:pt idx="43">
                  <c:v>2012.0</c:v>
                </c:pt>
                <c:pt idx="44">
                  <c:v>2013.0</c:v>
                </c:pt>
                <c:pt idx="45">
                  <c:v>2014.0</c:v>
                </c:pt>
                <c:pt idx="46">
                  <c:v>2015.0</c:v>
                </c:pt>
                <c:pt idx="47">
                  <c:v>2016.0</c:v>
                </c:pt>
              </c:numCache>
            </c:numRef>
          </c:cat>
          <c:val>
            <c:numRef>
              <c:f>'Raw Data'!$D$11:$D$58</c:f>
              <c:numCache>
                <c:formatCode>0.00</c:formatCode>
                <c:ptCount val="48"/>
                <c:pt idx="0">
                  <c:v>16.98829968303326</c:v>
                </c:pt>
                <c:pt idx="1">
                  <c:v>15.73171383765401</c:v>
                </c:pt>
                <c:pt idx="2">
                  <c:v>16.61361216337975</c:v>
                </c:pt>
                <c:pt idx="3">
                  <c:v>18.27697451908457</c:v>
                </c:pt>
                <c:pt idx="4">
                  <c:v>13.52506419300011</c:v>
                </c:pt>
                <c:pt idx="5">
                  <c:v>8.331246449846187</c:v>
                </c:pt>
                <c:pt idx="6">
                  <c:v>10.41162848481737</c:v>
                </c:pt>
                <c:pt idx="7">
                  <c:v>11.79193422474888</c:v>
                </c:pt>
                <c:pt idx="8">
                  <c:v>9.696134384586127</c:v>
                </c:pt>
                <c:pt idx="9">
                  <c:v>8.930520294586864</c:v>
                </c:pt>
                <c:pt idx="10">
                  <c:v>8.70638760762376</c:v>
                </c:pt>
                <c:pt idx="11">
                  <c:v>9.539521770371559</c:v>
                </c:pt>
                <c:pt idx="12">
                  <c:v>7.785180196764466</c:v>
                </c:pt>
                <c:pt idx="13">
                  <c:v>8.624275110301015</c:v>
                </c:pt>
                <c:pt idx="14">
                  <c:v>9.988874262143328</c:v>
                </c:pt>
                <c:pt idx="15">
                  <c:v>9.881207001944444</c:v>
                </c:pt>
                <c:pt idx="16">
                  <c:v>12.27184367742732</c:v>
                </c:pt>
                <c:pt idx="17">
                  <c:v>13.79768135261346</c:v>
                </c:pt>
                <c:pt idx="18">
                  <c:v>13.79925946216603</c:v>
                </c:pt>
                <c:pt idx="19">
                  <c:v>14.56525945443835</c:v>
                </c:pt>
                <c:pt idx="20">
                  <c:v>17.45067457247561</c:v>
                </c:pt>
                <c:pt idx="21">
                  <c:v>15.86401357631247</c:v>
                </c:pt>
                <c:pt idx="22">
                  <c:v>19.71484439027936</c:v>
                </c:pt>
                <c:pt idx="23">
                  <c:v>19.94276008518428</c:v>
                </c:pt>
                <c:pt idx="24">
                  <c:v>20.09330580666538</c:v>
                </c:pt>
                <c:pt idx="25">
                  <c:v>18.66198363026205</c:v>
                </c:pt>
                <c:pt idx="26">
                  <c:v>22.84576322342053</c:v>
                </c:pt>
                <c:pt idx="27">
                  <c:v>25.14330630719014</c:v>
                </c:pt>
                <c:pt idx="28">
                  <c:v>30.17598902682072</c:v>
                </c:pt>
                <c:pt idx="29">
                  <c:v>35.91816139929819</c:v>
                </c:pt>
                <c:pt idx="30">
                  <c:v>39.28176447196702</c:v>
                </c:pt>
                <c:pt idx="31">
                  <c:v>32.4327702037493</c:v>
                </c:pt>
                <c:pt idx="32">
                  <c:v>26.61487941855662</c:v>
                </c:pt>
                <c:pt idx="33">
                  <c:v>19.13780508756017</c:v>
                </c:pt>
                <c:pt idx="34">
                  <c:v>22.44337293247428</c:v>
                </c:pt>
                <c:pt idx="35">
                  <c:v>22.49375474995671</c:v>
                </c:pt>
                <c:pt idx="36">
                  <c:v>21.49617824331822</c:v>
                </c:pt>
                <c:pt idx="37">
                  <c:v>22.18913379623496</c:v>
                </c:pt>
                <c:pt idx="38">
                  <c:v>22.08424208927098</c:v>
                </c:pt>
                <c:pt idx="39">
                  <c:v>13.35953017274786</c:v>
                </c:pt>
                <c:pt idx="40">
                  <c:v>16.46068185524248</c:v>
                </c:pt>
                <c:pt idx="41">
                  <c:v>17.71731349323924</c:v>
                </c:pt>
                <c:pt idx="42">
                  <c:v>16.34434919587681</c:v>
                </c:pt>
                <c:pt idx="43">
                  <c:v>17.39752138791022</c:v>
                </c:pt>
                <c:pt idx="44">
                  <c:v>21.36338320032828</c:v>
                </c:pt>
                <c:pt idx="45">
                  <c:v>23.00512891609779</c:v>
                </c:pt>
                <c:pt idx="46">
                  <c:v>22.40868193974767</c:v>
                </c:pt>
                <c:pt idx="47">
                  <c:v>23.90743138038003</c:v>
                </c:pt>
              </c:numCache>
            </c:numRef>
          </c:val>
          <c:smooth val="0"/>
          <c:extLst xmlns:c16r2="http://schemas.microsoft.com/office/drawing/2015/06/chart">
            <c:ext xmlns:c16="http://schemas.microsoft.com/office/drawing/2014/chart" uri="{C3380CC4-5D6E-409C-BE32-E72D297353CC}">
              <c16:uniqueId val="{00000002-1276-C045-A95E-E2FDBC78AC3E}"/>
            </c:ext>
          </c:extLst>
        </c:ser>
        <c:dLbls>
          <c:showLegendKey val="0"/>
          <c:showVal val="0"/>
          <c:showCatName val="0"/>
          <c:showSerName val="0"/>
          <c:showPercent val="0"/>
          <c:showBubbleSize val="0"/>
        </c:dLbls>
        <c:smooth val="0"/>
        <c:axId val="-828823552"/>
        <c:axId val="-827106144"/>
      </c:lineChart>
      <c:catAx>
        <c:axId val="-828823552"/>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827106144"/>
        <c:crosses val="autoZero"/>
        <c:auto val="1"/>
        <c:lblAlgn val="ctr"/>
        <c:lblOffset val="100"/>
        <c:noMultiLvlLbl val="0"/>
      </c:catAx>
      <c:valAx>
        <c:axId val="-827106144"/>
        <c:scaling>
          <c:orientation val="minMax"/>
        </c:scaling>
        <c:delete val="0"/>
        <c:axPos val="l"/>
        <c:majorGridlines>
          <c:spPr>
            <a:ln w="9525" cap="flat" cmpd="sng" algn="ctr">
              <a:solidFill>
                <a:schemeClr val="tx2">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8288235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dirty="0" smtClean="0"/>
              <a:t>Treasury Bond Rate: </a:t>
            </a:r>
            <a:r>
              <a:rPr lang="en-US" i="1" dirty="0"/>
              <a:t>1960 -2018</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3"/>
          <c:order val="0"/>
          <c:tx>
            <c:strRef>
              <c:f>Sheet1!$N$1</c:f>
              <c:strCache>
                <c:ptCount val="1"/>
                <c:pt idx="0">
                  <c:v>T.Bond Rate</c:v>
                </c:pt>
              </c:strCache>
            </c:strRef>
          </c:tx>
          <c:spPr>
            <a:ln w="28575" cap="rnd">
              <a:solidFill>
                <a:schemeClr val="accent2">
                  <a:lumMod val="80000"/>
                  <a:lumOff val="20000"/>
                </a:schemeClr>
              </a:solidFill>
              <a:round/>
            </a:ln>
            <a:effectLst/>
          </c:spPr>
          <c:marker>
            <c:symbol val="none"/>
          </c:marker>
          <c:cat>
            <c:numRef>
              <c:f>Sheet1!$A$2:$A$60</c:f>
              <c:numCache>
                <c:formatCode>General</c:formatCode>
                <c:ptCount val="59"/>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pt idx="57" formatCode="0">
                  <c:v>2017.0</c:v>
                </c:pt>
                <c:pt idx="58" formatCode="0">
                  <c:v>2018.0</c:v>
                </c:pt>
              </c:numCache>
            </c:numRef>
          </c:cat>
          <c:val>
            <c:numRef>
              <c:f>Sheet1!$N$2:$N$60</c:f>
              <c:numCache>
                <c:formatCode>0.00%</c:formatCode>
                <c:ptCount val="59"/>
                <c:pt idx="0">
                  <c:v>0.0276</c:v>
                </c:pt>
                <c:pt idx="1">
                  <c:v>0.0235</c:v>
                </c:pt>
                <c:pt idx="2">
                  <c:v>0.0385</c:v>
                </c:pt>
                <c:pt idx="3">
                  <c:v>0.0414</c:v>
                </c:pt>
                <c:pt idx="4">
                  <c:v>0.0421</c:v>
                </c:pt>
                <c:pt idx="5">
                  <c:v>0.0465</c:v>
                </c:pt>
                <c:pt idx="6">
                  <c:v>0.0464</c:v>
                </c:pt>
                <c:pt idx="7">
                  <c:v>0.057</c:v>
                </c:pt>
                <c:pt idx="8">
                  <c:v>0.0616</c:v>
                </c:pt>
                <c:pt idx="9">
                  <c:v>0.0788</c:v>
                </c:pt>
                <c:pt idx="10">
                  <c:v>0.065</c:v>
                </c:pt>
                <c:pt idx="11">
                  <c:v>0.0589</c:v>
                </c:pt>
                <c:pt idx="12">
                  <c:v>0.0641</c:v>
                </c:pt>
                <c:pt idx="13">
                  <c:v>0.069</c:v>
                </c:pt>
                <c:pt idx="14">
                  <c:v>0.074</c:v>
                </c:pt>
                <c:pt idx="15">
                  <c:v>0.0776</c:v>
                </c:pt>
                <c:pt idx="16">
                  <c:v>0.0681</c:v>
                </c:pt>
                <c:pt idx="17">
                  <c:v>0.0778</c:v>
                </c:pt>
                <c:pt idx="18">
                  <c:v>0.0915</c:v>
                </c:pt>
                <c:pt idx="19">
                  <c:v>0.1033</c:v>
                </c:pt>
                <c:pt idx="20">
                  <c:v>0.1243</c:v>
                </c:pt>
                <c:pt idx="21">
                  <c:v>0.1398</c:v>
                </c:pt>
                <c:pt idx="22">
                  <c:v>0.1047</c:v>
                </c:pt>
                <c:pt idx="23">
                  <c:v>0.118</c:v>
                </c:pt>
                <c:pt idx="24">
                  <c:v>0.1151</c:v>
                </c:pt>
                <c:pt idx="25">
                  <c:v>0.0899</c:v>
                </c:pt>
                <c:pt idx="26">
                  <c:v>0.0722</c:v>
                </c:pt>
                <c:pt idx="27">
                  <c:v>0.0886</c:v>
                </c:pt>
                <c:pt idx="28">
                  <c:v>0.0914</c:v>
                </c:pt>
                <c:pt idx="29">
                  <c:v>0.0793</c:v>
                </c:pt>
                <c:pt idx="30">
                  <c:v>0.0807</c:v>
                </c:pt>
                <c:pt idx="31">
                  <c:v>0.067</c:v>
                </c:pt>
                <c:pt idx="32">
                  <c:v>0.0668</c:v>
                </c:pt>
                <c:pt idx="33">
                  <c:v>0.0579</c:v>
                </c:pt>
                <c:pt idx="34">
                  <c:v>0.0782</c:v>
                </c:pt>
                <c:pt idx="35">
                  <c:v>0.0557</c:v>
                </c:pt>
                <c:pt idx="36">
                  <c:v>0.0641</c:v>
                </c:pt>
                <c:pt idx="37">
                  <c:v>0.0574</c:v>
                </c:pt>
                <c:pt idx="38">
                  <c:v>0.0465</c:v>
                </c:pt>
                <c:pt idx="39">
                  <c:v>0.0644</c:v>
                </c:pt>
                <c:pt idx="40">
                  <c:v>0.0511</c:v>
                </c:pt>
                <c:pt idx="41">
                  <c:v>0.0505</c:v>
                </c:pt>
                <c:pt idx="42">
                  <c:v>0.0381</c:v>
                </c:pt>
                <c:pt idx="43">
                  <c:v>0.0425</c:v>
                </c:pt>
                <c:pt idx="44">
                  <c:v>0.0422</c:v>
                </c:pt>
                <c:pt idx="45">
                  <c:v>0.0439</c:v>
                </c:pt>
                <c:pt idx="46">
                  <c:v>0.047</c:v>
                </c:pt>
                <c:pt idx="47">
                  <c:v>0.0402</c:v>
                </c:pt>
                <c:pt idx="48">
                  <c:v>0.0221</c:v>
                </c:pt>
                <c:pt idx="49">
                  <c:v>0.0384</c:v>
                </c:pt>
                <c:pt idx="50">
                  <c:v>0.0329</c:v>
                </c:pt>
                <c:pt idx="51">
                  <c:v>0.0188</c:v>
                </c:pt>
                <c:pt idx="52">
                  <c:v>0.0176</c:v>
                </c:pt>
                <c:pt idx="53">
                  <c:v>0.0304</c:v>
                </c:pt>
                <c:pt idx="54">
                  <c:v>0.0217</c:v>
                </c:pt>
                <c:pt idx="55">
                  <c:v>0.0227</c:v>
                </c:pt>
                <c:pt idx="56">
                  <c:v>0.0245</c:v>
                </c:pt>
                <c:pt idx="57">
                  <c:v>0.0241</c:v>
                </c:pt>
                <c:pt idx="58">
                  <c:v>0.0268</c:v>
                </c:pt>
              </c:numCache>
            </c:numRef>
          </c:val>
          <c:smooth val="0"/>
          <c:extLst xmlns:c16r2="http://schemas.microsoft.com/office/drawing/2015/06/chart">
            <c:ext xmlns:c16="http://schemas.microsoft.com/office/drawing/2014/chart" uri="{C3380CC4-5D6E-409C-BE32-E72D297353CC}">
              <c16:uniqueId val="{00000001-FB52-3C4D-B4FF-C6380D5B9F77}"/>
            </c:ext>
          </c:extLst>
        </c:ser>
        <c:dLbls>
          <c:showLegendKey val="0"/>
          <c:showVal val="0"/>
          <c:showCatName val="0"/>
          <c:showSerName val="0"/>
          <c:showPercent val="0"/>
          <c:showBubbleSize val="0"/>
        </c:dLbls>
        <c:smooth val="0"/>
        <c:axId val="-830745472"/>
        <c:axId val="-831146624"/>
      </c:lineChart>
      <c:catAx>
        <c:axId val="-83074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1146624"/>
        <c:crosses val="autoZero"/>
        <c:auto val="1"/>
        <c:lblAlgn val="ctr"/>
        <c:lblOffset val="100"/>
        <c:noMultiLvlLbl val="0"/>
      </c:catAx>
      <c:valAx>
        <c:axId val="-8311466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07454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6.emf"/></Relationships>
</file>

<file path=ppt/drawings/drawing1.xml><?xml version="1.0" encoding="utf-8"?>
<c:userShapes xmlns:c="http://schemas.openxmlformats.org/drawingml/2006/chart">
  <cdr:relSizeAnchor xmlns:cdr="http://schemas.openxmlformats.org/drawingml/2006/chartDrawing">
    <cdr:from>
      <cdr:x>0.04621</cdr:x>
      <cdr:y>0.10161</cdr:y>
    </cdr:from>
    <cdr:to>
      <cdr:x>0.5213</cdr:x>
      <cdr:y>0.22717</cdr:y>
    </cdr:to>
    <cdr:sp macro="" textlink="">
      <cdr:nvSpPr>
        <cdr:cNvPr id="2" name="Rectangle 1"/>
        <cdr:cNvSpPr/>
      </cdr:nvSpPr>
      <cdr:spPr>
        <a:xfrm xmlns:a="http://schemas.openxmlformats.org/drawingml/2006/main">
          <a:off x="400327" y="637850"/>
          <a:ext cx="4115807" cy="788164"/>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l">
            <a:lnSpc>
              <a:spcPts val="1900"/>
            </a:lnSpc>
          </a:pPr>
          <a:r>
            <a:rPr lang="en-US" sz="1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 T</a:t>
          </a:r>
          <a:r>
            <a:rPr lang="en-US" sz="1400" b="1" cap="none" spc="0" baseline="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railing 12 month earnings </a:t>
          </a:r>
        </a:p>
        <a:p xmlns:a="http://schemas.openxmlformats.org/drawingml/2006/main">
          <a:pPr algn="l">
            <a:lnSpc>
              <a:spcPts val="1800"/>
            </a:lnSpc>
          </a:pPr>
          <a:r>
            <a:rPr lang="en-US" sz="1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Normalized PE: Average</a:t>
          </a:r>
          <a:r>
            <a:rPr lang="en-US" sz="1400" b="1" cap="none" spc="0" baseline="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Earnings over prior 10 years</a:t>
          </a:r>
        </a:p>
        <a:p xmlns:a="http://schemas.openxmlformats.org/drawingml/2006/main">
          <a:pPr algn="l">
            <a:lnSpc>
              <a:spcPts val="1800"/>
            </a:lnSpc>
          </a:pPr>
          <a:r>
            <a:rPr lang="en-US" sz="1400" b="1" cap="none" spc="0" baseline="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CAPE: Inflation-adjusted Earnings over prior 10 years</a:t>
          </a:r>
          <a:endParaRPr lang="en-US" sz="1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dr:relSizeAnchor xmlns:cdr="http://schemas.openxmlformats.org/drawingml/2006/chartDrawing">
    <cdr:from>
      <cdr:x>0.68069</cdr:x>
      <cdr:y>0.08475</cdr:y>
    </cdr:from>
    <cdr:to>
      <cdr:x>1</cdr:x>
      <cdr:y>0.40395</cdr:y>
    </cdr:to>
    <cdr:pic>
      <cdr:nvPicPr>
        <cdr:cNvPr id="3" name="chart">
          <a:extLst xmlns:a="http://schemas.openxmlformats.org/drawingml/2006/main">
            <a:ext uri="{FF2B5EF4-FFF2-40B4-BE49-F238E27FC236}">
              <a16:creationId xmlns="" xmlns:a16="http://schemas.microsoft.com/office/drawing/2014/main" id="{B8E0441F-2EF3-4643-B23A-78DBDD24ED6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549900" y="381000"/>
          <a:ext cx="2603500" cy="1435100"/>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 xmlns:a16="http://schemas.microsoft.com/office/drawing/2014/main" id="{67EE6490-A09E-8B4D-B5BC-85C5DDBE25F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 xmlns:a16="http://schemas.microsoft.com/office/drawing/2014/main" id="{AFB743BF-02E7-D74F-9531-7A787D481225}"/>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9" name="Rectangle 5">
            <a:extLst>
              <a:ext uri="{FF2B5EF4-FFF2-40B4-BE49-F238E27FC236}">
                <a16:creationId xmlns="" xmlns:a16="http://schemas.microsoft.com/office/drawing/2014/main" id="{B971179F-E4D3-0941-9E97-3620269C637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 xmlns:a16="http://schemas.microsoft.com/office/drawing/2014/main" id="{F7FB03FD-577B-A140-A654-AA8A250DA78C}"/>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 xmlns:a16="http://schemas.microsoft.com/office/drawing/2014/main" id="{736F96B0-812E-3F49-9A95-062FA15EB92B}"/>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FCB36E19-F8EE-5247-A913-5E92781F288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CB36E19-F8EE-5247-A913-5E92781F2881}" type="slidenum">
              <a:rPr lang="en-US" altLang="en-US" smtClean="0"/>
              <a:pPr>
                <a:defRPr/>
              </a:pPr>
              <a:t>11</a:t>
            </a:fld>
            <a:endParaRPr lang="en-US" altLang="en-US"/>
          </a:p>
        </p:txBody>
      </p:sp>
    </p:spTree>
    <p:extLst>
      <p:ext uri="{BB962C8B-B14F-4D97-AF65-F5344CB8AC3E}">
        <p14:creationId xmlns:p14="http://schemas.microsoft.com/office/powerpoint/2010/main" val="612562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14A18806-5479-EF44-947F-BD41939EB160}"/>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B0B22E7E-B907-2648-B413-2ABC57C631D3}"/>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94A313B5-38B3-F644-8383-796589D8BC1C}"/>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 xmlns:a16="http://schemas.microsoft.com/office/drawing/2014/main" id="{A4616F74-26F5-F747-A656-589CCC5C268F}"/>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F33D825B-C932-5B43-9884-E56F302F9182}" type="datetime1">
              <a:rPr lang="en-US" altLang="en-US"/>
              <a:pPr>
                <a:defRPr/>
              </a:pPr>
              <a:t>8/20/19</a:t>
            </a:fld>
            <a:endParaRPr lang="en-US" altLang="en-US"/>
          </a:p>
        </p:txBody>
      </p:sp>
      <p:sp>
        <p:nvSpPr>
          <p:cNvPr id="10" name="Footer Placeholder 16">
            <a:extLst>
              <a:ext uri="{FF2B5EF4-FFF2-40B4-BE49-F238E27FC236}">
                <a16:creationId xmlns="" xmlns:a16="http://schemas.microsoft.com/office/drawing/2014/main" id="{C5A8E3B8-55E2-494F-9B35-2EE18DB6CCE0}"/>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 xmlns:a16="http://schemas.microsoft.com/office/drawing/2014/main" id="{E04BFD28-3CBC-DB47-A286-3DE6D08D9FDC}"/>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8136DEF5-F1A6-AA47-99C8-301527D6D8D6}" type="slidenum">
              <a:rPr lang="en-US" altLang="en-US"/>
              <a:pPr>
                <a:defRPr/>
              </a:pPr>
              <a:t>‹#›</a:t>
            </a:fld>
            <a:endParaRPr lang="en-US" altLang="en-US"/>
          </a:p>
        </p:txBody>
      </p:sp>
    </p:spTree>
    <p:extLst>
      <p:ext uri="{BB962C8B-B14F-4D97-AF65-F5344CB8AC3E}">
        <p14:creationId xmlns:p14="http://schemas.microsoft.com/office/powerpoint/2010/main" val="1192759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62A30E27-3717-3541-9DD7-926650E3419D}"/>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30AFBF95-D9B8-4347-A084-628BD9996D09}"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 xmlns:a16="http://schemas.microsoft.com/office/drawing/2014/main" id="{A11ABEF3-8EA4-624E-A6E1-D058AEB021AF}"/>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 xmlns:a16="http://schemas.microsoft.com/office/drawing/2014/main" id="{26703EFB-D215-524B-BC91-71C2184D0525}"/>
              </a:ext>
            </a:extLst>
          </p:cNvPr>
          <p:cNvSpPr>
            <a:spLocks noGrp="1"/>
          </p:cNvSpPr>
          <p:nvPr>
            <p:ph type="sldNum" sz="quarter" idx="11"/>
          </p:nvPr>
        </p:nvSpPr>
        <p:spPr/>
        <p:txBody>
          <a:bodyPr/>
          <a:lstStyle>
            <a:lvl1pPr>
              <a:defRPr smtClean="0"/>
            </a:lvl1pPr>
          </a:lstStyle>
          <a:p>
            <a:pPr>
              <a:defRPr/>
            </a:pPr>
            <a:fld id="{F26B72A1-998A-DB4C-BAEE-4C6893C1B313}" type="slidenum">
              <a:rPr lang="en-US" altLang="en-US"/>
              <a:pPr>
                <a:defRPr/>
              </a:pPr>
              <a:t>‹#›</a:t>
            </a:fld>
            <a:endParaRPr lang="en-US" altLang="en-US"/>
          </a:p>
        </p:txBody>
      </p:sp>
    </p:spTree>
    <p:extLst>
      <p:ext uri="{BB962C8B-B14F-4D97-AF65-F5344CB8AC3E}">
        <p14:creationId xmlns:p14="http://schemas.microsoft.com/office/powerpoint/2010/main" val="2102555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1F60803-A35F-3A46-9F3D-76A8CEB164B4}"/>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CA63A709-FBC1-3246-8F3F-2BC0A892D458}"/>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C584F0AA-AEDE-7D47-ACCF-B3B5F577C388}"/>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 xmlns:a16="http://schemas.microsoft.com/office/drawing/2014/main" id="{A14C5A81-9AA7-DE4E-B79D-EF4C99BA5D10}"/>
              </a:ext>
            </a:extLst>
          </p:cNvPr>
          <p:cNvSpPr>
            <a:spLocks noGrp="1"/>
          </p:cNvSpPr>
          <p:nvPr>
            <p:ph type="dt" sz="half" idx="10"/>
          </p:nvPr>
        </p:nvSpPr>
        <p:spPr/>
        <p:txBody>
          <a:bodyPr/>
          <a:lstStyle>
            <a:lvl1pPr>
              <a:defRPr smtClean="0"/>
            </a:lvl1pPr>
          </a:lstStyle>
          <a:p>
            <a:pPr>
              <a:defRPr/>
            </a:pPr>
            <a:fld id="{58A6BC89-24C2-744D-87E0-C3399B95E503}" type="datetime1">
              <a:rPr lang="en-US" altLang="en-US"/>
              <a:pPr>
                <a:defRPr/>
              </a:pPr>
              <a:t>8/20/19</a:t>
            </a:fld>
            <a:endParaRPr lang="en-US" altLang="en-US"/>
          </a:p>
        </p:txBody>
      </p:sp>
      <p:sp>
        <p:nvSpPr>
          <p:cNvPr id="8" name="Slide Number Placeholder 12">
            <a:extLst>
              <a:ext uri="{FF2B5EF4-FFF2-40B4-BE49-F238E27FC236}">
                <a16:creationId xmlns="" xmlns:a16="http://schemas.microsoft.com/office/drawing/2014/main" id="{1D22A2C3-04B6-2245-8E03-CAF2C898F226}"/>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C7F343F2-2E29-D64F-841E-96B1BF01C74E}" type="slidenum">
              <a:rPr lang="en-US" altLang="en-US"/>
              <a:pPr>
                <a:defRPr/>
              </a:pPr>
              <a:t>‹#›</a:t>
            </a:fld>
            <a:endParaRPr lang="en-US" altLang="en-US"/>
          </a:p>
        </p:txBody>
      </p:sp>
      <p:sp>
        <p:nvSpPr>
          <p:cNvPr id="9" name="Footer Placeholder 13">
            <a:extLst>
              <a:ext uri="{FF2B5EF4-FFF2-40B4-BE49-F238E27FC236}">
                <a16:creationId xmlns="" xmlns:a16="http://schemas.microsoft.com/office/drawing/2014/main" id="{0883C4AD-A744-4F47-8434-EC8984C51D10}"/>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806893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 xmlns:a16="http://schemas.microsoft.com/office/drawing/2014/main" id="{F005FDA0-F29F-264E-86A5-2D4053B592BD}"/>
              </a:ext>
            </a:extLst>
          </p:cNvPr>
          <p:cNvSpPr>
            <a:spLocks noGrp="1"/>
          </p:cNvSpPr>
          <p:nvPr>
            <p:ph type="dt" sz="half" idx="10"/>
          </p:nvPr>
        </p:nvSpPr>
        <p:spPr/>
        <p:txBody>
          <a:bodyPr/>
          <a:lstStyle>
            <a:lvl1pPr>
              <a:defRPr smtClean="0"/>
            </a:lvl1pPr>
          </a:lstStyle>
          <a:p>
            <a:pPr>
              <a:defRPr/>
            </a:pPr>
            <a:fld id="{4DDA7D3C-173D-7446-BD93-76622A9FD59E}" type="datetime1">
              <a:rPr lang="en-US" altLang="en-US"/>
              <a:pPr>
                <a:defRPr/>
              </a:pPr>
              <a:t>8/20/19</a:t>
            </a:fld>
            <a:endParaRPr lang="en-US" altLang="en-US"/>
          </a:p>
        </p:txBody>
      </p:sp>
      <p:sp>
        <p:nvSpPr>
          <p:cNvPr id="6" name="Slide Number Placeholder 9">
            <a:extLst>
              <a:ext uri="{FF2B5EF4-FFF2-40B4-BE49-F238E27FC236}">
                <a16:creationId xmlns="" xmlns:a16="http://schemas.microsoft.com/office/drawing/2014/main" id="{4C8AB08A-B0E8-EC49-B962-440B15716B8D}"/>
              </a:ext>
            </a:extLst>
          </p:cNvPr>
          <p:cNvSpPr>
            <a:spLocks noGrp="1"/>
          </p:cNvSpPr>
          <p:nvPr>
            <p:ph type="sldNum" sz="quarter" idx="11"/>
          </p:nvPr>
        </p:nvSpPr>
        <p:spPr/>
        <p:txBody>
          <a:bodyPr/>
          <a:lstStyle>
            <a:lvl1pPr>
              <a:defRPr smtClean="0"/>
            </a:lvl1pPr>
          </a:lstStyle>
          <a:p>
            <a:pPr>
              <a:defRPr/>
            </a:pPr>
            <a:fld id="{F3CE34FF-9866-0E40-8EB2-13A41A337486}" type="slidenum">
              <a:rPr lang="en-US" altLang="en-US"/>
              <a:pPr>
                <a:defRPr/>
              </a:pPr>
              <a:t>‹#›</a:t>
            </a:fld>
            <a:endParaRPr lang="en-US" altLang="en-US"/>
          </a:p>
        </p:txBody>
      </p:sp>
      <p:sp>
        <p:nvSpPr>
          <p:cNvPr id="7" name="Footer Placeholder 11">
            <a:extLst>
              <a:ext uri="{FF2B5EF4-FFF2-40B4-BE49-F238E27FC236}">
                <a16:creationId xmlns="" xmlns:a16="http://schemas.microsoft.com/office/drawing/2014/main" id="{69329B96-997D-0548-B981-076451B3D15E}"/>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06916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D1407BDC-202C-5941-BA62-1AFF36F55D19}"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096472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 xmlns:a16="http://schemas.microsoft.com/office/drawing/2014/main" id="{08948EB7-AB57-114E-A1B9-A1E90C509622}"/>
              </a:ext>
            </a:extLst>
          </p:cNvPr>
          <p:cNvSpPr>
            <a:spLocks noGrp="1"/>
          </p:cNvSpPr>
          <p:nvPr>
            <p:ph type="dt" sz="half" idx="10"/>
          </p:nvPr>
        </p:nvSpPr>
        <p:spPr/>
        <p:txBody>
          <a:bodyPr/>
          <a:lstStyle>
            <a:lvl1pPr>
              <a:defRPr smtClean="0"/>
            </a:lvl1pPr>
          </a:lstStyle>
          <a:p>
            <a:pPr>
              <a:defRPr/>
            </a:pPr>
            <a:fld id="{BC6D2DBC-CD69-B447-B536-EE6DDD2A973B}" type="datetime1">
              <a:rPr lang="en-US" altLang="en-US"/>
              <a:pPr>
                <a:defRPr/>
              </a:pPr>
              <a:t>8/20/19</a:t>
            </a:fld>
            <a:endParaRPr lang="en-US" altLang="en-US"/>
          </a:p>
        </p:txBody>
      </p:sp>
      <p:sp>
        <p:nvSpPr>
          <p:cNvPr id="4" name="Footer Placeholder 2">
            <a:extLst>
              <a:ext uri="{FF2B5EF4-FFF2-40B4-BE49-F238E27FC236}">
                <a16:creationId xmlns="" xmlns:a16="http://schemas.microsoft.com/office/drawing/2014/main" id="{DC162475-C983-F54E-8478-3CD30C377F7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 xmlns:a16="http://schemas.microsoft.com/office/drawing/2014/main" id="{EDA1B509-0EA3-094D-9375-69999F2F72EF}"/>
              </a:ext>
            </a:extLst>
          </p:cNvPr>
          <p:cNvSpPr>
            <a:spLocks noGrp="1"/>
          </p:cNvSpPr>
          <p:nvPr>
            <p:ph type="sldNum" sz="quarter" idx="12"/>
          </p:nvPr>
        </p:nvSpPr>
        <p:spPr/>
        <p:txBody>
          <a:bodyPr/>
          <a:lstStyle>
            <a:lvl1pPr>
              <a:defRPr smtClean="0"/>
            </a:lvl1pPr>
          </a:lstStyle>
          <a:p>
            <a:pPr>
              <a:defRPr/>
            </a:pPr>
            <a:fld id="{8CA742B8-B401-6E49-A84D-E4ECA53700C5}" type="slidenum">
              <a:rPr lang="en-US" altLang="en-US"/>
              <a:pPr>
                <a:defRPr/>
              </a:pPr>
              <a:t>‹#›</a:t>
            </a:fld>
            <a:endParaRPr lang="en-US" altLang="en-US"/>
          </a:p>
        </p:txBody>
      </p:sp>
    </p:spTree>
    <p:extLst>
      <p:ext uri="{BB962C8B-B14F-4D97-AF65-F5344CB8AC3E}">
        <p14:creationId xmlns:p14="http://schemas.microsoft.com/office/powerpoint/2010/main" val="1645068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EE156D2-460D-CD40-91F5-BC746E15A4BC}"/>
              </a:ext>
            </a:extLst>
          </p:cNvPr>
          <p:cNvSpPr>
            <a:spLocks noGrp="1"/>
          </p:cNvSpPr>
          <p:nvPr>
            <p:ph type="dt" sz="half" idx="10"/>
          </p:nvPr>
        </p:nvSpPr>
        <p:spPr/>
        <p:txBody>
          <a:bodyPr/>
          <a:lstStyle>
            <a:lvl1pPr>
              <a:defRPr smtClean="0"/>
            </a:lvl1pPr>
          </a:lstStyle>
          <a:p>
            <a:pPr>
              <a:defRPr/>
            </a:pPr>
            <a:fld id="{D51B1582-586F-7045-B51E-F1FB04F6078E}" type="datetime1">
              <a:rPr lang="en-US" altLang="en-US"/>
              <a:pPr>
                <a:defRPr/>
              </a:pPr>
              <a:t>8/20/19</a:t>
            </a:fld>
            <a:endParaRPr lang="en-US" altLang="en-US"/>
          </a:p>
        </p:txBody>
      </p:sp>
      <p:sp>
        <p:nvSpPr>
          <p:cNvPr id="3" name="Footer Placeholder 2">
            <a:extLst>
              <a:ext uri="{FF2B5EF4-FFF2-40B4-BE49-F238E27FC236}">
                <a16:creationId xmlns="" xmlns:a16="http://schemas.microsoft.com/office/drawing/2014/main" id="{0B79E98C-03B2-334F-AB23-57BBA976386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 xmlns:a16="http://schemas.microsoft.com/office/drawing/2014/main" id="{6217B947-F30A-1245-A361-0F94E98F97E6}"/>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828F44DB-5C14-3642-AB31-A05BAB75A202}" type="slidenum">
              <a:rPr lang="en-US" altLang="en-US"/>
              <a:pPr>
                <a:defRPr/>
              </a:pPr>
              <a:t>‹#›</a:t>
            </a:fld>
            <a:endParaRPr lang="en-US" altLang="en-US"/>
          </a:p>
        </p:txBody>
      </p:sp>
    </p:spTree>
    <p:extLst>
      <p:ext uri="{BB962C8B-B14F-4D97-AF65-F5344CB8AC3E}">
        <p14:creationId xmlns:p14="http://schemas.microsoft.com/office/powerpoint/2010/main" val="195426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 xmlns:a16="http://schemas.microsoft.com/office/drawing/2014/main" id="{810273F5-A670-9947-8F5A-74A662B4B836}"/>
              </a:ext>
            </a:extLst>
          </p:cNvPr>
          <p:cNvSpPr>
            <a:spLocks noGrp="1"/>
          </p:cNvSpPr>
          <p:nvPr>
            <p:ph type="dt" sz="half" idx="10"/>
          </p:nvPr>
        </p:nvSpPr>
        <p:spPr/>
        <p:txBody>
          <a:bodyPr/>
          <a:lstStyle>
            <a:lvl1pPr>
              <a:defRPr smtClean="0"/>
            </a:lvl1pPr>
          </a:lstStyle>
          <a:p>
            <a:pPr>
              <a:defRPr/>
            </a:pPr>
            <a:fld id="{0FDE37DB-290E-3849-8032-CBF84B339BA2}" type="datetime1">
              <a:rPr lang="en-US" altLang="en-US"/>
              <a:pPr>
                <a:defRPr/>
              </a:pPr>
              <a:t>8/20/19</a:t>
            </a:fld>
            <a:endParaRPr lang="en-US" altLang="en-US"/>
          </a:p>
        </p:txBody>
      </p:sp>
      <p:sp>
        <p:nvSpPr>
          <p:cNvPr id="6" name="Footer Placeholder 5">
            <a:extLst>
              <a:ext uri="{FF2B5EF4-FFF2-40B4-BE49-F238E27FC236}">
                <a16:creationId xmlns="" xmlns:a16="http://schemas.microsoft.com/office/drawing/2014/main" id="{22A801B1-BAEF-8747-A3D3-0A19DDA0F21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 xmlns:a16="http://schemas.microsoft.com/office/drawing/2014/main" id="{4D12D967-36BA-7246-B993-41EBC3743EDE}"/>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661141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BDF2E798-4D99-7446-A843-9CB16A239579}"/>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E39E458B-F0D8-6744-9F81-6D1A78A2262E}"/>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 xmlns:a16="http://schemas.microsoft.com/office/drawing/2014/main" id="{DD10BAD5-400B-F049-B00B-4046F8A23127}"/>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 xmlns:a16="http://schemas.microsoft.com/office/drawing/2014/main" id="{E2296EC9-DDDC-0947-83F7-5DD817300DFA}"/>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 xmlns:a16="http://schemas.microsoft.com/office/drawing/2014/main" id="{E7019ACE-3609-8A49-9D0B-6362A3F97C5D}"/>
              </a:ext>
            </a:extLst>
          </p:cNvPr>
          <p:cNvSpPr>
            <a:spLocks noGrp="1"/>
          </p:cNvSpPr>
          <p:nvPr>
            <p:ph type="dt" sz="half" idx="10"/>
          </p:nvPr>
        </p:nvSpPr>
        <p:spPr>
          <a:xfrm>
            <a:off x="6248400" y="6248400"/>
            <a:ext cx="2667000" cy="365125"/>
          </a:xfrm>
        </p:spPr>
        <p:txBody>
          <a:bodyPr/>
          <a:lstStyle>
            <a:lvl1pPr>
              <a:defRPr smtClean="0"/>
            </a:lvl1pPr>
          </a:lstStyle>
          <a:p>
            <a:pPr>
              <a:defRPr/>
            </a:pPr>
            <a:fld id="{79ADBE74-01FA-FA42-961B-F593C0714D9D}" type="datetime1">
              <a:rPr lang="en-US" altLang="en-US"/>
              <a:pPr>
                <a:defRPr/>
              </a:pPr>
              <a:t>8/20/19</a:t>
            </a:fld>
            <a:endParaRPr lang="en-US" altLang="en-US"/>
          </a:p>
        </p:txBody>
      </p:sp>
      <p:sp>
        <p:nvSpPr>
          <p:cNvPr id="10" name="Slide Number Placeholder 12">
            <a:extLst>
              <a:ext uri="{FF2B5EF4-FFF2-40B4-BE49-F238E27FC236}">
                <a16:creationId xmlns="" xmlns:a16="http://schemas.microsoft.com/office/drawing/2014/main" id="{8D505166-071F-DB4D-9DDC-16AACDD060B1}"/>
              </a:ext>
            </a:extLst>
          </p:cNvPr>
          <p:cNvSpPr>
            <a:spLocks noGrp="1"/>
          </p:cNvSpPr>
          <p:nvPr>
            <p:ph type="sldNum" sz="quarter" idx="11"/>
          </p:nvPr>
        </p:nvSpPr>
        <p:spPr>
          <a:xfrm>
            <a:off x="0" y="4667250"/>
            <a:ext cx="1447800" cy="663575"/>
          </a:xfrm>
        </p:spPr>
        <p:txBody>
          <a:bodyPr/>
          <a:lstStyle>
            <a:lvl1pPr>
              <a:defRPr sz="2800" smtClean="0"/>
            </a:lvl1pPr>
          </a:lstStyle>
          <a:p>
            <a:pPr>
              <a:defRPr/>
            </a:pPr>
            <a:fld id="{134081F6-E9CD-1E44-BB58-8CB7097EF7DF}" type="slidenum">
              <a:rPr lang="en-US" altLang="en-US"/>
              <a:pPr>
                <a:defRPr/>
              </a:pPr>
              <a:t>‹#›</a:t>
            </a:fld>
            <a:endParaRPr lang="en-US" altLang="en-US"/>
          </a:p>
        </p:txBody>
      </p:sp>
      <p:sp>
        <p:nvSpPr>
          <p:cNvPr id="11" name="Footer Placeholder 13">
            <a:extLst>
              <a:ext uri="{FF2B5EF4-FFF2-40B4-BE49-F238E27FC236}">
                <a16:creationId xmlns="" xmlns:a16="http://schemas.microsoft.com/office/drawing/2014/main" id="{D24FB3E5-34B8-684C-84AF-F6B45EBB3AF8}"/>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1521729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 xmlns:a16="http://schemas.microsoft.com/office/drawing/2014/main" id="{5BE3BA7C-9358-BF4B-AE85-16A6AB49BA68}"/>
              </a:ext>
            </a:extLst>
          </p:cNvPr>
          <p:cNvSpPr>
            <a:spLocks noGrp="1"/>
          </p:cNvSpPr>
          <p:nvPr>
            <p:ph type="dt" sz="half" idx="10"/>
          </p:nvPr>
        </p:nvSpPr>
        <p:spPr/>
        <p:txBody>
          <a:bodyPr/>
          <a:lstStyle>
            <a:lvl1pPr>
              <a:defRPr smtClean="0"/>
            </a:lvl1pPr>
          </a:lstStyle>
          <a:p>
            <a:pPr>
              <a:defRPr/>
            </a:pPr>
            <a:fld id="{FE82E047-803E-6A4D-BFA6-6A78A3805F9F}" type="datetime1">
              <a:rPr lang="en-US" altLang="en-US"/>
              <a:pPr>
                <a:defRPr/>
              </a:pPr>
              <a:t>8/20/19</a:t>
            </a:fld>
            <a:endParaRPr lang="en-US" altLang="en-US"/>
          </a:p>
        </p:txBody>
      </p:sp>
      <p:sp>
        <p:nvSpPr>
          <p:cNvPr id="5" name="Footer Placeholder 2">
            <a:extLst>
              <a:ext uri="{FF2B5EF4-FFF2-40B4-BE49-F238E27FC236}">
                <a16:creationId xmlns="" xmlns:a16="http://schemas.microsoft.com/office/drawing/2014/main" id="{C23AE6FF-C409-8B4E-9B49-2D98305D8B1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 xmlns:a16="http://schemas.microsoft.com/office/drawing/2014/main" id="{092BD2C0-EA34-0049-B46F-CC090CB490B5}"/>
              </a:ext>
            </a:extLst>
          </p:cNvPr>
          <p:cNvSpPr>
            <a:spLocks noGrp="1"/>
          </p:cNvSpPr>
          <p:nvPr>
            <p:ph type="sldNum" sz="quarter" idx="12"/>
          </p:nvPr>
        </p:nvSpPr>
        <p:spPr/>
        <p:txBody>
          <a:bodyPr/>
          <a:lstStyle>
            <a:lvl1pPr>
              <a:defRPr smtClean="0"/>
            </a:lvl1pPr>
          </a:lstStyle>
          <a:p>
            <a:pPr>
              <a:defRPr/>
            </a:pPr>
            <a:fld id="{DCEA66B5-2982-DF4B-96EE-0577BCBF8239}" type="slidenum">
              <a:rPr lang="en-US" altLang="en-US"/>
              <a:pPr>
                <a:defRPr/>
              </a:pPr>
              <a:t>‹#›</a:t>
            </a:fld>
            <a:endParaRPr lang="en-US" altLang="en-US"/>
          </a:p>
        </p:txBody>
      </p:sp>
    </p:spTree>
    <p:extLst>
      <p:ext uri="{BB962C8B-B14F-4D97-AF65-F5344CB8AC3E}">
        <p14:creationId xmlns:p14="http://schemas.microsoft.com/office/powerpoint/2010/main" val="1318987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D2524107-CC30-3A47-A235-E1040591768F}"/>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9C8C4729-9912-384B-9FC3-67F7440A0A17}"/>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6C55DF02-7927-6A4D-81DA-B264075E765A}"/>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 xmlns:a16="http://schemas.microsoft.com/office/drawing/2014/main" id="{0E7A10C5-28C4-604C-8193-D0BB9C26812B}"/>
              </a:ext>
            </a:extLst>
          </p:cNvPr>
          <p:cNvSpPr>
            <a:spLocks noGrp="1"/>
          </p:cNvSpPr>
          <p:nvPr>
            <p:ph type="dt" sz="half" idx="10"/>
          </p:nvPr>
        </p:nvSpPr>
        <p:spPr>
          <a:xfrm>
            <a:off x="6553200" y="6248400"/>
            <a:ext cx="2209800" cy="365125"/>
          </a:xfrm>
        </p:spPr>
        <p:txBody>
          <a:bodyPr/>
          <a:lstStyle>
            <a:lvl1pPr>
              <a:defRPr smtClean="0"/>
            </a:lvl1pPr>
          </a:lstStyle>
          <a:p>
            <a:pPr>
              <a:defRPr/>
            </a:pPr>
            <a:fld id="{B7925C14-DD33-4841-8CE2-7C63451C3E8B}" type="datetime1">
              <a:rPr lang="en-US" altLang="en-US"/>
              <a:pPr>
                <a:defRPr/>
              </a:pPr>
              <a:t>8/20/19</a:t>
            </a:fld>
            <a:endParaRPr lang="en-US" altLang="en-US"/>
          </a:p>
        </p:txBody>
      </p:sp>
      <p:sp>
        <p:nvSpPr>
          <p:cNvPr id="8" name="Footer Placeholder 4">
            <a:extLst>
              <a:ext uri="{FF2B5EF4-FFF2-40B4-BE49-F238E27FC236}">
                <a16:creationId xmlns="" xmlns:a16="http://schemas.microsoft.com/office/drawing/2014/main" id="{66380344-7731-6C4F-80A2-E756D9590401}"/>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08640F11-5EF2-9E43-A137-21A3B2BF9177}"/>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04300919-D03A-D54C-B85D-175746978FBC}" type="slidenum">
              <a:rPr lang="en-US" altLang="en-US"/>
              <a:pPr>
                <a:defRPr/>
              </a:pPr>
              <a:t>‹#›</a:t>
            </a:fld>
            <a:endParaRPr lang="en-US" altLang="en-US"/>
          </a:p>
        </p:txBody>
      </p:sp>
    </p:spTree>
    <p:extLst>
      <p:ext uri="{BB962C8B-B14F-4D97-AF65-F5344CB8AC3E}">
        <p14:creationId xmlns:p14="http://schemas.microsoft.com/office/powerpoint/2010/main" val="1903296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412C9CFA-632F-7349-9809-B0975E59132F}"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8504014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5362"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5363"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fld id="{DC5D22F8-BC97-A142-AA92-EC34387B0291}" type="datetime1">
              <a:rPr lang="en-US" altLang="en-US"/>
              <a:pPr>
                <a:defRPr/>
              </a:pPr>
              <a:t>8/20/19</a:t>
            </a:fld>
            <a:endParaRPr lang="en-US" alt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3" r:id="rId5"/>
    <p:sldLayoutId id="2147483769" r:id="rId6"/>
    <p:sldLayoutId id="2147483770" r:id="rId7"/>
    <p:sldLayoutId id="2147483771" r:id="rId8"/>
    <p:sldLayoutId id="2147483772" r:id="rId9"/>
    <p:sldLayoutId id="2147483773" r:id="rId10"/>
    <p:sldLayoutId id="2147483774" r:id="rId11"/>
    <p:sldLayoutId id="2147483764"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 xmlns:a16="http://schemas.microsoft.com/office/drawing/2014/main" id="{D6AF47D6-89F3-B245-A2F7-F10A54DD2C4B}"/>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Market Timing Approaches: Mean Reversion and Macro Fundamentals</a:t>
            </a:r>
          </a:p>
        </p:txBody>
      </p:sp>
      <p:sp>
        <p:nvSpPr>
          <p:cNvPr id="3075" name="Rectangle 3">
            <a:extLst>
              <a:ext uri="{FF2B5EF4-FFF2-40B4-BE49-F238E27FC236}">
                <a16:creationId xmlns="" xmlns:a16="http://schemas.microsoft.com/office/drawing/2014/main" id="{96490CE5-1A68-9045-9F3F-F028EEB73421}"/>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dirty="0">
                <a:ea typeface="+mn-ea"/>
                <a:cs typeface="+mn-cs"/>
              </a:rPr>
              <a:t>Aswath Damodaran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p:cNvSpPr>
          <p:nvPr>
            <p:ph type="title"/>
          </p:nvPr>
        </p:nvSpPr>
        <p:spPr>
          <a:xfrm>
            <a:off x="612775" y="228600"/>
            <a:ext cx="8153400" cy="990600"/>
          </a:xfrm>
        </p:spPr>
        <p:txBody>
          <a:bodyPr/>
          <a:lstStyle/>
          <a:p>
            <a:r>
              <a:rPr lang="en-US" altLang="en-US">
                <a:ea typeface="ＭＳ Ｐゴシック" charset="-128"/>
              </a:rPr>
              <a:t>I. Mean Reversion Measures</a:t>
            </a:r>
          </a:p>
        </p:txBody>
      </p:sp>
      <p:sp>
        <p:nvSpPr>
          <p:cNvPr id="140291" name="Rectangle 3">
            <a:extLst>
              <a:ext uri="{FF2B5EF4-FFF2-40B4-BE49-F238E27FC236}">
                <a16:creationId xmlns="" xmlns:a16="http://schemas.microsoft.com/office/drawing/2014/main" id="{052DC195-2F8C-6948-93F3-EB5492A1B6EA}"/>
              </a:ext>
            </a:extLst>
          </p:cNvPr>
          <p:cNvSpPr>
            <a:spLocks noGrp="1" noChangeArrowheads="1"/>
          </p:cNvSpPr>
          <p:nvPr>
            <p:ph sz="quarter" idx="1"/>
          </p:nvPr>
        </p:nvSpPr>
        <p:spPr>
          <a:xfrm>
            <a:off x="612775" y="1600200"/>
            <a:ext cx="8153400" cy="4495800"/>
          </a:xfrm>
        </p:spPr>
        <p:txBody>
          <a:bodyPr rtlCol="0">
            <a:normAutofit/>
          </a:bodyPr>
          <a:lstStyle/>
          <a:p>
            <a:pPr fontAlgn="auto">
              <a:spcAft>
                <a:spcPts val="0"/>
              </a:spcAft>
              <a:buFont typeface="Arial"/>
              <a:buChar char="•"/>
              <a:defRPr/>
            </a:pPr>
            <a:r>
              <a:rPr lang="en-US" dirty="0">
                <a:ea typeface="+mn-ea"/>
                <a:cs typeface="+mn-cs"/>
              </a:rPr>
              <a:t>These approaches are based upon  the assumption that assets have a normal range that they trade at, and that any deviation from the normal range is an indication that assets are mispriced.</a:t>
            </a:r>
          </a:p>
          <a:p>
            <a:pPr lvl="1" fontAlgn="auto">
              <a:spcAft>
                <a:spcPts val="0"/>
              </a:spcAft>
              <a:buFont typeface="Arial"/>
              <a:buChar char="•"/>
              <a:defRPr/>
            </a:pPr>
            <a:r>
              <a:rPr lang="en-US" dirty="0">
                <a:ea typeface="+mn-ea"/>
                <a:cs typeface="+mn-cs"/>
              </a:rPr>
              <a:t>With stocks, the normal range is defined in terms of PE ratios.</a:t>
            </a:r>
          </a:p>
          <a:p>
            <a:pPr lvl="1" fontAlgn="auto">
              <a:spcAft>
                <a:spcPts val="0"/>
              </a:spcAft>
              <a:buFont typeface="Arial"/>
              <a:buChar char="•"/>
              <a:defRPr/>
            </a:pPr>
            <a:r>
              <a:rPr lang="en-US" dirty="0">
                <a:ea typeface="+mn-ea"/>
                <a:cs typeface="+mn-cs"/>
              </a:rPr>
              <a:t>With bonds, the normal range is defined in terms of interest rates.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p:cNvSpPr>
          <p:nvPr>
            <p:ph type="title"/>
          </p:nvPr>
        </p:nvSpPr>
        <p:spPr>
          <a:xfrm>
            <a:off x="612775" y="228600"/>
            <a:ext cx="8153400" cy="990600"/>
          </a:xfrm>
        </p:spPr>
        <p:txBody>
          <a:bodyPr/>
          <a:lstStyle/>
          <a:p>
            <a:r>
              <a:rPr lang="en-US" altLang="en-US">
                <a:ea typeface="ＭＳ Ｐゴシック" charset="-128"/>
              </a:rPr>
              <a:t>1a. A Normal Range of PE Ratios</a:t>
            </a:r>
          </a:p>
        </p:txBody>
      </p:sp>
      <p:graphicFrame>
        <p:nvGraphicFramePr>
          <p:cNvPr id="5" name="Content Placeholder 9"/>
          <p:cNvGraphicFramePr>
            <a:graphicFrameLocks noGrp="1"/>
          </p:cNvGraphicFramePr>
          <p:nvPr>
            <p:ph sz="quarter" idx="1"/>
            <p:extLst>
              <p:ext uri="{D42A27DB-BD31-4B8C-83A1-F6EECF244321}">
                <p14:modId xmlns:p14="http://schemas.microsoft.com/office/powerpoint/2010/main" val="144645268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 xmlns:a16="http://schemas.microsoft.com/office/drawing/2014/main" id="{329E04F5-A13F-7E40-A141-FBEB3304A4EA}"/>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dirty="0">
                <a:ea typeface="+mj-ea"/>
                <a:cs typeface="+mj-cs"/>
              </a:rPr>
              <a:t>1b. A Normal Range of Interest Rates</a:t>
            </a:r>
          </a:p>
        </p:txBody>
      </p:sp>
      <p:sp>
        <p:nvSpPr>
          <p:cNvPr id="142339" name="Rectangle 3">
            <a:extLst>
              <a:ext uri="{FF2B5EF4-FFF2-40B4-BE49-F238E27FC236}">
                <a16:creationId xmlns="" xmlns:a16="http://schemas.microsoft.com/office/drawing/2014/main" id="{E3893A41-B743-5F4B-8A33-B5ADD76407CD}"/>
              </a:ext>
            </a:extLst>
          </p:cNvPr>
          <p:cNvSpPr>
            <a:spLocks noGrp="1" noChangeArrowheads="1"/>
          </p:cNvSpPr>
          <p:nvPr>
            <p:ph sz="quarter" idx="1"/>
          </p:nvPr>
        </p:nvSpPr>
        <p:spPr>
          <a:xfrm>
            <a:off x="612775" y="1600200"/>
            <a:ext cx="8153400" cy="4495800"/>
          </a:xfrm>
        </p:spPr>
        <p:txBody>
          <a:bodyPr rtlCol="0">
            <a:normAutofit/>
          </a:bodyPr>
          <a:lstStyle/>
          <a:p>
            <a:pPr fontAlgn="auto">
              <a:spcAft>
                <a:spcPts val="0"/>
              </a:spcAft>
              <a:buFont typeface="Arial"/>
              <a:buChar char="•"/>
              <a:defRPr/>
            </a:pPr>
            <a:endParaRPr lang="en-US" dirty="0">
              <a:ea typeface="+mn-ea"/>
              <a:cs typeface="+mn-cs"/>
            </a:endParaRPr>
          </a:p>
          <a:p>
            <a:pPr fontAlgn="auto">
              <a:spcAft>
                <a:spcPts val="0"/>
              </a:spcAft>
              <a:buFont typeface="Arial"/>
              <a:buChar char="•"/>
              <a:defRPr/>
            </a:pPr>
            <a:endParaRPr lang="en-US" dirty="0">
              <a:ea typeface="+mn-ea"/>
              <a:cs typeface="+mn-cs"/>
            </a:endParaRPr>
          </a:p>
          <a:p>
            <a:pPr fontAlgn="auto">
              <a:spcAft>
                <a:spcPts val="0"/>
              </a:spcAft>
              <a:buFont typeface="Arial"/>
              <a:buChar char="•"/>
              <a:defRPr/>
            </a:pPr>
            <a:endParaRPr lang="en-US" dirty="0">
              <a:ea typeface="+mn-ea"/>
              <a:cs typeface="+mn-cs"/>
            </a:endParaRPr>
          </a:p>
          <a:p>
            <a:pPr fontAlgn="auto">
              <a:spcAft>
                <a:spcPts val="0"/>
              </a:spcAft>
              <a:buFont typeface="Arial"/>
              <a:buChar char="•"/>
              <a:defRPr/>
            </a:pPr>
            <a:endParaRPr lang="en-US" dirty="0">
              <a:ea typeface="+mn-ea"/>
              <a:cs typeface="+mn-cs"/>
            </a:endParaRPr>
          </a:p>
          <a:p>
            <a:pPr fontAlgn="auto">
              <a:spcAft>
                <a:spcPts val="0"/>
              </a:spcAft>
              <a:buFont typeface="Arial"/>
              <a:buChar char="•"/>
              <a:defRPr/>
            </a:pPr>
            <a:endParaRPr lang="en-US" dirty="0">
              <a:ea typeface="+mn-ea"/>
              <a:cs typeface="+mn-cs"/>
            </a:endParaRPr>
          </a:p>
          <a:p>
            <a:pPr fontAlgn="auto">
              <a:spcAft>
                <a:spcPts val="0"/>
              </a:spcAft>
              <a:buFont typeface="Arial"/>
              <a:buChar char="•"/>
              <a:defRPr/>
            </a:pPr>
            <a:endParaRPr lang="en-US" dirty="0">
              <a:ea typeface="+mn-ea"/>
              <a:cs typeface="+mn-cs"/>
            </a:endParaRPr>
          </a:p>
        </p:txBody>
      </p:sp>
      <p:graphicFrame>
        <p:nvGraphicFramePr>
          <p:cNvPr id="5" name="Content Placeholder 6">
            <a:extLst>
              <a:ext uri="{FF2B5EF4-FFF2-40B4-BE49-F238E27FC236}">
                <a16:creationId xmlns="" xmlns:a16="http://schemas.microsoft.com/office/drawing/2014/main" id="{2753143D-A15C-654A-B49D-A6C272A6FDCC}"/>
              </a:ext>
            </a:extLst>
          </p:cNvPr>
          <p:cNvGraphicFramePr>
            <a:graphicFrameLocks/>
          </p:cNvGraphicFramePr>
          <p:nvPr>
            <p:extLst>
              <p:ext uri="{D42A27DB-BD31-4B8C-83A1-F6EECF244321}">
                <p14:modId xmlns:p14="http://schemas.microsoft.com/office/powerpoint/2010/main" val="1768826815"/>
              </p:ext>
            </p:extLst>
          </p:nvPr>
        </p:nvGraphicFramePr>
        <p:xfrm>
          <a:off x="765175" y="17526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p:cNvSpPr>
          <p:nvPr>
            <p:ph type="title"/>
          </p:nvPr>
        </p:nvSpPr>
        <p:spPr>
          <a:xfrm>
            <a:off x="612775" y="228600"/>
            <a:ext cx="8153400" cy="990600"/>
          </a:xfrm>
        </p:spPr>
        <p:txBody>
          <a:bodyPr/>
          <a:lstStyle/>
          <a:p>
            <a:r>
              <a:rPr lang="en-US" altLang="en-US">
                <a:ea typeface="ＭＳ Ｐゴシック" charset="-128"/>
              </a:rPr>
              <a:t>II. Fundamentals</a:t>
            </a:r>
          </a:p>
        </p:txBody>
      </p:sp>
      <p:sp>
        <p:nvSpPr>
          <p:cNvPr id="143363" name="Rectangle 3">
            <a:extLst>
              <a:ext uri="{FF2B5EF4-FFF2-40B4-BE49-F238E27FC236}">
                <a16:creationId xmlns="" xmlns:a16="http://schemas.microsoft.com/office/drawing/2014/main" id="{EF504B20-3D04-B04E-B3F3-0C35EBE59747}"/>
              </a:ext>
            </a:extLst>
          </p:cNvPr>
          <p:cNvSpPr>
            <a:spLocks noGrp="1" noChangeArrowheads="1"/>
          </p:cNvSpPr>
          <p:nvPr>
            <p:ph sz="quarter" idx="1"/>
          </p:nvPr>
        </p:nvSpPr>
        <p:spPr>
          <a:xfrm>
            <a:off x="612775" y="1600200"/>
            <a:ext cx="8153400" cy="4495800"/>
          </a:xfrm>
        </p:spPr>
        <p:txBody>
          <a:bodyPr rtlCol="0">
            <a:normAutofit fontScale="92500" lnSpcReduction="10000"/>
          </a:bodyPr>
          <a:lstStyle/>
          <a:p>
            <a:pPr fontAlgn="auto">
              <a:spcAft>
                <a:spcPts val="0"/>
              </a:spcAft>
              <a:buFont typeface="Arial"/>
              <a:buChar char="•"/>
              <a:defRPr/>
            </a:pPr>
            <a:r>
              <a:rPr lang="en-US" dirty="0">
                <a:ea typeface="+mn-ea"/>
                <a:cs typeface="+mn-cs"/>
              </a:rPr>
              <a:t>The simplest way to use fundamentals is to focus on macroeconomic variables such as interest rates, inflation and GNP growth and devise investing rules based upon the levels or changes in macro economic variables.</a:t>
            </a:r>
          </a:p>
          <a:p>
            <a:pPr fontAlgn="auto">
              <a:spcAft>
                <a:spcPts val="0"/>
              </a:spcAft>
              <a:buFont typeface="Arial"/>
              <a:buChar char="•"/>
              <a:defRPr/>
            </a:pPr>
            <a:r>
              <a:rPr lang="en-US" dirty="0"/>
              <a:t>Over time, a number of rules of  thumb have been devised that relate stock returns to the level of interest rates or the strength of the </a:t>
            </a:r>
            <a:r>
              <a:rPr lang="en-US" dirty="0" smtClean="0"/>
              <a:t>economy. For </a:t>
            </a:r>
            <a:r>
              <a:rPr lang="en-US" dirty="0"/>
              <a:t>instance, we are often told that it is best to buy stocks when</a:t>
            </a:r>
          </a:p>
          <a:p>
            <a:pPr lvl="1" fontAlgn="auto">
              <a:spcAft>
                <a:spcPts val="0"/>
              </a:spcAft>
              <a:buFont typeface="Arial"/>
              <a:buChar char="–"/>
              <a:defRPr/>
            </a:pPr>
            <a:r>
              <a:rPr lang="en-US" dirty="0"/>
              <a:t>Treasury bill rates are </a:t>
            </a:r>
            <a:r>
              <a:rPr lang="en-US" dirty="0" smtClean="0"/>
              <a:t>low (or the yield curve is upward sloping)</a:t>
            </a:r>
            <a:endParaRPr lang="en-US" dirty="0"/>
          </a:p>
          <a:p>
            <a:pPr lvl="1" fontAlgn="auto">
              <a:spcAft>
                <a:spcPts val="0"/>
              </a:spcAft>
              <a:buFont typeface="Arial"/>
              <a:buChar char="–"/>
              <a:defRPr/>
            </a:pPr>
            <a:r>
              <a:rPr lang="en-US" dirty="0"/>
              <a:t>Treasury bond rates have dropped</a:t>
            </a:r>
          </a:p>
          <a:p>
            <a:pPr lvl="1" fontAlgn="auto">
              <a:spcAft>
                <a:spcPts val="0"/>
              </a:spcAft>
              <a:buFont typeface="Arial"/>
              <a:buChar char="–"/>
              <a:defRPr/>
            </a:pPr>
            <a:r>
              <a:rPr lang="en-US" dirty="0"/>
              <a:t>GNP growth is strong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 xmlns:a16="http://schemas.microsoft.com/office/drawing/2014/main" id="{A89EF791-9CE3-2A47-981D-C8A9C0EDF57F}"/>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1. Treasury Bill Rates: Should you buy stocks when the T.Bill rate is low?</a:t>
            </a:r>
          </a:p>
        </p:txBody>
      </p:sp>
      <p:pic>
        <p:nvPicPr>
          <p:cNvPr id="9218" name="Content Placeholder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27225" y="2851150"/>
            <a:ext cx="5524500" cy="19939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 xmlns:a16="http://schemas.microsoft.com/office/drawing/2014/main" id="{D6C4CFED-E299-8D40-8DD9-370F15CCF7CC}"/>
              </a:ext>
            </a:extLst>
          </p:cNvPr>
          <p:cNvSpPr>
            <a:spLocks noGrp="1" noChangeArrowheads="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More on interest rates and stock prices…</a:t>
            </a:r>
          </a:p>
        </p:txBody>
      </p:sp>
      <p:sp>
        <p:nvSpPr>
          <p:cNvPr id="10242" name="Rectangle 3"/>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A 1989 study by Breen, Glosten and Jagannathan evaluated a strategy of switching from stock to cash and vice versa, depending upon the level of the treasury bill rate and conclude that such a strategy would have added about 2% in excess returns to an actively managed portfolio.</a:t>
            </a:r>
          </a:p>
          <a:p>
            <a:pPr>
              <a:lnSpc>
                <a:spcPct val="80000"/>
              </a:lnSpc>
            </a:pPr>
            <a:r>
              <a:rPr lang="en-US" altLang="en-US" sz="2200">
                <a:ea typeface="ＭＳ Ｐゴシック" charset="-128"/>
              </a:rPr>
              <a:t>In a 2002 study that does raise cautionary notes about this strategy, Abhyankar and Davies examine the correlation between treasury bill rates and stock market returns in sub-periods from 1929 to 2000. </a:t>
            </a:r>
          </a:p>
          <a:p>
            <a:pPr lvl="1">
              <a:lnSpc>
                <a:spcPct val="80000"/>
              </a:lnSpc>
            </a:pPr>
            <a:r>
              <a:rPr lang="en-US" altLang="en-US" sz="2000">
                <a:ea typeface="ＭＳ Ｐゴシック" charset="-128"/>
              </a:rPr>
              <a:t>They find that almost all of the predictability of stock market returns comes from the 1950-1975 time period, and that short term rates have had almost no predictive power since 1975. </a:t>
            </a:r>
          </a:p>
          <a:p>
            <a:pPr lvl="1">
              <a:lnSpc>
                <a:spcPct val="80000"/>
              </a:lnSpc>
            </a:pPr>
            <a:r>
              <a:rPr lang="en-US" altLang="en-US" sz="2000">
                <a:ea typeface="ＭＳ Ｐゴシック" charset="-128"/>
              </a:rPr>
              <a:t>They also conclude that short rates have more predictive power with the durable goods sector and with smaller companies than they do with the entire market.</a:t>
            </a:r>
          </a:p>
          <a:p>
            <a:pPr>
              <a:lnSpc>
                <a:spcPct val="80000"/>
              </a:lnSpc>
            </a:pPr>
            <a:endParaRPr lang="en-US" altLang="en-US" sz="2200">
              <a:ea typeface="ＭＳ Ｐゴシック"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p:cNvSpPr>
          <p:nvPr>
            <p:ph type="title"/>
          </p:nvPr>
        </p:nvSpPr>
        <p:spPr>
          <a:xfrm>
            <a:off x="612775" y="228600"/>
            <a:ext cx="8153400" cy="990600"/>
          </a:xfrm>
        </p:spPr>
        <p:txBody>
          <a:bodyPr/>
          <a:lstStyle/>
          <a:p>
            <a:r>
              <a:rPr lang="en-US" altLang="en-US">
                <a:ea typeface="ＭＳ Ｐゴシック" charset="-128"/>
              </a:rPr>
              <a:t>2. T. Bond Rates</a:t>
            </a:r>
          </a:p>
        </p:txBody>
      </p:sp>
      <p:pic>
        <p:nvPicPr>
          <p:cNvPr id="11266" name="Content Placeholder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52625" y="1651000"/>
            <a:ext cx="4829175" cy="3876785"/>
          </a:xfrm>
        </p:spPr>
      </p:pic>
      <p:sp>
        <p:nvSpPr>
          <p:cNvPr id="2" name="TextBox 1"/>
          <p:cNvSpPr txBox="1"/>
          <p:nvPr/>
        </p:nvSpPr>
        <p:spPr>
          <a:xfrm>
            <a:off x="1229711" y="5707117"/>
            <a:ext cx="7304690" cy="646331"/>
          </a:xfrm>
          <a:prstGeom prst="rect">
            <a:avLst/>
          </a:prstGeom>
          <a:noFill/>
        </p:spPr>
        <p:txBody>
          <a:bodyPr wrap="square" rtlCol="0">
            <a:spAutoFit/>
          </a:bodyPr>
          <a:lstStyle/>
          <a:p>
            <a:r>
              <a:rPr lang="en-US" sz="1800" dirty="0" smtClean="0"/>
              <a:t>By itself, the level of the </a:t>
            </a:r>
            <a:r>
              <a:rPr lang="en-US" sz="1800" dirty="0" err="1" smtClean="0"/>
              <a:t>T.Bond</a:t>
            </a:r>
            <a:r>
              <a:rPr lang="en-US" sz="1800" dirty="0" smtClean="0"/>
              <a:t> rate at the start of the period seems to provide no indication of how stocks will do during the period.</a:t>
            </a:r>
            <a:endParaRPr lang="en-US" sz="1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 xmlns:a16="http://schemas.microsoft.com/office/drawing/2014/main" id="{29F4BA6B-E265-0944-A146-453470977960}"/>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Buy when the earnings yield is high, relative to the </a:t>
            </a:r>
            <a:r>
              <a:rPr lang="en-US" dirty="0" err="1">
                <a:ea typeface="+mj-ea"/>
                <a:cs typeface="+mj-cs"/>
              </a:rPr>
              <a:t>T.Bond</a:t>
            </a:r>
            <a:r>
              <a:rPr lang="en-US" dirty="0">
                <a:ea typeface="+mj-ea"/>
                <a:cs typeface="+mj-cs"/>
              </a:rPr>
              <a:t> </a:t>
            </a:r>
            <a:r>
              <a:rPr lang="en-US" dirty="0" smtClean="0">
                <a:ea typeface="+mj-ea"/>
                <a:cs typeface="+mj-cs"/>
              </a:rPr>
              <a:t>rate</a:t>
            </a:r>
            <a:r>
              <a:rPr lang="en-US" dirty="0">
                <a:ea typeface="+mj-ea"/>
                <a:cs typeface="+mj-cs"/>
              </a:rPr>
              <a:t> </a:t>
            </a:r>
            <a:r>
              <a:rPr lang="en-US" dirty="0" smtClean="0">
                <a:ea typeface="+mj-ea"/>
                <a:cs typeface="+mj-cs"/>
              </a:rPr>
              <a:t>(The Fed Model)</a:t>
            </a:r>
            <a:endParaRPr lang="en-US" dirty="0">
              <a:ea typeface="+mj-ea"/>
              <a:cs typeface="+mj-cs"/>
            </a:endParaRPr>
          </a:p>
        </p:txBody>
      </p:sp>
      <p:pic>
        <p:nvPicPr>
          <p:cNvPr id="12290" name="Content Placeholder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27225" y="2432050"/>
            <a:ext cx="5524500" cy="28321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p:cNvSpPr>
          <p:nvPr>
            <p:ph type="title"/>
          </p:nvPr>
        </p:nvSpPr>
        <p:spPr>
          <a:xfrm>
            <a:off x="612775" y="228600"/>
            <a:ext cx="8153400" cy="990600"/>
          </a:xfrm>
        </p:spPr>
        <p:txBody>
          <a:bodyPr/>
          <a:lstStyle/>
          <a:p>
            <a:r>
              <a:rPr lang="en-US" altLang="en-US">
                <a:ea typeface="ＭＳ Ｐゴシック" charset="-128"/>
              </a:rPr>
              <a:t>3. Business Cycles and GNP growth</a:t>
            </a:r>
          </a:p>
        </p:txBody>
      </p:sp>
      <p:pic>
        <p:nvPicPr>
          <p:cNvPr id="13314" name="Content Placeholder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52625" y="1651000"/>
            <a:ext cx="5473700" cy="43942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 xmlns:a16="http://schemas.microsoft.com/office/drawing/2014/main" id="{373FF6E3-C5FE-E04B-B3DD-0B8E0DA1E937}"/>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Real GDP growth and Stock Returns</a:t>
            </a:r>
          </a:p>
        </p:txBody>
      </p:sp>
      <p:pic>
        <p:nvPicPr>
          <p:cNvPr id="14338" name="Content Placeholder 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33525" y="2432050"/>
            <a:ext cx="6311900" cy="28321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Macro forecasting: The perils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u="sng" dirty="0" smtClean="0"/>
              <a:t>The links are weak</a:t>
            </a:r>
            <a:r>
              <a:rPr lang="en-US" dirty="0" smtClean="0"/>
              <a:t>: While we assume that the links between macro variables and stock prices are strong, the relationship is a lot weaker than most of us realize. Put simply, the notion that stock prices go down when the economy does badly is not backed strongly in the data.</a:t>
            </a:r>
          </a:p>
          <a:p>
            <a:r>
              <a:rPr lang="en-US" u="sng" dirty="0" smtClean="0"/>
              <a:t>Forecasting macro variables is difficult:</a:t>
            </a:r>
            <a:r>
              <a:rPr lang="en-US" dirty="0" smtClean="0"/>
              <a:t> If you need to forecast macro variables (GDP growth, interest rates etc.) to get a forecast of the stock market, you have just replaced one problem with an even bigger one,.</a:t>
            </a:r>
          </a:p>
          <a:p>
            <a:r>
              <a:rPr lang="en-US" u="sng" dirty="0" smtClean="0"/>
              <a:t>And watch out for structural changes</a:t>
            </a:r>
            <a:r>
              <a:rPr lang="en-US" dirty="0" smtClean="0"/>
              <a:t>: Mean reversion works as long as the underlying fundamentals do not change significantly. If they do, mean reversion will break down and you could wait for a long time for normalization and not see it.</a:t>
            </a:r>
            <a:endParaRPr lang="en-US" dirty="0"/>
          </a:p>
        </p:txBody>
      </p:sp>
    </p:spTree>
    <p:extLst>
      <p:ext uri="{BB962C8B-B14F-4D97-AF65-F5344CB8AC3E}">
        <p14:creationId xmlns:p14="http://schemas.microsoft.com/office/powerpoint/2010/main" val="5846981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1348</TotalTime>
  <Words>623</Words>
  <Application>Microsoft Macintosh PowerPoint</Application>
  <PresentationFormat>On-screen Show (4:3)</PresentationFormat>
  <Paragraphs>39</Paragraphs>
  <Slides>12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Calibri</vt:lpstr>
      <vt:lpstr>ＭＳ Ｐゴシック</vt:lpstr>
      <vt:lpstr>Times</vt:lpstr>
      <vt:lpstr>Wingdings</vt:lpstr>
      <vt:lpstr>Wingdings 2</vt:lpstr>
      <vt:lpstr>Arial</vt:lpstr>
      <vt:lpstr>Basic</vt:lpstr>
      <vt:lpstr>Market Timing Approaches: Mean Reversion and Macro Fundamentals</vt:lpstr>
      <vt:lpstr>I. Mean Reversion Measures</vt:lpstr>
      <vt:lpstr>1a. A Normal Range of PE Ratios</vt:lpstr>
      <vt:lpstr>1b. A Normal Range of Interest Rates</vt:lpstr>
      <vt:lpstr>II. Fundamentals</vt:lpstr>
      <vt:lpstr>1. Treasury Bill Rates: Should you buy stocks when the T.Bill rate is low?</vt:lpstr>
      <vt:lpstr>More on interest rates and stock prices…</vt:lpstr>
      <vt:lpstr>2. T. Bond Rates</vt:lpstr>
      <vt:lpstr>Buy when the earnings yield is high, relative to the T.Bond rate (The Fed Model)</vt:lpstr>
      <vt:lpstr>3. Business Cycles and GNP growth</vt:lpstr>
      <vt:lpstr>Real GDP growth and Stock Returns</vt:lpstr>
      <vt:lpstr>Macro forecasting: The perils</vt:lpstr>
    </vt:vector>
  </TitlesOfParts>
  <Company>Stern School</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105</cp:revision>
  <cp:lastPrinted>1998-08-25T17:04:55Z</cp:lastPrinted>
  <dcterms:created xsi:type="dcterms:W3CDTF">1998-07-22T17:34:10Z</dcterms:created>
  <dcterms:modified xsi:type="dcterms:W3CDTF">2019-08-20T16:25:46Z</dcterms:modified>
</cp:coreProperties>
</file>