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3740" r:id="rId1"/>
  </p:sldMasterIdLst>
  <p:notesMasterIdLst>
    <p:notesMasterId r:id="rId17"/>
  </p:notesMasterIdLst>
  <p:handoutMasterIdLst>
    <p:handoutMasterId r:id="rId18"/>
  </p:handoutMasterIdLst>
  <p:sldIdLst>
    <p:sldId id="256" r:id="rId2"/>
    <p:sldId id="369" r:id="rId3"/>
    <p:sldId id="338" r:id="rId4"/>
    <p:sldId id="378" r:id="rId5"/>
    <p:sldId id="373" r:id="rId6"/>
    <p:sldId id="375" r:id="rId7"/>
    <p:sldId id="340" r:id="rId8"/>
    <p:sldId id="341" r:id="rId9"/>
    <p:sldId id="376" r:id="rId10"/>
    <p:sldId id="377" r:id="rId11"/>
    <p:sldId id="345" r:id="rId12"/>
    <p:sldId id="370" r:id="rId13"/>
    <p:sldId id="371" r:id="rId14"/>
    <p:sldId id="372" r:id="rId15"/>
    <p:sldId id="350" r:id="rId16"/>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3076"/>
  </p:normalViewPr>
  <p:slideViewPr>
    <p:cSldViewPr>
      <p:cViewPr varScale="1">
        <p:scale>
          <a:sx n="122" d="100"/>
          <a:sy n="122" d="100"/>
        </p:scale>
        <p:origin x="1904"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handoutMaster" Target="handoutMasters/handoutMaster1.xml"/><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microsoft.com/office/2011/relationships/chartStyle" Target="style1.xml"/><Relationship Id="rId2" Type="http://schemas.microsoft.com/office/2011/relationships/chartColorStyle" Target="colors1.xml"/><Relationship Id="rId3"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r>
              <a:rPr lang="en-US" i="1"/>
              <a:t>EP Ratios, and Interest Rates: 1960 -2018</a:t>
            </a:r>
          </a:p>
        </c:rich>
      </c:tx>
      <c:layout/>
      <c:overlay val="0"/>
      <c:spPr>
        <a:noFill/>
        <a:ln>
          <a:noFill/>
        </a:ln>
        <a:effectLst/>
      </c:spPr>
      <c:txPr>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12"/>
          <c:order val="0"/>
          <c:tx>
            <c:strRef>
              <c:f>Sheet1!$M$1</c:f>
              <c:strCache>
                <c:ptCount val="1"/>
                <c:pt idx="0">
                  <c:v>E/P</c:v>
                </c:pt>
              </c:strCache>
            </c:strRef>
          </c:tx>
          <c:spPr>
            <a:ln w="28575" cap="rnd">
              <a:solidFill>
                <a:schemeClr val="accent1">
                  <a:lumMod val="80000"/>
                  <a:lumOff val="20000"/>
                </a:schemeClr>
              </a:solidFill>
              <a:round/>
            </a:ln>
            <a:effectLst/>
          </c:spPr>
          <c:marker>
            <c:symbol val="none"/>
          </c:marker>
          <c:cat>
            <c:numRef>
              <c:f>Sheet1!$A$2:$A$60</c:f>
              <c:numCache>
                <c:formatCode>General</c:formatCode>
                <c:ptCount val="59"/>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formatCode="0">
                  <c:v>2009.0</c:v>
                </c:pt>
                <c:pt idx="50" formatCode="0">
                  <c:v>2010.0</c:v>
                </c:pt>
                <c:pt idx="51" formatCode="0">
                  <c:v>2011.0</c:v>
                </c:pt>
                <c:pt idx="52" formatCode="0">
                  <c:v>2012.0</c:v>
                </c:pt>
                <c:pt idx="53" formatCode="0">
                  <c:v>2013.0</c:v>
                </c:pt>
                <c:pt idx="54" formatCode="0">
                  <c:v>2014.0</c:v>
                </c:pt>
                <c:pt idx="55" formatCode="0">
                  <c:v>2015.0</c:v>
                </c:pt>
                <c:pt idx="56" formatCode="0">
                  <c:v>2016.0</c:v>
                </c:pt>
                <c:pt idx="57" formatCode="0">
                  <c:v>2017.0</c:v>
                </c:pt>
                <c:pt idx="58" formatCode="0">
                  <c:v>2018.0</c:v>
                </c:pt>
              </c:numCache>
            </c:numRef>
          </c:cat>
          <c:val>
            <c:numRef>
              <c:f>Sheet1!$M$2:$M$60</c:f>
              <c:numCache>
                <c:formatCode>0.00%</c:formatCode>
                <c:ptCount val="59"/>
                <c:pt idx="0">
                  <c:v>0.0534</c:v>
                </c:pt>
                <c:pt idx="1">
                  <c:v>0.0471</c:v>
                </c:pt>
                <c:pt idx="2">
                  <c:v>0.0581</c:v>
                </c:pt>
                <c:pt idx="3">
                  <c:v>0.0551</c:v>
                </c:pt>
                <c:pt idx="4">
                  <c:v>0.0562</c:v>
                </c:pt>
                <c:pt idx="5">
                  <c:v>0.0573</c:v>
                </c:pt>
                <c:pt idx="6">
                  <c:v>0.0674</c:v>
                </c:pt>
                <c:pt idx="7">
                  <c:v>0.0566</c:v>
                </c:pt>
                <c:pt idx="8">
                  <c:v>0.0551</c:v>
                </c:pt>
                <c:pt idx="9">
                  <c:v>0.0663</c:v>
                </c:pt>
                <c:pt idx="10">
                  <c:v>0.0598</c:v>
                </c:pt>
                <c:pt idx="11">
                  <c:v>0.0546</c:v>
                </c:pt>
                <c:pt idx="12">
                  <c:v>0.0523</c:v>
                </c:pt>
                <c:pt idx="13">
                  <c:v>0.0816</c:v>
                </c:pt>
                <c:pt idx="14">
                  <c:v>0.1364</c:v>
                </c:pt>
                <c:pt idx="15">
                  <c:v>0.0855</c:v>
                </c:pt>
                <c:pt idx="16">
                  <c:v>0.0907</c:v>
                </c:pt>
                <c:pt idx="17">
                  <c:v>0.1143</c:v>
                </c:pt>
                <c:pt idx="18">
                  <c:v>0.1211</c:v>
                </c:pt>
                <c:pt idx="19">
                  <c:v>0.1348</c:v>
                </c:pt>
                <c:pt idx="20">
                  <c:v>0.1104</c:v>
                </c:pt>
                <c:pt idx="21">
                  <c:v>0.1239</c:v>
                </c:pt>
                <c:pt idx="22">
                  <c:v>0.0983</c:v>
                </c:pt>
                <c:pt idx="23">
                  <c:v>0.0806</c:v>
                </c:pt>
                <c:pt idx="24">
                  <c:v>0.1007</c:v>
                </c:pt>
                <c:pt idx="25">
                  <c:v>0.0742</c:v>
                </c:pt>
                <c:pt idx="26">
                  <c:v>0.0596</c:v>
                </c:pt>
                <c:pt idx="27">
                  <c:v>0.0649</c:v>
                </c:pt>
                <c:pt idx="28">
                  <c:v>0.0868500648134812</c:v>
                </c:pt>
                <c:pt idx="29">
                  <c:v>0.0688172043010753</c:v>
                </c:pt>
                <c:pt idx="30">
                  <c:v>0.0685906365453334</c:v>
                </c:pt>
                <c:pt idx="31">
                  <c:v>0.0462729866455681</c:v>
                </c:pt>
                <c:pt idx="32">
                  <c:v>0.0478988317917881</c:v>
                </c:pt>
                <c:pt idx="33">
                  <c:v>0.0576696323292957</c:v>
                </c:pt>
                <c:pt idx="34">
                  <c:v>0.0691314477322708</c:v>
                </c:pt>
                <c:pt idx="35">
                  <c:v>0.0612082541847288</c:v>
                </c:pt>
                <c:pt idx="36">
                  <c:v>0.0548505548505549</c:v>
                </c:pt>
                <c:pt idx="37">
                  <c:v>0.0454334676380574</c:v>
                </c:pt>
                <c:pt idx="38">
                  <c:v>0.0360144155284202</c:v>
                </c:pt>
                <c:pt idx="39">
                  <c:v>0.0351744087119279</c:v>
                </c:pt>
                <c:pt idx="40">
                  <c:v>0.0425137092131972</c:v>
                </c:pt>
                <c:pt idx="41">
                  <c:v>0.0338388105462115</c:v>
                </c:pt>
                <c:pt idx="42">
                  <c:v>0.0523288854538428</c:v>
                </c:pt>
                <c:pt idx="43">
                  <c:v>0.0491856355280553</c:v>
                </c:pt>
                <c:pt idx="44">
                  <c:v>0.0558452703148723</c:v>
                </c:pt>
                <c:pt idx="45">
                  <c:v>0.0612437814930825</c:v>
                </c:pt>
                <c:pt idx="46">
                  <c:v>0.0618486920961715</c:v>
                </c:pt>
                <c:pt idx="47">
                  <c:v>0.0562123729875507</c:v>
                </c:pt>
                <c:pt idx="48">
                  <c:v>0.0723941323000277</c:v>
                </c:pt>
                <c:pt idx="49">
                  <c:v>0.0534929602726213</c:v>
                </c:pt>
                <c:pt idx="50">
                  <c:v>0.0665214210743933</c:v>
                </c:pt>
                <c:pt idx="51">
                  <c:v>0.0771708015267176</c:v>
                </c:pt>
                <c:pt idx="52">
                  <c:v>0.0718487719027619</c:v>
                </c:pt>
                <c:pt idx="53">
                  <c:v>0.0581326148585774</c:v>
                </c:pt>
                <c:pt idx="54">
                  <c:v>0.0548885327116421</c:v>
                </c:pt>
                <c:pt idx="55">
                  <c:v>0.0520171825004648</c:v>
                </c:pt>
                <c:pt idx="56">
                  <c:v>0.0486236114399039</c:v>
                </c:pt>
                <c:pt idx="57">
                  <c:v>0.0467308246154076</c:v>
                </c:pt>
                <c:pt idx="58">
                  <c:v>0.0591738636136985</c:v>
                </c:pt>
              </c:numCache>
            </c:numRef>
          </c:val>
          <c:smooth val="0"/>
          <c:extLst xmlns:c16r2="http://schemas.microsoft.com/office/drawing/2015/06/chart">
            <c:ext xmlns:c16="http://schemas.microsoft.com/office/drawing/2014/chart" uri="{C3380CC4-5D6E-409C-BE32-E72D297353CC}">
              <c16:uniqueId val="{00000000-FB52-3C4D-B4FF-C6380D5B9F77}"/>
            </c:ext>
          </c:extLst>
        </c:ser>
        <c:ser>
          <c:idx val="13"/>
          <c:order val="1"/>
          <c:tx>
            <c:strRef>
              <c:f>Sheet1!$N$1</c:f>
              <c:strCache>
                <c:ptCount val="1"/>
                <c:pt idx="0">
                  <c:v>T.Bond Rate</c:v>
                </c:pt>
              </c:strCache>
            </c:strRef>
          </c:tx>
          <c:spPr>
            <a:ln w="28575" cap="rnd">
              <a:solidFill>
                <a:schemeClr val="accent2">
                  <a:lumMod val="80000"/>
                  <a:lumOff val="20000"/>
                </a:schemeClr>
              </a:solidFill>
              <a:round/>
            </a:ln>
            <a:effectLst/>
          </c:spPr>
          <c:marker>
            <c:symbol val="none"/>
          </c:marker>
          <c:cat>
            <c:numRef>
              <c:f>Sheet1!$A$2:$A$60</c:f>
              <c:numCache>
                <c:formatCode>General</c:formatCode>
                <c:ptCount val="59"/>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formatCode="0">
                  <c:v>2009.0</c:v>
                </c:pt>
                <c:pt idx="50" formatCode="0">
                  <c:v>2010.0</c:v>
                </c:pt>
                <c:pt idx="51" formatCode="0">
                  <c:v>2011.0</c:v>
                </c:pt>
                <c:pt idx="52" formatCode="0">
                  <c:v>2012.0</c:v>
                </c:pt>
                <c:pt idx="53" formatCode="0">
                  <c:v>2013.0</c:v>
                </c:pt>
                <c:pt idx="54" formatCode="0">
                  <c:v>2014.0</c:v>
                </c:pt>
                <c:pt idx="55" formatCode="0">
                  <c:v>2015.0</c:v>
                </c:pt>
                <c:pt idx="56" formatCode="0">
                  <c:v>2016.0</c:v>
                </c:pt>
                <c:pt idx="57" formatCode="0">
                  <c:v>2017.0</c:v>
                </c:pt>
                <c:pt idx="58" formatCode="0">
                  <c:v>2018.0</c:v>
                </c:pt>
              </c:numCache>
            </c:numRef>
          </c:cat>
          <c:val>
            <c:numRef>
              <c:f>Sheet1!$N$2:$N$60</c:f>
              <c:numCache>
                <c:formatCode>0.00%</c:formatCode>
                <c:ptCount val="59"/>
                <c:pt idx="0">
                  <c:v>0.0276</c:v>
                </c:pt>
                <c:pt idx="1">
                  <c:v>0.0235</c:v>
                </c:pt>
                <c:pt idx="2">
                  <c:v>0.0385</c:v>
                </c:pt>
                <c:pt idx="3">
                  <c:v>0.0414</c:v>
                </c:pt>
                <c:pt idx="4">
                  <c:v>0.0421</c:v>
                </c:pt>
                <c:pt idx="5">
                  <c:v>0.0465</c:v>
                </c:pt>
                <c:pt idx="6">
                  <c:v>0.0464</c:v>
                </c:pt>
                <c:pt idx="7">
                  <c:v>0.057</c:v>
                </c:pt>
                <c:pt idx="8">
                  <c:v>0.0616</c:v>
                </c:pt>
                <c:pt idx="9">
                  <c:v>0.0788</c:v>
                </c:pt>
                <c:pt idx="10">
                  <c:v>0.065</c:v>
                </c:pt>
                <c:pt idx="11">
                  <c:v>0.0589</c:v>
                </c:pt>
                <c:pt idx="12">
                  <c:v>0.0641</c:v>
                </c:pt>
                <c:pt idx="13">
                  <c:v>0.069</c:v>
                </c:pt>
                <c:pt idx="14">
                  <c:v>0.074</c:v>
                </c:pt>
                <c:pt idx="15">
                  <c:v>0.0776</c:v>
                </c:pt>
                <c:pt idx="16">
                  <c:v>0.0681</c:v>
                </c:pt>
                <c:pt idx="17">
                  <c:v>0.0778</c:v>
                </c:pt>
                <c:pt idx="18">
                  <c:v>0.0915</c:v>
                </c:pt>
                <c:pt idx="19">
                  <c:v>0.1033</c:v>
                </c:pt>
                <c:pt idx="20">
                  <c:v>0.1243</c:v>
                </c:pt>
                <c:pt idx="21">
                  <c:v>0.1398</c:v>
                </c:pt>
                <c:pt idx="22">
                  <c:v>0.1047</c:v>
                </c:pt>
                <c:pt idx="23">
                  <c:v>0.118</c:v>
                </c:pt>
                <c:pt idx="24">
                  <c:v>0.1151</c:v>
                </c:pt>
                <c:pt idx="25">
                  <c:v>0.0899</c:v>
                </c:pt>
                <c:pt idx="26">
                  <c:v>0.0722</c:v>
                </c:pt>
                <c:pt idx="27">
                  <c:v>0.0886</c:v>
                </c:pt>
                <c:pt idx="28">
                  <c:v>0.0914</c:v>
                </c:pt>
                <c:pt idx="29">
                  <c:v>0.0793</c:v>
                </c:pt>
                <c:pt idx="30">
                  <c:v>0.0807</c:v>
                </c:pt>
                <c:pt idx="31">
                  <c:v>0.067</c:v>
                </c:pt>
                <c:pt idx="32">
                  <c:v>0.0668</c:v>
                </c:pt>
                <c:pt idx="33">
                  <c:v>0.0579</c:v>
                </c:pt>
                <c:pt idx="34">
                  <c:v>0.0782</c:v>
                </c:pt>
                <c:pt idx="35">
                  <c:v>0.0557</c:v>
                </c:pt>
                <c:pt idx="36">
                  <c:v>0.0641</c:v>
                </c:pt>
                <c:pt idx="37">
                  <c:v>0.0574</c:v>
                </c:pt>
                <c:pt idx="38">
                  <c:v>0.0465</c:v>
                </c:pt>
                <c:pt idx="39">
                  <c:v>0.0644</c:v>
                </c:pt>
                <c:pt idx="40">
                  <c:v>0.0511</c:v>
                </c:pt>
                <c:pt idx="41">
                  <c:v>0.0505</c:v>
                </c:pt>
                <c:pt idx="42">
                  <c:v>0.0381</c:v>
                </c:pt>
                <c:pt idx="43">
                  <c:v>0.0425</c:v>
                </c:pt>
                <c:pt idx="44">
                  <c:v>0.0422</c:v>
                </c:pt>
                <c:pt idx="45">
                  <c:v>0.0439</c:v>
                </c:pt>
                <c:pt idx="46">
                  <c:v>0.047</c:v>
                </c:pt>
                <c:pt idx="47">
                  <c:v>0.0402</c:v>
                </c:pt>
                <c:pt idx="48">
                  <c:v>0.0221</c:v>
                </c:pt>
                <c:pt idx="49">
                  <c:v>0.0384</c:v>
                </c:pt>
                <c:pt idx="50">
                  <c:v>0.0329</c:v>
                </c:pt>
                <c:pt idx="51">
                  <c:v>0.0188</c:v>
                </c:pt>
                <c:pt idx="52">
                  <c:v>0.0176</c:v>
                </c:pt>
                <c:pt idx="53">
                  <c:v>0.0304</c:v>
                </c:pt>
                <c:pt idx="54">
                  <c:v>0.0217</c:v>
                </c:pt>
                <c:pt idx="55">
                  <c:v>0.0227</c:v>
                </c:pt>
                <c:pt idx="56">
                  <c:v>0.0245</c:v>
                </c:pt>
                <c:pt idx="57">
                  <c:v>0.0241</c:v>
                </c:pt>
                <c:pt idx="58">
                  <c:v>0.0268</c:v>
                </c:pt>
              </c:numCache>
            </c:numRef>
          </c:val>
          <c:smooth val="0"/>
          <c:extLst xmlns:c16r2="http://schemas.microsoft.com/office/drawing/2015/06/chart">
            <c:ext xmlns:c16="http://schemas.microsoft.com/office/drawing/2014/chart" uri="{C3380CC4-5D6E-409C-BE32-E72D297353CC}">
              <c16:uniqueId val="{00000001-FB52-3C4D-B4FF-C6380D5B9F77}"/>
            </c:ext>
          </c:extLst>
        </c:ser>
        <c:ser>
          <c:idx val="14"/>
          <c:order val="2"/>
          <c:tx>
            <c:strRef>
              <c:f>Sheet1!$O$1</c:f>
              <c:strCache>
                <c:ptCount val="1"/>
                <c:pt idx="0">
                  <c:v>T. Bond minus T. Bill</c:v>
                </c:pt>
              </c:strCache>
            </c:strRef>
          </c:tx>
          <c:spPr>
            <a:ln w="28575" cap="rnd">
              <a:solidFill>
                <a:schemeClr val="accent3">
                  <a:lumMod val="80000"/>
                  <a:lumOff val="20000"/>
                </a:schemeClr>
              </a:solidFill>
              <a:round/>
            </a:ln>
            <a:effectLst/>
          </c:spPr>
          <c:marker>
            <c:symbol val="none"/>
          </c:marker>
          <c:cat>
            <c:numRef>
              <c:f>Sheet1!$A$2:$A$60</c:f>
              <c:numCache>
                <c:formatCode>General</c:formatCode>
                <c:ptCount val="59"/>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formatCode="0">
                  <c:v>2009.0</c:v>
                </c:pt>
                <c:pt idx="50" formatCode="0">
                  <c:v>2010.0</c:v>
                </c:pt>
                <c:pt idx="51" formatCode="0">
                  <c:v>2011.0</c:v>
                </c:pt>
                <c:pt idx="52" formatCode="0">
                  <c:v>2012.0</c:v>
                </c:pt>
                <c:pt idx="53" formatCode="0">
                  <c:v>2013.0</c:v>
                </c:pt>
                <c:pt idx="54" formatCode="0">
                  <c:v>2014.0</c:v>
                </c:pt>
                <c:pt idx="55" formatCode="0">
                  <c:v>2015.0</c:v>
                </c:pt>
                <c:pt idx="56" formatCode="0">
                  <c:v>2016.0</c:v>
                </c:pt>
                <c:pt idx="57" formatCode="0">
                  <c:v>2017.0</c:v>
                </c:pt>
                <c:pt idx="58" formatCode="0">
                  <c:v>2018.0</c:v>
                </c:pt>
              </c:numCache>
            </c:numRef>
          </c:cat>
          <c:val>
            <c:numRef>
              <c:f>Sheet1!$O$2:$O$60</c:f>
              <c:numCache>
                <c:formatCode>0.00%</c:formatCode>
                <c:ptCount val="59"/>
                <c:pt idx="0">
                  <c:v>0.001</c:v>
                </c:pt>
                <c:pt idx="1">
                  <c:v>0.0022</c:v>
                </c:pt>
                <c:pt idx="2">
                  <c:v>0.0112</c:v>
                </c:pt>
                <c:pt idx="3">
                  <c:v>0.0102</c:v>
                </c:pt>
                <c:pt idx="4">
                  <c:v>0.0067</c:v>
                </c:pt>
                <c:pt idx="5">
                  <c:v>0.0072</c:v>
                </c:pt>
                <c:pt idx="6">
                  <c:v>-0.00120000000000001</c:v>
                </c:pt>
                <c:pt idx="7">
                  <c:v>0.0149</c:v>
                </c:pt>
                <c:pt idx="8">
                  <c:v>0.0095</c:v>
                </c:pt>
                <c:pt idx="9">
                  <c:v>0.013</c:v>
                </c:pt>
                <c:pt idx="10">
                  <c:v>-0.000299999999999995</c:v>
                </c:pt>
                <c:pt idx="11">
                  <c:v>0.015</c:v>
                </c:pt>
                <c:pt idx="12">
                  <c:v>0.0257</c:v>
                </c:pt>
                <c:pt idx="13">
                  <c:v>-0.000299999999999995</c:v>
                </c:pt>
                <c:pt idx="14">
                  <c:v>-0.00600000000000001</c:v>
                </c:pt>
                <c:pt idx="15">
                  <c:v>0.0196</c:v>
                </c:pt>
                <c:pt idx="16">
                  <c:v>0.0173</c:v>
                </c:pt>
                <c:pt idx="17">
                  <c:v>0.0266</c:v>
                </c:pt>
                <c:pt idx="18">
                  <c:v>0.0197</c:v>
                </c:pt>
                <c:pt idx="19">
                  <c:v>-0.0005</c:v>
                </c:pt>
                <c:pt idx="20">
                  <c:v>0.0119</c:v>
                </c:pt>
                <c:pt idx="21">
                  <c:v>-0.0073</c:v>
                </c:pt>
                <c:pt idx="22">
                  <c:v>-0.000699999999999992</c:v>
                </c:pt>
                <c:pt idx="23">
                  <c:v>0.03</c:v>
                </c:pt>
                <c:pt idx="24">
                  <c:v>0.0166</c:v>
                </c:pt>
                <c:pt idx="25">
                  <c:v>0.0127</c:v>
                </c:pt>
                <c:pt idx="26">
                  <c:v>0.0106</c:v>
                </c:pt>
                <c:pt idx="27">
                  <c:v>0.0339</c:v>
                </c:pt>
                <c:pt idx="28">
                  <c:v>0.0279</c:v>
                </c:pt>
                <c:pt idx="29">
                  <c:v>-0.0044</c:v>
                </c:pt>
                <c:pt idx="30">
                  <c:v>0.00259999999999999</c:v>
                </c:pt>
                <c:pt idx="31">
                  <c:v>-0.003</c:v>
                </c:pt>
                <c:pt idx="32">
                  <c:v>0.0138</c:v>
                </c:pt>
                <c:pt idx="33">
                  <c:v>0.0229</c:v>
                </c:pt>
                <c:pt idx="34">
                  <c:v>0.0282</c:v>
                </c:pt>
                <c:pt idx="35">
                  <c:v>0.0207</c:v>
                </c:pt>
                <c:pt idx="36">
                  <c:v>0.0141</c:v>
                </c:pt>
                <c:pt idx="37">
                  <c:v>0.0039</c:v>
                </c:pt>
                <c:pt idx="38">
                  <c:v>0.0032</c:v>
                </c:pt>
                <c:pt idx="39">
                  <c:v>0.0107</c:v>
                </c:pt>
                <c:pt idx="40">
                  <c:v>-0.0062</c:v>
                </c:pt>
                <c:pt idx="41">
                  <c:v>0.0325</c:v>
                </c:pt>
                <c:pt idx="42">
                  <c:v>0.0261</c:v>
                </c:pt>
                <c:pt idx="43">
                  <c:v>0.0325</c:v>
                </c:pt>
                <c:pt idx="44">
                  <c:v>0.0204</c:v>
                </c:pt>
                <c:pt idx="45">
                  <c:v>0.000800000000000002</c:v>
                </c:pt>
                <c:pt idx="46">
                  <c:v>-0.0018</c:v>
                </c:pt>
                <c:pt idx="47">
                  <c:v>0.0071</c:v>
                </c:pt>
                <c:pt idx="48">
                  <c:v>0.0062</c:v>
                </c:pt>
                <c:pt idx="49">
                  <c:v>0.037</c:v>
                </c:pt>
                <c:pt idx="50">
                  <c:v>0.0316</c:v>
                </c:pt>
                <c:pt idx="51">
                  <c:v>0.0185</c:v>
                </c:pt>
                <c:pt idx="52">
                  <c:v>0.0171</c:v>
                </c:pt>
                <c:pt idx="53">
                  <c:v>0.0297</c:v>
                </c:pt>
                <c:pt idx="54">
                  <c:v>0.02117</c:v>
                </c:pt>
                <c:pt idx="55">
                  <c:v>0.0206</c:v>
                </c:pt>
                <c:pt idx="56">
                  <c:v>0.0194</c:v>
                </c:pt>
                <c:pt idx="57">
                  <c:v>0.0102</c:v>
                </c:pt>
                <c:pt idx="58">
                  <c:v>0.0031</c:v>
                </c:pt>
              </c:numCache>
            </c:numRef>
          </c:val>
          <c:smooth val="0"/>
          <c:extLst xmlns:c16r2="http://schemas.microsoft.com/office/drawing/2015/06/chart">
            <c:ext xmlns:c16="http://schemas.microsoft.com/office/drawing/2014/chart" uri="{C3380CC4-5D6E-409C-BE32-E72D297353CC}">
              <c16:uniqueId val="{00000002-FB52-3C4D-B4FF-C6380D5B9F77}"/>
            </c:ext>
          </c:extLst>
        </c:ser>
        <c:dLbls>
          <c:showLegendKey val="0"/>
          <c:showVal val="0"/>
          <c:showCatName val="0"/>
          <c:showSerName val="0"/>
          <c:showPercent val="0"/>
          <c:showBubbleSize val="0"/>
        </c:dLbls>
        <c:smooth val="0"/>
        <c:axId val="-813198256"/>
        <c:axId val="-827060768"/>
      </c:lineChart>
      <c:catAx>
        <c:axId val="-813198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27060768"/>
        <c:crosses val="autoZero"/>
        <c:auto val="1"/>
        <c:lblAlgn val="ctr"/>
        <c:lblOffset val="100"/>
        <c:noMultiLvlLbl val="0"/>
      </c:catAx>
      <c:valAx>
        <c:axId val="-827060768"/>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1319825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5C30510-8409-814C-ACF5-78C471CE408E}" type="datetimeFigureOut">
              <a:rPr lang="en-US" smtClean="0"/>
              <a:t>8/20/19</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A65D147-620D-D149-A77F-99C733B77788}" type="slidenum">
              <a:rPr lang="en-US" smtClean="0"/>
              <a:t>‹#›</a:t>
            </a:fld>
            <a:endParaRPr lang="en-US"/>
          </a:p>
        </p:txBody>
      </p:sp>
    </p:spTree>
    <p:extLst>
      <p:ext uri="{BB962C8B-B14F-4D97-AF65-F5344CB8AC3E}">
        <p14:creationId xmlns:p14="http://schemas.microsoft.com/office/powerpoint/2010/main" val="2220276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a:extLst>
              <a:ext uri="{FF2B5EF4-FFF2-40B4-BE49-F238E27FC236}">
                <a16:creationId xmlns="" xmlns:a16="http://schemas.microsoft.com/office/drawing/2014/main" id="{C3344AAA-E122-5F45-A476-21433D8358B4}"/>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41987" name="Rectangle 3">
            <a:extLst>
              <a:ext uri="{FF2B5EF4-FFF2-40B4-BE49-F238E27FC236}">
                <a16:creationId xmlns="" xmlns:a16="http://schemas.microsoft.com/office/drawing/2014/main" id="{0F01BAE7-FAA0-244F-96D9-9073EA0E938B}"/>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algn="r">
              <a:defRPr sz="1200">
                <a:latin typeface="Times" charset="0"/>
                <a:ea typeface="ＭＳ Ｐゴシック" charset="0"/>
                <a:cs typeface="+mn-cs"/>
              </a:defRPr>
            </a:lvl1pPr>
          </a:lstStyle>
          <a:p>
            <a:pPr>
              <a:defRPr/>
            </a:pPr>
            <a:endParaRPr lang="en-US"/>
          </a:p>
        </p:txBody>
      </p:sp>
      <p:sp>
        <p:nvSpPr>
          <p:cNvPr id="102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1989" name="Rectangle 5">
            <a:extLst>
              <a:ext uri="{FF2B5EF4-FFF2-40B4-BE49-F238E27FC236}">
                <a16:creationId xmlns="" xmlns:a16="http://schemas.microsoft.com/office/drawing/2014/main" id="{A532319D-69DE-E94E-BAB1-9D517ABDAF87}"/>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990" name="Rectangle 6">
            <a:extLst>
              <a:ext uri="{FF2B5EF4-FFF2-40B4-BE49-F238E27FC236}">
                <a16:creationId xmlns="" xmlns:a16="http://schemas.microsoft.com/office/drawing/2014/main" id="{62F5B5AC-C483-8843-8625-5AC7897E1662}"/>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b"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41991" name="Rectangle 7">
            <a:extLst>
              <a:ext uri="{FF2B5EF4-FFF2-40B4-BE49-F238E27FC236}">
                <a16:creationId xmlns="" xmlns:a16="http://schemas.microsoft.com/office/drawing/2014/main" id="{FB96CD05-A265-FB40-AF1E-36338A263FF1}"/>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b" anchorCtr="0" compatLnSpc="1">
            <a:prstTxWarp prst="textNoShape">
              <a:avLst/>
            </a:prstTxWarp>
          </a:bodyPr>
          <a:lstStyle>
            <a:lvl1pPr algn="r">
              <a:defRPr sz="1200"/>
            </a:lvl1pPr>
          </a:lstStyle>
          <a:p>
            <a:pPr>
              <a:defRPr/>
            </a:pPr>
            <a:fld id="{13ACB1FB-3EF2-0C4B-8999-EBD2C23C2F43}"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121" name="Slide Image Placeholder 1"/>
          <p:cNvSpPr>
            <a:spLocks noGrp="1" noRot="1" noChangeAspect="1"/>
          </p:cNvSpPr>
          <p:nvPr>
            <p:ph type="sldImg"/>
          </p:nvPr>
        </p:nvSpPr>
        <p:spPr>
          <a:xfrm>
            <a:off x="1150938" y="692150"/>
            <a:ext cx="4556125" cy="3416300"/>
          </a:xfrm>
          <a:ln/>
        </p:spPr>
      </p:sp>
      <p:sp>
        <p:nvSpPr>
          <p:cNvPr id="5171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With stock buybacks factored in, you get much higher cash flows and a higher intrinsic value. The buybacks were normalized but still were almost twice as high as dividends.</a:t>
            </a:r>
          </a:p>
          <a:p>
            <a:r>
              <a:rPr lang="en-US" altLang="en-US">
                <a:latin typeface="Times" charset="0"/>
                <a:ea typeface="ＭＳ Ｐゴシック" charset="-128"/>
              </a:rPr>
              <a:t>Note, though, that the market is under valued only because you have a point of view on the ERP. If the ERP used is 6%, the market goes back to being correctly valued.</a:t>
            </a:r>
          </a:p>
          <a:p>
            <a:r>
              <a:rPr lang="en-US" altLang="en-US">
                <a:latin typeface="Times" charset="0"/>
                <a:ea typeface="ＭＳ Ｐゴシック" charset="-128"/>
              </a:rPr>
              <a:t>Put differently, any view of the overall market being under or over valued is also a view on the equity risk premium being too high or too low.</a:t>
            </a:r>
          </a:p>
        </p:txBody>
      </p:sp>
    </p:spTree>
    <p:extLst>
      <p:ext uri="{BB962C8B-B14F-4D97-AF65-F5344CB8AC3E}">
        <p14:creationId xmlns:p14="http://schemas.microsoft.com/office/powerpoint/2010/main" val="10764463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p:cNvSpPr>
            <a:spLocks noGrp="1" noRot="1" noChangeAspect="1" noChangeArrowheads="1" noTextEdit="1"/>
          </p:cNvSpPr>
          <p:nvPr>
            <p:ph type="sldImg"/>
          </p:nvPr>
        </p:nvSpPr>
        <p:spPr>
          <a:xfrm>
            <a:off x="1150938" y="692150"/>
            <a:ext cx="4556125" cy="3416300"/>
          </a:xfrm>
          <a:ln/>
        </p:spPr>
      </p:sp>
      <p:sp>
        <p:nvSpPr>
          <p:cNvPr id="8294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Graphs out the inverse of the PE ratios (the earnings to price ratio or the earnings yield), the 10-year treasury bond rate and the difference between the 10-year T.Bond rate and the 6-month T.Bill rate. Even without any statistical analysis, the earnings yield and interest rates are highly correlated. </a:t>
            </a:r>
          </a:p>
        </p:txBody>
      </p:sp>
    </p:spTree>
    <p:extLst>
      <p:ext uri="{BB962C8B-B14F-4D97-AF65-F5344CB8AC3E}">
        <p14:creationId xmlns:p14="http://schemas.microsoft.com/office/powerpoint/2010/main" val="10012327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noRot="1" noChangeAspect="1" noChangeArrowheads="1" noTextEdit="1"/>
          </p:cNvSpPr>
          <p:nvPr>
            <p:ph type="sldImg"/>
          </p:nvPr>
        </p:nvSpPr>
        <p:spPr>
          <a:xfrm>
            <a:off x="1150938" y="692150"/>
            <a:ext cx="4556125" cy="3416300"/>
          </a:xfrm>
          <a:ln/>
        </p:spPr>
      </p:sp>
      <p:sp>
        <p:nvSpPr>
          <p:cNvPr id="65538" name="Rectangle 3"/>
          <p:cNvSpPr>
            <a:spLocks noGrp="1" noChangeArrowheads="1"/>
          </p:cNvSpPr>
          <p:nvPr>
            <p:ph type="body" idx="1"/>
          </p:nvPr>
        </p:nvSpPr>
        <p:spPr>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228600" indent="-228600"/>
            <a:r>
              <a:rPr lang="en-US" altLang="en-US" dirty="0">
                <a:latin typeface="Times" charset="0"/>
                <a:ea typeface="ＭＳ Ｐゴシック" charset="-128"/>
              </a:rPr>
              <a:t>The regression yields the following conclusions:</a:t>
            </a:r>
          </a:p>
          <a:p>
            <a:pPr marL="228600" indent="-228600">
              <a:buFontTx/>
              <a:buAutoNum type="alphaLcPeriod"/>
            </a:pPr>
            <a:r>
              <a:rPr lang="en-US" altLang="en-US" dirty="0">
                <a:latin typeface="Times" charset="0"/>
                <a:ea typeface="ＭＳ Ｐゴシック" charset="-128"/>
              </a:rPr>
              <a:t>Every 1% increase in the treasury bond rate increases the earnings yield by 0.56% (an increase in the earnings yield lowers the PE ratio). The effect on the PE ratio will therefore depend upon whether the </a:t>
            </a:r>
            <a:r>
              <a:rPr lang="en-US" altLang="en-US" dirty="0" err="1">
                <a:latin typeface="Times" charset="0"/>
                <a:ea typeface="ＭＳ Ｐゴシック" charset="-128"/>
              </a:rPr>
              <a:t>T.Bond</a:t>
            </a:r>
            <a:r>
              <a:rPr lang="en-US" altLang="en-US" dirty="0">
                <a:latin typeface="Times" charset="0"/>
                <a:ea typeface="ＭＳ Ｐゴシック" charset="-128"/>
              </a:rPr>
              <a:t> rate is increasing from 4% to 5% (the effect will be much larger) or from 9% to 10%..</a:t>
            </a:r>
          </a:p>
          <a:p>
            <a:pPr marL="228600" indent="-228600">
              <a:buFontTx/>
              <a:buAutoNum type="alphaLcPeriod"/>
            </a:pPr>
            <a:r>
              <a:rPr lang="en-US" altLang="en-US" dirty="0">
                <a:latin typeface="Times" charset="0"/>
                <a:ea typeface="ＭＳ Ｐゴシック" charset="-128"/>
              </a:rPr>
              <a:t>Every 1% increase in the difference between long term and short term rates decreases the earnings yield by 0.14% (and increases PE ratios). As the yield curve becomes more upward sloping, expectations of real economic growth generally increase. This variable may therefore be a proxy for economic growth. Higher growth translates into higher PE ratios.</a:t>
            </a:r>
          </a:p>
          <a:p>
            <a:pPr marL="228600" indent="-228600">
              <a:buFontTx/>
              <a:buAutoNum type="alphaLcPeriod"/>
            </a:pPr>
            <a:endParaRPr lang="en-US" altLang="en-US" dirty="0">
              <a:latin typeface="Times" charset="0"/>
              <a:ea typeface="ＭＳ Ｐゴシック" charset="-128"/>
            </a:endParaRPr>
          </a:p>
          <a:p>
            <a:pPr marL="228600" indent="-228600"/>
            <a:r>
              <a:rPr lang="en-US" altLang="en-US" dirty="0">
                <a:latin typeface="Times" charset="0"/>
                <a:ea typeface="ＭＳ Ｐゴシック" charset="-128"/>
              </a:rPr>
              <a:t>The last five years, where low interest rates have co-existed with low PE ratios have changed the relationship. Perhaps, the market is less trusting of a Fed effect (that the Fed can change the real growth in the economy) than it used to be…</a:t>
            </a:r>
          </a:p>
        </p:txBody>
      </p:sp>
    </p:spTree>
    <p:extLst>
      <p:ext uri="{BB962C8B-B14F-4D97-AF65-F5344CB8AC3E}">
        <p14:creationId xmlns:p14="http://schemas.microsoft.com/office/powerpoint/2010/main" val="13164316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2"/>
          <p:cNvSpPr>
            <a:spLocks noGrp="1" noRot="1" noChangeAspect="1" noChangeArrowheads="1" noTextEdit="1"/>
          </p:cNvSpPr>
          <p:nvPr>
            <p:ph type="sldImg"/>
          </p:nvPr>
        </p:nvSpPr>
        <p:spPr>
          <a:xfrm>
            <a:off x="1150938" y="692150"/>
            <a:ext cx="4556125" cy="3416300"/>
          </a:xfrm>
          <a:ln/>
        </p:spPr>
      </p:sp>
      <p:sp>
        <p:nvSpPr>
          <p:cNvPr id="1331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ea typeface="ＭＳ Ｐゴシック" charset="-128"/>
              </a:rPr>
              <a:t>We used the Economist</a:t>
            </a:r>
            <a:r>
              <a:rPr lang="ja-JP" altLang="en-US">
                <a:ea typeface="ＭＳ Ｐゴシック" charset="-128"/>
              </a:rPr>
              <a:t>’</a:t>
            </a:r>
            <a:r>
              <a:rPr lang="en-US" altLang="ja-JP">
                <a:ea typeface="ＭＳ Ｐゴシック" charset="-128"/>
              </a:rPr>
              <a:t>s measure of country risk because it is numerical rather than the ratings, which are not. There are significant differences in country risk, at least as measured by the Economist.</a:t>
            </a:r>
          </a:p>
          <a:p>
            <a:r>
              <a:rPr lang="en-US" altLang="en-US">
                <a:ea typeface="ＭＳ Ｐゴシック" charset="-128"/>
              </a:rPr>
              <a:t>The estimates of GDP real growth were for the next year and were obtained from the OECD.</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Rot="1" noChangeAspect="1" noChangeArrowheads="1" noTextEdit="1"/>
          </p:cNvSpPr>
          <p:nvPr>
            <p:ph type="sldImg"/>
          </p:nvPr>
        </p:nvSpPr>
        <p:spPr>
          <a:xfrm>
            <a:off x="1150938" y="692150"/>
            <a:ext cx="4556125" cy="3416300"/>
          </a:xfrm>
          <a:ln/>
        </p:spPr>
      </p:sp>
      <p:sp>
        <p:nvSpPr>
          <p:cNvPr id="1536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x-none">
                <a:ea typeface="ＭＳ Ｐゴシック" charset="-128"/>
              </a:rPr>
              <a:t>The regression confirms our priors:</a:t>
            </a:r>
          </a:p>
          <a:p>
            <a:pPr marL="228600" indent="-228600">
              <a:buFontTx/>
              <a:buAutoNum type="alphaLcPeriod"/>
            </a:pPr>
            <a:r>
              <a:rPr lang="en-US" altLang="x-none">
                <a:ea typeface="ＭＳ Ｐゴシック" charset="-128"/>
              </a:rPr>
              <a:t>Higher interest rates translate into lower PE ratios.</a:t>
            </a:r>
          </a:p>
          <a:p>
            <a:pPr marL="228600" indent="-228600">
              <a:buFontTx/>
              <a:buAutoNum type="alphaLcPeriod"/>
            </a:pPr>
            <a:r>
              <a:rPr lang="en-US" altLang="x-none">
                <a:ea typeface="ＭＳ Ｐゴシック" charset="-128"/>
              </a:rPr>
              <a:t>Higher GDP growth results in higher PE ratios</a:t>
            </a:r>
          </a:p>
          <a:p>
            <a:pPr marL="228600" indent="-228600">
              <a:buFontTx/>
              <a:buAutoNum type="alphaLcPeriod"/>
            </a:pPr>
            <a:r>
              <a:rPr lang="en-US" altLang="x-none">
                <a:ea typeface="ＭＳ Ｐゴシック" charset="-128"/>
              </a:rPr>
              <a:t>Higher country risk results in lower PE ratios</a:t>
            </a:r>
          </a:p>
          <a:p>
            <a:pPr marL="228600" indent="-228600">
              <a:buFontTx/>
              <a:buAutoNum type="alphaLcPeriod"/>
            </a:pPr>
            <a:endParaRPr lang="en-US" altLang="x-none">
              <a:ea typeface="ＭＳ Ｐゴシック"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xfrm>
            <a:off x="1150938" y="692150"/>
            <a:ext cx="4556125" cy="3416300"/>
          </a:xfrm>
          <a:ln/>
        </p:spPr>
      </p:sp>
      <p:sp>
        <p:nvSpPr>
          <p:cNvPr id="1741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ea typeface="ＭＳ Ｐゴシック" charset="-128"/>
              </a:rPr>
              <a:t>The predicted PE ratios are close to the actual PE ratios for most of the countries. Venezuela looks most overvalued… </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31B2B36E-6183-1247-956C-7C3635B4D8AF}"/>
              </a:ext>
            </a:extLst>
          </p:cNvPr>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 xmlns:a16="http://schemas.microsoft.com/office/drawing/2014/main" id="{CBB1B8DA-4954-AD4B-AC49-2A421FE54D13}"/>
              </a:ext>
            </a:extLst>
          </p:cNvPr>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 xmlns:a16="http://schemas.microsoft.com/office/drawing/2014/main" id="{ABF8C82E-72E2-7C4F-B43A-F22FA38ECFE6}"/>
              </a:ext>
            </a:extLst>
          </p:cNvPr>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7" name="Date Placeholder 27">
            <a:extLst>
              <a:ext uri="{FF2B5EF4-FFF2-40B4-BE49-F238E27FC236}">
                <a16:creationId xmlns="" xmlns:a16="http://schemas.microsoft.com/office/drawing/2014/main" id="{0113B4C0-AFEB-5842-938E-7E04958DD150}"/>
              </a:ext>
            </a:extLst>
          </p:cNvPr>
          <p:cNvSpPr>
            <a:spLocks noGrp="1"/>
          </p:cNvSpPr>
          <p:nvPr>
            <p:ph type="dt" sz="half" idx="10"/>
          </p:nvPr>
        </p:nvSpPr>
        <p:spPr>
          <a:xfrm>
            <a:off x="76200" y="6069013"/>
            <a:ext cx="2057400" cy="685800"/>
          </a:xfrm>
        </p:spPr>
        <p:txBody>
          <a:bodyPr>
            <a:noAutofit/>
          </a:bodyPr>
          <a:lstStyle>
            <a:lvl1pPr algn="ctr">
              <a:defRPr sz="2000" smtClean="0">
                <a:solidFill>
                  <a:srgbClr val="FFFFFF"/>
                </a:solidFill>
              </a:defRPr>
            </a:lvl1pPr>
          </a:lstStyle>
          <a:p>
            <a:pPr>
              <a:defRPr/>
            </a:pPr>
            <a:fld id="{3D26A9E3-151A-DC40-A008-56E99036CE0B}" type="datetime1">
              <a:rPr lang="en-US" altLang="en-US"/>
              <a:pPr>
                <a:defRPr/>
              </a:pPr>
              <a:t>8/20/19</a:t>
            </a:fld>
            <a:endParaRPr lang="en-US" altLang="en-US"/>
          </a:p>
        </p:txBody>
      </p:sp>
      <p:sp>
        <p:nvSpPr>
          <p:cNvPr id="10" name="Footer Placeholder 16">
            <a:extLst>
              <a:ext uri="{FF2B5EF4-FFF2-40B4-BE49-F238E27FC236}">
                <a16:creationId xmlns="" xmlns:a16="http://schemas.microsoft.com/office/drawing/2014/main" id="{E9B6DB7F-6CCA-9342-9C9C-CEF4B4CA5858}"/>
              </a:ext>
            </a:extLst>
          </p:cNvPr>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endParaRPr lang="en-US"/>
          </a:p>
        </p:txBody>
      </p:sp>
      <p:sp>
        <p:nvSpPr>
          <p:cNvPr id="11" name="Slide Number Placeholder 28">
            <a:extLst>
              <a:ext uri="{FF2B5EF4-FFF2-40B4-BE49-F238E27FC236}">
                <a16:creationId xmlns="" xmlns:a16="http://schemas.microsoft.com/office/drawing/2014/main" id="{6A42ADB2-3CB8-F147-8393-86495452C5DD}"/>
              </a:ext>
            </a:extLst>
          </p:cNvPr>
          <p:cNvSpPr>
            <a:spLocks noGrp="1"/>
          </p:cNvSpPr>
          <p:nvPr>
            <p:ph type="sldNum" sz="quarter" idx="12"/>
          </p:nvPr>
        </p:nvSpPr>
        <p:spPr>
          <a:xfrm>
            <a:off x="8001000" y="228600"/>
            <a:ext cx="838200" cy="381000"/>
          </a:xfrm>
        </p:spPr>
        <p:txBody>
          <a:bodyPr/>
          <a:lstStyle>
            <a:lvl1pPr>
              <a:defRPr smtClean="0">
                <a:solidFill>
                  <a:schemeClr val="tx2"/>
                </a:solidFill>
              </a:defRPr>
            </a:lvl1pPr>
          </a:lstStyle>
          <a:p>
            <a:pPr>
              <a:defRPr/>
            </a:pPr>
            <a:fld id="{83D890FD-9F41-AD43-BA61-53F852C8786C}" type="slidenum">
              <a:rPr lang="en-US" altLang="en-US"/>
              <a:pPr>
                <a:defRPr/>
              </a:pPr>
              <a:t>‹#›</a:t>
            </a:fld>
            <a:endParaRPr lang="en-US" altLang="en-US"/>
          </a:p>
        </p:txBody>
      </p:sp>
    </p:spTree>
    <p:extLst>
      <p:ext uri="{BB962C8B-B14F-4D97-AF65-F5344CB8AC3E}">
        <p14:creationId xmlns:p14="http://schemas.microsoft.com/office/powerpoint/2010/main" val="7190334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a:extLst>
              <a:ext uri="{FF2B5EF4-FFF2-40B4-BE49-F238E27FC236}">
                <a16:creationId xmlns="" xmlns:a16="http://schemas.microsoft.com/office/drawing/2014/main" id="{29F2FB68-531D-754F-B92B-DB0697A28BB5}"/>
              </a:ext>
            </a:extLst>
          </p:cNvPr>
          <p:cNvSpPr txBox="1">
            <a:spLocks noChangeArrowheads="1"/>
          </p:cNvSpPr>
          <p:nvPr/>
        </p:nvSpPr>
        <p:spPr bwMode="auto">
          <a:xfrm>
            <a:off x="8588375" y="6383338"/>
            <a:ext cx="423863" cy="338137"/>
          </a:xfrm>
          <a:prstGeom prst="rect">
            <a:avLst/>
          </a:prstGeom>
          <a:noFill/>
          <a:ln>
            <a:noFill/>
          </a:ln>
          <a:extLst>
            <a:ext uri="{909E8E84-426E-40dd-AFC4-6F175D3DCCD1}"/>
            <a:ext uri="{91240B29-F687-4f45-9708-019B960494DF}"/>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defRPr/>
            </a:pPr>
            <a:fld id="{C4D5DC8E-658F-6E4A-BEE0-0472B966E50E}" type="slidenum">
              <a:rPr lang="en-US" altLang="en-US" sz="1600"/>
              <a:pPr>
                <a:defRPr/>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 xmlns:a16="http://schemas.microsoft.com/office/drawing/2014/main" id="{AE8C4CFE-7350-C540-ABAE-AF378CE94120}"/>
              </a:ext>
            </a:extLst>
          </p:cNvPr>
          <p:cNvSpPr>
            <a:spLocks noGrp="1"/>
          </p:cNvSpPr>
          <p:nvPr>
            <p:ph type="ftr" sz="quarter" idx="10"/>
          </p:nvPr>
        </p:nvSpPr>
        <p:spPr/>
        <p:txBody>
          <a:bodyPr/>
          <a:lstStyle>
            <a:lvl1pPr algn="l">
              <a:defRPr/>
            </a:lvl1pPr>
          </a:lstStyle>
          <a:p>
            <a:pPr>
              <a:defRPr/>
            </a:pPr>
            <a:endParaRPr lang="en-US"/>
          </a:p>
        </p:txBody>
      </p:sp>
      <p:sp>
        <p:nvSpPr>
          <p:cNvPr id="6" name="Slide Number Placeholder 5">
            <a:extLst>
              <a:ext uri="{FF2B5EF4-FFF2-40B4-BE49-F238E27FC236}">
                <a16:creationId xmlns="" xmlns:a16="http://schemas.microsoft.com/office/drawing/2014/main" id="{C99DB9BE-D43B-0246-BE3B-6728B0931491}"/>
              </a:ext>
            </a:extLst>
          </p:cNvPr>
          <p:cNvSpPr>
            <a:spLocks noGrp="1"/>
          </p:cNvSpPr>
          <p:nvPr>
            <p:ph type="sldNum" sz="quarter" idx="11"/>
          </p:nvPr>
        </p:nvSpPr>
        <p:spPr/>
        <p:txBody>
          <a:bodyPr/>
          <a:lstStyle>
            <a:lvl1pPr>
              <a:defRPr smtClean="0"/>
            </a:lvl1pPr>
          </a:lstStyle>
          <a:p>
            <a:pPr>
              <a:defRPr/>
            </a:pPr>
            <a:fld id="{CC7A47DC-5430-334F-BC1D-964627AB5A5B}" type="slidenum">
              <a:rPr lang="en-US" altLang="en-US"/>
              <a:pPr>
                <a:defRPr/>
              </a:pPr>
              <a:t>‹#›</a:t>
            </a:fld>
            <a:endParaRPr lang="en-US" altLang="en-US"/>
          </a:p>
        </p:txBody>
      </p:sp>
    </p:spTree>
    <p:extLst>
      <p:ext uri="{BB962C8B-B14F-4D97-AF65-F5344CB8AC3E}">
        <p14:creationId xmlns:p14="http://schemas.microsoft.com/office/powerpoint/2010/main" val="9051998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196BE7AD-601C-9F4B-812D-457A852ADAD0}"/>
              </a:ext>
            </a:extLst>
          </p:cNvPr>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 xmlns:a16="http://schemas.microsoft.com/office/drawing/2014/main" id="{78E10A9E-4FD3-694A-8751-9B6CD5A422CC}"/>
              </a:ext>
            </a:extLst>
          </p:cNvPr>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 xmlns:a16="http://schemas.microsoft.com/office/drawing/2014/main" id="{374F2F2C-1EE4-B94D-B9AE-4539AE03B53B}"/>
              </a:ext>
            </a:extLst>
          </p:cNvPr>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a:extLst>
              <a:ext uri="{FF2B5EF4-FFF2-40B4-BE49-F238E27FC236}">
                <a16:creationId xmlns="" xmlns:a16="http://schemas.microsoft.com/office/drawing/2014/main" id="{1175F550-8EB8-774A-881C-C3143CC7D51D}"/>
              </a:ext>
            </a:extLst>
          </p:cNvPr>
          <p:cNvSpPr>
            <a:spLocks noGrp="1"/>
          </p:cNvSpPr>
          <p:nvPr>
            <p:ph type="dt" sz="half" idx="10"/>
          </p:nvPr>
        </p:nvSpPr>
        <p:spPr/>
        <p:txBody>
          <a:bodyPr/>
          <a:lstStyle>
            <a:lvl1pPr>
              <a:defRPr smtClean="0"/>
            </a:lvl1pPr>
          </a:lstStyle>
          <a:p>
            <a:pPr>
              <a:defRPr/>
            </a:pPr>
            <a:fld id="{EE3E4661-7E68-0742-9176-7D84C4E2A68C}" type="datetime1">
              <a:rPr lang="en-US" altLang="en-US"/>
              <a:pPr>
                <a:defRPr/>
              </a:pPr>
              <a:t>8/20/19</a:t>
            </a:fld>
            <a:endParaRPr lang="en-US" altLang="en-US"/>
          </a:p>
        </p:txBody>
      </p:sp>
      <p:sp>
        <p:nvSpPr>
          <p:cNvPr id="8" name="Slide Number Placeholder 12">
            <a:extLst>
              <a:ext uri="{FF2B5EF4-FFF2-40B4-BE49-F238E27FC236}">
                <a16:creationId xmlns="" xmlns:a16="http://schemas.microsoft.com/office/drawing/2014/main" id="{CEEA1539-2AAC-CA45-AC41-E9F2ED80837C}"/>
              </a:ext>
            </a:extLst>
          </p:cNvPr>
          <p:cNvSpPr>
            <a:spLocks noGrp="1"/>
          </p:cNvSpPr>
          <p:nvPr>
            <p:ph type="sldNum" sz="quarter" idx="11"/>
          </p:nvPr>
        </p:nvSpPr>
        <p:spPr>
          <a:xfrm>
            <a:off x="0" y="1752600"/>
            <a:ext cx="1295400" cy="701675"/>
          </a:xfrm>
        </p:spPr>
        <p:txBody>
          <a:bodyPr>
            <a:noAutofit/>
          </a:bodyPr>
          <a:lstStyle>
            <a:lvl1pPr>
              <a:defRPr sz="2400" smtClean="0"/>
            </a:lvl1pPr>
          </a:lstStyle>
          <a:p>
            <a:pPr>
              <a:defRPr/>
            </a:pPr>
            <a:fld id="{49D8B7FC-1B57-F94B-8B89-7883FD5A44D3}" type="slidenum">
              <a:rPr lang="en-US" altLang="en-US"/>
              <a:pPr>
                <a:defRPr/>
              </a:pPr>
              <a:t>‹#›</a:t>
            </a:fld>
            <a:endParaRPr lang="en-US" altLang="en-US"/>
          </a:p>
        </p:txBody>
      </p:sp>
      <p:sp>
        <p:nvSpPr>
          <p:cNvPr id="9" name="Footer Placeholder 13">
            <a:extLst>
              <a:ext uri="{FF2B5EF4-FFF2-40B4-BE49-F238E27FC236}">
                <a16:creationId xmlns="" xmlns:a16="http://schemas.microsoft.com/office/drawing/2014/main" id="{CA824B9C-5E41-CD4D-9879-4398A829EB9C}"/>
              </a:ext>
            </a:extLst>
          </p:cNvPr>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9202950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7">
            <a:extLst>
              <a:ext uri="{FF2B5EF4-FFF2-40B4-BE49-F238E27FC236}">
                <a16:creationId xmlns="" xmlns:a16="http://schemas.microsoft.com/office/drawing/2014/main" id="{72EBE8BB-9E69-514E-B6FC-C8EC41D3883E}"/>
              </a:ext>
            </a:extLst>
          </p:cNvPr>
          <p:cNvSpPr>
            <a:spLocks noGrp="1"/>
          </p:cNvSpPr>
          <p:nvPr>
            <p:ph type="dt" sz="half" idx="10"/>
          </p:nvPr>
        </p:nvSpPr>
        <p:spPr/>
        <p:txBody>
          <a:bodyPr/>
          <a:lstStyle>
            <a:lvl1pPr>
              <a:defRPr smtClean="0"/>
            </a:lvl1pPr>
          </a:lstStyle>
          <a:p>
            <a:pPr>
              <a:defRPr/>
            </a:pPr>
            <a:fld id="{3BA55483-C9CA-E049-B05D-970F1542AC4C}" type="datetime1">
              <a:rPr lang="en-US" altLang="en-US"/>
              <a:pPr>
                <a:defRPr/>
              </a:pPr>
              <a:t>8/20/19</a:t>
            </a:fld>
            <a:endParaRPr lang="en-US" altLang="en-US"/>
          </a:p>
        </p:txBody>
      </p:sp>
      <p:sp>
        <p:nvSpPr>
          <p:cNvPr id="6" name="Slide Number Placeholder 9">
            <a:extLst>
              <a:ext uri="{FF2B5EF4-FFF2-40B4-BE49-F238E27FC236}">
                <a16:creationId xmlns="" xmlns:a16="http://schemas.microsoft.com/office/drawing/2014/main" id="{54C51758-EAB9-5145-999B-D47869E06AD3}"/>
              </a:ext>
            </a:extLst>
          </p:cNvPr>
          <p:cNvSpPr>
            <a:spLocks noGrp="1"/>
          </p:cNvSpPr>
          <p:nvPr>
            <p:ph type="sldNum" sz="quarter" idx="11"/>
          </p:nvPr>
        </p:nvSpPr>
        <p:spPr/>
        <p:txBody>
          <a:bodyPr/>
          <a:lstStyle>
            <a:lvl1pPr>
              <a:defRPr smtClean="0"/>
            </a:lvl1pPr>
          </a:lstStyle>
          <a:p>
            <a:pPr>
              <a:defRPr/>
            </a:pPr>
            <a:fld id="{0D43A4A3-7778-C144-B17A-5806681AECCF}" type="slidenum">
              <a:rPr lang="en-US" altLang="en-US"/>
              <a:pPr>
                <a:defRPr/>
              </a:pPr>
              <a:t>‹#›</a:t>
            </a:fld>
            <a:endParaRPr lang="en-US" altLang="en-US"/>
          </a:p>
        </p:txBody>
      </p:sp>
      <p:sp>
        <p:nvSpPr>
          <p:cNvPr id="7" name="Footer Placeholder 11">
            <a:extLst>
              <a:ext uri="{FF2B5EF4-FFF2-40B4-BE49-F238E27FC236}">
                <a16:creationId xmlns="" xmlns:a16="http://schemas.microsoft.com/office/drawing/2014/main" id="{7F4B2ED2-8C6B-6848-ABAC-7198A663D64A}"/>
              </a:ext>
            </a:extLst>
          </p:cNvPr>
          <p:cNvSpPr>
            <a:spLocks noGrp="1"/>
          </p:cNvSpPr>
          <p:nvPr>
            <p:ph type="ftr" sz="quarter" idx="12"/>
          </p:nvPr>
        </p:nvSpPr>
        <p:spPr/>
        <p:txBody>
          <a:bodyPr rtlCol="0"/>
          <a:lstStyle>
            <a:lvl1pPr>
              <a:defRPr/>
            </a:lvl1pPr>
          </a:lstStyle>
          <a:p>
            <a:pPr>
              <a:defRPr/>
            </a:pPr>
            <a:endParaRPr lang="en-US"/>
          </a:p>
        </p:txBody>
      </p:sp>
    </p:spTree>
    <p:extLst>
      <p:ext uri="{BB962C8B-B14F-4D97-AF65-F5344CB8AC3E}">
        <p14:creationId xmlns:p14="http://schemas.microsoft.com/office/powerpoint/2010/main" val="12215115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6" name="Date Placeholder 13"/>
          <p:cNvSpPr>
            <a:spLocks noGrp="1"/>
          </p:cNvSpPr>
          <p:nvPr>
            <p:ph type="dt" sz="half" idx="10"/>
          </p:nvPr>
        </p:nvSpPr>
        <p:spPr/>
        <p:txBody>
          <a:bodyPr/>
          <a:lstStyle>
            <a:lvl1pPr>
              <a:defRPr/>
            </a:lvl1pPr>
          </a:lstStyle>
          <a:p>
            <a:pPr>
              <a:defRPr/>
            </a:pPr>
            <a:fld id="{1678EE31-5D31-1447-8C66-9819C43082D6}" type="datetime1">
              <a:rPr lang="en-US" altLang="en-US"/>
              <a:pPr>
                <a:defRPr/>
              </a:pPr>
              <a:t>8/20/19</a:t>
            </a:fld>
            <a:endParaRPr lang="en-US" altLang="en-US"/>
          </a:p>
        </p:txBody>
      </p:sp>
      <p:sp>
        <p:nvSpPr>
          <p:cNvPr id="7" name="Footer Placeholder 2"/>
          <p:cNvSpPr>
            <a:spLocks noGrp="1"/>
          </p:cNvSpPr>
          <p:nvPr>
            <p:ph type="ftr" sz="quarter" idx="11"/>
          </p:nvPr>
        </p:nvSpPr>
        <p:spPr/>
        <p:txBody>
          <a:bodyPr/>
          <a:lstStyle>
            <a:lvl1pPr>
              <a:defRPr/>
            </a:lvl1pPr>
          </a:lstStyle>
          <a:p>
            <a:pPr>
              <a:defRPr/>
            </a:pPr>
            <a:endParaRPr lang="en-US"/>
          </a:p>
        </p:txBody>
      </p:sp>
      <p:sp>
        <p:nvSpPr>
          <p:cNvPr id="8" name="Slide Number Placeholder 22"/>
          <p:cNvSpPr>
            <a:spLocks noGrp="1"/>
          </p:cNvSpPr>
          <p:nvPr>
            <p:ph type="sldNum" sz="quarter" idx="12"/>
          </p:nvPr>
        </p:nvSpPr>
        <p:spPr/>
        <p:txBody>
          <a:bodyPr/>
          <a:lstStyle>
            <a:lvl1pPr>
              <a:defRPr/>
            </a:lvl1pPr>
          </a:lstStyle>
          <a:p>
            <a:pPr>
              <a:defRPr/>
            </a:pPr>
            <a:r>
              <a:rPr lang="en-US"/>
              <a:t>1</a:t>
            </a:r>
          </a:p>
        </p:txBody>
      </p:sp>
    </p:spTree>
    <p:extLst>
      <p:ext uri="{BB962C8B-B14F-4D97-AF65-F5344CB8AC3E}">
        <p14:creationId xmlns:p14="http://schemas.microsoft.com/office/powerpoint/2010/main" val="8262420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13">
            <a:extLst>
              <a:ext uri="{FF2B5EF4-FFF2-40B4-BE49-F238E27FC236}">
                <a16:creationId xmlns="" xmlns:a16="http://schemas.microsoft.com/office/drawing/2014/main" id="{4F03F8C6-68EA-EC4B-BBF6-ECAFD4327C80}"/>
              </a:ext>
            </a:extLst>
          </p:cNvPr>
          <p:cNvSpPr>
            <a:spLocks noGrp="1"/>
          </p:cNvSpPr>
          <p:nvPr>
            <p:ph type="dt" sz="half" idx="10"/>
          </p:nvPr>
        </p:nvSpPr>
        <p:spPr/>
        <p:txBody>
          <a:bodyPr/>
          <a:lstStyle>
            <a:lvl1pPr>
              <a:defRPr smtClean="0"/>
            </a:lvl1pPr>
          </a:lstStyle>
          <a:p>
            <a:pPr>
              <a:defRPr/>
            </a:pPr>
            <a:fld id="{B31736B7-2F1D-0842-AC96-B95403D03425}" type="datetime1">
              <a:rPr lang="en-US" altLang="en-US"/>
              <a:pPr>
                <a:defRPr/>
              </a:pPr>
              <a:t>8/20/19</a:t>
            </a:fld>
            <a:endParaRPr lang="en-US" altLang="en-US"/>
          </a:p>
        </p:txBody>
      </p:sp>
      <p:sp>
        <p:nvSpPr>
          <p:cNvPr id="4" name="Footer Placeholder 2">
            <a:extLst>
              <a:ext uri="{FF2B5EF4-FFF2-40B4-BE49-F238E27FC236}">
                <a16:creationId xmlns="" xmlns:a16="http://schemas.microsoft.com/office/drawing/2014/main" id="{45CBD1DD-4900-634D-A97E-0C942A27668A}"/>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22">
            <a:extLst>
              <a:ext uri="{FF2B5EF4-FFF2-40B4-BE49-F238E27FC236}">
                <a16:creationId xmlns="" xmlns:a16="http://schemas.microsoft.com/office/drawing/2014/main" id="{CA27B546-EC8E-864C-A884-7F2833301015}"/>
              </a:ext>
            </a:extLst>
          </p:cNvPr>
          <p:cNvSpPr>
            <a:spLocks noGrp="1"/>
          </p:cNvSpPr>
          <p:nvPr>
            <p:ph type="sldNum" sz="quarter" idx="12"/>
          </p:nvPr>
        </p:nvSpPr>
        <p:spPr/>
        <p:txBody>
          <a:bodyPr/>
          <a:lstStyle>
            <a:lvl1pPr>
              <a:defRPr smtClean="0"/>
            </a:lvl1pPr>
          </a:lstStyle>
          <a:p>
            <a:pPr>
              <a:defRPr/>
            </a:pPr>
            <a:fld id="{C4E5FAE4-5C70-DE4F-AC5A-1EF09754412F}" type="slidenum">
              <a:rPr lang="en-US" altLang="en-US"/>
              <a:pPr>
                <a:defRPr/>
              </a:pPr>
              <a:t>‹#›</a:t>
            </a:fld>
            <a:endParaRPr lang="en-US" altLang="en-US"/>
          </a:p>
        </p:txBody>
      </p:sp>
    </p:spTree>
    <p:extLst>
      <p:ext uri="{BB962C8B-B14F-4D97-AF65-F5344CB8AC3E}">
        <p14:creationId xmlns:p14="http://schemas.microsoft.com/office/powerpoint/2010/main" val="15605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08862DBF-981E-424E-9915-A658DF43E174}"/>
              </a:ext>
            </a:extLst>
          </p:cNvPr>
          <p:cNvSpPr>
            <a:spLocks noGrp="1"/>
          </p:cNvSpPr>
          <p:nvPr>
            <p:ph type="dt" sz="half" idx="10"/>
          </p:nvPr>
        </p:nvSpPr>
        <p:spPr/>
        <p:txBody>
          <a:bodyPr/>
          <a:lstStyle>
            <a:lvl1pPr>
              <a:defRPr smtClean="0"/>
            </a:lvl1pPr>
          </a:lstStyle>
          <a:p>
            <a:pPr>
              <a:defRPr/>
            </a:pPr>
            <a:fld id="{04B0F313-DDD8-154A-9465-C74ABAA6AB2E}" type="datetime1">
              <a:rPr lang="en-US" altLang="en-US"/>
              <a:pPr>
                <a:defRPr/>
              </a:pPr>
              <a:t>8/20/19</a:t>
            </a:fld>
            <a:endParaRPr lang="en-US" altLang="en-US"/>
          </a:p>
        </p:txBody>
      </p:sp>
      <p:sp>
        <p:nvSpPr>
          <p:cNvPr id="3" name="Footer Placeholder 2">
            <a:extLst>
              <a:ext uri="{FF2B5EF4-FFF2-40B4-BE49-F238E27FC236}">
                <a16:creationId xmlns="" xmlns:a16="http://schemas.microsoft.com/office/drawing/2014/main" id="{6EC19340-B1A1-3D48-909C-A43010FB92AC}"/>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3">
            <a:extLst>
              <a:ext uri="{FF2B5EF4-FFF2-40B4-BE49-F238E27FC236}">
                <a16:creationId xmlns="" xmlns:a16="http://schemas.microsoft.com/office/drawing/2014/main" id="{3D78D1B0-2912-4E4D-8A22-7F979610C47E}"/>
              </a:ext>
            </a:extLst>
          </p:cNvPr>
          <p:cNvSpPr>
            <a:spLocks noGrp="1"/>
          </p:cNvSpPr>
          <p:nvPr>
            <p:ph type="sldNum" sz="quarter" idx="12"/>
          </p:nvPr>
        </p:nvSpPr>
        <p:spPr>
          <a:xfrm>
            <a:off x="0" y="6248400"/>
            <a:ext cx="533400" cy="381000"/>
          </a:xfrm>
        </p:spPr>
        <p:txBody>
          <a:bodyPr/>
          <a:lstStyle>
            <a:lvl1pPr>
              <a:defRPr smtClean="0">
                <a:solidFill>
                  <a:schemeClr val="tx2"/>
                </a:solidFill>
              </a:defRPr>
            </a:lvl1pPr>
          </a:lstStyle>
          <a:p>
            <a:pPr>
              <a:defRPr/>
            </a:pPr>
            <a:fld id="{C167329A-0FCE-CD4F-9D38-E2435A5B104D}" type="slidenum">
              <a:rPr lang="en-US" altLang="en-US"/>
              <a:pPr>
                <a:defRPr/>
              </a:pPr>
              <a:t>‹#›</a:t>
            </a:fld>
            <a:endParaRPr lang="en-US" altLang="en-US"/>
          </a:p>
        </p:txBody>
      </p:sp>
    </p:spTree>
    <p:extLst>
      <p:ext uri="{BB962C8B-B14F-4D97-AF65-F5344CB8AC3E}">
        <p14:creationId xmlns:p14="http://schemas.microsoft.com/office/powerpoint/2010/main" val="4588979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 xmlns:a16="http://schemas.microsoft.com/office/drawing/2014/main" id="{00BE8932-B37D-1040-9010-5CE19AF4814B}"/>
              </a:ext>
            </a:extLst>
          </p:cNvPr>
          <p:cNvSpPr>
            <a:spLocks noGrp="1"/>
          </p:cNvSpPr>
          <p:nvPr>
            <p:ph type="dt" sz="half" idx="10"/>
          </p:nvPr>
        </p:nvSpPr>
        <p:spPr/>
        <p:txBody>
          <a:bodyPr/>
          <a:lstStyle>
            <a:lvl1pPr>
              <a:defRPr smtClean="0"/>
            </a:lvl1pPr>
          </a:lstStyle>
          <a:p>
            <a:pPr>
              <a:defRPr/>
            </a:pPr>
            <a:fld id="{77B05FB2-EFB7-6640-AE0F-6D91C81B9B9A}" type="datetime1">
              <a:rPr lang="en-US" altLang="en-US"/>
              <a:pPr>
                <a:defRPr/>
              </a:pPr>
              <a:t>8/20/19</a:t>
            </a:fld>
            <a:endParaRPr lang="en-US" altLang="en-US"/>
          </a:p>
        </p:txBody>
      </p:sp>
      <p:sp>
        <p:nvSpPr>
          <p:cNvPr id="6" name="Footer Placeholder 5">
            <a:extLst>
              <a:ext uri="{FF2B5EF4-FFF2-40B4-BE49-F238E27FC236}">
                <a16:creationId xmlns="" xmlns:a16="http://schemas.microsoft.com/office/drawing/2014/main" id="{536F2D81-6D52-D345-87B2-A03FBA036B21}"/>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 xmlns:a16="http://schemas.microsoft.com/office/drawing/2014/main" id="{D0EE4EA8-BBF3-4C4D-A01B-0ABB8966C6F1}"/>
              </a:ext>
            </a:extLst>
          </p:cNvPr>
          <p:cNvSpPr>
            <a:spLocks noGrp="1"/>
          </p:cNvSpPr>
          <p:nvPr>
            <p:ph type="sldNum" sz="quarter" idx="12"/>
          </p:nvPr>
        </p:nvSpPr>
        <p:spPr/>
        <p:txBody>
          <a:bodyPr/>
          <a:lstStyle>
            <a:lvl1pPr>
              <a:defRPr/>
            </a:lvl1pPr>
          </a:lstStyle>
          <a:p>
            <a:pPr>
              <a:defRPr/>
            </a:pPr>
            <a:r>
              <a:rPr lang="en-US"/>
              <a:t>1</a:t>
            </a:r>
          </a:p>
        </p:txBody>
      </p:sp>
    </p:spTree>
    <p:extLst>
      <p:ext uri="{BB962C8B-B14F-4D97-AF65-F5344CB8AC3E}">
        <p14:creationId xmlns:p14="http://schemas.microsoft.com/office/powerpoint/2010/main" val="10833969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561EF7D0-E186-4B4E-B83F-FEE5417AB7A3}"/>
              </a:ext>
            </a:extLst>
          </p:cNvPr>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 xmlns:a16="http://schemas.microsoft.com/office/drawing/2014/main" id="{6558152E-3AA2-7341-AD34-576295ADAF58}"/>
              </a:ext>
            </a:extLst>
          </p:cNvPr>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a:extLst>
              <a:ext uri="{FF2B5EF4-FFF2-40B4-BE49-F238E27FC236}">
                <a16:creationId xmlns="" xmlns:a16="http://schemas.microsoft.com/office/drawing/2014/main" id="{3FCFD784-7EE6-0441-8616-E121F3FA33CD}"/>
              </a:ext>
            </a:extLst>
          </p:cNvPr>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a:extLst>
              <a:ext uri="{FF2B5EF4-FFF2-40B4-BE49-F238E27FC236}">
                <a16:creationId xmlns="" xmlns:a16="http://schemas.microsoft.com/office/drawing/2014/main" id="{0E433189-EB2C-7246-9276-BC19B7C7A519}"/>
              </a:ext>
            </a:extLst>
          </p:cNvPr>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Click icon to add picture</a:t>
            </a:r>
            <a:endParaRPr lang="en-US" noProof="0" dirty="0"/>
          </a:p>
        </p:txBody>
      </p:sp>
      <p:sp>
        <p:nvSpPr>
          <p:cNvPr id="9" name="Date Placeholder 11">
            <a:extLst>
              <a:ext uri="{FF2B5EF4-FFF2-40B4-BE49-F238E27FC236}">
                <a16:creationId xmlns="" xmlns:a16="http://schemas.microsoft.com/office/drawing/2014/main" id="{97CBCADD-142C-F246-BF40-1FD5A882936A}"/>
              </a:ext>
            </a:extLst>
          </p:cNvPr>
          <p:cNvSpPr>
            <a:spLocks noGrp="1"/>
          </p:cNvSpPr>
          <p:nvPr>
            <p:ph type="dt" sz="half" idx="10"/>
          </p:nvPr>
        </p:nvSpPr>
        <p:spPr>
          <a:xfrm>
            <a:off x="6248400" y="6248400"/>
            <a:ext cx="2667000" cy="365125"/>
          </a:xfrm>
        </p:spPr>
        <p:txBody>
          <a:bodyPr/>
          <a:lstStyle>
            <a:lvl1pPr>
              <a:defRPr smtClean="0"/>
            </a:lvl1pPr>
          </a:lstStyle>
          <a:p>
            <a:pPr>
              <a:defRPr/>
            </a:pPr>
            <a:fld id="{C5BDEC22-3A68-2846-BB65-FC1B0508E98A}" type="datetime1">
              <a:rPr lang="en-US" altLang="en-US"/>
              <a:pPr>
                <a:defRPr/>
              </a:pPr>
              <a:t>8/20/19</a:t>
            </a:fld>
            <a:endParaRPr lang="en-US" altLang="en-US"/>
          </a:p>
        </p:txBody>
      </p:sp>
      <p:sp>
        <p:nvSpPr>
          <p:cNvPr id="10" name="Slide Number Placeholder 12">
            <a:extLst>
              <a:ext uri="{FF2B5EF4-FFF2-40B4-BE49-F238E27FC236}">
                <a16:creationId xmlns="" xmlns:a16="http://schemas.microsoft.com/office/drawing/2014/main" id="{246F71CE-A574-8442-B3A8-02370C227430}"/>
              </a:ext>
            </a:extLst>
          </p:cNvPr>
          <p:cNvSpPr>
            <a:spLocks noGrp="1"/>
          </p:cNvSpPr>
          <p:nvPr>
            <p:ph type="sldNum" sz="quarter" idx="11"/>
          </p:nvPr>
        </p:nvSpPr>
        <p:spPr>
          <a:xfrm>
            <a:off x="0" y="4667250"/>
            <a:ext cx="1447800" cy="663575"/>
          </a:xfrm>
        </p:spPr>
        <p:txBody>
          <a:bodyPr/>
          <a:lstStyle>
            <a:lvl1pPr>
              <a:defRPr sz="2800" smtClean="0"/>
            </a:lvl1pPr>
          </a:lstStyle>
          <a:p>
            <a:pPr>
              <a:defRPr/>
            </a:pPr>
            <a:fld id="{46EFA2AB-161F-9442-B4FA-C3C3F0E08A3E}" type="slidenum">
              <a:rPr lang="en-US" altLang="en-US"/>
              <a:pPr>
                <a:defRPr/>
              </a:pPr>
              <a:t>‹#›</a:t>
            </a:fld>
            <a:endParaRPr lang="en-US" altLang="en-US"/>
          </a:p>
        </p:txBody>
      </p:sp>
      <p:sp>
        <p:nvSpPr>
          <p:cNvPr id="11" name="Footer Placeholder 13">
            <a:extLst>
              <a:ext uri="{FF2B5EF4-FFF2-40B4-BE49-F238E27FC236}">
                <a16:creationId xmlns="" xmlns:a16="http://schemas.microsoft.com/office/drawing/2014/main" id="{DDF01D47-277C-9F41-95E0-7E9053F5D668}"/>
              </a:ext>
            </a:extLst>
          </p:cNvPr>
          <p:cNvSpPr>
            <a:spLocks noGrp="1"/>
          </p:cNvSpPr>
          <p:nvPr>
            <p:ph type="ftr" sz="quarter" idx="12"/>
          </p:nvPr>
        </p:nvSpPr>
        <p:spPr>
          <a:xfrm>
            <a:off x="1600200" y="6248400"/>
            <a:ext cx="4572000" cy="365125"/>
          </a:xfrm>
        </p:spPr>
        <p:txBody>
          <a:bodyPr rtlCol="0"/>
          <a:lstStyle>
            <a:lvl1pPr>
              <a:defRPr/>
            </a:lvl1pPr>
          </a:lstStyle>
          <a:p>
            <a:pPr>
              <a:defRPr/>
            </a:pPr>
            <a:endParaRPr lang="en-US"/>
          </a:p>
        </p:txBody>
      </p:sp>
    </p:spTree>
    <p:extLst>
      <p:ext uri="{BB962C8B-B14F-4D97-AF65-F5344CB8AC3E}">
        <p14:creationId xmlns:p14="http://schemas.microsoft.com/office/powerpoint/2010/main" val="1394184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 xmlns:a16="http://schemas.microsoft.com/office/drawing/2014/main" id="{922557D4-3E90-D449-88F6-6AEF6CD4A0F4}"/>
              </a:ext>
            </a:extLst>
          </p:cNvPr>
          <p:cNvSpPr>
            <a:spLocks noGrp="1"/>
          </p:cNvSpPr>
          <p:nvPr>
            <p:ph type="dt" sz="half" idx="10"/>
          </p:nvPr>
        </p:nvSpPr>
        <p:spPr/>
        <p:txBody>
          <a:bodyPr/>
          <a:lstStyle>
            <a:lvl1pPr>
              <a:defRPr smtClean="0"/>
            </a:lvl1pPr>
          </a:lstStyle>
          <a:p>
            <a:pPr>
              <a:defRPr/>
            </a:pPr>
            <a:fld id="{C7930BFA-6476-7544-897F-57EDA73018C4}" type="datetime1">
              <a:rPr lang="en-US" altLang="en-US"/>
              <a:pPr>
                <a:defRPr/>
              </a:pPr>
              <a:t>8/20/19</a:t>
            </a:fld>
            <a:endParaRPr lang="en-US" altLang="en-US"/>
          </a:p>
        </p:txBody>
      </p:sp>
      <p:sp>
        <p:nvSpPr>
          <p:cNvPr id="5" name="Footer Placeholder 2">
            <a:extLst>
              <a:ext uri="{FF2B5EF4-FFF2-40B4-BE49-F238E27FC236}">
                <a16:creationId xmlns="" xmlns:a16="http://schemas.microsoft.com/office/drawing/2014/main" id="{5893503E-4188-8846-AEE2-FE2804FCE46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22">
            <a:extLst>
              <a:ext uri="{FF2B5EF4-FFF2-40B4-BE49-F238E27FC236}">
                <a16:creationId xmlns="" xmlns:a16="http://schemas.microsoft.com/office/drawing/2014/main" id="{4454E45C-0FE5-6440-8413-33A2C2258E19}"/>
              </a:ext>
            </a:extLst>
          </p:cNvPr>
          <p:cNvSpPr>
            <a:spLocks noGrp="1"/>
          </p:cNvSpPr>
          <p:nvPr>
            <p:ph type="sldNum" sz="quarter" idx="12"/>
          </p:nvPr>
        </p:nvSpPr>
        <p:spPr/>
        <p:txBody>
          <a:bodyPr/>
          <a:lstStyle>
            <a:lvl1pPr>
              <a:defRPr smtClean="0"/>
            </a:lvl1pPr>
          </a:lstStyle>
          <a:p>
            <a:pPr>
              <a:defRPr/>
            </a:pPr>
            <a:fld id="{D859E206-A7AE-1A44-A06E-C8B5B2F66B6D}" type="slidenum">
              <a:rPr lang="en-US" altLang="en-US"/>
              <a:pPr>
                <a:defRPr/>
              </a:pPr>
              <a:t>‹#›</a:t>
            </a:fld>
            <a:endParaRPr lang="en-US" altLang="en-US"/>
          </a:p>
        </p:txBody>
      </p:sp>
    </p:spTree>
    <p:extLst>
      <p:ext uri="{BB962C8B-B14F-4D97-AF65-F5344CB8AC3E}">
        <p14:creationId xmlns:p14="http://schemas.microsoft.com/office/powerpoint/2010/main" val="3010285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2CF82DE3-B876-4947-9BE3-4E0FC10540C9}"/>
              </a:ext>
            </a:extLst>
          </p:cNvPr>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 xmlns:a16="http://schemas.microsoft.com/office/drawing/2014/main" id="{5A9A63BD-917A-8047-806B-F6D34AD0FCF8}"/>
              </a:ext>
            </a:extLst>
          </p:cNvPr>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 xmlns:a16="http://schemas.microsoft.com/office/drawing/2014/main" id="{CFAB1187-EE16-8F40-BDA9-09DD6CFD7129}"/>
              </a:ext>
            </a:extLst>
          </p:cNvPr>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 xmlns:a16="http://schemas.microsoft.com/office/drawing/2014/main" id="{1494B809-C6A7-1847-B2D0-8C5C93734A5A}"/>
              </a:ext>
            </a:extLst>
          </p:cNvPr>
          <p:cNvSpPr>
            <a:spLocks noGrp="1"/>
          </p:cNvSpPr>
          <p:nvPr>
            <p:ph type="dt" sz="half" idx="10"/>
          </p:nvPr>
        </p:nvSpPr>
        <p:spPr>
          <a:xfrm>
            <a:off x="6553200" y="6248400"/>
            <a:ext cx="2209800" cy="365125"/>
          </a:xfrm>
        </p:spPr>
        <p:txBody>
          <a:bodyPr/>
          <a:lstStyle>
            <a:lvl1pPr>
              <a:defRPr smtClean="0"/>
            </a:lvl1pPr>
          </a:lstStyle>
          <a:p>
            <a:pPr>
              <a:defRPr/>
            </a:pPr>
            <a:fld id="{E4FC1DEF-E859-7641-8212-6C10BBB12F6F}" type="datetime1">
              <a:rPr lang="en-US" altLang="en-US"/>
              <a:pPr>
                <a:defRPr/>
              </a:pPr>
              <a:t>8/20/19</a:t>
            </a:fld>
            <a:endParaRPr lang="en-US" altLang="en-US"/>
          </a:p>
        </p:txBody>
      </p:sp>
      <p:sp>
        <p:nvSpPr>
          <p:cNvPr id="8" name="Footer Placeholder 4">
            <a:extLst>
              <a:ext uri="{FF2B5EF4-FFF2-40B4-BE49-F238E27FC236}">
                <a16:creationId xmlns="" xmlns:a16="http://schemas.microsoft.com/office/drawing/2014/main" id="{60F5B17C-351A-7C4B-A3DD-F90F6EE0C176}"/>
              </a:ext>
            </a:extLst>
          </p:cNvPr>
          <p:cNvSpPr>
            <a:spLocks noGrp="1"/>
          </p:cNvSpPr>
          <p:nvPr>
            <p:ph type="ftr" sz="quarter" idx="11"/>
          </p:nvPr>
        </p:nvSpPr>
        <p:spPr>
          <a:xfrm>
            <a:off x="457200" y="6248400"/>
            <a:ext cx="5573713" cy="365125"/>
          </a:xfrm>
        </p:spPr>
        <p:txBody>
          <a:bodyPr/>
          <a:lstStyle>
            <a:lvl1pPr>
              <a:defRPr/>
            </a:lvl1pPr>
          </a:lstStyle>
          <a:p>
            <a:pPr>
              <a:defRPr/>
            </a:pPr>
            <a:endParaRPr lang="en-US"/>
          </a:p>
        </p:txBody>
      </p:sp>
      <p:sp>
        <p:nvSpPr>
          <p:cNvPr id="9" name="Slide Number Placeholder 5">
            <a:extLst>
              <a:ext uri="{FF2B5EF4-FFF2-40B4-BE49-F238E27FC236}">
                <a16:creationId xmlns="" xmlns:a16="http://schemas.microsoft.com/office/drawing/2014/main" id="{502C29C0-7978-4446-A176-EB70F0F8E031}"/>
              </a:ext>
            </a:extLst>
          </p:cNvPr>
          <p:cNvSpPr>
            <a:spLocks noGrp="1"/>
          </p:cNvSpPr>
          <p:nvPr>
            <p:ph type="sldNum" sz="quarter" idx="12"/>
          </p:nvPr>
        </p:nvSpPr>
        <p:spPr>
          <a:xfrm rot="5400000">
            <a:off x="5989638" y="144462"/>
            <a:ext cx="533400" cy="244475"/>
          </a:xfrm>
        </p:spPr>
        <p:txBody>
          <a:bodyPr/>
          <a:lstStyle>
            <a:lvl1pPr>
              <a:defRPr smtClean="0"/>
            </a:lvl1pPr>
          </a:lstStyle>
          <a:p>
            <a:pPr>
              <a:defRPr/>
            </a:pPr>
            <a:fld id="{A69A3D51-32AC-4F47-A03B-76BB9DB4D39A}" type="slidenum">
              <a:rPr lang="en-US" altLang="en-US"/>
              <a:pPr>
                <a:defRPr/>
              </a:pPr>
              <a:t>‹#›</a:t>
            </a:fld>
            <a:endParaRPr lang="en-US" altLang="en-US"/>
          </a:p>
        </p:txBody>
      </p:sp>
    </p:spTree>
    <p:extLst>
      <p:ext uri="{BB962C8B-B14F-4D97-AF65-F5344CB8AC3E}">
        <p14:creationId xmlns:p14="http://schemas.microsoft.com/office/powerpoint/2010/main" val="20635066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6" name="Date Placeholder 13"/>
          <p:cNvSpPr>
            <a:spLocks noGrp="1"/>
          </p:cNvSpPr>
          <p:nvPr>
            <p:ph type="dt" sz="half" idx="10"/>
          </p:nvPr>
        </p:nvSpPr>
        <p:spPr/>
        <p:txBody>
          <a:bodyPr/>
          <a:lstStyle>
            <a:lvl1pPr>
              <a:defRPr/>
            </a:lvl1pPr>
          </a:lstStyle>
          <a:p>
            <a:pPr>
              <a:defRPr/>
            </a:pPr>
            <a:fld id="{664C758C-B582-A449-828A-0F465D255D0C}" type="datetime1">
              <a:rPr lang="en-US" altLang="en-US"/>
              <a:pPr>
                <a:defRPr/>
              </a:pPr>
              <a:t>8/20/19</a:t>
            </a:fld>
            <a:endParaRPr lang="en-US" altLang="en-US"/>
          </a:p>
        </p:txBody>
      </p:sp>
      <p:sp>
        <p:nvSpPr>
          <p:cNvPr id="7" name="Footer Placeholder 2"/>
          <p:cNvSpPr>
            <a:spLocks noGrp="1"/>
          </p:cNvSpPr>
          <p:nvPr>
            <p:ph type="ftr" sz="quarter" idx="11"/>
          </p:nvPr>
        </p:nvSpPr>
        <p:spPr/>
        <p:txBody>
          <a:bodyPr/>
          <a:lstStyle>
            <a:lvl1pPr>
              <a:defRPr/>
            </a:lvl1pPr>
          </a:lstStyle>
          <a:p>
            <a:pPr>
              <a:defRPr/>
            </a:pPr>
            <a:endParaRPr lang="en-US"/>
          </a:p>
        </p:txBody>
      </p:sp>
      <p:sp>
        <p:nvSpPr>
          <p:cNvPr id="8" name="Slide Number Placeholder 22"/>
          <p:cNvSpPr>
            <a:spLocks noGrp="1"/>
          </p:cNvSpPr>
          <p:nvPr>
            <p:ph type="sldNum" sz="quarter" idx="12"/>
          </p:nvPr>
        </p:nvSpPr>
        <p:spPr/>
        <p:txBody>
          <a:bodyPr/>
          <a:lstStyle>
            <a:lvl1pPr>
              <a:defRPr/>
            </a:lvl1pPr>
          </a:lstStyle>
          <a:p>
            <a:pPr>
              <a:defRPr/>
            </a:pPr>
            <a:r>
              <a:rPr lang="en-US"/>
              <a:t>1</a:t>
            </a:r>
          </a:p>
        </p:txBody>
      </p:sp>
    </p:spTree>
    <p:extLst>
      <p:ext uri="{BB962C8B-B14F-4D97-AF65-F5344CB8AC3E}">
        <p14:creationId xmlns:p14="http://schemas.microsoft.com/office/powerpoint/2010/main" val="102018376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3.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9458"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9459"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lgn="r">
              <a:defRPr sz="1400" smtClean="0">
                <a:solidFill>
                  <a:schemeClr val="tx2"/>
                </a:solidFill>
              </a:defRPr>
            </a:lvl1pPr>
          </a:lstStyle>
          <a:p>
            <a:pPr>
              <a:defRPr/>
            </a:pPr>
            <a:fld id="{A4366167-F9F5-4E4E-94EE-5005A6C2D33D}" type="datetime1">
              <a:rPr lang="en-US" altLang="en-US"/>
              <a:pPr>
                <a:defRPr/>
              </a:pPr>
              <a:t>8/20/19</a:t>
            </a:fld>
            <a:endParaRPr lang="en-US" altLang="en-US"/>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endParaRPr lang="en-US"/>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400" b="1">
                <a:solidFill>
                  <a:srgbClr val="FFFFFF"/>
                </a:solidFill>
              </a:defRPr>
            </a:lvl1pPr>
          </a:lstStyle>
          <a:p>
            <a:pPr>
              <a:defRPr/>
            </a:pPr>
            <a:r>
              <a:rPr lang="en-US"/>
              <a:t>1</a:t>
            </a:r>
          </a:p>
        </p:txBody>
      </p:sp>
    </p:spTree>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3" r:id="rId5"/>
    <p:sldLayoutId id="2147483769" r:id="rId6"/>
    <p:sldLayoutId id="2147483770" r:id="rId7"/>
    <p:sldLayoutId id="2147483771" r:id="rId8"/>
    <p:sldLayoutId id="2147483772" r:id="rId9"/>
    <p:sldLayoutId id="2147483773" r:id="rId10"/>
    <p:sldLayoutId id="2147483774" r:id="rId11"/>
    <p:sldLayoutId id="2147483764" r:id="rId12"/>
  </p:sldLayoutIdLst>
  <p:txStyles>
    <p:titleStyle>
      <a:lvl1pPr algn="l" rtl="0" fontAlgn="base">
        <a:spcBef>
          <a:spcPct val="0"/>
        </a:spcBef>
        <a:spcAft>
          <a:spcPct val="0"/>
        </a:spcAft>
        <a:defRPr sz="3600" kern="1200">
          <a:solidFill>
            <a:schemeClr val="tx2"/>
          </a:solidFill>
          <a:latin typeface="+mj-lt"/>
          <a:ea typeface="ＭＳ Ｐゴシック" charset="0"/>
          <a:cs typeface="ＭＳ Ｐゴシック" charset="0"/>
        </a:defRPr>
      </a:lvl1pPr>
      <a:lvl2pPr algn="l" rtl="0" fontAlgn="base">
        <a:spcBef>
          <a:spcPct val="0"/>
        </a:spcBef>
        <a:spcAft>
          <a:spcPct val="0"/>
        </a:spcAft>
        <a:defRPr sz="3600">
          <a:solidFill>
            <a:schemeClr val="tx2"/>
          </a:solidFill>
          <a:latin typeface="Calibri" charset="0"/>
          <a:ea typeface="ＭＳ Ｐゴシック" charset="0"/>
          <a:cs typeface="ＭＳ Ｐゴシック" charset="0"/>
        </a:defRPr>
      </a:lvl2pPr>
      <a:lvl3pPr algn="l" rtl="0" fontAlgn="base">
        <a:spcBef>
          <a:spcPct val="0"/>
        </a:spcBef>
        <a:spcAft>
          <a:spcPct val="0"/>
        </a:spcAft>
        <a:defRPr sz="3600">
          <a:solidFill>
            <a:schemeClr val="tx2"/>
          </a:solidFill>
          <a:latin typeface="Calibri" charset="0"/>
          <a:ea typeface="ＭＳ Ｐゴシック" charset="0"/>
          <a:cs typeface="ＭＳ Ｐゴシック" charset="0"/>
        </a:defRPr>
      </a:lvl3pPr>
      <a:lvl4pPr algn="l" rtl="0" fontAlgn="base">
        <a:spcBef>
          <a:spcPct val="0"/>
        </a:spcBef>
        <a:spcAft>
          <a:spcPct val="0"/>
        </a:spcAft>
        <a:defRPr sz="3600">
          <a:solidFill>
            <a:schemeClr val="tx2"/>
          </a:solidFill>
          <a:latin typeface="Calibri" charset="0"/>
          <a:ea typeface="ＭＳ Ｐゴシック" charset="0"/>
          <a:cs typeface="ＭＳ Ｐゴシック" charset="0"/>
        </a:defRPr>
      </a:lvl4pPr>
      <a:lvl5pPr algn="l" rtl="0" fontAlgn="base">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fontAlgn="base">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fontAlgn="base">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fontAlgn="base">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fontAlgn="base">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fontAlgn="base">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7.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chart" Target="../charts/char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0.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1.e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a:extLst>
              <a:ext uri="{FF2B5EF4-FFF2-40B4-BE49-F238E27FC236}">
                <a16:creationId xmlns="" xmlns:a16="http://schemas.microsoft.com/office/drawing/2014/main" id="{57D303F0-5AB9-EE4E-8EA2-D8DA6E8BEC49}"/>
              </a:ext>
            </a:extLst>
          </p:cNvPr>
          <p:cNvSpPr>
            <a:spLocks noGrp="1" noChangeArrowheads="1"/>
          </p:cNvSpPr>
          <p:nvPr>
            <p:ph type="ctrTitle"/>
          </p:nvPr>
        </p:nvSpPr>
        <p:spPr/>
        <p:txBody>
          <a:bodyPr/>
          <a:lstStyle/>
          <a:p>
            <a:pPr>
              <a:defRPr/>
            </a:pPr>
            <a:r>
              <a:rPr lang="en-US" altLang="en-US">
                <a:ea typeface="ＭＳ Ｐゴシック" panose="020B0600070205080204" pitchFamily="34" charset="-128"/>
              </a:rPr>
              <a:t>Market Timing Approaches:</a:t>
            </a:r>
            <a:br>
              <a:rPr lang="en-US" altLang="en-US">
                <a:ea typeface="ＭＳ Ｐゴシック" panose="020B0600070205080204" pitchFamily="34" charset="-128"/>
              </a:rPr>
            </a:br>
            <a:r>
              <a:rPr lang="en-US" altLang="en-US">
                <a:ea typeface="ＭＳ Ｐゴシック" panose="020B0600070205080204" pitchFamily="34" charset="-128"/>
              </a:rPr>
              <a:t>Valuing the Market</a:t>
            </a:r>
          </a:p>
        </p:txBody>
      </p:sp>
      <p:sp>
        <p:nvSpPr>
          <p:cNvPr id="3075" name="Rectangle 3">
            <a:extLst>
              <a:ext uri="{FF2B5EF4-FFF2-40B4-BE49-F238E27FC236}">
                <a16:creationId xmlns="" xmlns:a16="http://schemas.microsoft.com/office/drawing/2014/main" id="{0ABCDA63-5016-D840-897E-EB84DE605F27}"/>
              </a:ext>
            </a:extLst>
          </p:cNvPr>
          <p:cNvSpPr>
            <a:spLocks noGrp="1" noChangeArrowheads="1"/>
          </p:cNvSpPr>
          <p:nvPr>
            <p:ph type="subTitle" idx="1"/>
          </p:nvPr>
        </p:nvSpPr>
        <p:spPr>
          <a:xfrm>
            <a:off x="2362200" y="6049963"/>
            <a:ext cx="6705600" cy="685800"/>
          </a:xfrm>
        </p:spPr>
        <p:txBody>
          <a:bodyPr rtlCol="0"/>
          <a:lstStyle/>
          <a:p>
            <a:pPr fontAlgn="auto">
              <a:spcAft>
                <a:spcPts val="0"/>
              </a:spcAft>
              <a:buFont typeface="Arial"/>
              <a:buNone/>
              <a:defRPr/>
            </a:pPr>
            <a:r>
              <a:rPr lang="en-US">
                <a:ea typeface="+mn-ea"/>
                <a:cs typeface="+mn-cs"/>
              </a:rPr>
              <a:t>Aswath Damodaran</a:t>
            </a:r>
            <a:endParaRPr lang="en-US" dirty="0">
              <a:ea typeface="+mn-ea"/>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Title 1"/>
          <p:cNvSpPr>
            <a:spLocks noGrp="1"/>
          </p:cNvSpPr>
          <p:nvPr>
            <p:ph type="title"/>
          </p:nvPr>
        </p:nvSpPr>
        <p:spPr>
          <a:xfrm>
            <a:off x="612775" y="228600"/>
            <a:ext cx="8153400" cy="990600"/>
          </a:xfrm>
        </p:spPr>
        <p:txBody>
          <a:bodyPr/>
          <a:lstStyle/>
          <a:p>
            <a:r>
              <a:rPr lang="en-US" altLang="en-US">
                <a:ea typeface="ＭＳ Ｐゴシック" charset="-128"/>
              </a:rPr>
              <a:t>Valuation Approaches</a:t>
            </a:r>
          </a:p>
        </p:txBody>
      </p:sp>
      <p:sp>
        <p:nvSpPr>
          <p:cNvPr id="3074" name="Content Placeholder 2"/>
          <p:cNvSpPr>
            <a:spLocks noGrp="1"/>
          </p:cNvSpPr>
          <p:nvPr>
            <p:ph sz="quarter" idx="1"/>
          </p:nvPr>
        </p:nvSpPr>
        <p:spPr>
          <a:xfrm>
            <a:off x="612775" y="1600200"/>
            <a:ext cx="8153400" cy="4495800"/>
          </a:xfrm>
        </p:spPr>
        <p:txBody>
          <a:bodyPr/>
          <a:lstStyle/>
          <a:p>
            <a:r>
              <a:rPr lang="en-US" altLang="en-US" dirty="0">
                <a:ea typeface="ＭＳ Ｐゴシック" charset="-128"/>
              </a:rPr>
              <a:t>Just as you can value individual stocks with intrinsic valuation (DCF) models and relative valuation (multiples) models, you can value the market.</a:t>
            </a:r>
          </a:p>
          <a:p>
            <a:r>
              <a:rPr lang="en-US" altLang="en-US" dirty="0">
                <a:ea typeface="ＭＳ Ｐゴシック" charset="-128"/>
              </a:rPr>
              <a:t>If you have faith in your market valuations, you would view it as under valued if it is at a level lower than predicted by your intrinsic or relative value models</a:t>
            </a:r>
            <a:r>
              <a:rPr lang="en-US" altLang="en-US" dirty="0" smtClean="0">
                <a:ea typeface="ＭＳ Ｐゴシック" charset="-128"/>
              </a:rPr>
              <a:t>.</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a:extLst>
              <a:ext uri="{FF2B5EF4-FFF2-40B4-BE49-F238E27FC236}">
                <a16:creationId xmlns="" xmlns:a16="http://schemas.microsoft.com/office/drawing/2014/main" id="{5DB5AF7C-9F98-F349-B0D6-92E45C93EDF9}"/>
              </a:ext>
            </a:extLst>
          </p:cNvPr>
          <p:cNvSpPr>
            <a:spLocks noGrp="1" noChangeArrowheads="1"/>
          </p:cNvSpPr>
          <p:nvPr>
            <p:ph type="title"/>
          </p:nvPr>
        </p:nvSpPr>
        <p:spPr>
          <a:xfrm>
            <a:off x="612775" y="228600"/>
            <a:ext cx="8153400" cy="990600"/>
          </a:xfrm>
        </p:spPr>
        <p:txBody>
          <a:bodyPr rtlCol="0">
            <a:normAutofit/>
          </a:bodyPr>
          <a:lstStyle/>
          <a:p>
            <a:pPr fontAlgn="auto">
              <a:spcAft>
                <a:spcPts val="0"/>
              </a:spcAft>
              <a:defRPr/>
            </a:pPr>
            <a:r>
              <a:rPr lang="en-US" dirty="0">
                <a:ea typeface="+mj-ea"/>
                <a:cs typeface="+mj-cs"/>
              </a:rPr>
              <a:t>I. Intrinsic Value: Valuing the S&amp;P 500</a:t>
            </a:r>
          </a:p>
        </p:txBody>
      </p:sp>
      <p:sp>
        <p:nvSpPr>
          <p:cNvPr id="4098" name="Rectangle 3"/>
          <p:cNvSpPr>
            <a:spLocks noGrp="1"/>
          </p:cNvSpPr>
          <p:nvPr>
            <p:ph sz="quarter" idx="1"/>
          </p:nvPr>
        </p:nvSpPr>
        <p:spPr>
          <a:xfrm>
            <a:off x="612775" y="1600200"/>
            <a:ext cx="8153400" cy="4495800"/>
          </a:xfrm>
        </p:spPr>
        <p:txBody>
          <a:bodyPr/>
          <a:lstStyle/>
          <a:p>
            <a:pPr>
              <a:lnSpc>
                <a:spcPct val="80000"/>
              </a:lnSpc>
            </a:pPr>
            <a:r>
              <a:rPr lang="en-US" altLang="en-US" sz="2500">
                <a:ea typeface="ＭＳ Ｐゴシック" charset="-128"/>
              </a:rPr>
              <a:t>On January 1, 2011, the S&amp;P 500 was trading at 1257.64 and the dividends plus buybacks on the index amounted to 53.96 over the previous year. </a:t>
            </a:r>
          </a:p>
          <a:p>
            <a:pPr>
              <a:lnSpc>
                <a:spcPct val="80000"/>
              </a:lnSpc>
            </a:pPr>
            <a:r>
              <a:rPr lang="en-US" altLang="en-US" sz="2500">
                <a:ea typeface="ＭＳ Ｐゴシック" charset="-128"/>
              </a:rPr>
              <a:t>On the same date, analysts were estimating an expected growth rate of 6.95% in earnings for the index for the following five years. Beyond year 5, the expected growth rate is expected to be 3.29%, the nominal growth rate in the economy (set equal to the risk free rate). </a:t>
            </a:r>
          </a:p>
          <a:p>
            <a:pPr>
              <a:lnSpc>
                <a:spcPct val="80000"/>
              </a:lnSpc>
            </a:pPr>
            <a:r>
              <a:rPr lang="en-US" altLang="en-US" sz="2500">
                <a:ea typeface="ＭＳ Ｐゴシック" charset="-128"/>
              </a:rPr>
              <a:t>The treasury bond rate was 3.29% and we will use a market risk premium of 5%, leading to a cost of equity of 8.29%. (The beta for the S&amp;P 500 is assumed to be one)</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Valuing the market</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Following the same thesis that the value of a business (stock) is the present value of the cash flows on that business (stock), you can value the entire market.</a:t>
            </a:r>
          </a:p>
          <a:p>
            <a:r>
              <a:rPr lang="en-US" dirty="0" smtClean="0"/>
              <a:t>To value the market, you have to </a:t>
            </a:r>
          </a:p>
          <a:p>
            <a:pPr lvl="1"/>
            <a:r>
              <a:rPr lang="en-US" dirty="0" smtClean="0"/>
              <a:t>Estimate expected cash flows from buying the entire market in future years. If you are looking at an equity index, these cash flows have to be to equity investors.</a:t>
            </a:r>
          </a:p>
          <a:p>
            <a:pPr lvl="1"/>
            <a:r>
              <a:rPr lang="en-US" dirty="0" smtClean="0"/>
              <a:t>Assess a rate of return that you believe is a fair rate of return on stocks collectively, by adding a “fair” equity risk premium to a risk free rate.</a:t>
            </a:r>
            <a:endParaRPr lang="en-US" dirty="0"/>
          </a:p>
        </p:txBody>
      </p:sp>
    </p:spTree>
    <p:extLst>
      <p:ext uri="{BB962C8B-B14F-4D97-AF65-F5344CB8AC3E}">
        <p14:creationId xmlns:p14="http://schemas.microsoft.com/office/powerpoint/2010/main" val="14926095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65100"/>
            <a:ext cx="9144000" cy="650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70927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6097"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endParaRPr lang="en-US" altLang="en-US" sz="1400">
              <a:solidFill>
                <a:schemeClr val="tx2"/>
              </a:solidFill>
            </a:endParaRPr>
          </a:p>
        </p:txBody>
      </p:sp>
      <p:sp>
        <p:nvSpPr>
          <p:cNvPr id="516098"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fld id="{82BE7640-977C-9446-8495-A2015FBD41F5}" type="slidenum">
              <a:rPr lang="en-US" altLang="en-US" sz="1400">
                <a:solidFill>
                  <a:schemeClr val="tx2"/>
                </a:solidFill>
              </a:rPr>
              <a:pPr eaLnBrk="1" hangingPunct="1"/>
              <a:t>6</a:t>
            </a:fld>
            <a:endParaRPr lang="en-US" altLang="en-US" sz="1400">
              <a:solidFill>
                <a:schemeClr val="tx2"/>
              </a:solidFill>
            </a:endParaRPr>
          </a:p>
        </p:txBody>
      </p:sp>
      <p:pic>
        <p:nvPicPr>
          <p:cNvPr id="516099"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533400"/>
            <a:ext cx="9144000" cy="576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40903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a:extLst>
              <a:ext uri="{FF2B5EF4-FFF2-40B4-BE49-F238E27FC236}">
                <a16:creationId xmlns="" xmlns:a16="http://schemas.microsoft.com/office/drawing/2014/main" id="{CA00361F-29A4-F74B-BB5A-EBBD7A5C3FCC}"/>
              </a:ext>
            </a:extLst>
          </p:cNvPr>
          <p:cNvSpPr>
            <a:spLocks noGrp="1" noChangeArrowheads="1"/>
          </p:cNvSpPr>
          <p:nvPr>
            <p:ph type="title"/>
          </p:nvPr>
        </p:nvSpPr>
        <p:spPr>
          <a:xfrm>
            <a:off x="612775" y="228600"/>
            <a:ext cx="8153400" cy="990600"/>
          </a:xfrm>
        </p:spPr>
        <p:txBody>
          <a:bodyPr rtlCol="0">
            <a:normAutofit fontScale="90000"/>
          </a:bodyPr>
          <a:lstStyle/>
          <a:p>
            <a:pPr fontAlgn="auto">
              <a:spcAft>
                <a:spcPts val="0"/>
              </a:spcAft>
              <a:defRPr/>
            </a:pPr>
            <a:r>
              <a:rPr lang="en-US">
                <a:ea typeface="+mj-ea"/>
                <a:cs typeface="+mj-cs"/>
              </a:rPr>
              <a:t>How well do intrinsic valuation models work?</a:t>
            </a:r>
          </a:p>
        </p:txBody>
      </p:sp>
      <p:sp>
        <p:nvSpPr>
          <p:cNvPr id="154627" name="Rectangle 3">
            <a:extLst>
              <a:ext uri="{FF2B5EF4-FFF2-40B4-BE49-F238E27FC236}">
                <a16:creationId xmlns="" xmlns:a16="http://schemas.microsoft.com/office/drawing/2014/main" id="{6FC42972-A46C-E84D-B86A-A4D00BAA30C3}"/>
              </a:ext>
            </a:extLst>
          </p:cNvPr>
          <p:cNvSpPr>
            <a:spLocks noGrp="1" noChangeArrowheads="1"/>
          </p:cNvSpPr>
          <p:nvPr>
            <p:ph sz="quarter" idx="1"/>
          </p:nvPr>
        </p:nvSpPr>
        <p:spPr>
          <a:xfrm>
            <a:off x="612775" y="1600200"/>
            <a:ext cx="8153400" cy="4495800"/>
          </a:xfrm>
        </p:spPr>
        <p:txBody>
          <a:bodyPr>
            <a:normAutofit lnSpcReduction="10000"/>
          </a:bodyPr>
          <a:lstStyle/>
          <a:p>
            <a:pPr>
              <a:lnSpc>
                <a:spcPct val="80000"/>
              </a:lnSpc>
              <a:defRPr/>
            </a:pPr>
            <a:r>
              <a:rPr lang="en-US" altLang="en-US" sz="2200">
                <a:ea typeface="ＭＳ Ｐゴシック" panose="020B0600070205080204" pitchFamily="34" charset="-128"/>
              </a:rPr>
              <a:t>Generally speaking, </a:t>
            </a:r>
            <a:r>
              <a:rPr lang="en-US" altLang="en-US" sz="2200" u="sng">
                <a:ea typeface="ＭＳ Ｐゴシック" panose="020B0600070205080204" pitchFamily="34" charset="-128"/>
              </a:rPr>
              <a:t>the odds of succeeding increase as the quality of your inputs improves and your time horizon lengthens</a:t>
            </a:r>
            <a:r>
              <a:rPr lang="en-US" altLang="en-US" sz="2200">
                <a:ea typeface="ＭＳ Ｐゴシック" panose="020B0600070205080204" pitchFamily="34" charset="-128"/>
              </a:rPr>
              <a:t>. Eventually, markets seem to revert back to intrinsic value but eventually can be a long time coming. </a:t>
            </a:r>
          </a:p>
          <a:p>
            <a:pPr>
              <a:lnSpc>
                <a:spcPct val="80000"/>
              </a:lnSpc>
              <a:defRPr/>
            </a:pPr>
            <a:r>
              <a:rPr lang="en-US" altLang="en-US" sz="2200">
                <a:ea typeface="ＭＳ Ｐゴシック" panose="020B0600070205080204" pitchFamily="34" charset="-128"/>
              </a:rPr>
              <a:t>There is, however, </a:t>
            </a:r>
            <a:r>
              <a:rPr lang="en-US" altLang="en-US" sz="2200" u="sng">
                <a:ea typeface="ＭＳ Ｐゴシック" panose="020B0600070205080204" pitchFamily="34" charset="-128"/>
              </a:rPr>
              <a:t>a significant cost associated with using intrinsic valuation models when they find equity markets to be overvalued</a:t>
            </a:r>
            <a:r>
              <a:rPr lang="en-US" altLang="en-US" sz="2200">
                <a:ea typeface="ＭＳ Ｐゴシック" panose="020B0600070205080204" pitchFamily="34" charset="-128"/>
              </a:rPr>
              <a:t>. If you take the logical next step of not investing in stocks when they are overvalued, you will have to invest your funds in either other securities that you believe are fairly valued (such as short term government securities) or in other asset classes. In the process, you </a:t>
            </a:r>
            <a:r>
              <a:rPr lang="en-US" altLang="en-US" sz="2200" u="sng">
                <a:ea typeface="ＭＳ Ｐゴシック" panose="020B0600070205080204" pitchFamily="34" charset="-128"/>
              </a:rPr>
              <a:t>may end up out of the stock market </a:t>
            </a:r>
            <a:r>
              <a:rPr lang="en-US" altLang="en-US" sz="2200">
                <a:ea typeface="ＭＳ Ｐゴシック" panose="020B0600070205080204" pitchFamily="34" charset="-128"/>
              </a:rPr>
              <a:t>for extended periods while the market is, in fact, going up.	</a:t>
            </a:r>
          </a:p>
          <a:p>
            <a:pPr>
              <a:lnSpc>
                <a:spcPct val="80000"/>
              </a:lnSpc>
              <a:defRPr/>
            </a:pPr>
            <a:r>
              <a:rPr lang="en-US" altLang="en-US" sz="2200">
                <a:ea typeface="ＭＳ Ｐゴシック" panose="020B0600070205080204" pitchFamily="34" charset="-128"/>
              </a:rPr>
              <a:t>The problem with intrinsic value models is their </a:t>
            </a:r>
            <a:r>
              <a:rPr lang="en-US" altLang="en-US" sz="2200" u="sng">
                <a:ea typeface="ＭＳ Ｐゴシック" panose="020B0600070205080204" pitchFamily="34" charset="-128"/>
              </a:rPr>
              <a:t>failure to capture permanent shifts in attitudes towards risk or investor characteristics</a:t>
            </a:r>
            <a:r>
              <a:rPr lang="en-US" altLang="en-US" sz="2200">
                <a:ea typeface="ＭＳ Ｐゴシック" panose="020B0600070205080204" pitchFamily="34" charset="-128"/>
              </a:rPr>
              <a:t>. This is because so many of the inputs for these models come from looking at the past.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2"/>
          <p:cNvSpPr>
            <a:spLocks noGrp="1"/>
          </p:cNvSpPr>
          <p:nvPr>
            <p:ph type="title"/>
          </p:nvPr>
        </p:nvSpPr>
        <p:spPr>
          <a:xfrm>
            <a:off x="612775" y="228600"/>
            <a:ext cx="8153400" cy="990600"/>
          </a:xfrm>
        </p:spPr>
        <p:txBody>
          <a:bodyPr/>
          <a:lstStyle/>
          <a:p>
            <a:r>
              <a:rPr lang="en-US" altLang="en-US">
                <a:ea typeface="ＭＳ Ｐゴシック" charset="-128"/>
              </a:rPr>
              <a:t>Relative Valuation Models</a:t>
            </a:r>
          </a:p>
        </p:txBody>
      </p:sp>
      <p:sp>
        <p:nvSpPr>
          <p:cNvPr id="155651" name="Rectangle 3">
            <a:extLst>
              <a:ext uri="{FF2B5EF4-FFF2-40B4-BE49-F238E27FC236}">
                <a16:creationId xmlns="" xmlns:a16="http://schemas.microsoft.com/office/drawing/2014/main" id="{27F58436-EEE9-8D46-BCA3-7AA93A9C061D}"/>
              </a:ext>
            </a:extLst>
          </p:cNvPr>
          <p:cNvSpPr>
            <a:spLocks noGrp="1" noChangeArrowheads="1"/>
          </p:cNvSpPr>
          <p:nvPr>
            <p:ph sz="quarter" idx="1"/>
          </p:nvPr>
        </p:nvSpPr>
        <p:spPr>
          <a:xfrm>
            <a:off x="612775" y="1600200"/>
            <a:ext cx="8153400" cy="4495800"/>
          </a:xfrm>
        </p:spPr>
        <p:txBody>
          <a:bodyPr rtlCol="0">
            <a:normAutofit lnSpcReduction="10000"/>
          </a:bodyPr>
          <a:lstStyle/>
          <a:p>
            <a:pPr fontAlgn="auto">
              <a:spcAft>
                <a:spcPts val="0"/>
              </a:spcAft>
              <a:buFont typeface="Arial"/>
              <a:buChar char="•"/>
              <a:defRPr/>
            </a:pPr>
            <a:r>
              <a:rPr lang="en-US" dirty="0">
                <a:ea typeface="+mn-ea"/>
                <a:cs typeface="+mn-cs"/>
              </a:rPr>
              <a:t>In relative value models, you examine how markets are priced relative to other markets and to fundamentals. </a:t>
            </a:r>
          </a:p>
          <a:p>
            <a:pPr fontAlgn="auto">
              <a:spcAft>
                <a:spcPts val="0"/>
              </a:spcAft>
              <a:buFont typeface="Arial"/>
              <a:buChar char="•"/>
              <a:defRPr/>
            </a:pPr>
            <a:r>
              <a:rPr lang="en-US" dirty="0">
                <a:ea typeface="+mn-ea"/>
                <a:cs typeface="+mn-cs"/>
              </a:rPr>
              <a:t>While it shares some characteristics with intrinsic valuation models, this approach is less rigid, insofar as it does not require that you work within the structure of a discounted </a:t>
            </a:r>
            <a:r>
              <a:rPr lang="en-US" dirty="0" err="1">
                <a:ea typeface="+mn-ea"/>
                <a:cs typeface="+mn-cs"/>
              </a:rPr>
              <a:t>cashflow</a:t>
            </a:r>
            <a:r>
              <a:rPr lang="en-US" dirty="0">
                <a:ea typeface="+mn-ea"/>
                <a:cs typeface="+mn-cs"/>
              </a:rPr>
              <a:t> model. </a:t>
            </a:r>
          </a:p>
          <a:p>
            <a:pPr fontAlgn="auto">
              <a:spcAft>
                <a:spcPts val="0"/>
              </a:spcAft>
              <a:buFont typeface="Arial"/>
              <a:buChar char="•"/>
              <a:defRPr/>
            </a:pPr>
            <a:r>
              <a:rPr lang="en-US" dirty="0" smtClean="0">
                <a:ea typeface="+mn-ea"/>
                <a:cs typeface="+mn-cs"/>
              </a:rPr>
              <a:t>Instead</a:t>
            </a:r>
            <a:r>
              <a:rPr lang="en-US" dirty="0">
                <a:ea typeface="+mn-ea"/>
                <a:cs typeface="+mn-cs"/>
              </a:rPr>
              <a:t>, you either make comparisons of markets over time (the S&amp;P in </a:t>
            </a:r>
            <a:r>
              <a:rPr lang="en-US" dirty="0" smtClean="0">
                <a:ea typeface="+mn-ea"/>
                <a:cs typeface="+mn-cs"/>
              </a:rPr>
              <a:t>2019 </a:t>
            </a:r>
            <a:r>
              <a:rPr lang="en-US" dirty="0">
                <a:ea typeface="+mn-ea"/>
                <a:cs typeface="+mn-cs"/>
              </a:rPr>
              <a:t>versus the S&amp;P in 1990) or different markets at the same point in time (U.S. stocks in </a:t>
            </a:r>
            <a:r>
              <a:rPr lang="en-US" dirty="0" smtClean="0">
                <a:ea typeface="+mn-ea"/>
                <a:cs typeface="+mn-cs"/>
              </a:rPr>
              <a:t>2019 </a:t>
            </a:r>
            <a:r>
              <a:rPr lang="en-US" dirty="0">
                <a:ea typeface="+mn-ea"/>
                <a:cs typeface="+mn-cs"/>
              </a:rPr>
              <a:t>versus European stocks in </a:t>
            </a:r>
            <a:r>
              <a:rPr lang="en-US" dirty="0" smtClean="0">
                <a:ea typeface="+mn-ea"/>
                <a:cs typeface="+mn-cs"/>
              </a:rPr>
              <a:t>2019).</a:t>
            </a:r>
            <a:endParaRPr lang="en-US" dirty="0">
              <a:ea typeface="+mn-ea"/>
              <a:cs typeface="+mn-cs"/>
            </a:endParaRPr>
          </a:p>
          <a:p>
            <a:pPr fontAlgn="auto">
              <a:spcAft>
                <a:spcPts val="0"/>
              </a:spcAft>
              <a:buFont typeface="Arial"/>
              <a:buChar char="•"/>
              <a:defRPr/>
            </a:pPr>
            <a:endParaRPr lang="en-US" dirty="0">
              <a:ea typeface="+mn-ea"/>
              <a:cs typeface="+mn-cs"/>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US Stocks: E/P </a:t>
            </a:r>
            <a:r>
              <a:rPr lang="en-US" dirty="0">
                <a:ea typeface="+mj-ea"/>
                <a:cs typeface="+mj-cs"/>
              </a:rPr>
              <a:t>Ratios , </a:t>
            </a:r>
            <a:r>
              <a:rPr lang="en-US" dirty="0" err="1">
                <a:ea typeface="+mj-ea"/>
                <a:cs typeface="+mj-cs"/>
              </a:rPr>
              <a:t>T.Bond</a:t>
            </a:r>
            <a:r>
              <a:rPr lang="en-US" dirty="0">
                <a:ea typeface="+mj-ea"/>
                <a:cs typeface="+mj-cs"/>
              </a:rPr>
              <a:t> Rates and Term </a:t>
            </a:r>
            <a:r>
              <a:rPr lang="en-US" dirty="0" smtClean="0">
                <a:ea typeface="+mj-ea"/>
                <a:cs typeface="+mj-cs"/>
              </a:rPr>
              <a:t>Structure over time</a:t>
            </a:r>
            <a:endParaRPr lang="en-US" dirty="0">
              <a:ea typeface="+mj-ea"/>
              <a:cs typeface="+mj-cs"/>
            </a:endParaRPr>
          </a:p>
        </p:txBody>
      </p:sp>
      <p:sp>
        <p:nvSpPr>
          <p:cNvPr id="8192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B693325-AEAB-7A4D-9F8E-8FD23ACBECD7}" type="slidenum">
              <a:rPr lang="en-US" altLang="en-US" sz="1200">
                <a:solidFill>
                  <a:srgbClr val="FFFFFF"/>
                </a:solidFill>
              </a:rPr>
              <a:pPr>
                <a:lnSpc>
                  <a:spcPct val="80000"/>
                </a:lnSpc>
              </a:pPr>
              <a:t>9</a:t>
            </a:fld>
            <a:endParaRPr lang="en-US" altLang="en-US" sz="1200">
              <a:solidFill>
                <a:srgbClr val="FFFFFF"/>
              </a:solidFill>
            </a:endParaRPr>
          </a:p>
        </p:txBody>
      </p:sp>
      <p:graphicFrame>
        <p:nvGraphicFramePr>
          <p:cNvPr id="7" name="Content Placeholder 6">
            <a:extLst>
              <a:ext uri="{FF2B5EF4-FFF2-40B4-BE49-F238E27FC236}">
                <a16:creationId xmlns="" xmlns:a16="http://schemas.microsoft.com/office/drawing/2014/main" id="{2753143D-A15C-654A-B49D-A6C272A6FDCC}"/>
              </a:ext>
            </a:extLst>
          </p:cNvPr>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99127663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ChangeArrowheads="1"/>
          </p:cNvSpPr>
          <p:nvPr>
            <p:ph type="title"/>
          </p:nvPr>
        </p:nvSpPr>
        <p:spPr>
          <a:xfrm>
            <a:off x="612775" y="228600"/>
            <a:ext cx="8153400" cy="990600"/>
          </a:xfrm>
        </p:spPr>
        <p:txBody>
          <a:bodyPr/>
          <a:lstStyle/>
          <a:p>
            <a:pPr eaLnBrk="1" hangingPunct="1"/>
            <a:r>
              <a:rPr lang="en-US" altLang="en-US" dirty="0" smtClean="0">
                <a:ea typeface="ＭＳ Ｐゴシック" charset="-128"/>
              </a:rPr>
              <a:t>There is a relationship, but it is noisy and changing</a:t>
            </a:r>
            <a:r>
              <a:rPr lang="is-IS" altLang="en-US" dirty="0" smtClean="0">
                <a:ea typeface="ＭＳ Ｐゴシック" charset="-128"/>
              </a:rPr>
              <a:t>…</a:t>
            </a:r>
            <a:endParaRPr lang="en-US" altLang="en-US" dirty="0">
              <a:ea typeface="ＭＳ Ｐゴシック" charset="-128"/>
            </a:endParaRPr>
          </a:p>
        </p:txBody>
      </p:sp>
      <p:sp>
        <p:nvSpPr>
          <p:cNvPr id="66562"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endParaRPr lang="en-US" altLang="en-US" sz="1800" dirty="0">
              <a:ea typeface="ＭＳ Ｐゴシック" charset="-128"/>
            </a:endParaRPr>
          </a:p>
          <a:p>
            <a:pPr eaLnBrk="1" hangingPunct="1"/>
            <a:endParaRPr lang="en-US" altLang="en-US" sz="1800" dirty="0">
              <a:ea typeface="ＭＳ Ｐゴシック" charset="-128"/>
            </a:endParaRPr>
          </a:p>
          <a:p>
            <a:pPr eaLnBrk="1" hangingPunct="1"/>
            <a:endParaRPr lang="en-US" altLang="en-US" sz="1800" dirty="0">
              <a:ea typeface="ＭＳ Ｐゴシック" charset="-128"/>
            </a:endParaRPr>
          </a:p>
          <a:p>
            <a:pPr eaLnBrk="1" hangingPunct="1"/>
            <a:r>
              <a:rPr lang="en-US" altLang="en-US" sz="1800" dirty="0">
                <a:ea typeface="ＭＳ Ｐゴシック" charset="-128"/>
              </a:rPr>
              <a:t>In the following regression, using 1960-2018 data, we regress E/P ratios against the level of </a:t>
            </a:r>
            <a:r>
              <a:rPr lang="en-US" altLang="en-US" sz="1800" dirty="0" err="1">
                <a:ea typeface="ＭＳ Ｐゴシック" charset="-128"/>
              </a:rPr>
              <a:t>T.Bond</a:t>
            </a:r>
            <a:r>
              <a:rPr lang="en-US" altLang="en-US" sz="1800" dirty="0">
                <a:ea typeface="ＭＳ Ｐゴシック" charset="-128"/>
              </a:rPr>
              <a:t> rates and a term structure variable (</a:t>
            </a:r>
            <a:r>
              <a:rPr lang="en-US" altLang="en-US" sz="1800" dirty="0" err="1">
                <a:ea typeface="ＭＳ Ｐゴシック" charset="-128"/>
              </a:rPr>
              <a:t>T.Bond</a:t>
            </a:r>
            <a:r>
              <a:rPr lang="en-US" altLang="en-US" sz="1800" dirty="0">
                <a:ea typeface="ＭＳ Ｐゴシック" charset="-128"/>
              </a:rPr>
              <a:t> - </a:t>
            </a:r>
            <a:r>
              <a:rPr lang="en-US" altLang="en-US" sz="1800" dirty="0" err="1">
                <a:ea typeface="ＭＳ Ｐゴシック" charset="-128"/>
              </a:rPr>
              <a:t>T.Bill</a:t>
            </a:r>
            <a:r>
              <a:rPr lang="en-US" altLang="en-US" sz="1800" dirty="0">
                <a:ea typeface="ＭＳ Ｐゴシック" charset="-128"/>
              </a:rPr>
              <a:t> rate)</a:t>
            </a:r>
          </a:p>
          <a:p>
            <a:pPr marL="365125" lvl="1" indent="0" eaLnBrk="1" hangingPunct="1">
              <a:buNone/>
            </a:pPr>
            <a:r>
              <a:rPr lang="en-US" altLang="en-US" sz="1800" dirty="0">
                <a:ea typeface="ＭＳ Ｐゴシック" charset="-128"/>
              </a:rPr>
              <a:t>EP Ratio = 0.0376 + 0.5325 </a:t>
            </a:r>
            <a:r>
              <a:rPr lang="en-US" altLang="en-US" sz="1800" dirty="0" err="1">
                <a:ea typeface="ＭＳ Ｐゴシック" charset="-128"/>
              </a:rPr>
              <a:t>T.Bond</a:t>
            </a:r>
            <a:r>
              <a:rPr lang="en-US" altLang="en-US" sz="1800" dirty="0">
                <a:ea typeface="ＭＳ Ｐゴシック" charset="-128"/>
              </a:rPr>
              <a:t> Rate - 0.1595 (</a:t>
            </a:r>
            <a:r>
              <a:rPr lang="en-US" altLang="en-US" sz="1800" dirty="0" err="1">
                <a:ea typeface="ＭＳ Ｐゴシック" charset="-128"/>
              </a:rPr>
              <a:t>T.Bond</a:t>
            </a:r>
            <a:r>
              <a:rPr lang="en-US" altLang="en-US" sz="1800" dirty="0">
                <a:ea typeface="ＭＳ Ｐゴシック" charset="-128"/>
              </a:rPr>
              <a:t> Rate - </a:t>
            </a:r>
            <a:r>
              <a:rPr lang="en-US" altLang="en-US" sz="1800" dirty="0" err="1">
                <a:ea typeface="ＭＳ Ｐゴシック" charset="-128"/>
              </a:rPr>
              <a:t>T.Bill</a:t>
            </a:r>
            <a:r>
              <a:rPr lang="en-US" altLang="en-US" sz="1800" dirty="0">
                <a:ea typeface="ＭＳ Ｐゴシック" charset="-128"/>
              </a:rPr>
              <a:t> Rate)	    	       (5.84)	        (6.22)                          (-0.78)	</a:t>
            </a:r>
          </a:p>
          <a:p>
            <a:pPr marL="365125" lvl="1" indent="0" eaLnBrk="1" hangingPunct="1">
              <a:buFont typeface="Wingdings 2" charset="2"/>
              <a:buNone/>
            </a:pPr>
            <a:r>
              <a:rPr lang="en-US" altLang="en-US" sz="1800" dirty="0">
                <a:ea typeface="ＭＳ Ｐゴシック" charset="-128"/>
              </a:rPr>
              <a:t>R squared = 41.97%</a:t>
            </a:r>
          </a:p>
          <a:p>
            <a:pPr eaLnBrk="1" hangingPunct="1"/>
            <a:r>
              <a:rPr lang="en-US" altLang="en-US" sz="1800" dirty="0">
                <a:ea typeface="ＭＳ Ｐゴシック" charset="-128"/>
              </a:rPr>
              <a:t>Going back to 2008, this is what the regression looked like:</a:t>
            </a:r>
          </a:p>
          <a:p>
            <a:pPr marL="365125" lvl="1" indent="0" eaLnBrk="1" hangingPunct="1">
              <a:buFont typeface="Wingdings 2" charset="2"/>
              <a:buNone/>
            </a:pPr>
            <a:r>
              <a:rPr lang="en-US" altLang="en-US" sz="1800" dirty="0">
                <a:ea typeface="ＭＳ Ｐゴシック" charset="-128"/>
              </a:rPr>
              <a:t>E/P =  2.56%  + 0.7044 </a:t>
            </a:r>
            <a:r>
              <a:rPr lang="en-US" altLang="en-US" sz="1800" dirty="0" err="1">
                <a:ea typeface="ＭＳ Ｐゴシック" charset="-128"/>
              </a:rPr>
              <a:t>T.Bond</a:t>
            </a:r>
            <a:r>
              <a:rPr lang="en-US" altLang="en-US" sz="1800" dirty="0">
                <a:ea typeface="ＭＳ Ｐゴシック" charset="-128"/>
              </a:rPr>
              <a:t> Rate – 0.3289 (</a:t>
            </a:r>
            <a:r>
              <a:rPr lang="en-US" altLang="en-US" sz="1800" dirty="0" err="1">
                <a:ea typeface="ＭＳ Ｐゴシック" charset="-128"/>
              </a:rPr>
              <a:t>T.Bond</a:t>
            </a:r>
            <a:r>
              <a:rPr lang="en-US" altLang="en-US" sz="1800" dirty="0">
                <a:ea typeface="ＭＳ Ｐゴシック" charset="-128"/>
              </a:rPr>
              <a:t> Rate-</a:t>
            </a:r>
            <a:r>
              <a:rPr lang="en-US" altLang="en-US" sz="1800" dirty="0" err="1">
                <a:ea typeface="ＭＳ Ｐゴシック" charset="-128"/>
              </a:rPr>
              <a:t>T.Bill</a:t>
            </a:r>
            <a:r>
              <a:rPr lang="en-US" altLang="en-US" sz="1800" dirty="0">
                <a:ea typeface="ＭＳ Ｐゴシック" charset="-128"/>
              </a:rPr>
              <a:t> Rate) 		    (4.71)	   (7.10)		    (1.46)	</a:t>
            </a:r>
          </a:p>
          <a:p>
            <a:pPr marL="365125" lvl="1" indent="0" eaLnBrk="1" hangingPunct="1">
              <a:buFont typeface="Wingdings 2" charset="2"/>
              <a:buNone/>
            </a:pPr>
            <a:r>
              <a:rPr lang="en-US" altLang="en-US" sz="1800" dirty="0">
                <a:ea typeface="ＭＳ Ｐゴシック" charset="-128"/>
              </a:rPr>
              <a:t>R squared = 50.71%</a:t>
            </a:r>
          </a:p>
          <a:p>
            <a:pPr marL="365125" lvl="1" indent="0" eaLnBrk="1" hangingPunct="1">
              <a:buFont typeface="Wingdings 2" charset="2"/>
              <a:buNone/>
            </a:pPr>
            <a:r>
              <a:rPr lang="en-US" altLang="en-US" sz="1800" dirty="0">
                <a:ea typeface="ＭＳ Ｐゴシック" charset="-128"/>
              </a:rPr>
              <a:t>The R-squared has dropped and the differential with the </a:t>
            </a:r>
            <a:r>
              <a:rPr lang="en-US" altLang="en-US" sz="1800" dirty="0" err="1">
                <a:ea typeface="ＭＳ Ｐゴシック" charset="-128"/>
              </a:rPr>
              <a:t>T.Bill</a:t>
            </a:r>
            <a:r>
              <a:rPr lang="en-US" altLang="en-US" sz="1800" dirty="0">
                <a:ea typeface="ＭＳ Ｐゴシック" charset="-128"/>
              </a:rPr>
              <a:t> rate has lost significance. How would you read this result?</a:t>
            </a:r>
          </a:p>
        </p:txBody>
      </p:sp>
      <p:sp>
        <p:nvSpPr>
          <p:cNvPr id="8397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dirty="0" err="1">
                <a:solidFill>
                  <a:schemeClr val="tx2"/>
                </a:solidFill>
              </a:rPr>
              <a:t>Aswath</a:t>
            </a:r>
            <a:r>
              <a:rPr lang="en-US" altLang="en-US" sz="1400" dirty="0">
                <a:solidFill>
                  <a:schemeClr val="tx2"/>
                </a:solidFill>
              </a:rPr>
              <a:t>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3FF7E5C-128A-014D-A79C-20C48C03273C}" type="slidenum">
              <a:rPr lang="en-US" altLang="en-US" sz="1200">
                <a:solidFill>
                  <a:srgbClr val="FFFFFF"/>
                </a:solidFill>
              </a:rPr>
              <a:pPr>
                <a:lnSpc>
                  <a:spcPct val="80000"/>
                </a:lnSpc>
              </a:pPr>
              <a:t>10</a:t>
            </a:fld>
            <a:endParaRPr lang="en-US" altLang="en-US" sz="1200">
              <a:solidFill>
                <a:srgbClr val="FFFFFF"/>
              </a:solidFill>
            </a:endParaRPr>
          </a:p>
        </p:txBody>
      </p:sp>
      <p:sp>
        <p:nvSpPr>
          <p:cNvPr id="3" name="TextBox 2"/>
          <p:cNvSpPr txBox="1"/>
          <p:nvPr/>
        </p:nvSpPr>
        <p:spPr>
          <a:xfrm>
            <a:off x="4796902" y="1828800"/>
            <a:ext cx="4106894" cy="369332"/>
          </a:xfrm>
          <a:prstGeom prst="rect">
            <a:avLst/>
          </a:prstGeom>
          <a:noFill/>
        </p:spPr>
        <p:txBody>
          <a:bodyPr wrap="none" rtlCol="0">
            <a:spAutoFit/>
          </a:bodyPr>
          <a:lstStyle/>
          <a:p>
            <a:r>
              <a:rPr lang="en-US" sz="1800" dirty="0"/>
              <a:t>Correlation between E/P and interest rates</a:t>
            </a:r>
          </a:p>
        </p:txBody>
      </p:sp>
      <p:pic>
        <p:nvPicPr>
          <p:cNvPr id="4" name="Picture 3">
            <a:extLst>
              <a:ext uri="{FF2B5EF4-FFF2-40B4-BE49-F238E27FC236}">
                <a16:creationId xmlns="" xmlns:a16="http://schemas.microsoft.com/office/drawing/2014/main" id="{9FD0D099-13EB-8342-9729-4DD823C5CE41}"/>
              </a:ext>
            </a:extLst>
          </p:cNvPr>
          <p:cNvPicPr>
            <a:picLocks noChangeAspect="1"/>
          </p:cNvPicPr>
          <p:nvPr/>
        </p:nvPicPr>
        <p:blipFill>
          <a:blip r:embed="rId3"/>
          <a:stretch>
            <a:fillRect/>
          </a:stretch>
        </p:blipFill>
        <p:spPr>
          <a:xfrm>
            <a:off x="838199" y="1568450"/>
            <a:ext cx="3508899" cy="861466"/>
          </a:xfrm>
          <a:prstGeom prst="rect">
            <a:avLst/>
          </a:prstGeom>
        </p:spPr>
      </p:pic>
    </p:spTree>
    <p:extLst>
      <p:ext uri="{BB962C8B-B14F-4D97-AF65-F5344CB8AC3E}">
        <p14:creationId xmlns:p14="http://schemas.microsoft.com/office/powerpoint/2010/main" val="37643638"/>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2"/>
          <p:cNvSpPr>
            <a:spLocks noGrp="1"/>
          </p:cNvSpPr>
          <p:nvPr>
            <p:ph type="title"/>
          </p:nvPr>
        </p:nvSpPr>
        <p:spPr>
          <a:xfrm>
            <a:off x="612775" y="228600"/>
            <a:ext cx="8153400" cy="990600"/>
          </a:xfrm>
        </p:spPr>
        <p:txBody>
          <a:bodyPr/>
          <a:lstStyle/>
          <a:p>
            <a:r>
              <a:rPr lang="en-US" altLang="en-US">
                <a:ea typeface="ＭＳ Ｐゴシック" charset="-128"/>
              </a:rPr>
              <a:t>2. Comparisons across markets</a:t>
            </a:r>
          </a:p>
        </p:txBody>
      </p:sp>
      <p:pic>
        <p:nvPicPr>
          <p:cNvPr id="11266" name="Picture 1"/>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389063" y="1600200"/>
            <a:ext cx="6600825" cy="4495800"/>
          </a:xfr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2"/>
          <p:cNvSpPr>
            <a:spLocks noGrp="1"/>
          </p:cNvSpPr>
          <p:nvPr>
            <p:ph type="title"/>
          </p:nvPr>
        </p:nvSpPr>
        <p:spPr>
          <a:xfrm>
            <a:off x="612775" y="228600"/>
            <a:ext cx="8153400" cy="990600"/>
          </a:xfrm>
        </p:spPr>
        <p:txBody>
          <a:bodyPr/>
          <a:lstStyle/>
          <a:p>
            <a:r>
              <a:rPr lang="en-US" altLang="en-US">
                <a:ea typeface="ＭＳ Ｐゴシック" charset="-128"/>
              </a:rPr>
              <a:t>Example : Emerging Markets: June 2000</a:t>
            </a:r>
          </a:p>
        </p:txBody>
      </p:sp>
      <p:pic>
        <p:nvPicPr>
          <p:cNvPr id="12290" name="Picture 116"/>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990600" y="1676400"/>
            <a:ext cx="7239000" cy="4470537"/>
          </a:xfrm>
        </p:spPr>
      </p:pic>
      <p:sp>
        <p:nvSpPr>
          <p:cNvPr id="12291" name="Slide Number Placeholder 4"/>
          <p:cNvSpPr>
            <a:spLocks noGrp="1" noChangeArrowheads="1"/>
          </p:cNvSpPr>
          <p:nvPr>
            <p:ph type="sldNum" sz="quarter" idx="11"/>
          </p:nvPr>
        </p:nvSpPr>
        <p:spPr bwMode="auto">
          <a:xfrm>
            <a:off x="3124200" y="6356350"/>
            <a:ext cx="2895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fontAlgn="base">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fontAlgn="base">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fontAlgn="base">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fontAlgn="base">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09083A05-44B0-AF4C-9BB7-4CC74DA9C69E}" type="slidenum">
              <a:rPr lang="en-US" altLang="en-US" sz="1200">
                <a:solidFill>
                  <a:srgbClr val="898989"/>
                </a:solidFill>
                <a:latin typeface="Times" charset="0"/>
              </a:rPr>
              <a:pPr>
                <a:spcBef>
                  <a:spcPct val="0"/>
                </a:spcBef>
                <a:buClrTx/>
                <a:buSzTx/>
                <a:buFontTx/>
                <a:buNone/>
              </a:pPr>
              <a:t>12</a:t>
            </a:fld>
            <a:endParaRPr lang="en-US" altLang="en-US" sz="1200">
              <a:solidFill>
                <a:srgbClr val="898989"/>
              </a:solidFill>
              <a:latin typeface="Times" charset="0"/>
            </a:endParaRP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p:cNvSpPr>
          <p:nvPr>
            <p:ph type="title"/>
          </p:nvPr>
        </p:nvSpPr>
        <p:spPr>
          <a:xfrm>
            <a:off x="612775" y="228600"/>
            <a:ext cx="8153400" cy="990600"/>
          </a:xfrm>
        </p:spPr>
        <p:txBody>
          <a:bodyPr/>
          <a:lstStyle/>
          <a:p>
            <a:r>
              <a:rPr lang="en-US" altLang="en-US">
                <a:ea typeface="ＭＳ Ｐゴシック" charset="-128"/>
              </a:rPr>
              <a:t>Regression Results</a:t>
            </a:r>
          </a:p>
        </p:txBody>
      </p:sp>
      <p:sp>
        <p:nvSpPr>
          <p:cNvPr id="14338" name="Rectangle 3"/>
          <p:cNvSpPr>
            <a:spLocks noGrp="1"/>
          </p:cNvSpPr>
          <p:nvPr>
            <p:ph sz="quarter" idx="1"/>
          </p:nvPr>
        </p:nvSpPr>
        <p:spPr>
          <a:xfrm>
            <a:off x="612775" y="1600200"/>
            <a:ext cx="8153400" cy="4495800"/>
          </a:xfrm>
        </p:spPr>
        <p:txBody>
          <a:bodyPr/>
          <a:lstStyle/>
          <a:p>
            <a:r>
              <a:rPr lang="en-US" altLang="en-US" dirty="0" smtClean="0">
                <a:ea typeface="ＭＳ Ｐゴシック" charset="-128"/>
              </a:rPr>
              <a:t>The markets that trade at low PE ratios also have high interest rates and high country risk. </a:t>
            </a:r>
          </a:p>
          <a:p>
            <a:r>
              <a:rPr lang="en-US" altLang="en-US" dirty="0" smtClean="0">
                <a:ea typeface="ＭＳ Ｐゴシック" charset="-128"/>
              </a:rPr>
              <a:t>To control for those differences, I regressed PE </a:t>
            </a:r>
            <a:r>
              <a:rPr lang="en-US" altLang="en-US" dirty="0">
                <a:ea typeface="ＭＳ Ｐゴシック" charset="-128"/>
              </a:rPr>
              <a:t>ratios on these </a:t>
            </a:r>
            <a:r>
              <a:rPr lang="en-US" altLang="en-US" dirty="0" smtClean="0">
                <a:ea typeface="ＭＳ Ｐゴシック" charset="-128"/>
              </a:rPr>
              <a:t>variables–</a:t>
            </a:r>
            <a:endParaRPr lang="en-US" altLang="en-US" dirty="0">
              <a:ea typeface="ＭＳ Ｐゴシック" charset="-128"/>
            </a:endParaRPr>
          </a:p>
          <a:p>
            <a:pPr marL="365125" lvl="1" indent="0">
              <a:buFont typeface="Wingdings 2" charset="2"/>
              <a:buNone/>
            </a:pPr>
            <a:r>
              <a:rPr lang="en-US" altLang="en-US" dirty="0">
                <a:ea typeface="ＭＳ Ｐゴシック" charset="-128"/>
              </a:rPr>
              <a:t>PE = 16.16	 	- 7.94 Interest Rates </a:t>
            </a:r>
          </a:p>
          <a:p>
            <a:pPr marL="365125" lvl="1" indent="0">
              <a:buFont typeface="Wingdings 2" charset="2"/>
              <a:buNone/>
            </a:pPr>
            <a:r>
              <a:rPr lang="en-US" altLang="en-US" dirty="0">
                <a:ea typeface="ＭＳ Ｐゴシック" charset="-128"/>
              </a:rPr>
              <a:t>			+ 154.40 Growth in GDP</a:t>
            </a:r>
          </a:p>
          <a:p>
            <a:pPr marL="365125" lvl="1" indent="0">
              <a:buFont typeface="Wingdings 2" charset="2"/>
              <a:buNone/>
            </a:pPr>
            <a:r>
              <a:rPr lang="en-US" altLang="en-US" dirty="0">
                <a:ea typeface="ＭＳ Ｐゴシック" charset="-128"/>
              </a:rPr>
              <a:t>			 - 0.1116 Country Risk</a:t>
            </a:r>
          </a:p>
          <a:p>
            <a:pPr marL="365125" lvl="1" indent="0">
              <a:buFont typeface="Wingdings 2" charset="2"/>
              <a:buNone/>
            </a:pPr>
            <a:r>
              <a:rPr lang="en-US" altLang="en-US" dirty="0">
                <a:ea typeface="ＭＳ Ｐゴシック" charset="-128"/>
              </a:rPr>
              <a:t>R Squared = 73%	</a:t>
            </a:r>
          </a:p>
        </p:txBody>
      </p:sp>
      <p:sp>
        <p:nvSpPr>
          <p:cNvPr id="14339" name="Slide Number Placeholder 4"/>
          <p:cNvSpPr>
            <a:spLocks noGrp="1" noChangeArrowheads="1"/>
          </p:cNvSpPr>
          <p:nvPr>
            <p:ph type="sldNum" sz="quarter" idx="11"/>
          </p:nvPr>
        </p:nvSpPr>
        <p:spPr bwMode="auto">
          <a:xfrm>
            <a:off x="3124200" y="6356350"/>
            <a:ext cx="2895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fontAlgn="base">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fontAlgn="base">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fontAlgn="base">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fontAlgn="base">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CB81B005-099B-DB44-8871-CB6B0D6D4B94}" type="slidenum">
              <a:rPr lang="en-US" altLang="en-US" sz="1200">
                <a:solidFill>
                  <a:srgbClr val="898989"/>
                </a:solidFill>
                <a:latin typeface="Times" charset="0"/>
              </a:rPr>
              <a:pPr>
                <a:spcBef>
                  <a:spcPct val="0"/>
                </a:spcBef>
                <a:buClrTx/>
                <a:buSzTx/>
                <a:buFontTx/>
                <a:buNone/>
              </a:pPr>
              <a:t>13</a:t>
            </a:fld>
            <a:endParaRPr lang="en-US" altLang="en-US" sz="1200">
              <a:solidFill>
                <a:srgbClr val="898989"/>
              </a:solidFill>
              <a:latin typeface="Times" charset="0"/>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p:cNvSpPr>
          <p:nvPr>
            <p:ph type="title"/>
          </p:nvPr>
        </p:nvSpPr>
        <p:spPr>
          <a:xfrm>
            <a:off x="612775" y="228600"/>
            <a:ext cx="8153400" cy="990600"/>
          </a:xfrm>
        </p:spPr>
        <p:txBody>
          <a:bodyPr/>
          <a:lstStyle/>
          <a:p>
            <a:r>
              <a:rPr lang="en-US" altLang="en-US">
                <a:ea typeface="ＭＳ Ｐゴシック" charset="-128"/>
              </a:rPr>
              <a:t>Predicted PE Ratios</a:t>
            </a:r>
          </a:p>
        </p:txBody>
      </p:sp>
      <p:pic>
        <p:nvPicPr>
          <p:cNvPr id="16386" name="Picture 4"/>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9239" r="-9239"/>
          <a:stretch>
            <a:fillRect/>
          </a:stretch>
        </p:blipFill>
        <p:spPr>
          <a:xfrm>
            <a:off x="612775" y="1600200"/>
            <a:ext cx="8153400" cy="4495800"/>
          </a:xfrm>
        </p:spPr>
      </p:pic>
      <p:sp>
        <p:nvSpPr>
          <p:cNvPr id="16387" name="Slide Number Placeholder 4"/>
          <p:cNvSpPr>
            <a:spLocks noGrp="1" noChangeArrowheads="1"/>
          </p:cNvSpPr>
          <p:nvPr>
            <p:ph type="sldNum" sz="quarter" idx="11"/>
          </p:nvPr>
        </p:nvSpPr>
        <p:spPr bwMode="auto">
          <a:xfrm>
            <a:off x="3124200" y="6356350"/>
            <a:ext cx="2895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fontAlgn="base">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fontAlgn="base">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fontAlgn="base">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fontAlgn="base">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31E88D03-E2F3-A245-9952-DE69CFAA0BCE}" type="slidenum">
              <a:rPr lang="en-US" altLang="en-US" sz="1200">
                <a:solidFill>
                  <a:srgbClr val="898989"/>
                </a:solidFill>
                <a:latin typeface="Times" charset="0"/>
              </a:rPr>
              <a:pPr>
                <a:spcBef>
                  <a:spcPct val="0"/>
                </a:spcBef>
                <a:buClrTx/>
                <a:buSzTx/>
                <a:buFontTx/>
                <a:buNone/>
              </a:pPr>
              <a:t>14</a:t>
            </a:fld>
            <a:endParaRPr lang="en-US" altLang="en-US" sz="1200">
              <a:solidFill>
                <a:srgbClr val="898989"/>
              </a:solidFill>
              <a:latin typeface="Times" charset="0"/>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a:extLst>
              <a:ext uri="{FF2B5EF4-FFF2-40B4-BE49-F238E27FC236}">
                <a16:creationId xmlns="" xmlns:a16="http://schemas.microsoft.com/office/drawing/2014/main" id="{E47C0910-3373-C945-9672-F275DB7AB331}"/>
              </a:ext>
            </a:extLst>
          </p:cNvPr>
          <p:cNvSpPr>
            <a:spLocks noGrp="1" noChangeArrowheads="1"/>
          </p:cNvSpPr>
          <p:nvPr>
            <p:ph type="title"/>
          </p:nvPr>
        </p:nvSpPr>
        <p:spPr>
          <a:xfrm>
            <a:off x="612775" y="228600"/>
            <a:ext cx="8153400" cy="990600"/>
          </a:xfrm>
        </p:spPr>
        <p:txBody>
          <a:bodyPr rtlCol="0">
            <a:normAutofit fontScale="90000"/>
          </a:bodyPr>
          <a:lstStyle/>
          <a:p>
            <a:pPr fontAlgn="auto">
              <a:spcAft>
                <a:spcPts val="0"/>
              </a:spcAft>
              <a:defRPr/>
            </a:pPr>
            <a:r>
              <a:rPr lang="en-US">
                <a:ea typeface="+mj-ea"/>
                <a:cs typeface="+mj-cs"/>
              </a:rPr>
              <a:t>Determinants of Success at using Fundamentals in Market Timing</a:t>
            </a:r>
          </a:p>
        </p:txBody>
      </p:sp>
      <p:sp>
        <p:nvSpPr>
          <p:cNvPr id="164867" name="Rectangle 3">
            <a:extLst>
              <a:ext uri="{FF2B5EF4-FFF2-40B4-BE49-F238E27FC236}">
                <a16:creationId xmlns="" xmlns:a16="http://schemas.microsoft.com/office/drawing/2014/main" id="{2F862DF6-4965-7849-9765-2D954DEC1CAA}"/>
              </a:ext>
            </a:extLst>
          </p:cNvPr>
          <p:cNvSpPr>
            <a:spLocks noGrp="1" noChangeArrowheads="1"/>
          </p:cNvSpPr>
          <p:nvPr>
            <p:ph sz="quarter" idx="1"/>
          </p:nvPr>
        </p:nvSpPr>
        <p:spPr>
          <a:xfrm>
            <a:off x="612775" y="1600200"/>
            <a:ext cx="8153400" cy="4495800"/>
          </a:xfrm>
        </p:spPr>
        <p:txBody>
          <a:bodyPr rtlCol="0">
            <a:normAutofit fontScale="92500" lnSpcReduction="20000"/>
          </a:bodyPr>
          <a:lstStyle/>
          <a:p>
            <a:pPr fontAlgn="auto">
              <a:spcAft>
                <a:spcPts val="0"/>
              </a:spcAft>
              <a:buFont typeface="Arial"/>
              <a:buChar char="•"/>
              <a:defRPr/>
            </a:pPr>
            <a:r>
              <a:rPr lang="en-US">
                <a:ea typeface="+mn-ea"/>
                <a:cs typeface="+mn-cs"/>
              </a:rPr>
              <a:t>This approach has two limitations:</a:t>
            </a:r>
          </a:p>
          <a:p>
            <a:pPr lvl="1" fontAlgn="auto">
              <a:spcAft>
                <a:spcPts val="0"/>
              </a:spcAft>
              <a:buFont typeface="Arial"/>
              <a:buChar char="–"/>
              <a:defRPr/>
            </a:pPr>
            <a:r>
              <a:rPr lang="en-US">
                <a:ea typeface="+mn-ea"/>
              </a:rPr>
              <a:t>Since you are basing your analysis by looking at the past, you are assuming that there has not been a significant shift in the underlying relationship. As Wall Street would put it, paradigm shifts wreak havoc on these models. </a:t>
            </a:r>
          </a:p>
          <a:p>
            <a:pPr lvl="1" fontAlgn="auto">
              <a:spcAft>
                <a:spcPts val="0"/>
              </a:spcAft>
              <a:buFont typeface="Arial"/>
              <a:buChar char="–"/>
              <a:defRPr/>
            </a:pPr>
            <a:r>
              <a:rPr lang="en-US">
                <a:ea typeface="+mn-ea"/>
                <a:sym typeface="Symbol" charset="0"/>
              </a:rPr>
              <a:t>	</a:t>
            </a:r>
            <a:r>
              <a:rPr lang="en-US">
                <a:ea typeface="+mn-ea"/>
              </a:rPr>
              <a:t>Even if you assume that the past is prologue and that there will be reversion back to historic norms, you do not control this part of the process.. </a:t>
            </a:r>
          </a:p>
          <a:p>
            <a:pPr fontAlgn="auto">
              <a:spcAft>
                <a:spcPts val="0"/>
              </a:spcAft>
              <a:buFont typeface="Arial"/>
              <a:buChar char="•"/>
              <a:defRPr/>
            </a:pPr>
            <a:r>
              <a:rPr lang="en-US">
                <a:ea typeface="+mn-ea"/>
                <a:cs typeface="+mn-cs"/>
              </a:rPr>
              <a:t>How can you improve your odds of success? </a:t>
            </a:r>
          </a:p>
          <a:p>
            <a:pPr lvl="1" fontAlgn="auto">
              <a:spcAft>
                <a:spcPts val="0"/>
              </a:spcAft>
              <a:buFont typeface="Arial"/>
              <a:buChar char="–"/>
              <a:defRPr/>
            </a:pPr>
            <a:r>
              <a:rPr lang="en-US">
                <a:ea typeface="+mn-ea"/>
              </a:rPr>
              <a:t>You can try to incorporate into your analysis those variables that reflect the shifts that you believe have occurred in markets. </a:t>
            </a:r>
          </a:p>
          <a:p>
            <a:pPr lvl="1" fontAlgn="auto">
              <a:spcAft>
                <a:spcPts val="0"/>
              </a:spcAft>
              <a:buFont typeface="Arial"/>
              <a:buChar char="–"/>
              <a:defRPr/>
            </a:pPr>
            <a:r>
              <a:rPr lang="en-US">
                <a:ea typeface="+mn-ea"/>
              </a:rPr>
              <a:t>You can have a longer time horizon, since you improve your odds on convergence.</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valintro3hour2018</Template>
  <TotalTime>1344</TotalTime>
  <Words>1215</Words>
  <Application>Microsoft Macintosh PowerPoint</Application>
  <PresentationFormat>On-screen Show (4:3)</PresentationFormat>
  <Paragraphs>77</Paragraphs>
  <Slides>15</Slides>
  <Notes>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vt:i4>
      </vt:variant>
    </vt:vector>
  </HeadingPairs>
  <TitlesOfParts>
    <vt:vector size="23" baseType="lpstr">
      <vt:lpstr>Calibri</vt:lpstr>
      <vt:lpstr>ＭＳ Ｐゴシック</vt:lpstr>
      <vt:lpstr>Symbol</vt:lpstr>
      <vt:lpstr>Times</vt:lpstr>
      <vt:lpstr>Wingdings</vt:lpstr>
      <vt:lpstr>Wingdings 2</vt:lpstr>
      <vt:lpstr>Arial</vt:lpstr>
      <vt:lpstr>Basic</vt:lpstr>
      <vt:lpstr>Market Timing Approaches: Valuing the Market</vt:lpstr>
      <vt:lpstr>Valuation Approaches</vt:lpstr>
      <vt:lpstr>I. Intrinsic Value: Valuing the S&amp;P 500</vt:lpstr>
      <vt:lpstr>Valuing the market</vt:lpstr>
      <vt:lpstr>PowerPoint Presentation</vt:lpstr>
      <vt:lpstr>PowerPoint Presentation</vt:lpstr>
      <vt:lpstr>How well do intrinsic valuation models work?</vt:lpstr>
      <vt:lpstr>Relative Valuation Models</vt:lpstr>
      <vt:lpstr>US Stocks: E/P Ratios , T.Bond Rates and Term Structure over time</vt:lpstr>
      <vt:lpstr>There is a relationship, but it is noisy and changing…</vt:lpstr>
      <vt:lpstr>2. Comparisons across markets</vt:lpstr>
      <vt:lpstr>Example : Emerging Markets: June 2000</vt:lpstr>
      <vt:lpstr>Regression Results</vt:lpstr>
      <vt:lpstr>Predicted PE Ratios</vt:lpstr>
      <vt:lpstr>Determinants of Success at using Fundamentals in Market Timing</vt:lpstr>
    </vt:vector>
  </TitlesOfParts>
  <Company>Stern School</Company>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Case For Passive Investing</dc:title>
  <dc:creator>Aswath Damodaran</dc:creator>
  <cp:lastModifiedBy>Aswath Damodaran</cp:lastModifiedBy>
  <cp:revision>105</cp:revision>
  <cp:lastPrinted>1998-08-25T17:04:55Z</cp:lastPrinted>
  <dcterms:created xsi:type="dcterms:W3CDTF">1998-07-22T17:34:10Z</dcterms:created>
  <dcterms:modified xsi:type="dcterms:W3CDTF">2019-08-20T16:29:40Z</dcterms:modified>
</cp:coreProperties>
</file>