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9"/>
  </p:notesMasterIdLst>
  <p:sldIdLst>
    <p:sldId id="256" r:id="rId2"/>
    <p:sldId id="351" r:id="rId3"/>
    <p:sldId id="366" r:id="rId4"/>
    <p:sldId id="352" r:id="rId5"/>
    <p:sldId id="353" r:id="rId6"/>
    <p:sldId id="367" r:id="rId7"/>
    <p:sldId id="354" r:id="rId8"/>
    <p:sldId id="355" r:id="rId9"/>
    <p:sldId id="356" r:id="rId10"/>
    <p:sldId id="357" r:id="rId11"/>
    <p:sldId id="358" r:id="rId12"/>
    <p:sldId id="359" r:id="rId13"/>
    <p:sldId id="360" r:id="rId14"/>
    <p:sldId id="361" r:id="rId15"/>
    <p:sldId id="362" r:id="rId16"/>
    <p:sldId id="368" r:id="rId17"/>
    <p:sldId id="363"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076"/>
  </p:normalViewPr>
  <p:slideViewPr>
    <p:cSldViewPr>
      <p:cViewPr varScale="1">
        <p:scale>
          <a:sx n="122" d="100"/>
          <a:sy n="122" d="100"/>
        </p:scale>
        <p:origin x="19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 xmlns:a16="http://schemas.microsoft.com/office/drawing/2014/main" id="{E72164EE-C5DF-7B49-859C-445E1C864ED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 xmlns:a16="http://schemas.microsoft.com/office/drawing/2014/main" id="{9B03179E-30C9-6E4C-9D01-CE2B854ED86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9" name="Rectangle 5">
            <a:extLst>
              <a:ext uri="{FF2B5EF4-FFF2-40B4-BE49-F238E27FC236}">
                <a16:creationId xmlns="" xmlns:a16="http://schemas.microsoft.com/office/drawing/2014/main" id="{5B2C4629-D9C4-B741-AD19-6D67CACD940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 xmlns:a16="http://schemas.microsoft.com/office/drawing/2014/main" id="{91BDFF57-35EC-1449-97BF-296A2DE6B14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 xmlns:a16="http://schemas.microsoft.com/office/drawing/2014/main" id="{5DA5E92D-82B8-AF42-AE4C-7AD6E488F90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FE92DC1F-60A8-2544-820A-5800FF86492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92DC1F-60A8-2544-820A-5800FF864920}" type="slidenum">
              <a:rPr lang="en-US" altLang="en-US" smtClean="0"/>
              <a:pPr>
                <a:defRPr/>
              </a:pPr>
              <a:t>13</a:t>
            </a:fld>
            <a:endParaRPr lang="en-US" altLang="en-US"/>
          </a:p>
        </p:txBody>
      </p:sp>
    </p:spTree>
    <p:extLst>
      <p:ext uri="{BB962C8B-B14F-4D97-AF65-F5344CB8AC3E}">
        <p14:creationId xmlns:p14="http://schemas.microsoft.com/office/powerpoint/2010/main" val="1046992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4FA5E74-1FF0-A647-B03A-91E2396BBBE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6DBE37E1-ADD0-584B-BBC6-56BE2667BD96}"/>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95497E74-FC06-084E-A934-478311D2B08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 xmlns:a16="http://schemas.microsoft.com/office/drawing/2014/main" id="{5D4CA869-F8EC-5948-AC7B-53D74C5E5844}"/>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D54D1F65-4A26-1A4D-A7AC-9FDE57E6F952}" type="datetime1">
              <a:rPr lang="en-US" altLang="en-US"/>
              <a:pPr>
                <a:defRPr/>
              </a:pPr>
              <a:t>8/20/19</a:t>
            </a:fld>
            <a:endParaRPr lang="en-US" altLang="en-US"/>
          </a:p>
        </p:txBody>
      </p:sp>
      <p:sp>
        <p:nvSpPr>
          <p:cNvPr id="10" name="Footer Placeholder 16">
            <a:extLst>
              <a:ext uri="{FF2B5EF4-FFF2-40B4-BE49-F238E27FC236}">
                <a16:creationId xmlns="" xmlns:a16="http://schemas.microsoft.com/office/drawing/2014/main" id="{DA1F0B27-1AC1-FD44-84C4-9313572437D5}"/>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 xmlns:a16="http://schemas.microsoft.com/office/drawing/2014/main" id="{58A81B1B-08A2-E640-A391-DA6DF8B49BD6}"/>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B6BE1E58-7D7B-AD48-A36B-4E9CEC22051F}" type="slidenum">
              <a:rPr lang="en-US" altLang="en-US"/>
              <a:pPr>
                <a:defRPr/>
              </a:pPr>
              <a:t>‹#›</a:t>
            </a:fld>
            <a:endParaRPr lang="en-US" altLang="en-US"/>
          </a:p>
        </p:txBody>
      </p:sp>
    </p:spTree>
    <p:extLst>
      <p:ext uri="{BB962C8B-B14F-4D97-AF65-F5344CB8AC3E}">
        <p14:creationId xmlns:p14="http://schemas.microsoft.com/office/powerpoint/2010/main" val="553048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AC352FF-288D-4944-8807-0344031ED096}"/>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D3DC9406-1832-1741-BFCD-97F407616C7F}"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D43B9DC8-D143-D046-ACDA-695BEEBF160B}"/>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 xmlns:a16="http://schemas.microsoft.com/office/drawing/2014/main" id="{D81C358F-0DF3-3742-B593-7A89DB5D05E6}"/>
              </a:ext>
            </a:extLst>
          </p:cNvPr>
          <p:cNvSpPr>
            <a:spLocks noGrp="1"/>
          </p:cNvSpPr>
          <p:nvPr>
            <p:ph type="sldNum" sz="quarter" idx="11"/>
          </p:nvPr>
        </p:nvSpPr>
        <p:spPr/>
        <p:txBody>
          <a:bodyPr/>
          <a:lstStyle>
            <a:lvl1pPr>
              <a:defRPr smtClean="0"/>
            </a:lvl1pPr>
          </a:lstStyle>
          <a:p>
            <a:pPr>
              <a:defRPr/>
            </a:pPr>
            <a:fld id="{F21F7BBA-5245-8B44-B6F4-227968DA8E9E}" type="slidenum">
              <a:rPr lang="en-US" altLang="en-US"/>
              <a:pPr>
                <a:defRPr/>
              </a:pPr>
              <a:t>‹#›</a:t>
            </a:fld>
            <a:endParaRPr lang="en-US" altLang="en-US"/>
          </a:p>
        </p:txBody>
      </p:sp>
    </p:spTree>
    <p:extLst>
      <p:ext uri="{BB962C8B-B14F-4D97-AF65-F5344CB8AC3E}">
        <p14:creationId xmlns:p14="http://schemas.microsoft.com/office/powerpoint/2010/main" val="78062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448C3E-69BD-2643-8DA9-887640441C2F}"/>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8D083C75-7A26-3B4F-BCD9-085AD584DDB7}"/>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AC4474C2-4AFE-F44A-A1AB-BFE74B208B1B}"/>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 xmlns:a16="http://schemas.microsoft.com/office/drawing/2014/main" id="{E854881B-3B55-2643-99E1-FDF6DF70EA79}"/>
              </a:ext>
            </a:extLst>
          </p:cNvPr>
          <p:cNvSpPr>
            <a:spLocks noGrp="1"/>
          </p:cNvSpPr>
          <p:nvPr>
            <p:ph type="dt" sz="half" idx="10"/>
          </p:nvPr>
        </p:nvSpPr>
        <p:spPr/>
        <p:txBody>
          <a:bodyPr/>
          <a:lstStyle>
            <a:lvl1pPr>
              <a:defRPr smtClean="0"/>
            </a:lvl1pPr>
          </a:lstStyle>
          <a:p>
            <a:pPr>
              <a:defRPr/>
            </a:pPr>
            <a:fld id="{BF41CE92-7631-4E40-A858-115E64429A46}" type="datetime1">
              <a:rPr lang="en-US" altLang="en-US"/>
              <a:pPr>
                <a:defRPr/>
              </a:pPr>
              <a:t>8/20/19</a:t>
            </a:fld>
            <a:endParaRPr lang="en-US" altLang="en-US"/>
          </a:p>
        </p:txBody>
      </p:sp>
      <p:sp>
        <p:nvSpPr>
          <p:cNvPr id="8" name="Slide Number Placeholder 12">
            <a:extLst>
              <a:ext uri="{FF2B5EF4-FFF2-40B4-BE49-F238E27FC236}">
                <a16:creationId xmlns="" xmlns:a16="http://schemas.microsoft.com/office/drawing/2014/main" id="{890943B3-8E84-EF47-9E87-77CA0BA31689}"/>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E7BAE1AF-052C-2E47-BF19-63FBE8B23221}" type="slidenum">
              <a:rPr lang="en-US" altLang="en-US"/>
              <a:pPr>
                <a:defRPr/>
              </a:pPr>
              <a:t>‹#›</a:t>
            </a:fld>
            <a:endParaRPr lang="en-US" altLang="en-US"/>
          </a:p>
        </p:txBody>
      </p:sp>
      <p:sp>
        <p:nvSpPr>
          <p:cNvPr id="9" name="Footer Placeholder 13">
            <a:extLst>
              <a:ext uri="{FF2B5EF4-FFF2-40B4-BE49-F238E27FC236}">
                <a16:creationId xmlns="" xmlns:a16="http://schemas.microsoft.com/office/drawing/2014/main" id="{4CA2AB41-3113-5148-9EA6-60B283B1D8E0}"/>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064608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 xmlns:a16="http://schemas.microsoft.com/office/drawing/2014/main" id="{55AB792C-03E4-8242-BFF1-0D88D7805277}"/>
              </a:ext>
            </a:extLst>
          </p:cNvPr>
          <p:cNvSpPr>
            <a:spLocks noGrp="1"/>
          </p:cNvSpPr>
          <p:nvPr>
            <p:ph type="dt" sz="half" idx="10"/>
          </p:nvPr>
        </p:nvSpPr>
        <p:spPr/>
        <p:txBody>
          <a:bodyPr/>
          <a:lstStyle>
            <a:lvl1pPr>
              <a:defRPr smtClean="0"/>
            </a:lvl1pPr>
          </a:lstStyle>
          <a:p>
            <a:pPr>
              <a:defRPr/>
            </a:pPr>
            <a:fld id="{7E49C5FF-3796-FB45-9D37-2F5BD58597FE}" type="datetime1">
              <a:rPr lang="en-US" altLang="en-US"/>
              <a:pPr>
                <a:defRPr/>
              </a:pPr>
              <a:t>8/20/19</a:t>
            </a:fld>
            <a:endParaRPr lang="en-US" altLang="en-US"/>
          </a:p>
        </p:txBody>
      </p:sp>
      <p:sp>
        <p:nvSpPr>
          <p:cNvPr id="6" name="Slide Number Placeholder 9">
            <a:extLst>
              <a:ext uri="{FF2B5EF4-FFF2-40B4-BE49-F238E27FC236}">
                <a16:creationId xmlns="" xmlns:a16="http://schemas.microsoft.com/office/drawing/2014/main" id="{8E6B85CB-455C-114C-8305-B553EDA25D28}"/>
              </a:ext>
            </a:extLst>
          </p:cNvPr>
          <p:cNvSpPr>
            <a:spLocks noGrp="1"/>
          </p:cNvSpPr>
          <p:nvPr>
            <p:ph type="sldNum" sz="quarter" idx="11"/>
          </p:nvPr>
        </p:nvSpPr>
        <p:spPr/>
        <p:txBody>
          <a:bodyPr/>
          <a:lstStyle>
            <a:lvl1pPr>
              <a:defRPr smtClean="0"/>
            </a:lvl1pPr>
          </a:lstStyle>
          <a:p>
            <a:pPr>
              <a:defRPr/>
            </a:pPr>
            <a:fld id="{A4C27941-8F66-4942-AC13-0843C2D94AB1}" type="slidenum">
              <a:rPr lang="en-US" altLang="en-US"/>
              <a:pPr>
                <a:defRPr/>
              </a:pPr>
              <a:t>‹#›</a:t>
            </a:fld>
            <a:endParaRPr lang="en-US" altLang="en-US"/>
          </a:p>
        </p:txBody>
      </p:sp>
      <p:sp>
        <p:nvSpPr>
          <p:cNvPr id="7" name="Footer Placeholder 11">
            <a:extLst>
              <a:ext uri="{FF2B5EF4-FFF2-40B4-BE49-F238E27FC236}">
                <a16:creationId xmlns="" xmlns:a16="http://schemas.microsoft.com/office/drawing/2014/main" id="{938F8CA1-BD22-9E42-B54A-929603497589}"/>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44573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6F15962D-52B0-024F-B6C2-15FD04520E47}"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76217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 xmlns:a16="http://schemas.microsoft.com/office/drawing/2014/main" id="{BF67FB97-2C20-184C-B697-4CCB2931FED2}"/>
              </a:ext>
            </a:extLst>
          </p:cNvPr>
          <p:cNvSpPr>
            <a:spLocks noGrp="1"/>
          </p:cNvSpPr>
          <p:nvPr>
            <p:ph type="dt" sz="half" idx="10"/>
          </p:nvPr>
        </p:nvSpPr>
        <p:spPr/>
        <p:txBody>
          <a:bodyPr/>
          <a:lstStyle>
            <a:lvl1pPr>
              <a:defRPr smtClean="0"/>
            </a:lvl1pPr>
          </a:lstStyle>
          <a:p>
            <a:pPr>
              <a:defRPr/>
            </a:pPr>
            <a:fld id="{A47685D3-F831-2643-8C98-4646F1C97060}" type="datetime1">
              <a:rPr lang="en-US" altLang="en-US"/>
              <a:pPr>
                <a:defRPr/>
              </a:pPr>
              <a:t>8/20/19</a:t>
            </a:fld>
            <a:endParaRPr lang="en-US" altLang="en-US"/>
          </a:p>
        </p:txBody>
      </p:sp>
      <p:sp>
        <p:nvSpPr>
          <p:cNvPr id="4" name="Footer Placeholder 2">
            <a:extLst>
              <a:ext uri="{FF2B5EF4-FFF2-40B4-BE49-F238E27FC236}">
                <a16:creationId xmlns="" xmlns:a16="http://schemas.microsoft.com/office/drawing/2014/main" id="{F25F35B0-8DDC-E34C-B887-3F2FC7A1C4F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 xmlns:a16="http://schemas.microsoft.com/office/drawing/2014/main" id="{66D34C95-F4AC-8940-A6A0-648E1DA66D13}"/>
              </a:ext>
            </a:extLst>
          </p:cNvPr>
          <p:cNvSpPr>
            <a:spLocks noGrp="1"/>
          </p:cNvSpPr>
          <p:nvPr>
            <p:ph type="sldNum" sz="quarter" idx="12"/>
          </p:nvPr>
        </p:nvSpPr>
        <p:spPr/>
        <p:txBody>
          <a:bodyPr/>
          <a:lstStyle>
            <a:lvl1pPr>
              <a:defRPr smtClean="0"/>
            </a:lvl1pPr>
          </a:lstStyle>
          <a:p>
            <a:pPr>
              <a:defRPr/>
            </a:pPr>
            <a:fld id="{25237820-18FC-9F43-98FC-9E09CD5E6F02}" type="slidenum">
              <a:rPr lang="en-US" altLang="en-US"/>
              <a:pPr>
                <a:defRPr/>
              </a:pPr>
              <a:t>‹#›</a:t>
            </a:fld>
            <a:endParaRPr lang="en-US" altLang="en-US"/>
          </a:p>
        </p:txBody>
      </p:sp>
    </p:spTree>
    <p:extLst>
      <p:ext uri="{BB962C8B-B14F-4D97-AF65-F5344CB8AC3E}">
        <p14:creationId xmlns:p14="http://schemas.microsoft.com/office/powerpoint/2010/main" val="1818370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5913B6A-A601-A94A-91DF-B1D0AE5B0EDD}"/>
              </a:ext>
            </a:extLst>
          </p:cNvPr>
          <p:cNvSpPr>
            <a:spLocks noGrp="1"/>
          </p:cNvSpPr>
          <p:nvPr>
            <p:ph type="dt" sz="half" idx="10"/>
          </p:nvPr>
        </p:nvSpPr>
        <p:spPr/>
        <p:txBody>
          <a:bodyPr/>
          <a:lstStyle>
            <a:lvl1pPr>
              <a:defRPr smtClean="0"/>
            </a:lvl1pPr>
          </a:lstStyle>
          <a:p>
            <a:pPr>
              <a:defRPr/>
            </a:pPr>
            <a:fld id="{95BB95B6-951E-B643-9A04-90071A27CF6A}" type="datetime1">
              <a:rPr lang="en-US" altLang="en-US"/>
              <a:pPr>
                <a:defRPr/>
              </a:pPr>
              <a:t>8/20/19</a:t>
            </a:fld>
            <a:endParaRPr lang="en-US" altLang="en-US"/>
          </a:p>
        </p:txBody>
      </p:sp>
      <p:sp>
        <p:nvSpPr>
          <p:cNvPr id="3" name="Footer Placeholder 2">
            <a:extLst>
              <a:ext uri="{FF2B5EF4-FFF2-40B4-BE49-F238E27FC236}">
                <a16:creationId xmlns="" xmlns:a16="http://schemas.microsoft.com/office/drawing/2014/main" id="{D9CAF0DA-0B79-EA47-9931-1C119EE91FD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 xmlns:a16="http://schemas.microsoft.com/office/drawing/2014/main" id="{42BBEDB9-CC6F-5945-941A-DE87217E2161}"/>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FF09D634-C645-9D45-9DC9-79BDF4B58D1D}" type="slidenum">
              <a:rPr lang="en-US" altLang="en-US"/>
              <a:pPr>
                <a:defRPr/>
              </a:pPr>
              <a:t>‹#›</a:t>
            </a:fld>
            <a:endParaRPr lang="en-US" altLang="en-US"/>
          </a:p>
        </p:txBody>
      </p:sp>
    </p:spTree>
    <p:extLst>
      <p:ext uri="{BB962C8B-B14F-4D97-AF65-F5344CB8AC3E}">
        <p14:creationId xmlns:p14="http://schemas.microsoft.com/office/powerpoint/2010/main" val="518624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3452E8DC-CA6A-9C42-87B2-D5F3978C2186}"/>
              </a:ext>
            </a:extLst>
          </p:cNvPr>
          <p:cNvSpPr>
            <a:spLocks noGrp="1"/>
          </p:cNvSpPr>
          <p:nvPr>
            <p:ph type="dt" sz="half" idx="10"/>
          </p:nvPr>
        </p:nvSpPr>
        <p:spPr/>
        <p:txBody>
          <a:bodyPr/>
          <a:lstStyle>
            <a:lvl1pPr>
              <a:defRPr smtClean="0"/>
            </a:lvl1pPr>
          </a:lstStyle>
          <a:p>
            <a:pPr>
              <a:defRPr/>
            </a:pPr>
            <a:fld id="{502AE897-5633-8B46-8B3D-AF2ACFCF8F47}" type="datetime1">
              <a:rPr lang="en-US" altLang="en-US"/>
              <a:pPr>
                <a:defRPr/>
              </a:pPr>
              <a:t>8/20/19</a:t>
            </a:fld>
            <a:endParaRPr lang="en-US" altLang="en-US"/>
          </a:p>
        </p:txBody>
      </p:sp>
      <p:sp>
        <p:nvSpPr>
          <p:cNvPr id="6" name="Footer Placeholder 5">
            <a:extLst>
              <a:ext uri="{FF2B5EF4-FFF2-40B4-BE49-F238E27FC236}">
                <a16:creationId xmlns="" xmlns:a16="http://schemas.microsoft.com/office/drawing/2014/main" id="{83D54C03-8C83-D044-83E5-C4E2E53329E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25EA59D9-79B0-224F-919B-5CF7AD52C064}"/>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04000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759F09F8-2A87-9D4C-A196-97521AC8FCE6}"/>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16CE74C5-8ABF-3649-9656-A3C1F91E2517}"/>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 xmlns:a16="http://schemas.microsoft.com/office/drawing/2014/main" id="{FA34A742-62A9-D649-91EE-00230B47ED8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 xmlns:a16="http://schemas.microsoft.com/office/drawing/2014/main" id="{4E489C00-090A-C048-AFA5-C6193DEA34F4}"/>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 xmlns:a16="http://schemas.microsoft.com/office/drawing/2014/main" id="{D6F565D1-B9A9-A949-919A-4F7322EA2068}"/>
              </a:ext>
            </a:extLst>
          </p:cNvPr>
          <p:cNvSpPr>
            <a:spLocks noGrp="1"/>
          </p:cNvSpPr>
          <p:nvPr>
            <p:ph type="dt" sz="half" idx="10"/>
          </p:nvPr>
        </p:nvSpPr>
        <p:spPr>
          <a:xfrm>
            <a:off x="6248400" y="6248400"/>
            <a:ext cx="2667000" cy="365125"/>
          </a:xfrm>
        </p:spPr>
        <p:txBody>
          <a:bodyPr/>
          <a:lstStyle>
            <a:lvl1pPr>
              <a:defRPr smtClean="0"/>
            </a:lvl1pPr>
          </a:lstStyle>
          <a:p>
            <a:pPr>
              <a:defRPr/>
            </a:pPr>
            <a:fld id="{08221A96-1A2B-7C4B-B055-A07040D6393E}" type="datetime1">
              <a:rPr lang="en-US" altLang="en-US"/>
              <a:pPr>
                <a:defRPr/>
              </a:pPr>
              <a:t>8/20/19</a:t>
            </a:fld>
            <a:endParaRPr lang="en-US" altLang="en-US"/>
          </a:p>
        </p:txBody>
      </p:sp>
      <p:sp>
        <p:nvSpPr>
          <p:cNvPr id="10" name="Slide Number Placeholder 12">
            <a:extLst>
              <a:ext uri="{FF2B5EF4-FFF2-40B4-BE49-F238E27FC236}">
                <a16:creationId xmlns="" xmlns:a16="http://schemas.microsoft.com/office/drawing/2014/main" id="{388D1537-8ACC-3E4E-8DC4-441D0FFCEFCC}"/>
              </a:ext>
            </a:extLst>
          </p:cNvPr>
          <p:cNvSpPr>
            <a:spLocks noGrp="1"/>
          </p:cNvSpPr>
          <p:nvPr>
            <p:ph type="sldNum" sz="quarter" idx="11"/>
          </p:nvPr>
        </p:nvSpPr>
        <p:spPr>
          <a:xfrm>
            <a:off x="0" y="4667250"/>
            <a:ext cx="1447800" cy="663575"/>
          </a:xfrm>
        </p:spPr>
        <p:txBody>
          <a:bodyPr/>
          <a:lstStyle>
            <a:lvl1pPr>
              <a:defRPr sz="2800" smtClean="0"/>
            </a:lvl1pPr>
          </a:lstStyle>
          <a:p>
            <a:pPr>
              <a:defRPr/>
            </a:pPr>
            <a:fld id="{41FD3736-7F7D-844F-AE01-7CA551FE3417}" type="slidenum">
              <a:rPr lang="en-US" altLang="en-US"/>
              <a:pPr>
                <a:defRPr/>
              </a:pPr>
              <a:t>‹#›</a:t>
            </a:fld>
            <a:endParaRPr lang="en-US" altLang="en-US"/>
          </a:p>
        </p:txBody>
      </p:sp>
      <p:sp>
        <p:nvSpPr>
          <p:cNvPr id="11" name="Footer Placeholder 13">
            <a:extLst>
              <a:ext uri="{FF2B5EF4-FFF2-40B4-BE49-F238E27FC236}">
                <a16:creationId xmlns="" xmlns:a16="http://schemas.microsoft.com/office/drawing/2014/main" id="{3123AF67-0460-EE41-B0C7-A0AA7579EF8A}"/>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776736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 xmlns:a16="http://schemas.microsoft.com/office/drawing/2014/main" id="{0895A386-79AE-854B-9A93-BDAB9D1C9EC0}"/>
              </a:ext>
            </a:extLst>
          </p:cNvPr>
          <p:cNvSpPr>
            <a:spLocks noGrp="1"/>
          </p:cNvSpPr>
          <p:nvPr>
            <p:ph type="dt" sz="half" idx="10"/>
          </p:nvPr>
        </p:nvSpPr>
        <p:spPr/>
        <p:txBody>
          <a:bodyPr/>
          <a:lstStyle>
            <a:lvl1pPr>
              <a:defRPr smtClean="0"/>
            </a:lvl1pPr>
          </a:lstStyle>
          <a:p>
            <a:pPr>
              <a:defRPr/>
            </a:pPr>
            <a:fld id="{1CFF32FE-00B2-AA49-BB42-8A58B54AD625}" type="datetime1">
              <a:rPr lang="en-US" altLang="en-US"/>
              <a:pPr>
                <a:defRPr/>
              </a:pPr>
              <a:t>8/20/19</a:t>
            </a:fld>
            <a:endParaRPr lang="en-US" altLang="en-US"/>
          </a:p>
        </p:txBody>
      </p:sp>
      <p:sp>
        <p:nvSpPr>
          <p:cNvPr id="5" name="Footer Placeholder 2">
            <a:extLst>
              <a:ext uri="{FF2B5EF4-FFF2-40B4-BE49-F238E27FC236}">
                <a16:creationId xmlns="" xmlns:a16="http://schemas.microsoft.com/office/drawing/2014/main" id="{F00B3A78-6577-C341-AC53-EFBB55A5883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 xmlns:a16="http://schemas.microsoft.com/office/drawing/2014/main" id="{05995988-3CDE-9249-A958-45A13AAB5DDD}"/>
              </a:ext>
            </a:extLst>
          </p:cNvPr>
          <p:cNvSpPr>
            <a:spLocks noGrp="1"/>
          </p:cNvSpPr>
          <p:nvPr>
            <p:ph type="sldNum" sz="quarter" idx="12"/>
          </p:nvPr>
        </p:nvSpPr>
        <p:spPr/>
        <p:txBody>
          <a:bodyPr/>
          <a:lstStyle>
            <a:lvl1pPr>
              <a:defRPr smtClean="0"/>
            </a:lvl1pPr>
          </a:lstStyle>
          <a:p>
            <a:pPr>
              <a:defRPr/>
            </a:pPr>
            <a:fld id="{66DC88C5-3B8A-C949-8FB3-57F3FDC97FF6}" type="slidenum">
              <a:rPr lang="en-US" altLang="en-US"/>
              <a:pPr>
                <a:defRPr/>
              </a:pPr>
              <a:t>‹#›</a:t>
            </a:fld>
            <a:endParaRPr lang="en-US" altLang="en-US"/>
          </a:p>
        </p:txBody>
      </p:sp>
    </p:spTree>
    <p:extLst>
      <p:ext uri="{BB962C8B-B14F-4D97-AF65-F5344CB8AC3E}">
        <p14:creationId xmlns:p14="http://schemas.microsoft.com/office/powerpoint/2010/main" val="85051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29E6F81-4568-5349-BF6C-9A86730F8BF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 xmlns:a16="http://schemas.microsoft.com/office/drawing/2014/main" id="{27423D88-9E57-DB4E-9DDB-3A3831592097}"/>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 xmlns:a16="http://schemas.microsoft.com/office/drawing/2014/main" id="{62255B68-CF99-2D4A-9DA4-B457213C04E7}"/>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3ECD3748-61B1-9A4B-BA33-DBC703FFE21A}"/>
              </a:ext>
            </a:extLst>
          </p:cNvPr>
          <p:cNvSpPr>
            <a:spLocks noGrp="1"/>
          </p:cNvSpPr>
          <p:nvPr>
            <p:ph type="dt" sz="half" idx="10"/>
          </p:nvPr>
        </p:nvSpPr>
        <p:spPr>
          <a:xfrm>
            <a:off x="6553200" y="6248400"/>
            <a:ext cx="2209800" cy="365125"/>
          </a:xfrm>
        </p:spPr>
        <p:txBody>
          <a:bodyPr/>
          <a:lstStyle>
            <a:lvl1pPr>
              <a:defRPr smtClean="0"/>
            </a:lvl1pPr>
          </a:lstStyle>
          <a:p>
            <a:pPr>
              <a:defRPr/>
            </a:pPr>
            <a:fld id="{E191A001-415C-A54F-A133-521ECBEB8155}" type="datetime1">
              <a:rPr lang="en-US" altLang="en-US"/>
              <a:pPr>
                <a:defRPr/>
              </a:pPr>
              <a:t>8/20/19</a:t>
            </a:fld>
            <a:endParaRPr lang="en-US" altLang="en-US"/>
          </a:p>
        </p:txBody>
      </p:sp>
      <p:sp>
        <p:nvSpPr>
          <p:cNvPr id="8" name="Footer Placeholder 4">
            <a:extLst>
              <a:ext uri="{FF2B5EF4-FFF2-40B4-BE49-F238E27FC236}">
                <a16:creationId xmlns="" xmlns:a16="http://schemas.microsoft.com/office/drawing/2014/main" id="{FF590BF2-6A23-0346-8891-A0EBBCB6B174}"/>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73A4757C-8A32-3748-B78F-4FB68A48EF1B}"/>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F445F3FD-90F4-F34D-A21F-E3FA5F8BEEC5}" type="slidenum">
              <a:rPr lang="en-US" altLang="en-US"/>
              <a:pPr>
                <a:defRPr/>
              </a:pPr>
              <a:t>‹#›</a:t>
            </a:fld>
            <a:endParaRPr lang="en-US" altLang="en-US"/>
          </a:p>
        </p:txBody>
      </p:sp>
    </p:spTree>
    <p:extLst>
      <p:ext uri="{BB962C8B-B14F-4D97-AF65-F5344CB8AC3E}">
        <p14:creationId xmlns:p14="http://schemas.microsoft.com/office/powerpoint/2010/main" val="918769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p:cNvSpPr>
            <a:spLocks noGrp="1"/>
          </p:cNvSpPr>
          <p:nvPr>
            <p:ph type="dt" sz="half" idx="10"/>
          </p:nvPr>
        </p:nvSpPr>
        <p:spPr/>
        <p:txBody>
          <a:bodyPr/>
          <a:lstStyle>
            <a:lvl1pPr>
              <a:defRPr/>
            </a:lvl1pPr>
          </a:lstStyle>
          <a:p>
            <a:pPr>
              <a:defRPr/>
            </a:pPr>
            <a:fld id="{6F27274A-F40B-034D-ABF0-14A464528550}" type="datetime1">
              <a:rPr lang="en-US" altLang="en-US"/>
              <a:pPr>
                <a:defRPr/>
              </a:pPr>
              <a:t>8/20/19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705636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9458"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defRPr>
            </a:lvl1pPr>
          </a:lstStyle>
          <a:p>
            <a:pPr>
              <a:defRPr/>
            </a:pPr>
            <a:fld id="{EB51D00F-1750-3F40-B76C-93DB96258D9E}" type="datetime1">
              <a:rPr lang="en-US" altLang="en-US"/>
              <a:pPr>
                <a:defRPr/>
              </a:pPr>
              <a:t>8/20/19</a:t>
            </a:fld>
            <a:endParaRPr lang="en-US" alt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Microsoft_Word_97_-_2004_Document1.doc"/><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oleObject" Target="../embeddings/Microsoft_Word_97_-_2004_Document2.doc"/><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 xmlns:a16="http://schemas.microsoft.com/office/drawing/2014/main" id="{C5A7490F-6A98-4446-B6D0-7F0851FF5DB1}"/>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Market Timing: Does it work?</a:t>
            </a:r>
          </a:p>
        </p:txBody>
      </p:sp>
      <p:sp>
        <p:nvSpPr>
          <p:cNvPr id="3075" name="Rectangle 3">
            <a:extLst>
              <a:ext uri="{FF2B5EF4-FFF2-40B4-BE49-F238E27FC236}">
                <a16:creationId xmlns="" xmlns:a16="http://schemas.microsoft.com/office/drawing/2014/main" id="{535EC6CB-D9B7-2F40-B4DC-4B5F72D6C095}"/>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a:xfrm>
            <a:off x="612775" y="228600"/>
            <a:ext cx="8153400" cy="990600"/>
          </a:xfrm>
        </p:spPr>
        <p:txBody>
          <a:bodyPr/>
          <a:lstStyle/>
          <a:p>
            <a:r>
              <a:rPr lang="en-US" altLang="en-US">
                <a:ea typeface="ＭＳ Ｐゴシック" charset="-128"/>
              </a:rPr>
              <a:t>The Evidence on Market Timing</a:t>
            </a:r>
          </a:p>
        </p:txBody>
      </p:sp>
      <p:sp>
        <p:nvSpPr>
          <p:cNvPr id="165891" name="Rectangle 3">
            <a:extLst>
              <a:ext uri="{FF2B5EF4-FFF2-40B4-BE49-F238E27FC236}">
                <a16:creationId xmlns="" xmlns:a16="http://schemas.microsoft.com/office/drawing/2014/main" id="{8EEA1B50-5C1B-AA44-BCF3-9146453CDDFC}"/>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u="sng" dirty="0">
                <a:ea typeface="+mn-ea"/>
                <a:cs typeface="+mn-cs"/>
              </a:rPr>
              <a:t>Mutual Fund Managers </a:t>
            </a:r>
            <a:r>
              <a:rPr lang="en-US" dirty="0">
                <a:ea typeface="+mn-ea"/>
                <a:cs typeface="+mn-cs"/>
              </a:rPr>
              <a:t>constantly try to time markets by changing the amount of cash that they hold in the fund. If they are bullish, the cash balances decrease. If they are bearish, the cash balances increase.</a:t>
            </a:r>
          </a:p>
          <a:p>
            <a:pPr fontAlgn="auto">
              <a:spcAft>
                <a:spcPts val="0"/>
              </a:spcAft>
              <a:buFont typeface="Arial"/>
              <a:buChar char="•"/>
              <a:defRPr/>
            </a:pPr>
            <a:r>
              <a:rPr lang="en-US" u="sng" dirty="0">
                <a:ea typeface="+mn-ea"/>
                <a:cs typeface="+mn-cs"/>
              </a:rPr>
              <a:t>Investment Newsletters </a:t>
            </a:r>
            <a:r>
              <a:rPr lang="en-US" dirty="0">
                <a:ea typeface="+mn-ea"/>
                <a:cs typeface="+mn-cs"/>
              </a:rPr>
              <a:t>often take bullish or bearish views about the market.</a:t>
            </a:r>
          </a:p>
          <a:p>
            <a:pPr fontAlgn="auto">
              <a:spcAft>
                <a:spcPts val="0"/>
              </a:spcAft>
              <a:buFont typeface="Arial"/>
              <a:buChar char="•"/>
              <a:defRPr/>
            </a:pPr>
            <a:r>
              <a:rPr lang="en-US" u="sng" dirty="0">
                <a:ea typeface="+mn-ea"/>
                <a:cs typeface="+mn-cs"/>
              </a:rPr>
              <a:t>Market Strategists at investment banks </a:t>
            </a:r>
            <a:r>
              <a:rPr lang="en-US" dirty="0">
                <a:ea typeface="+mn-ea"/>
                <a:cs typeface="+mn-cs"/>
              </a:rPr>
              <a:t>make their forecasts for the overall market.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title"/>
          </p:nvPr>
        </p:nvSpPr>
        <p:spPr>
          <a:xfrm>
            <a:off x="612775" y="228600"/>
            <a:ext cx="8153400" cy="990600"/>
          </a:xfrm>
        </p:spPr>
        <p:txBody>
          <a:bodyPr/>
          <a:lstStyle/>
          <a:p>
            <a:r>
              <a:rPr lang="en-US" altLang="en-US">
                <a:ea typeface="ＭＳ Ｐゴシック" charset="-128"/>
              </a:rPr>
              <a:t>1. Mutual Fund Managers</a:t>
            </a:r>
          </a:p>
        </p:txBody>
      </p:sp>
      <p:sp>
        <p:nvSpPr>
          <p:cNvPr id="4098"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While most mutual funds don’t claim to do market timing, they implicitly do so by holding more of the fund in cash (when they are bearish) or less in cash (when they are bullish).</a:t>
            </a:r>
          </a:p>
          <a:p>
            <a:r>
              <a:rPr lang="en-US" altLang="en-US" dirty="0">
                <a:ea typeface="ＭＳ Ｐゴシック" charset="-128"/>
              </a:rPr>
              <a:t>Some mutual funds do try to time markets. They are called tactical asset allocation funds</a:t>
            </a:r>
            <a:r>
              <a:rPr lang="en-US" altLang="en-US" dirty="0" smtClean="0">
                <a:ea typeface="ＭＳ Ｐゴシック" charset="-128"/>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a:xfrm>
            <a:off x="612775" y="228600"/>
            <a:ext cx="8153400" cy="990600"/>
          </a:xfrm>
        </p:spPr>
        <p:txBody>
          <a:bodyPr/>
          <a:lstStyle/>
          <a:p>
            <a:r>
              <a:rPr lang="en-US" altLang="en-US">
                <a:ea typeface="ＭＳ Ｐゴシック" charset="-128"/>
              </a:rPr>
              <a:t>a. Mutual Fund Cash Positions</a:t>
            </a:r>
          </a:p>
        </p:txBody>
      </p:sp>
      <p:pic>
        <p:nvPicPr>
          <p:cNvPr id="5122" name="Content Placeholder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6275" y="1981200"/>
            <a:ext cx="5486400" cy="3733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 xmlns:a16="http://schemas.microsoft.com/office/drawing/2014/main" id="{36CDDF5F-1055-174F-8396-362F3245C353}"/>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b. Tactical Asset Allocation Funds: Are they better at market timing?</a:t>
            </a:r>
            <a:endParaRPr lang="en-US" dirty="0">
              <a:ea typeface="+mj-ea"/>
              <a:cs typeface="+mj-cs"/>
            </a:endParaRPr>
          </a:p>
        </p:txBody>
      </p:sp>
      <p:graphicFrame>
        <p:nvGraphicFramePr>
          <p:cNvPr id="6146" name="Object 3"/>
          <p:cNvGraphicFramePr>
            <a:graphicFrameLocks noGrp="1" noChangeAspect="1"/>
          </p:cNvGraphicFramePr>
          <p:nvPr>
            <p:ph sz="quarter" idx="1"/>
          </p:nvPr>
        </p:nvGraphicFramePr>
        <p:xfrm>
          <a:off x="1946275" y="1974850"/>
          <a:ext cx="5486400" cy="3746500"/>
        </p:xfrm>
        <a:graphic>
          <a:graphicData uri="http://schemas.openxmlformats.org/presentationml/2006/ole">
            <mc:AlternateContent xmlns:mc="http://schemas.openxmlformats.org/markup-compatibility/2006">
              <mc:Choice xmlns:v="urn:schemas-microsoft-com:vml" Requires="v">
                <p:oleObj spid="_x0000_s6149" name="Document" r:id="rId4" imgW="0" imgH="0" progId="Word.Document.8">
                  <p:embed/>
                </p:oleObj>
              </mc:Choice>
              <mc:Fallback>
                <p:oleObj name="Document" r:id="rId4" imgW="0" imgH="0" progId="Word.Document.8">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6275" y="1974850"/>
                        <a:ext cx="54864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a:xfrm>
            <a:off x="612775" y="228600"/>
            <a:ext cx="8153400" cy="990600"/>
          </a:xfrm>
        </p:spPr>
        <p:txBody>
          <a:bodyPr/>
          <a:lstStyle/>
          <a:p>
            <a:r>
              <a:rPr lang="en-US" altLang="en-US">
                <a:ea typeface="ＭＳ Ｐゴシック" charset="-128"/>
              </a:rPr>
              <a:t>2. Hedge Funds</a:t>
            </a:r>
          </a:p>
        </p:txBody>
      </p:sp>
      <p:sp>
        <p:nvSpPr>
          <p:cNvPr id="7170" name="Content Placeholder 2"/>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A paper looking at the ability of hedge funds to time markets in their focus groups (which may be commodities, currencies, fixed income or arbitrage) found </a:t>
            </a:r>
            <a:r>
              <a:rPr lang="en-US" altLang="en-US" sz="2200" u="sng">
                <a:ea typeface="ＭＳ Ｐゴシック" charset="-128"/>
              </a:rPr>
              <a:t>some evidence (albeit not overwhelming) of market timing payoff in bond and currency markets but none in equity markets</a:t>
            </a:r>
            <a:r>
              <a:rPr lang="en-US" altLang="en-US" sz="2200">
                <a:ea typeface="ＭＳ Ｐゴシック" charset="-128"/>
              </a:rPr>
              <a:t>. </a:t>
            </a:r>
          </a:p>
          <a:p>
            <a:pPr>
              <a:lnSpc>
                <a:spcPct val="80000"/>
              </a:lnSpc>
            </a:pPr>
            <a:r>
              <a:rPr lang="en-US" altLang="en-US" sz="2200">
                <a:ea typeface="ＭＳ Ｐゴシック" charset="-128"/>
              </a:rPr>
              <a:t>In contrast, a more recent and comprehensive evaluation of just 221 market timing hedge funds found evidence that </a:t>
            </a:r>
            <a:r>
              <a:rPr lang="en-US" altLang="en-US" sz="2200" u="sng">
                <a:ea typeface="ＭＳ Ｐゴシック" charset="-128"/>
              </a:rPr>
              <a:t>a few of these funds are able to time both market direction and volatility</a:t>
            </a:r>
            <a:r>
              <a:rPr lang="en-US" altLang="en-US" sz="2200">
                <a:ea typeface="ＭＳ Ｐゴシック" charset="-128"/>
              </a:rPr>
              <a:t>, and generate abnormal returns as a consequence.</a:t>
            </a:r>
          </a:p>
          <a:p>
            <a:pPr>
              <a:lnSpc>
                <a:spcPct val="80000"/>
              </a:lnSpc>
            </a:pPr>
            <a:r>
              <a:rPr lang="en-US" altLang="en-US" sz="2200">
                <a:ea typeface="ＭＳ Ｐゴシック" charset="-128"/>
              </a:rPr>
              <a:t>There is also evidence that what separates successful hedge funds from those that fail is their capacity to </a:t>
            </a:r>
            <a:r>
              <a:rPr lang="en-US" altLang="en-US" sz="2200" u="sng">
                <a:ea typeface="ＭＳ Ｐゴシック" charset="-128"/>
              </a:rPr>
              <a:t>adjust market exposure ahead of market liquidity changes, reducing exposure prior to periods of high illiquidity</a:t>
            </a:r>
            <a:r>
              <a:rPr lang="en-US" altLang="en-US" sz="2200">
                <a:ea typeface="ＭＳ Ｐゴシック" charset="-128"/>
              </a:rPr>
              <a:t>. The funds that do this best outperform funds that are don’t make the adjustment by 3.6-4.9% a year after adjusting for risk.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p:cNvSpPr>
          <p:nvPr>
            <p:ph type="title"/>
          </p:nvPr>
        </p:nvSpPr>
        <p:spPr>
          <a:xfrm>
            <a:off x="612775" y="228600"/>
            <a:ext cx="8153400" cy="990600"/>
          </a:xfrm>
        </p:spPr>
        <p:txBody>
          <a:bodyPr/>
          <a:lstStyle/>
          <a:p>
            <a:r>
              <a:rPr lang="en-US" altLang="en-US">
                <a:ea typeface="ＭＳ Ｐゴシック" charset="-128"/>
              </a:rPr>
              <a:t>3. Investment Newsletters</a:t>
            </a:r>
          </a:p>
        </p:txBody>
      </p:sp>
      <p:sp>
        <p:nvSpPr>
          <p:cNvPr id="168963" name="Rectangle 3">
            <a:extLst>
              <a:ext uri="{FF2B5EF4-FFF2-40B4-BE49-F238E27FC236}">
                <a16:creationId xmlns="" xmlns:a16="http://schemas.microsoft.com/office/drawing/2014/main" id="{030EE0FD-A07E-C446-B900-2A46D96CEC24}"/>
              </a:ext>
            </a:extLst>
          </p:cNvPr>
          <p:cNvSpPr>
            <a:spLocks noGrp="1" noChangeArrowheads="1"/>
          </p:cNvSpPr>
          <p:nvPr>
            <p:ph sz="quarter" idx="1"/>
          </p:nvPr>
        </p:nvSpPr>
        <p:spPr>
          <a:xfrm>
            <a:off x="612775" y="1600200"/>
            <a:ext cx="8153400" cy="4495800"/>
          </a:xfrm>
        </p:spPr>
        <p:txBody>
          <a:bodyPr rtlCol="0">
            <a:normAutofit fontScale="77500" lnSpcReduction="20000"/>
          </a:bodyPr>
          <a:lstStyle/>
          <a:p>
            <a:pPr fontAlgn="auto">
              <a:spcAft>
                <a:spcPts val="0"/>
              </a:spcAft>
              <a:buFont typeface="Arial"/>
              <a:buChar char="•"/>
              <a:defRPr/>
            </a:pPr>
            <a:r>
              <a:rPr lang="en-US" dirty="0">
                <a:ea typeface="+mn-ea"/>
                <a:cs typeface="+mn-cs"/>
              </a:rPr>
              <a:t>Campbell and Harvey (1996) examined the market timing abilities of investment newsletters by examining the stock/cash mixes recommended in 237 newsletters from 1980 to 1992. </a:t>
            </a:r>
          </a:p>
          <a:p>
            <a:pPr lvl="1" fontAlgn="auto">
              <a:spcAft>
                <a:spcPts val="0"/>
              </a:spcAft>
              <a:buFont typeface="Arial"/>
              <a:buChar char="–"/>
              <a:defRPr/>
            </a:pPr>
            <a:r>
              <a:rPr lang="en-US" dirty="0">
                <a:ea typeface="+mn-ea"/>
              </a:rPr>
              <a:t>If investment newsletters are good market timers, you should expect to see the </a:t>
            </a:r>
            <a:r>
              <a:rPr lang="en-US" u="sng" dirty="0">
                <a:ea typeface="+mn-ea"/>
              </a:rPr>
              <a:t>proportion allocated to stocks </a:t>
            </a:r>
            <a:r>
              <a:rPr lang="en-US" dirty="0">
                <a:ea typeface="+mn-ea"/>
              </a:rPr>
              <a:t>increase prior to the stock market going up. When the returns earned on the mixes recommended in these newsletters is compared to a buy and hold strategy, 183 or the 237 newsletters (77%) </a:t>
            </a:r>
            <a:r>
              <a:rPr lang="en-US" u="sng" dirty="0">
                <a:ea typeface="+mn-ea"/>
              </a:rPr>
              <a:t>delivered lower returns than the buy and hold strategy</a:t>
            </a:r>
            <a:r>
              <a:rPr lang="en-US" dirty="0">
                <a:ea typeface="+mn-ea"/>
              </a:rPr>
              <a:t>.  </a:t>
            </a:r>
          </a:p>
          <a:p>
            <a:pPr lvl="1" fontAlgn="auto">
              <a:spcAft>
                <a:spcPts val="0"/>
              </a:spcAft>
              <a:buFont typeface="Arial"/>
              <a:buChar char="–"/>
              <a:defRPr/>
            </a:pPr>
            <a:r>
              <a:rPr lang="en-US" dirty="0">
                <a:ea typeface="+mn-ea"/>
              </a:rPr>
              <a:t>One measure of the ineffectuality of the market timing recommendations of these investment newsletters lies in the fact that </a:t>
            </a:r>
            <a:r>
              <a:rPr lang="en-US" u="sng" dirty="0">
                <a:ea typeface="+mn-ea"/>
              </a:rPr>
              <a:t>while equity weights increased 58% of the time before market upturns, they also increased by 53% before market downturns.</a:t>
            </a:r>
            <a:r>
              <a:rPr lang="en-US" dirty="0">
                <a:ea typeface="+mn-ea"/>
              </a:rPr>
              <a:t> </a:t>
            </a:r>
          </a:p>
          <a:p>
            <a:pPr lvl="1" fontAlgn="auto">
              <a:spcAft>
                <a:spcPts val="0"/>
              </a:spcAft>
              <a:buFont typeface="Arial"/>
              <a:buChar char="–"/>
              <a:defRPr/>
            </a:pPr>
            <a:r>
              <a:rPr lang="en-US" dirty="0">
                <a:ea typeface="+mn-ea"/>
              </a:rPr>
              <a:t>There is </a:t>
            </a:r>
            <a:r>
              <a:rPr lang="en-US" u="sng" dirty="0">
                <a:ea typeface="+mn-ea"/>
              </a:rPr>
              <a:t>some evidence of continuity in performance</a:t>
            </a:r>
            <a:r>
              <a:rPr lang="en-US" dirty="0">
                <a:ea typeface="+mn-ea"/>
              </a:rPr>
              <a:t>, but the evidence is </a:t>
            </a:r>
            <a:r>
              <a:rPr lang="en-US" u="sng" dirty="0">
                <a:ea typeface="+mn-ea"/>
              </a:rPr>
              <a:t>much stronger for negative performance </a:t>
            </a:r>
            <a:r>
              <a:rPr lang="en-US" dirty="0">
                <a:ea typeface="+mn-ea"/>
              </a:rPr>
              <a:t>than for positive. In other words, investment newsletters that give bad advice on market timing are more likely to continue to give bad advice than are newsletters that gave good advice to continue giving good advice.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 xmlns:a16="http://schemas.microsoft.com/office/drawing/2014/main" id="{E20C147B-B517-BF44-91AF-23E4B42057A9}"/>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Some hope? Professional Market Timers</a:t>
            </a:r>
            <a:endParaRPr lang="en-US" dirty="0">
              <a:ea typeface="+mj-ea"/>
              <a:cs typeface="+mj-cs"/>
            </a:endParaRPr>
          </a:p>
        </p:txBody>
      </p:sp>
      <p:sp>
        <p:nvSpPr>
          <p:cNvPr id="9218" name="Rectangle 3"/>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Professional market timers provide explicit timing recommendations only to their clients, who then adjust their portfolios accordingly - shifting money into stocks if they are bullish and out of stocks if they are bearish. </a:t>
            </a:r>
          </a:p>
          <a:p>
            <a:pPr>
              <a:lnSpc>
                <a:spcPct val="80000"/>
              </a:lnSpc>
            </a:pPr>
            <a:r>
              <a:rPr lang="en-US" altLang="en-US" sz="2200">
                <a:ea typeface="ＭＳ Ｐゴシック" charset="-128"/>
              </a:rPr>
              <a:t> A study by Chance and Hemler (2001) looked at 30 professional market timers who were monitored by MoniResearch Corporation, a service monitors the performance of such advisors, and found evidence of market timing ability.</a:t>
            </a:r>
          </a:p>
          <a:p>
            <a:pPr>
              <a:lnSpc>
                <a:spcPct val="80000"/>
              </a:lnSpc>
            </a:pPr>
            <a:r>
              <a:rPr lang="en-US" altLang="en-US" sz="2200" u="sng">
                <a:ea typeface="ＭＳ Ｐゴシック" charset="-128"/>
              </a:rPr>
              <a:t>It should be noted that the timing calls were both short term and frequent.</a:t>
            </a:r>
            <a:r>
              <a:rPr lang="en-US" altLang="en-US" sz="2200">
                <a:ea typeface="ＭＳ Ｐゴシック" charset="-128"/>
              </a:rPr>
              <a:t> One market timer had a total of 303 timing signals between 1989 and 1994, and there were, on average, about 15 signals per year across all 30 market timers. Notwithstanding the high transactions costs associated with following these timing signals, following their recommendations would have generated excess returns for investors.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 xmlns:a16="http://schemas.microsoft.com/office/drawing/2014/main" id="{FA6B6E4B-E202-AF4E-9B25-BB2A24125EBA}"/>
              </a:ext>
            </a:extLst>
          </p:cNvPr>
          <p:cNvSpPr>
            <a:spLocks noGrp="1" noChangeArrowheads="1"/>
          </p:cNvSpPr>
          <p:nvPr>
            <p:ph type="title"/>
          </p:nvPr>
        </p:nvSpPr>
        <p:spPr>
          <a:xfrm>
            <a:off x="612775" y="228600"/>
            <a:ext cx="8153400" cy="990600"/>
          </a:xfrm>
        </p:spPr>
        <p:txBody>
          <a:bodyPr>
            <a:normAutofit fontScale="90000"/>
          </a:bodyPr>
          <a:lstStyle/>
          <a:p>
            <a:pPr>
              <a:defRPr/>
            </a:pPr>
            <a:r>
              <a:rPr lang="en-US" altLang="en-US" sz="4000">
                <a:ea typeface="ＭＳ Ｐゴシック" panose="020B0600070205080204" pitchFamily="34" charset="-128"/>
              </a:rPr>
              <a:t>4. Market Strategists provide timing advice…</a:t>
            </a:r>
          </a:p>
        </p:txBody>
      </p:sp>
      <p:graphicFrame>
        <p:nvGraphicFramePr>
          <p:cNvPr id="10242" name="Object 3"/>
          <p:cNvGraphicFramePr>
            <a:graphicFrameLocks noGrp="1" noChangeAspect="1"/>
          </p:cNvGraphicFramePr>
          <p:nvPr>
            <p:ph sz="quarter" idx="1"/>
          </p:nvPr>
        </p:nvGraphicFramePr>
        <p:xfrm>
          <a:off x="1946275" y="2349500"/>
          <a:ext cx="5486400" cy="2997200"/>
        </p:xfrm>
        <a:graphic>
          <a:graphicData uri="http://schemas.openxmlformats.org/presentationml/2006/ole">
            <mc:AlternateContent xmlns:mc="http://schemas.openxmlformats.org/markup-compatibility/2006">
              <mc:Choice xmlns:v="urn:schemas-microsoft-com:vml" Requires="v">
                <p:oleObj spid="_x0000_s10245" name="Document" r:id="rId4" imgW="0" imgH="0" progId="Word.Document.8">
                  <p:embed/>
                </p:oleObj>
              </mc:Choice>
              <mc:Fallback>
                <p:oleObj name="Document" r:id="rId4" imgW="0" imgH="0" progId="Word.Document.8">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6275" y="2349500"/>
                        <a:ext cx="54864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a:xfrm>
            <a:off x="612775" y="228600"/>
            <a:ext cx="8153400" cy="990600"/>
          </a:xfrm>
        </p:spPr>
        <p:txBody>
          <a:bodyPr/>
          <a:lstStyle/>
          <a:p>
            <a:r>
              <a:rPr lang="en-US" altLang="en-US">
                <a:ea typeface="ＭＳ Ｐゴシック" charset="-128"/>
              </a:rPr>
              <a:t>But how good is the advice?</a:t>
            </a:r>
          </a:p>
        </p:txBody>
      </p:sp>
      <p:pic>
        <p:nvPicPr>
          <p:cNvPr id="1126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4" y="1905000"/>
            <a:ext cx="7845425" cy="4350066"/>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a:xfrm>
            <a:off x="612775" y="228600"/>
            <a:ext cx="8153400" cy="990600"/>
          </a:xfrm>
        </p:spPr>
        <p:txBody>
          <a:bodyPr/>
          <a:lstStyle/>
          <a:p>
            <a:r>
              <a:rPr lang="en-US" altLang="en-US">
                <a:ea typeface="ＭＳ Ｐゴシック" charset="-128"/>
              </a:rPr>
              <a:t>Market timing Strategies</a:t>
            </a:r>
          </a:p>
        </p:txBody>
      </p:sp>
      <p:sp>
        <p:nvSpPr>
          <p:cNvPr id="173059" name="Rectangle 3">
            <a:extLst>
              <a:ext uri="{FF2B5EF4-FFF2-40B4-BE49-F238E27FC236}">
                <a16:creationId xmlns="" xmlns:a16="http://schemas.microsoft.com/office/drawing/2014/main" id="{DF06759E-E170-2C46-9DAE-054A8C602D0F}"/>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marL="514350" indent="-514350" fontAlgn="auto">
              <a:spcAft>
                <a:spcPts val="0"/>
              </a:spcAft>
              <a:buFont typeface="+mj-lt"/>
              <a:buAutoNum type="arabicPeriod"/>
              <a:defRPr/>
            </a:pPr>
            <a:r>
              <a:rPr lang="en-US" u="sng" dirty="0">
                <a:ea typeface="+mn-ea"/>
                <a:cs typeface="+mn-cs"/>
              </a:rPr>
              <a:t>Adjust asset allocation</a:t>
            </a:r>
            <a:r>
              <a:rPr lang="en-US" dirty="0">
                <a:ea typeface="+mn-ea"/>
                <a:cs typeface="+mn-cs"/>
              </a:rPr>
              <a:t>: Adjust your mix of assets, allocating more than you normally would (given your time horizon and risk preferences) to markets that you believe are under valued and less than you normally would to markets that are overvalued. </a:t>
            </a:r>
          </a:p>
          <a:p>
            <a:pPr marL="514350" indent="-514350" fontAlgn="auto">
              <a:spcAft>
                <a:spcPts val="0"/>
              </a:spcAft>
              <a:buFont typeface="+mj-lt"/>
              <a:buAutoNum type="arabicPeriod"/>
              <a:defRPr/>
            </a:pPr>
            <a:r>
              <a:rPr lang="en-US" u="sng" dirty="0">
                <a:ea typeface="+mn-ea"/>
                <a:cs typeface="+mn-cs"/>
              </a:rPr>
              <a:t>Switch investment styles</a:t>
            </a:r>
            <a:r>
              <a:rPr lang="en-US" dirty="0">
                <a:ea typeface="+mn-ea"/>
                <a:cs typeface="+mn-cs"/>
              </a:rPr>
              <a:t>: Switch investment styles and strategies within a market (usually stocks) to reflect expected market performance. </a:t>
            </a:r>
          </a:p>
          <a:p>
            <a:pPr marL="514350" indent="-514350" fontAlgn="auto">
              <a:spcAft>
                <a:spcPts val="0"/>
              </a:spcAft>
              <a:buFont typeface="+mj-lt"/>
              <a:buAutoNum type="arabicPeriod"/>
              <a:defRPr/>
            </a:pPr>
            <a:r>
              <a:rPr lang="en-US" u="sng" dirty="0">
                <a:ea typeface="+mn-ea"/>
                <a:cs typeface="+mn-cs"/>
              </a:rPr>
              <a:t>Sector rotation</a:t>
            </a:r>
            <a:r>
              <a:rPr lang="en-US" dirty="0">
                <a:ea typeface="+mn-ea"/>
                <a:cs typeface="+mn-cs"/>
              </a:rPr>
              <a:t>: Shift your funds within the equity market from sector to sector, depending upon your expectations of future economic and market growth. </a:t>
            </a:r>
          </a:p>
          <a:p>
            <a:pPr marL="514350" indent="-514350" fontAlgn="auto">
              <a:spcAft>
                <a:spcPts val="0"/>
              </a:spcAft>
              <a:buFont typeface="+mj-lt"/>
              <a:buAutoNum type="arabicPeriod"/>
              <a:defRPr/>
            </a:pPr>
            <a:r>
              <a:rPr lang="en-US" u="sng" dirty="0">
                <a:ea typeface="+mn-ea"/>
                <a:cs typeface="+mn-cs"/>
              </a:rPr>
              <a:t>Market speculation</a:t>
            </a:r>
            <a:r>
              <a:rPr lang="en-US" dirty="0">
                <a:ea typeface="+mn-ea"/>
                <a:cs typeface="+mn-cs"/>
              </a:rPr>
              <a:t>: Speculate on market direction, using either borrowed money (leverage) or derivatives to magnify profits. </a:t>
            </a:r>
          </a:p>
          <a:p>
            <a:pPr fontAlgn="auto">
              <a:spcAft>
                <a:spcPts val="0"/>
              </a:spcAft>
              <a:buFont typeface="Arial"/>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a:xfrm>
            <a:off x="612775" y="228600"/>
            <a:ext cx="8153400" cy="990600"/>
          </a:xfrm>
        </p:spPr>
        <p:txBody>
          <a:bodyPr/>
          <a:lstStyle/>
          <a:p>
            <a:r>
              <a:rPr lang="en-US" altLang="en-US">
                <a:ea typeface="ＭＳ Ｐゴシック" charset="-128"/>
              </a:rPr>
              <a:t>1. Asset Allocation Changes</a:t>
            </a:r>
          </a:p>
        </p:txBody>
      </p:sp>
      <p:sp>
        <p:nvSpPr>
          <p:cNvPr id="13314" name="Rectangle 3"/>
          <p:cNvSpPr>
            <a:spLocks noGrp="1"/>
          </p:cNvSpPr>
          <p:nvPr>
            <p:ph sz="quarter" idx="1"/>
          </p:nvPr>
        </p:nvSpPr>
        <p:spPr>
          <a:xfrm>
            <a:off x="612775" y="1600200"/>
            <a:ext cx="8153400" cy="4495800"/>
          </a:xfrm>
        </p:spPr>
        <p:txBody>
          <a:bodyPr/>
          <a:lstStyle/>
          <a:p>
            <a:pPr>
              <a:lnSpc>
                <a:spcPct val="80000"/>
              </a:lnSpc>
            </a:pPr>
            <a:r>
              <a:rPr lang="en-US" altLang="en-US" sz="2700" dirty="0">
                <a:ea typeface="ＭＳ Ｐゴシック" charset="-128"/>
              </a:rPr>
              <a:t>The simplest way of incorporating market timing into investment strategies is to alter the mix of assets – stocks, cash, bonds and other assets – in your portfolio. </a:t>
            </a:r>
          </a:p>
          <a:p>
            <a:pPr lvl="1">
              <a:lnSpc>
                <a:spcPct val="80000"/>
              </a:lnSpc>
            </a:pPr>
            <a:r>
              <a:rPr lang="en-US" altLang="en-US" sz="2300" dirty="0" smtClean="0">
                <a:ea typeface="ＭＳ Ｐゴシック" charset="-128"/>
              </a:rPr>
              <a:t>In this strategy, you </a:t>
            </a:r>
            <a:r>
              <a:rPr lang="en-US" altLang="en-US" sz="2300" dirty="0">
                <a:ea typeface="ＭＳ Ｐゴシック" charset="-128"/>
              </a:rPr>
              <a:t>will shift part or all of your funds out of equity markets if you believe that they are over valued and can pay a significant price if the stock market goes up. </a:t>
            </a:r>
            <a:endParaRPr lang="en-US" altLang="en-US" sz="2300" dirty="0" smtClean="0">
              <a:ea typeface="ＭＳ Ｐゴシック" charset="-128"/>
            </a:endParaRPr>
          </a:p>
          <a:p>
            <a:pPr lvl="1">
              <a:lnSpc>
                <a:spcPct val="80000"/>
              </a:lnSpc>
            </a:pPr>
            <a:r>
              <a:rPr lang="en-US" altLang="en-US" sz="2300" dirty="0" smtClean="0">
                <a:ea typeface="ＭＳ Ｐゴシック" charset="-128"/>
              </a:rPr>
              <a:t>If </a:t>
            </a:r>
            <a:r>
              <a:rPr lang="en-US" altLang="en-US" sz="2300" dirty="0">
                <a:ea typeface="ＭＳ Ｐゴシック" charset="-128"/>
              </a:rPr>
              <a:t>you adopt an all or nothing strategy, shifting 100% into equity if you believe that the market is under valued and 100% into cash if you believe that it is overvalued, you increase the cost of being wrong. </a:t>
            </a:r>
          </a:p>
          <a:p>
            <a:pPr>
              <a:lnSpc>
                <a:spcPct val="80000"/>
              </a:lnSpc>
            </a:pPr>
            <a:endParaRPr lang="en-US" altLang="en-US" sz="2700" dirty="0">
              <a:ea typeface="ＭＳ Ｐゴシック"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612775" y="228600"/>
            <a:ext cx="8153400" cy="990600"/>
          </a:xfrm>
        </p:spPr>
        <p:txBody>
          <a:bodyPr/>
          <a:lstStyle/>
          <a:p>
            <a:r>
              <a:rPr lang="en-US" altLang="en-US">
                <a:ea typeface="ＭＳ Ｐゴシック" charset="-128"/>
              </a:rPr>
              <a:t>2. Style Switching</a:t>
            </a:r>
          </a:p>
        </p:txBody>
      </p:sp>
      <p:sp>
        <p:nvSpPr>
          <p:cNvPr id="14338" name="Rectangle 3"/>
          <p:cNvSpPr>
            <a:spLocks noGrp="1"/>
          </p:cNvSpPr>
          <p:nvPr>
            <p:ph sz="quarter" idx="1"/>
          </p:nvPr>
        </p:nvSpPr>
        <p:spPr>
          <a:xfrm>
            <a:off x="612775" y="1600200"/>
            <a:ext cx="8153400" cy="4495800"/>
          </a:xfrm>
        </p:spPr>
        <p:txBody>
          <a:bodyPr/>
          <a:lstStyle/>
          <a:p>
            <a:pPr>
              <a:lnSpc>
                <a:spcPct val="80000"/>
              </a:lnSpc>
            </a:pPr>
            <a:r>
              <a:rPr lang="en-US" altLang="en-US" sz="2200" dirty="0">
                <a:ea typeface="ＭＳ Ｐゴシック" charset="-128"/>
              </a:rPr>
              <a:t>There are some investment strategies that do well in bull markets and others that do better in bear markets. If you can identify when markets are overvalued or undervalued, you could shift from one strategy to another or even from one investment philosophy to another just in time for a market shift.</a:t>
            </a:r>
          </a:p>
          <a:p>
            <a:pPr>
              <a:lnSpc>
                <a:spcPct val="80000"/>
              </a:lnSpc>
            </a:pPr>
            <a:r>
              <a:rPr lang="en-US" altLang="en-US" sz="2200" u="sng" dirty="0">
                <a:ea typeface="ＭＳ Ｐゴシック" charset="-128"/>
              </a:rPr>
              <a:t>Growth and small cap investing do better when growth is low and when the yield curve is downward sloping</a:t>
            </a:r>
            <a:r>
              <a:rPr lang="en-US" altLang="en-US" sz="2200" dirty="0">
                <a:ea typeface="ＭＳ Ｐゴシック" charset="-128"/>
              </a:rPr>
              <a:t>. </a:t>
            </a:r>
          </a:p>
          <a:p>
            <a:pPr>
              <a:lnSpc>
                <a:spcPct val="80000"/>
              </a:lnSpc>
            </a:pPr>
            <a:r>
              <a:rPr lang="en-US" altLang="en-US" sz="2200" dirty="0">
                <a:ea typeface="ＭＳ Ｐゴシック" charset="-128"/>
              </a:rPr>
              <a:t>Kao and Shumaker estimate the returns an investor would have made if she had switched with perfect foresight from 1979 to 1997 from value to growth stocks and back for both small cap and large cap stocks. The annual returns from a perfect foresight strategy each year would have been 20.86% for large cap stocks and 27.30% for small cap stocks. In contrast, the annual return across all stocks was only 10.33% over the period.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a:xfrm>
            <a:off x="612775" y="228600"/>
            <a:ext cx="8153400" cy="990600"/>
          </a:xfrm>
        </p:spPr>
        <p:txBody>
          <a:bodyPr/>
          <a:lstStyle/>
          <a:p>
            <a:r>
              <a:rPr lang="en-US" altLang="en-US">
                <a:ea typeface="ＭＳ Ｐゴシック" charset="-128"/>
              </a:rPr>
              <a:t>3. Sector Rotation</a:t>
            </a:r>
          </a:p>
        </p:txBody>
      </p:sp>
      <p:pic>
        <p:nvPicPr>
          <p:cNvPr id="15362"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85800" y="1666753"/>
            <a:ext cx="7924800" cy="4408617"/>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612775" y="228600"/>
            <a:ext cx="8153400" cy="990600"/>
          </a:xfrm>
        </p:spPr>
        <p:txBody>
          <a:bodyPr/>
          <a:lstStyle/>
          <a:p>
            <a:r>
              <a:rPr lang="en-US" altLang="en-US">
                <a:ea typeface="ＭＳ Ｐゴシック" charset="-128"/>
              </a:rPr>
              <a:t>4. Speculation</a:t>
            </a:r>
          </a:p>
        </p:txBody>
      </p:sp>
      <p:sp>
        <p:nvSpPr>
          <p:cNvPr id="177155" name="Rectangle 3">
            <a:extLst>
              <a:ext uri="{FF2B5EF4-FFF2-40B4-BE49-F238E27FC236}">
                <a16:creationId xmlns="" xmlns:a16="http://schemas.microsoft.com/office/drawing/2014/main" id="{2560A4F8-836C-0F44-A351-618414FAB848}"/>
              </a:ext>
            </a:extLst>
          </p:cNvPr>
          <p:cNvSpPr>
            <a:spLocks noGrp="1" noChangeArrowheads="1"/>
          </p:cNvSpPr>
          <p:nvPr>
            <p:ph sz="quarter" idx="1"/>
          </p:nvPr>
        </p:nvSpPr>
        <p:spPr>
          <a:xfrm>
            <a:off x="612775" y="1600200"/>
            <a:ext cx="8153400" cy="4495800"/>
          </a:xfrm>
        </p:spPr>
        <p:txBody>
          <a:bodyPr rtlCol="0">
            <a:normAutofit/>
          </a:bodyPr>
          <a:lstStyle/>
          <a:p>
            <a:pPr fontAlgn="auto">
              <a:spcAft>
                <a:spcPts val="0"/>
              </a:spcAft>
              <a:buFont typeface="Arial"/>
              <a:buChar char="•"/>
              <a:defRPr/>
            </a:pPr>
            <a:r>
              <a:rPr lang="en-US">
                <a:ea typeface="+mn-ea"/>
                <a:cs typeface="+mn-cs"/>
              </a:rPr>
              <a:t>The most direct way to take advantage of your market timing abilities is to buy assets in a market that you believe is under valued and sell assets in one that you believe is over valued. </a:t>
            </a:r>
          </a:p>
          <a:p>
            <a:pPr fontAlgn="auto">
              <a:spcAft>
                <a:spcPts val="0"/>
              </a:spcAft>
              <a:buFont typeface="Arial"/>
              <a:buChar char="•"/>
              <a:defRPr/>
            </a:pPr>
            <a:r>
              <a:rPr lang="en-US">
                <a:ea typeface="+mn-ea"/>
                <a:cs typeface="+mn-cs"/>
              </a:rPr>
              <a:t>It is a high risk, high return strategy. If you are successful, you will earn an immense amount of money. If you are wrong, you could lose it all.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612775" y="228600"/>
            <a:ext cx="8153400" cy="990600"/>
          </a:xfrm>
        </p:spPr>
        <p:txBody>
          <a:bodyPr/>
          <a:lstStyle/>
          <a:p>
            <a:r>
              <a:rPr lang="en-US" altLang="en-US">
                <a:ea typeface="ＭＳ Ｐゴシック" charset="-128"/>
              </a:rPr>
              <a:t>Market Timing Instruments</a:t>
            </a:r>
          </a:p>
        </p:txBody>
      </p:sp>
      <p:sp>
        <p:nvSpPr>
          <p:cNvPr id="3" name="Content Placeholder 2">
            <a:extLst>
              <a:ext uri="{FF2B5EF4-FFF2-40B4-BE49-F238E27FC236}">
                <a16:creationId xmlns="" xmlns:a16="http://schemas.microsoft.com/office/drawing/2014/main" id="{CC9EBDC0-9FFF-1F4D-9DE6-27FE9B701DD1}"/>
              </a:ext>
            </a:extLst>
          </p:cNvPr>
          <p:cNvSpPr>
            <a:spLocks noGrp="1"/>
          </p:cNvSpPr>
          <p:nvPr>
            <p:ph sz="quarter" idx="1"/>
          </p:nvPr>
        </p:nvSpPr>
        <p:spPr>
          <a:xfrm>
            <a:off x="612775" y="1600200"/>
            <a:ext cx="8153400" cy="4495800"/>
          </a:xfrm>
        </p:spPr>
        <p:txBody>
          <a:bodyPr rtlCol="0">
            <a:normAutofit fontScale="85000" lnSpcReduction="10000"/>
          </a:bodyPr>
          <a:lstStyle/>
          <a:p>
            <a:pPr marL="514350" indent="-514350" fontAlgn="auto">
              <a:spcAft>
                <a:spcPts val="0"/>
              </a:spcAft>
              <a:buFont typeface="+mj-lt"/>
              <a:buAutoNum type="arabicPeriod"/>
              <a:defRPr/>
            </a:pPr>
            <a:r>
              <a:rPr lang="en-US" u="sng" dirty="0">
                <a:ea typeface="+mn-ea"/>
                <a:cs typeface="+mn-cs"/>
              </a:rPr>
              <a:t>Futures contracts</a:t>
            </a:r>
            <a:r>
              <a:rPr lang="en-US" dirty="0">
                <a:ea typeface="+mn-ea"/>
                <a:cs typeface="+mn-cs"/>
              </a:rPr>
              <a:t>: There are futures contracts on every asset class: commodities, currencies, fixed income, equities and even real estate, allowing you to go either long or short on whichever asset classes that you choose. </a:t>
            </a:r>
          </a:p>
          <a:p>
            <a:pPr marL="514350" indent="-514350" fontAlgn="auto">
              <a:spcAft>
                <a:spcPts val="0"/>
              </a:spcAft>
              <a:buFont typeface="+mj-lt"/>
              <a:buAutoNum type="arabicPeriod"/>
              <a:defRPr/>
            </a:pPr>
            <a:r>
              <a:rPr lang="en-US" u="sng" dirty="0">
                <a:ea typeface="+mn-ea"/>
                <a:cs typeface="+mn-cs"/>
              </a:rPr>
              <a:t>Options contracts</a:t>
            </a:r>
            <a:r>
              <a:rPr lang="en-US" dirty="0">
                <a:ea typeface="+mn-ea"/>
                <a:cs typeface="+mn-cs"/>
              </a:rPr>
              <a:t>: Options provide many of the same advantages that futures contracts offer, allowing investors to make large positive or negative bets, with liquidity and low costs. </a:t>
            </a:r>
          </a:p>
          <a:p>
            <a:pPr marL="514350" indent="-514350" fontAlgn="auto">
              <a:spcAft>
                <a:spcPts val="0"/>
              </a:spcAft>
              <a:buFont typeface="+mj-lt"/>
              <a:buAutoNum type="arabicPeriod"/>
              <a:defRPr/>
            </a:pPr>
            <a:r>
              <a:rPr lang="en-US" u="sng" dirty="0">
                <a:ea typeface="+mn-ea"/>
                <a:cs typeface="+mn-cs"/>
              </a:rPr>
              <a:t>Exchange Traded Funds (ETFs)</a:t>
            </a:r>
            <a:r>
              <a:rPr lang="en-US" dirty="0">
                <a:ea typeface="+mn-ea"/>
                <a:cs typeface="+mn-cs"/>
              </a:rPr>
              <a:t>: Like futures contracts, ETFs do not require you to pay a time premium to make a market bet. Unlike options or futures, which have finite lives, you can hold an ETF for any period you choose.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 xmlns:a16="http://schemas.microsoft.com/office/drawing/2014/main" id="{CEB7B7D7-3D30-E548-A27C-F91E253A9D22}"/>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Connecting Market Timing to Security Selection</a:t>
            </a:r>
          </a:p>
        </p:txBody>
      </p:sp>
      <p:sp>
        <p:nvSpPr>
          <p:cNvPr id="18434" name="Rectangle 3"/>
          <p:cNvSpPr>
            <a:spLocks noGrp="1"/>
          </p:cNvSpPr>
          <p:nvPr>
            <p:ph sz="quarter" idx="1"/>
          </p:nvPr>
        </p:nvSpPr>
        <p:spPr>
          <a:xfrm>
            <a:off x="612775" y="1600200"/>
            <a:ext cx="8153400" cy="4495800"/>
          </a:xfrm>
        </p:spPr>
        <p:txBody>
          <a:bodyPr/>
          <a:lstStyle/>
          <a:p>
            <a:pPr>
              <a:lnSpc>
                <a:spcPct val="80000"/>
              </a:lnSpc>
            </a:pPr>
            <a:r>
              <a:rPr lang="en-US" altLang="en-US" sz="2200">
                <a:ea typeface="ＭＳ Ｐゴシック" charset="-128"/>
              </a:rPr>
              <a:t>You can be both a market timer and security selector. The same beliefs about markets that led you to become a security selector may also lead you to become a market timer. In fact, there are many investors who combine asset allocation and security selection in a coherent investment strategy.</a:t>
            </a:r>
          </a:p>
          <a:p>
            <a:pPr>
              <a:lnSpc>
                <a:spcPct val="80000"/>
              </a:lnSpc>
            </a:pPr>
            <a:r>
              <a:rPr lang="en-US" altLang="en-US" sz="2200">
                <a:ea typeface="ＭＳ Ｐゴシック" charset="-128"/>
              </a:rPr>
              <a:t>There are, however, two caveats to an investment philosophy that includes this combination. </a:t>
            </a:r>
          </a:p>
          <a:p>
            <a:pPr lvl="1">
              <a:lnSpc>
                <a:spcPct val="80000"/>
              </a:lnSpc>
            </a:pPr>
            <a:r>
              <a:rPr lang="en-US" altLang="en-US" sz="2000">
                <a:ea typeface="ＭＳ Ｐゴシック" charset="-128"/>
              </a:rPr>
              <a:t>To the extent that you have differing skills as a market timer and as a security selector, you have to gauge where your differential advantage lies, since you have limited time and resources to direct towards your task of building a portfolio. </a:t>
            </a:r>
          </a:p>
          <a:p>
            <a:pPr lvl="1">
              <a:lnSpc>
                <a:spcPct val="80000"/>
              </a:lnSpc>
            </a:pPr>
            <a:r>
              <a:rPr lang="en-US" altLang="en-US" sz="2000">
                <a:ea typeface="ＭＳ Ｐゴシック" charset="-128"/>
              </a:rPr>
              <a:t>You may find that your attempts at market timing are under cutting your asset selection and that your overall returns suffer as a consequence.  If this is the case, you should abandon market timing and focus exclusively on security selection.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1351</TotalTime>
  <Words>1445</Words>
  <Application>Microsoft Macintosh PowerPoint</Application>
  <PresentationFormat>On-screen Show (4:3)</PresentationFormat>
  <Paragraphs>53</Paragraphs>
  <Slides>17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Calibri</vt:lpstr>
      <vt:lpstr>ＭＳ Ｐゴシック</vt:lpstr>
      <vt:lpstr>Times</vt:lpstr>
      <vt:lpstr>Wingdings</vt:lpstr>
      <vt:lpstr>Wingdings 2</vt:lpstr>
      <vt:lpstr>Arial</vt:lpstr>
      <vt:lpstr>Basic</vt:lpstr>
      <vt:lpstr>Document</vt:lpstr>
      <vt:lpstr>Market Timing: Does it work?</vt:lpstr>
      <vt:lpstr>The Evidence on Market Timing</vt:lpstr>
      <vt:lpstr>1. Mutual Fund Managers</vt:lpstr>
      <vt:lpstr>a. Mutual Fund Cash Positions</vt:lpstr>
      <vt:lpstr>b. Tactical Asset Allocation Funds: Are they better at market timing?</vt:lpstr>
      <vt:lpstr>2. Hedge Funds</vt:lpstr>
      <vt:lpstr>3. Investment Newsletters</vt:lpstr>
      <vt:lpstr>Some hope? Professional Market Timers</vt:lpstr>
      <vt:lpstr>4. Market Strategists provide timing advice…</vt:lpstr>
      <vt:lpstr>But how good is the advice?</vt:lpstr>
      <vt:lpstr>Market timing Strategies</vt:lpstr>
      <vt:lpstr>1. Asset Allocation Changes</vt:lpstr>
      <vt:lpstr>2. Style Switching</vt:lpstr>
      <vt:lpstr>3. Sector Rotation</vt:lpstr>
      <vt:lpstr>4. Speculation</vt:lpstr>
      <vt:lpstr>Market Timing Instruments</vt:lpstr>
      <vt:lpstr>Connecting Market Timing to Security Selection</vt:lpstr>
    </vt:vector>
  </TitlesOfParts>
  <Company>Stern School</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103</cp:revision>
  <cp:lastPrinted>1998-08-25T17:04:55Z</cp:lastPrinted>
  <dcterms:created xsi:type="dcterms:W3CDTF">1998-07-22T17:34:10Z</dcterms:created>
  <dcterms:modified xsi:type="dcterms:W3CDTF">2019-08-20T16:33:17Z</dcterms:modified>
</cp:coreProperties>
</file>