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0" r:id="rId1"/>
  </p:sldMasterIdLst>
  <p:notesMasterIdLst>
    <p:notesMasterId r:id="rId20"/>
  </p:notesMasterIdLst>
  <p:sldIdLst>
    <p:sldId id="256" r:id="rId2"/>
    <p:sldId id="279" r:id="rId3"/>
    <p:sldId id="280" r:id="rId4"/>
    <p:sldId id="312" r:id="rId5"/>
    <p:sldId id="257" r:id="rId6"/>
    <p:sldId id="258" r:id="rId7"/>
    <p:sldId id="260" r:id="rId8"/>
    <p:sldId id="283" r:id="rId9"/>
    <p:sldId id="284" r:id="rId10"/>
    <p:sldId id="285" r:id="rId11"/>
    <p:sldId id="286" r:id="rId12"/>
    <p:sldId id="287" r:id="rId13"/>
    <p:sldId id="288" r:id="rId14"/>
    <p:sldId id="313" r:id="rId15"/>
    <p:sldId id="289" r:id="rId16"/>
    <p:sldId id="282" r:id="rId17"/>
    <p:sldId id="315" r:id="rId18"/>
    <p:sldId id="314" r:id="rId1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 xmlns:a16="http://schemas.microsoft.com/office/drawing/2014/main" id="{4ED2AD3A-D7C8-B44F-96E1-3F37D2349A5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 xmlns:a16="http://schemas.microsoft.com/office/drawing/2014/main" id="{9ED54471-10F9-014A-A13A-F0A04006C1A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5" name="Rectangle 5">
            <a:extLst>
              <a:ext uri="{FF2B5EF4-FFF2-40B4-BE49-F238E27FC236}">
                <a16:creationId xmlns="" xmlns:a16="http://schemas.microsoft.com/office/drawing/2014/main" id="{FA883511-DFC0-8240-AEFB-DF8BDEC5CAF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 xmlns:a16="http://schemas.microsoft.com/office/drawing/2014/main" id="{55FABB22-EFF9-7C4D-8048-A5CEF26D4B8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 xmlns:a16="http://schemas.microsoft.com/office/drawing/2014/main" id="{915EC799-AE8C-C74C-80EF-E92C73268CA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A80768B7-F41A-4E4B-AFBB-9CF0CE35658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D8C4292-1F78-7642-A8E5-9FD403A8D54C}"/>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4AC66827-7D68-5A44-8C3A-F0E9938E3BEF}"/>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E6DB6E33-D491-7F41-AD42-771422F8B3A1}"/>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25B93FD2-1E6C-4948-8194-5CE302E53917}"/>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4D39E0E5-E891-454D-B4C5-9BFBD014566D}"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6D9365AB-BD4D-554E-BEB1-6C0D6B83A378}"/>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56CF3ACF-54BB-5342-85F8-7EE9C5101FDC}"/>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27E4C53B-DEC3-6149-A02B-A00230EECBDD}" type="slidenum">
              <a:rPr lang="en-US" altLang="en-US"/>
              <a:pPr>
                <a:defRPr/>
              </a:pPr>
              <a:t>‹#›</a:t>
            </a:fld>
            <a:endParaRPr lang="en-US" altLang="en-US"/>
          </a:p>
        </p:txBody>
      </p:sp>
    </p:spTree>
    <p:extLst>
      <p:ext uri="{BB962C8B-B14F-4D97-AF65-F5344CB8AC3E}">
        <p14:creationId xmlns:p14="http://schemas.microsoft.com/office/powerpoint/2010/main" val="7191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552C92DD-9370-3D45-A0CB-B086549FC1C8}"/>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EA1646CD-9516-324B-A2DD-83EF647B45D6}"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42427B14-0F53-1F4A-A284-08DA76B4BCDF}"/>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6C5F15DC-AB3F-344A-8085-68BA4F5F090F}"/>
              </a:ext>
            </a:extLst>
          </p:cNvPr>
          <p:cNvSpPr>
            <a:spLocks noGrp="1"/>
          </p:cNvSpPr>
          <p:nvPr>
            <p:ph type="sldNum" sz="quarter" idx="11"/>
          </p:nvPr>
        </p:nvSpPr>
        <p:spPr/>
        <p:txBody>
          <a:bodyPr/>
          <a:lstStyle>
            <a:lvl1pPr>
              <a:defRPr smtClean="0"/>
            </a:lvl1pPr>
          </a:lstStyle>
          <a:p>
            <a:pPr>
              <a:defRPr/>
            </a:pPr>
            <a:fld id="{1B9ED40C-315F-694E-93DD-F076C6AFDCB9}" type="slidenum">
              <a:rPr lang="en-US" altLang="en-US"/>
              <a:pPr>
                <a:defRPr/>
              </a:pPr>
              <a:t>‹#›</a:t>
            </a:fld>
            <a:endParaRPr lang="en-US" altLang="en-US"/>
          </a:p>
        </p:txBody>
      </p:sp>
    </p:spTree>
    <p:extLst>
      <p:ext uri="{BB962C8B-B14F-4D97-AF65-F5344CB8AC3E}">
        <p14:creationId xmlns:p14="http://schemas.microsoft.com/office/powerpoint/2010/main" val="1733140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3269618-EDA0-E14A-B5A3-08F37ECB7B75}"/>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FF1A97F7-9814-754D-98AB-98167E67E077}"/>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8CAF245F-34F6-D94E-A862-2E9DDF514DF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74612E33-0EC6-7D49-87C5-49CBEF732650}"/>
              </a:ext>
            </a:extLst>
          </p:cNvPr>
          <p:cNvSpPr>
            <a:spLocks noGrp="1"/>
          </p:cNvSpPr>
          <p:nvPr>
            <p:ph type="dt" sz="half" idx="10"/>
          </p:nvPr>
        </p:nvSpPr>
        <p:spPr/>
        <p:txBody>
          <a:bodyPr/>
          <a:lstStyle>
            <a:lvl1pPr>
              <a:defRPr smtClean="0"/>
            </a:lvl1pPr>
          </a:lstStyle>
          <a:p>
            <a:pPr>
              <a:defRPr/>
            </a:pPr>
            <a:fld id="{F112D88E-DCD1-CB4E-9B43-ADE586CAD090}"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D1758BB2-99D5-7949-AAFA-FC316ADDE0EF}"/>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0FF0159A-C861-F541-9189-34581DAA85DD}"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B6D247A4-33BA-7044-9C44-A3919B26083F}"/>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2710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6449B9DE-E15F-CA47-8F4A-271C79F443B4}"/>
              </a:ext>
            </a:extLst>
          </p:cNvPr>
          <p:cNvSpPr>
            <a:spLocks noGrp="1"/>
          </p:cNvSpPr>
          <p:nvPr>
            <p:ph type="dt" sz="half" idx="10"/>
          </p:nvPr>
        </p:nvSpPr>
        <p:spPr/>
        <p:txBody>
          <a:bodyPr/>
          <a:lstStyle>
            <a:lvl1pPr>
              <a:defRPr smtClean="0"/>
            </a:lvl1pPr>
          </a:lstStyle>
          <a:p>
            <a:pPr>
              <a:defRPr/>
            </a:pPr>
            <a:fld id="{86E43C50-598F-D949-A636-C35807ED9368}"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F797A228-DF52-444C-8BB2-0F186C8BAE13}"/>
              </a:ext>
            </a:extLst>
          </p:cNvPr>
          <p:cNvSpPr>
            <a:spLocks noGrp="1"/>
          </p:cNvSpPr>
          <p:nvPr>
            <p:ph type="sldNum" sz="quarter" idx="11"/>
          </p:nvPr>
        </p:nvSpPr>
        <p:spPr/>
        <p:txBody>
          <a:bodyPr/>
          <a:lstStyle>
            <a:lvl1pPr>
              <a:defRPr smtClean="0"/>
            </a:lvl1pPr>
          </a:lstStyle>
          <a:p>
            <a:pPr>
              <a:defRPr/>
            </a:pPr>
            <a:fld id="{DBBDE3E4-423A-4A41-B1FE-85D09655CAF5}"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EC12B2D4-FBAD-124D-8E9E-25FFA7EF7B49}"/>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43318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A20535A8-FA33-B94A-87A3-F018035DBCFE}"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7331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C405085E-C77F-954E-8A77-00498C07CEE2}"/>
              </a:ext>
            </a:extLst>
          </p:cNvPr>
          <p:cNvSpPr>
            <a:spLocks noGrp="1"/>
          </p:cNvSpPr>
          <p:nvPr>
            <p:ph type="dt" sz="half" idx="10"/>
          </p:nvPr>
        </p:nvSpPr>
        <p:spPr/>
        <p:txBody>
          <a:bodyPr/>
          <a:lstStyle>
            <a:lvl1pPr>
              <a:defRPr smtClean="0"/>
            </a:lvl1pPr>
          </a:lstStyle>
          <a:p>
            <a:pPr>
              <a:defRPr/>
            </a:pPr>
            <a:fld id="{2EC1A298-4C97-A741-99F8-84A4EAC2189E}"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728B49CF-FC4E-4045-AF15-6D80132278A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233242AC-90EA-8443-952F-5902FAA1F92B}"/>
              </a:ext>
            </a:extLst>
          </p:cNvPr>
          <p:cNvSpPr>
            <a:spLocks noGrp="1"/>
          </p:cNvSpPr>
          <p:nvPr>
            <p:ph type="sldNum" sz="quarter" idx="12"/>
          </p:nvPr>
        </p:nvSpPr>
        <p:spPr/>
        <p:txBody>
          <a:bodyPr/>
          <a:lstStyle>
            <a:lvl1pPr>
              <a:defRPr smtClean="0"/>
            </a:lvl1pPr>
          </a:lstStyle>
          <a:p>
            <a:pPr>
              <a:defRPr/>
            </a:pPr>
            <a:fld id="{D52641F6-F59E-3A4F-8FEE-5DD0651F9629}" type="slidenum">
              <a:rPr lang="en-US" altLang="en-US"/>
              <a:pPr>
                <a:defRPr/>
              </a:pPr>
              <a:t>‹#›</a:t>
            </a:fld>
            <a:endParaRPr lang="en-US" altLang="en-US"/>
          </a:p>
        </p:txBody>
      </p:sp>
    </p:spTree>
    <p:extLst>
      <p:ext uri="{BB962C8B-B14F-4D97-AF65-F5344CB8AC3E}">
        <p14:creationId xmlns:p14="http://schemas.microsoft.com/office/powerpoint/2010/main" val="1356096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4EA88A9-8A14-5F4B-AEF9-F9E02C071019}"/>
              </a:ext>
            </a:extLst>
          </p:cNvPr>
          <p:cNvSpPr>
            <a:spLocks noGrp="1"/>
          </p:cNvSpPr>
          <p:nvPr>
            <p:ph type="dt" sz="half" idx="10"/>
          </p:nvPr>
        </p:nvSpPr>
        <p:spPr/>
        <p:txBody>
          <a:bodyPr/>
          <a:lstStyle>
            <a:lvl1pPr>
              <a:defRPr smtClean="0"/>
            </a:lvl1pPr>
          </a:lstStyle>
          <a:p>
            <a:pPr>
              <a:defRPr/>
            </a:pPr>
            <a:fld id="{94707AFA-479C-5D42-8CDA-4CFDD79516DC}"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D2E37035-5DB2-3243-BF1B-53DC80EAB3D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43A74718-E4AF-2241-A96A-99873C0B4F72}"/>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D8425C3A-61F2-584B-844D-98DA378AFE5D}" type="slidenum">
              <a:rPr lang="en-US" altLang="en-US"/>
              <a:pPr>
                <a:defRPr/>
              </a:pPr>
              <a:t>‹#›</a:t>
            </a:fld>
            <a:endParaRPr lang="en-US" altLang="en-US"/>
          </a:p>
        </p:txBody>
      </p:sp>
    </p:spTree>
    <p:extLst>
      <p:ext uri="{BB962C8B-B14F-4D97-AF65-F5344CB8AC3E}">
        <p14:creationId xmlns:p14="http://schemas.microsoft.com/office/powerpoint/2010/main" val="672904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ADCBD66C-FD7E-4644-AFFC-CE43E08A514B}"/>
              </a:ext>
            </a:extLst>
          </p:cNvPr>
          <p:cNvSpPr>
            <a:spLocks noGrp="1"/>
          </p:cNvSpPr>
          <p:nvPr>
            <p:ph type="dt" sz="half" idx="10"/>
          </p:nvPr>
        </p:nvSpPr>
        <p:spPr/>
        <p:txBody>
          <a:bodyPr/>
          <a:lstStyle>
            <a:lvl1pPr>
              <a:defRPr smtClean="0"/>
            </a:lvl1pPr>
          </a:lstStyle>
          <a:p>
            <a:pPr>
              <a:defRPr/>
            </a:pPr>
            <a:fld id="{997B39A6-A576-EE44-BC0C-18ED3D692A8C}"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D194C8B4-12B8-2F48-B0D0-F05C4E0578C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70185D03-477F-FC4C-BE65-C1C4FA7BC16F}"/>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60878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CC1021BE-9CA7-8C43-BEDE-4476FBD669FD}"/>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C372D429-BC7A-314C-A69F-271A1562EA28}"/>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70AB2911-6741-F34A-9EFE-EFE517101893}"/>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671D4BBD-A026-E84B-A5BD-B65998C2F145}"/>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E1D6A944-F292-9948-8C49-0CF167B03D13}"/>
              </a:ext>
            </a:extLst>
          </p:cNvPr>
          <p:cNvSpPr>
            <a:spLocks noGrp="1"/>
          </p:cNvSpPr>
          <p:nvPr>
            <p:ph type="dt" sz="half" idx="10"/>
          </p:nvPr>
        </p:nvSpPr>
        <p:spPr>
          <a:xfrm>
            <a:off x="6248400" y="6248400"/>
            <a:ext cx="2667000" cy="365125"/>
          </a:xfrm>
        </p:spPr>
        <p:txBody>
          <a:bodyPr/>
          <a:lstStyle>
            <a:lvl1pPr>
              <a:defRPr smtClean="0"/>
            </a:lvl1pPr>
          </a:lstStyle>
          <a:p>
            <a:pPr>
              <a:defRPr/>
            </a:pPr>
            <a:fld id="{91F61162-3F55-BA45-A378-3933EC9552AD}"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84241EF5-1174-6E49-8B72-B4BE0FE4C1EF}"/>
              </a:ext>
            </a:extLst>
          </p:cNvPr>
          <p:cNvSpPr>
            <a:spLocks noGrp="1"/>
          </p:cNvSpPr>
          <p:nvPr>
            <p:ph type="sldNum" sz="quarter" idx="11"/>
          </p:nvPr>
        </p:nvSpPr>
        <p:spPr>
          <a:xfrm>
            <a:off x="0" y="4667250"/>
            <a:ext cx="1447800" cy="663575"/>
          </a:xfrm>
        </p:spPr>
        <p:txBody>
          <a:bodyPr/>
          <a:lstStyle>
            <a:lvl1pPr>
              <a:defRPr sz="2800" smtClean="0"/>
            </a:lvl1pPr>
          </a:lstStyle>
          <a:p>
            <a:pPr>
              <a:defRPr/>
            </a:pPr>
            <a:fld id="{D3A117B7-4A2E-B84D-8D57-E50ADA2F1BB5}"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4A2F8BF8-80CB-2E42-AEB4-B4273678F4F4}"/>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18583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1ACC1112-06D6-AD42-8966-1B06465B2BD6}"/>
              </a:ext>
            </a:extLst>
          </p:cNvPr>
          <p:cNvSpPr>
            <a:spLocks noGrp="1"/>
          </p:cNvSpPr>
          <p:nvPr>
            <p:ph type="dt" sz="half" idx="10"/>
          </p:nvPr>
        </p:nvSpPr>
        <p:spPr/>
        <p:txBody>
          <a:bodyPr/>
          <a:lstStyle>
            <a:lvl1pPr>
              <a:defRPr smtClean="0"/>
            </a:lvl1pPr>
          </a:lstStyle>
          <a:p>
            <a:pPr>
              <a:defRPr/>
            </a:pPr>
            <a:fld id="{1CF674E6-5097-AF4D-B5C8-18DAE0F84182}"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91EF842D-73CF-2443-A42A-DFA12267E42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15DAAA95-C401-5248-90B0-F1779802966B}"/>
              </a:ext>
            </a:extLst>
          </p:cNvPr>
          <p:cNvSpPr>
            <a:spLocks noGrp="1"/>
          </p:cNvSpPr>
          <p:nvPr>
            <p:ph type="sldNum" sz="quarter" idx="12"/>
          </p:nvPr>
        </p:nvSpPr>
        <p:spPr/>
        <p:txBody>
          <a:bodyPr/>
          <a:lstStyle>
            <a:lvl1pPr>
              <a:defRPr smtClean="0"/>
            </a:lvl1pPr>
          </a:lstStyle>
          <a:p>
            <a:pPr>
              <a:defRPr/>
            </a:pPr>
            <a:fld id="{189A1D5F-CBC6-0445-A1B9-B817890585BA}" type="slidenum">
              <a:rPr lang="en-US" altLang="en-US"/>
              <a:pPr>
                <a:defRPr/>
              </a:pPr>
              <a:t>‹#›</a:t>
            </a:fld>
            <a:endParaRPr lang="en-US" altLang="en-US"/>
          </a:p>
        </p:txBody>
      </p:sp>
    </p:spTree>
    <p:extLst>
      <p:ext uri="{BB962C8B-B14F-4D97-AF65-F5344CB8AC3E}">
        <p14:creationId xmlns:p14="http://schemas.microsoft.com/office/powerpoint/2010/main" val="1733021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F3D670C-C956-634D-A34D-A6F7D1CA4537}"/>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F9D56F8D-8FF1-364E-8CBB-8F09DD47B9A4}"/>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71476A4E-637A-C142-9968-2AEC32C22264}"/>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0BFB08B3-B5AB-994B-9D74-8CAA74C80CBB}"/>
              </a:ext>
            </a:extLst>
          </p:cNvPr>
          <p:cNvSpPr>
            <a:spLocks noGrp="1"/>
          </p:cNvSpPr>
          <p:nvPr>
            <p:ph type="dt" sz="half" idx="10"/>
          </p:nvPr>
        </p:nvSpPr>
        <p:spPr>
          <a:xfrm>
            <a:off x="6553200" y="6248400"/>
            <a:ext cx="2209800" cy="365125"/>
          </a:xfrm>
        </p:spPr>
        <p:txBody>
          <a:bodyPr/>
          <a:lstStyle>
            <a:lvl1pPr>
              <a:defRPr smtClean="0"/>
            </a:lvl1pPr>
          </a:lstStyle>
          <a:p>
            <a:pPr>
              <a:defRPr/>
            </a:pPr>
            <a:fld id="{10F2A68E-9244-B249-9F6E-A2BD645473D4}"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F41972B2-DE5A-174C-9749-5B37499AD814}"/>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88DE7162-0B20-C148-9EA1-8FC4324105A6}"/>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9BC2B308-8AC3-E24F-AF2B-2F413E7381EE}" type="slidenum">
              <a:rPr lang="en-US" altLang="en-US"/>
              <a:pPr>
                <a:defRPr/>
              </a:pPr>
              <a:t>‹#›</a:t>
            </a:fld>
            <a:endParaRPr lang="en-US" altLang="en-US"/>
          </a:p>
        </p:txBody>
      </p:sp>
    </p:spTree>
    <p:extLst>
      <p:ext uri="{BB962C8B-B14F-4D97-AF65-F5344CB8AC3E}">
        <p14:creationId xmlns:p14="http://schemas.microsoft.com/office/powerpoint/2010/main" val="577915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38DE38DF-270A-BB43-B9F9-8575EA3D9C5C}"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8902805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150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150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DD2696DA-F319-4B4E-8E38-13F2100B4536}"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Word_97_-_2004_Document2.doc"/><Relationship Id="rId4"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ED53210A-CD5D-8C46-B089-C5645FD567CF}"/>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The Case For Passive Investing: Active investor track records</a:t>
            </a:r>
          </a:p>
        </p:txBody>
      </p:sp>
      <p:sp>
        <p:nvSpPr>
          <p:cNvPr id="3075" name="Rectangle 3">
            <a:extLst>
              <a:ext uri="{FF2B5EF4-FFF2-40B4-BE49-F238E27FC236}">
                <a16:creationId xmlns="" xmlns:a16="http://schemas.microsoft.com/office/drawing/2014/main" id="{E358914F-9B79-2E46-A829-E385A4F73063}"/>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a:t>
            </a:r>
            <a:r>
              <a:rPr lang="en-US" dirty="0">
                <a:ea typeface="+mn-ea"/>
                <a:cs typeface="+mn-cs"/>
              </a:rPr>
              <a:t> </a:t>
            </a:r>
            <a:r>
              <a:rPr lang="en-US" dirty="0" err="1">
                <a:ea typeface="+mn-ea"/>
                <a:cs typeface="+mn-cs"/>
              </a:rPr>
              <a:t>Damodaran</a:t>
            </a:r>
            <a:endParaRPr lang="en-US" dirty="0">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a:xfrm>
            <a:off x="612775" y="228600"/>
            <a:ext cx="8153400" cy="990600"/>
          </a:xfrm>
        </p:spPr>
        <p:txBody>
          <a:bodyPr/>
          <a:lstStyle/>
          <a:p>
            <a:r>
              <a:rPr lang="en-US" altLang="en-US">
                <a:ea typeface="ＭＳ Ｐゴシック" charset="-128"/>
              </a:rPr>
              <a:t>The Case for passive investing</a:t>
            </a:r>
          </a:p>
        </p:txBody>
      </p:sp>
      <p:sp>
        <p:nvSpPr>
          <p:cNvPr id="3074" name="Rectangle 3"/>
          <p:cNvSpPr>
            <a:spLocks noGrp="1"/>
          </p:cNvSpPr>
          <p:nvPr>
            <p:ph sz="quarter" idx="1"/>
          </p:nvPr>
        </p:nvSpPr>
        <p:spPr>
          <a:xfrm>
            <a:off x="612775" y="1600200"/>
            <a:ext cx="8153400" cy="4495800"/>
          </a:xfrm>
        </p:spPr>
        <p:txBody>
          <a:bodyPr/>
          <a:lstStyle/>
          <a:p>
            <a:pPr>
              <a:buFont typeface="Arial" charset="0"/>
              <a:buChar char="•"/>
            </a:pPr>
            <a:r>
              <a:rPr lang="en-US" altLang="x-none">
                <a:ea typeface="ＭＳ Ｐゴシック" charset="-128"/>
              </a:rPr>
              <a:t>The case for passive investing is best made by active investors who try to beat the market and fail.</a:t>
            </a:r>
          </a:p>
          <a:p>
            <a:pPr>
              <a:buFont typeface="Arial" charset="0"/>
              <a:buChar char="•"/>
            </a:pPr>
            <a:r>
              <a:rPr lang="en-US" altLang="x-none">
                <a:ea typeface="ＭＳ Ｐゴシック" charset="-128"/>
              </a:rPr>
              <a:t>Looking at the evidence, the question of whether to index can be boiled down to answering two questions?</a:t>
            </a:r>
          </a:p>
          <a:p>
            <a:pPr lvl="1">
              <a:buFont typeface="Arial" charset="0"/>
              <a:buChar char="–"/>
            </a:pPr>
            <a:r>
              <a:rPr lang="en-US" altLang="x-none">
                <a:ea typeface="ＭＳ Ｐゴシック" charset="-128"/>
              </a:rPr>
              <a:t>Can individual investors who are active investors beat the market?</a:t>
            </a:r>
          </a:p>
          <a:p>
            <a:pPr lvl="1">
              <a:buFont typeface="Arial" charset="0"/>
              <a:buChar char="–"/>
            </a:pPr>
            <a:r>
              <a:rPr lang="en-US" altLang="x-none">
                <a:ea typeface="ＭＳ Ｐゴシック" charset="-128"/>
              </a:rPr>
              <a:t>Can professional money managers beat the market?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 xmlns:a16="http://schemas.microsoft.com/office/drawing/2014/main" id="{D047A1B7-B477-BD47-9424-ED421BE3DA73}"/>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Individual Investors: The bad news first…</a:t>
            </a:r>
          </a:p>
        </p:txBody>
      </p:sp>
      <p:sp>
        <p:nvSpPr>
          <p:cNvPr id="4098" name="Rectangle 3"/>
          <p:cNvSpPr>
            <a:spLocks noGrp="1"/>
          </p:cNvSpPr>
          <p:nvPr>
            <p:ph sz="quarter" idx="1"/>
          </p:nvPr>
        </p:nvSpPr>
        <p:spPr>
          <a:xfrm>
            <a:off x="612775" y="1600200"/>
            <a:ext cx="8153400" cy="4495800"/>
          </a:xfrm>
        </p:spPr>
        <p:txBody>
          <a:bodyPr/>
          <a:lstStyle/>
          <a:p>
            <a:pPr>
              <a:lnSpc>
                <a:spcPct val="80000"/>
              </a:lnSpc>
            </a:pPr>
            <a:r>
              <a:rPr lang="en-US" altLang="en-US" sz="2000" u="sng">
                <a:ea typeface="ＭＳ Ｐゴシック" charset="-128"/>
              </a:rPr>
              <a:t>The average individual investor does not beat the market</a:t>
            </a:r>
            <a:r>
              <a:rPr lang="en-US" altLang="en-US" sz="2000">
                <a:ea typeface="ＭＳ Ｐゴシック" charset="-128"/>
              </a:rPr>
              <a:t>, after netting out trading costs. Between 1991 and 1996, for instance, the annual net (of transactions costs) return on an S&amp;P 500 index fund was 17.8% whereas the average investor trading at the brokerage house had a net return of 16.4%.</a:t>
            </a:r>
          </a:p>
          <a:p>
            <a:pPr>
              <a:lnSpc>
                <a:spcPct val="80000"/>
              </a:lnSpc>
            </a:pPr>
            <a:r>
              <a:rPr lang="en-US" altLang="en-US" sz="2000" u="sng">
                <a:ea typeface="ＭＳ Ｐゴシック" charset="-128"/>
              </a:rPr>
              <a:t>The more individual investors trade, the lower their returns tend to be</a:t>
            </a:r>
            <a:r>
              <a:rPr lang="en-US" altLang="en-US" sz="2000">
                <a:ea typeface="ＭＳ Ｐゴシック" charset="-128"/>
              </a:rPr>
              <a:t>.  In fact, the returns before transactions costs are accounted for are lower for more active traders than they are for less active traders. After transactions costs are accounted for, the returns to active trading get worse.</a:t>
            </a:r>
          </a:p>
          <a:p>
            <a:pPr>
              <a:lnSpc>
                <a:spcPct val="80000"/>
              </a:lnSpc>
            </a:pPr>
            <a:r>
              <a:rPr lang="en-US" altLang="en-US" sz="2000" u="sng">
                <a:ea typeface="ＭＳ Ｐゴシック" charset="-128"/>
              </a:rPr>
              <a:t>Pooling the talent and strengths of individual investors into investment clubs does not result in better returns</a:t>
            </a:r>
            <a:r>
              <a:rPr lang="en-US" altLang="en-US" sz="2000">
                <a:ea typeface="ＭＳ Ｐゴシック" charset="-128"/>
              </a:rPr>
              <a:t>. Barber and Odean examined the performance of 166 randomly selected investment clubs that used the discount brokerage house. Between 1991 and 1996, these investment clubs had a net annual return of 14.1%, underperforming the S&amp;P 500 (17.8%) and individual investors (16.4%). </a:t>
            </a:r>
          </a:p>
          <a:p>
            <a:pPr>
              <a:lnSpc>
                <a:spcPct val="80000"/>
              </a:lnSpc>
            </a:pPr>
            <a:endParaRPr lang="en-US" altLang="en-US" sz="2000">
              <a:ea typeface="ＭＳ Ｐゴシック"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title"/>
          </p:nvPr>
        </p:nvSpPr>
        <p:spPr>
          <a:xfrm>
            <a:off x="612775" y="228600"/>
            <a:ext cx="8153400" cy="990600"/>
          </a:xfrm>
        </p:spPr>
        <p:txBody>
          <a:bodyPr/>
          <a:lstStyle/>
          <a:p>
            <a:r>
              <a:rPr lang="en-US" altLang="en-US">
                <a:ea typeface="ＭＳ Ｐゴシック" charset="-128"/>
              </a:rPr>
              <a:t>And some possible good news…</a:t>
            </a:r>
          </a:p>
        </p:txBody>
      </p:sp>
      <p:sp>
        <p:nvSpPr>
          <p:cNvPr id="3" name="Content Placeholder 2">
            <a:extLst>
              <a:ext uri="{FF2B5EF4-FFF2-40B4-BE49-F238E27FC236}">
                <a16:creationId xmlns="" xmlns:a16="http://schemas.microsoft.com/office/drawing/2014/main" id="{59F730AD-F37C-004B-AF00-795ACF8CCE0F}"/>
              </a:ext>
            </a:extLst>
          </p:cNvPr>
          <p:cNvSpPr>
            <a:spLocks noGrp="1"/>
          </p:cNvSpPr>
          <p:nvPr>
            <p:ph sz="quarter" idx="1"/>
          </p:nvPr>
        </p:nvSpPr>
        <p:spPr>
          <a:xfrm>
            <a:off x="612775" y="1600200"/>
            <a:ext cx="8153400" cy="4495800"/>
          </a:xfrm>
        </p:spPr>
        <p:txBody>
          <a:bodyPr rtlCol="0">
            <a:normAutofit fontScale="85000" lnSpcReduction="10000"/>
          </a:bodyPr>
          <a:lstStyle/>
          <a:p>
            <a:pPr fontAlgn="auto">
              <a:spcAft>
                <a:spcPts val="0"/>
              </a:spcAft>
              <a:buFont typeface="Arial"/>
              <a:buChar char="•"/>
              <a:defRPr/>
            </a:pPr>
            <a:r>
              <a:rPr lang="en-US" dirty="0" smtClean="0">
                <a:ea typeface="+mn-ea"/>
                <a:cs typeface="+mn-cs"/>
              </a:rPr>
              <a:t> </a:t>
            </a:r>
            <a:r>
              <a:rPr lang="en-US" u="sng" dirty="0" smtClean="0">
                <a:ea typeface="+mn-ea"/>
                <a:cs typeface="+mn-cs"/>
              </a:rPr>
              <a:t>Stay with what you know</a:t>
            </a:r>
            <a:r>
              <a:rPr lang="en-US" dirty="0" smtClean="0">
                <a:ea typeface="+mn-ea"/>
                <a:cs typeface="+mn-cs"/>
              </a:rPr>
              <a:t>: Building </a:t>
            </a:r>
            <a:r>
              <a:rPr lang="en-US" dirty="0">
                <a:ea typeface="+mn-ea"/>
                <a:cs typeface="+mn-cs"/>
              </a:rPr>
              <a:t>on that theme, other studies of individual investors find that </a:t>
            </a:r>
            <a:r>
              <a:rPr lang="en-US" u="sng" dirty="0">
                <a:ea typeface="+mn-ea"/>
                <a:cs typeface="+mn-cs"/>
              </a:rPr>
              <a:t>they generate relatively high returns when they invest in companies close to their homes </a:t>
            </a:r>
            <a:r>
              <a:rPr lang="en-US" dirty="0">
                <a:ea typeface="+mn-ea"/>
                <a:cs typeface="+mn-cs"/>
              </a:rPr>
              <a:t>compared to the stocks of distant companies, and that investors with </a:t>
            </a:r>
            <a:r>
              <a:rPr lang="en-US" u="sng" dirty="0">
                <a:ea typeface="+mn-ea"/>
                <a:cs typeface="+mn-cs"/>
              </a:rPr>
              <a:t>more concentrated portfolios </a:t>
            </a:r>
            <a:r>
              <a:rPr lang="en-US" dirty="0">
                <a:ea typeface="+mn-ea"/>
                <a:cs typeface="+mn-cs"/>
              </a:rPr>
              <a:t>outperform those with more diversified portfolios. </a:t>
            </a:r>
          </a:p>
          <a:p>
            <a:pPr fontAlgn="auto">
              <a:spcAft>
                <a:spcPts val="0"/>
              </a:spcAft>
              <a:buFont typeface="Arial"/>
              <a:buChar char="•"/>
              <a:defRPr/>
            </a:pPr>
            <a:r>
              <a:rPr lang="en-US" dirty="0" smtClean="0">
                <a:ea typeface="+mn-ea"/>
                <a:cs typeface="+mn-cs"/>
              </a:rPr>
              <a:t>The winners win big: </a:t>
            </a:r>
            <a:r>
              <a:rPr lang="en-US" dirty="0"/>
              <a:t>The study by Barber and </a:t>
            </a:r>
            <a:r>
              <a:rPr lang="en-US" dirty="0" err="1"/>
              <a:t>Odean</a:t>
            </a:r>
            <a:r>
              <a:rPr lang="en-US" dirty="0"/>
              <a:t>, quoted in the last page, found that the </a:t>
            </a:r>
            <a:r>
              <a:rPr lang="en-US" u="sng" dirty="0"/>
              <a:t>top performing quartile of individual investors does outperform the market by about 6% a month</a:t>
            </a:r>
            <a:r>
              <a:rPr lang="en-US" dirty="0"/>
              <a:t>. </a:t>
            </a:r>
            <a:r>
              <a:rPr lang="en-US" dirty="0" smtClean="0">
                <a:ea typeface="+mn-ea"/>
                <a:cs typeface="+mn-cs"/>
              </a:rPr>
              <a:t>A </a:t>
            </a:r>
            <a:r>
              <a:rPr lang="en-US" dirty="0">
                <a:ea typeface="+mn-ea"/>
                <a:cs typeface="+mn-cs"/>
              </a:rPr>
              <a:t>study of 16,668 individual trader accounts at a large discount brokerage house </a:t>
            </a:r>
            <a:r>
              <a:rPr lang="en-US" u="sng" dirty="0">
                <a:ea typeface="+mn-ea"/>
                <a:cs typeface="+mn-cs"/>
              </a:rPr>
              <a:t>finds that the top 10% of traders in this group outperform the bottom 10% by about 8 percent per year over long period.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a:xfrm>
            <a:off x="612775" y="228600"/>
            <a:ext cx="8153400" cy="990600"/>
          </a:xfrm>
        </p:spPr>
        <p:txBody>
          <a:bodyPr/>
          <a:lstStyle/>
          <a:p>
            <a:r>
              <a:rPr lang="en-US" altLang="en-US">
                <a:ea typeface="ＭＳ Ｐゴシック" charset="-128"/>
              </a:rPr>
              <a:t>Professional Money Managers</a:t>
            </a:r>
          </a:p>
        </p:txBody>
      </p:sp>
      <p:sp>
        <p:nvSpPr>
          <p:cNvPr id="6146" name="Rectangle 3"/>
          <p:cNvSpPr>
            <a:spLocks noGrp="1"/>
          </p:cNvSpPr>
          <p:nvPr>
            <p:ph sz="quarter" idx="1"/>
          </p:nvPr>
        </p:nvSpPr>
        <p:spPr>
          <a:xfrm>
            <a:off x="612775" y="1600200"/>
            <a:ext cx="8153400" cy="4495800"/>
          </a:xfrm>
        </p:spPr>
        <p:txBody>
          <a:bodyPr/>
          <a:lstStyle/>
          <a:p>
            <a:r>
              <a:rPr lang="en-US" altLang="en-US">
                <a:ea typeface="ＭＳ Ｐゴシック" charset="-128"/>
              </a:rPr>
              <a:t>Professional money managers operate as the experts in the field of investments. They are supposed to be better informed, smarter, have lower transactions costs and be better investors overall than smaller investors.</a:t>
            </a:r>
          </a:p>
          <a:p>
            <a:r>
              <a:rPr lang="en-US" altLang="en-US">
                <a:ea typeface="ＭＳ Ｐゴシック" charset="-128"/>
              </a:rPr>
              <a:t>Studies of mutual funds do not seem to support the proposition that professional money managers each excess returns.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a:xfrm>
            <a:off x="612775" y="228600"/>
            <a:ext cx="8153400" cy="990600"/>
          </a:xfrm>
        </p:spPr>
        <p:txBody>
          <a:bodyPr/>
          <a:lstStyle/>
          <a:p>
            <a:r>
              <a:rPr lang="en-US" altLang="en-US" dirty="0">
                <a:ea typeface="ＭＳ Ｐゴシック" charset="-128"/>
              </a:rPr>
              <a:t>Jensen</a:t>
            </a:r>
            <a:r>
              <a:rPr lang="ja-JP" altLang="en-US" dirty="0">
                <a:ea typeface="ＭＳ Ｐゴシック" charset="-128"/>
              </a:rPr>
              <a:t>’</a:t>
            </a:r>
            <a:r>
              <a:rPr lang="en-US" altLang="ja-JP" dirty="0">
                <a:ea typeface="ＭＳ Ｐゴシック" charset="-128"/>
              </a:rPr>
              <a:t>s Results</a:t>
            </a:r>
            <a:endParaRPr lang="en-US" altLang="en-US" dirty="0">
              <a:ea typeface="ＭＳ Ｐゴシック" charset="-128"/>
            </a:endParaRPr>
          </a:p>
        </p:txBody>
      </p:sp>
      <p:graphicFrame>
        <p:nvGraphicFramePr>
          <p:cNvPr id="7170" name="Object 4"/>
          <p:cNvGraphicFramePr>
            <a:graphicFrameLocks noGrp="1" noChangeAspect="1"/>
          </p:cNvGraphicFramePr>
          <p:nvPr>
            <p:ph sz="quarter" idx="1"/>
          </p:nvPr>
        </p:nvGraphicFramePr>
        <p:xfrm>
          <a:off x="381000" y="1524000"/>
          <a:ext cx="8153400" cy="4548188"/>
        </p:xfrm>
        <a:graphic>
          <a:graphicData uri="http://schemas.openxmlformats.org/presentationml/2006/ole">
            <mc:AlternateContent xmlns:mc="http://schemas.openxmlformats.org/markup-compatibility/2006">
              <mc:Choice xmlns:v="urn:schemas-microsoft-com:vml" Requires="v">
                <p:oleObj spid="_x0000_s7174" name="Document" r:id="rId3" imgW="0" imgH="0" progId="Word.Document.8">
                  <p:embed/>
                </p:oleObj>
              </mc:Choice>
              <mc:Fallback>
                <p:oleObj name="Document" r:id="rId3" imgW="0" imgH="0" progId="Word.Document.8">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24000"/>
                        <a:ext cx="8153400"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 xmlns:a16="http://schemas.microsoft.com/office/drawing/2014/main" id="{299A126B-81A5-4240-8314-460EAA6AA2EE}"/>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The same holds true for bond funds as well…</a:t>
            </a:r>
          </a:p>
        </p:txBody>
      </p:sp>
      <p:graphicFrame>
        <p:nvGraphicFramePr>
          <p:cNvPr id="8194" name="Object 4"/>
          <p:cNvGraphicFramePr>
            <a:graphicFrameLocks noGrp="1" noChangeAspect="1"/>
          </p:cNvGraphicFramePr>
          <p:nvPr>
            <p:ph sz="quarter" idx="1"/>
          </p:nvPr>
        </p:nvGraphicFramePr>
        <p:xfrm>
          <a:off x="1946275" y="2247900"/>
          <a:ext cx="5486400" cy="3200400"/>
        </p:xfrm>
        <a:graphic>
          <a:graphicData uri="http://schemas.openxmlformats.org/presentationml/2006/ole">
            <mc:AlternateContent xmlns:mc="http://schemas.openxmlformats.org/markup-compatibility/2006">
              <mc:Choice xmlns:v="urn:schemas-microsoft-com:vml" Requires="v">
                <p:oleObj spid="_x0000_s8198" name="Document" r:id="rId3" imgW="0" imgH="0" progId="Word.Document.8">
                  <p:embed/>
                </p:oleObj>
              </mc:Choice>
              <mc:Fallback>
                <p:oleObj name="Document" r:id="rId3" imgW="0" imgH="0" progId="Word.Document.8">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6275" y="2247900"/>
                        <a:ext cx="5486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 xmlns:a16="http://schemas.microsoft.com/office/drawing/2014/main" id="{64B44147-52F0-E143-B1DE-85371E4BC565}"/>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Measurement Issue 1: Sensitivity to Risk Measures</a:t>
            </a:r>
          </a:p>
        </p:txBody>
      </p:sp>
      <p:sp>
        <p:nvSpPr>
          <p:cNvPr id="9218" name="Rectangle 3"/>
          <p:cNvSpPr>
            <a:spLocks noGrp="1"/>
          </p:cNvSpPr>
          <p:nvPr>
            <p:ph sz="quarter" idx="1"/>
          </p:nvPr>
        </p:nvSpPr>
        <p:spPr>
          <a:xfrm>
            <a:off x="612775" y="1600200"/>
            <a:ext cx="8153400" cy="4495800"/>
          </a:xfrm>
        </p:spPr>
        <p:txBody>
          <a:bodyPr/>
          <a:lstStyle/>
          <a:p>
            <a:r>
              <a:rPr lang="en-US" altLang="en-US">
                <a:ea typeface="ＭＳ Ｐゴシック" charset="-128"/>
              </a:rPr>
              <a:t>The Jensen study used the capital asset pricing model to estimate and correct for risk.</a:t>
            </a:r>
          </a:p>
          <a:p>
            <a:r>
              <a:rPr lang="en-US" altLang="en-US">
                <a:ea typeface="ＭＳ Ｐゴシック" charset="-128"/>
              </a:rPr>
              <a:t>The limitations of the CAPM have opened up the question of how sensitive the conclusions at to different risk and return models.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p:cNvSpPr>
          <p:nvPr>
            <p:ph type="title"/>
          </p:nvPr>
        </p:nvSpPr>
        <p:spPr>
          <a:xfrm>
            <a:off x="612775" y="228600"/>
            <a:ext cx="8153400" cy="990600"/>
          </a:xfrm>
        </p:spPr>
        <p:txBody>
          <a:bodyPr/>
          <a:lstStyle/>
          <a:p>
            <a:r>
              <a:rPr lang="en-US" altLang="en-US">
                <a:ea typeface="ＭＳ Ｐゴシック" charset="-128"/>
              </a:rPr>
              <a:t>1. Relative to the Market</a:t>
            </a:r>
          </a:p>
        </p:txBody>
      </p:sp>
      <p:pic>
        <p:nvPicPr>
          <p:cNvPr id="3" name="Content Placeholder 2"/>
          <p:cNvPicPr>
            <a:picLocks noGrp="1" noChangeAspect="1"/>
          </p:cNvPicPr>
          <p:nvPr>
            <p:ph sz="quarter" idx="1"/>
          </p:nvPr>
        </p:nvPicPr>
        <p:blipFill>
          <a:blip r:embed="rId2"/>
          <a:stretch>
            <a:fillRect/>
          </a:stretch>
        </p:blipFill>
        <p:spPr>
          <a:xfrm>
            <a:off x="612775" y="1994664"/>
            <a:ext cx="8153400" cy="370687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a:ea typeface="ＭＳ Ｐゴシック" charset="-128"/>
              </a:rPr>
              <a:t>2. Other Risk Measures</a:t>
            </a:r>
          </a:p>
        </p:txBody>
      </p:sp>
      <p:sp>
        <p:nvSpPr>
          <p:cNvPr id="11266" name="Rectangle 3"/>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charset="-128"/>
              </a:rPr>
              <a:t>CAPM based measures</a:t>
            </a:r>
            <a:r>
              <a:rPr lang="en-US" altLang="en-US" sz="2200">
                <a:ea typeface="ＭＳ Ｐゴシック" charset="-128"/>
              </a:rPr>
              <a:t>: The Sharpe ratio, which is computed by dividing the excess return on a portfolio by its standard deviation, the Treynor measure, which divides the excess return by the beta and the appraisal ratio which divides the alpha from the regression by the standard deviation can be considered close relatives of Jensen</a:t>
            </a:r>
            <a:r>
              <a:rPr lang="ja-JP" altLang="en-US" sz="2200">
                <a:ea typeface="ＭＳ Ｐゴシック" charset="-128"/>
              </a:rPr>
              <a:t>’</a:t>
            </a:r>
            <a:r>
              <a:rPr lang="en-US" altLang="ja-JP" sz="2200">
                <a:ea typeface="ＭＳ Ｐゴシック" charset="-128"/>
              </a:rPr>
              <a:t>s alpha. Studies using all three of these alternative measures conclude that mutual funds continue to under perform the market. </a:t>
            </a:r>
          </a:p>
          <a:p>
            <a:pPr>
              <a:lnSpc>
                <a:spcPct val="80000"/>
              </a:lnSpc>
            </a:pPr>
            <a:r>
              <a:rPr lang="en-US" altLang="en-US" sz="2200" u="sng">
                <a:ea typeface="ＭＳ Ｐゴシック" charset="-128"/>
              </a:rPr>
              <a:t>APM</a:t>
            </a:r>
            <a:r>
              <a:rPr lang="en-US" altLang="en-US" sz="2200">
                <a:ea typeface="ＭＳ Ｐゴシック" charset="-128"/>
              </a:rPr>
              <a:t>: In a study that examined the sensitivity of the conclusion to alternative risk and return models, Lehmann and Modest computed the abnormal return earned by mutual funds using the arbitrage pricing model for 130 mutual funds from 1969 to 1982. While the magnitude of the abnormal returns earned is sensitive to alternative specifications of the model, every specification of the model yields negative abnormal returns.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a:xfrm>
            <a:off x="612775" y="228600"/>
            <a:ext cx="8153400" cy="990600"/>
          </a:xfrm>
        </p:spPr>
        <p:txBody>
          <a:bodyPr/>
          <a:lstStyle/>
          <a:p>
            <a:r>
              <a:rPr lang="en-US" altLang="en-US">
                <a:ea typeface="ＭＳ Ｐゴシック" charset="-128"/>
              </a:rPr>
              <a:t>3. Expanded Proxy Models</a:t>
            </a:r>
          </a:p>
        </p:txBody>
      </p:sp>
      <p:sp>
        <p:nvSpPr>
          <p:cNvPr id="50179" name="Rectangle 3">
            <a:extLst>
              <a:ext uri="{FF2B5EF4-FFF2-40B4-BE49-F238E27FC236}">
                <a16:creationId xmlns="" xmlns:a16="http://schemas.microsoft.com/office/drawing/2014/main" id="{3D51110C-02D0-BB4C-B41A-D7B2B4947176}"/>
              </a:ext>
            </a:extLst>
          </p:cNvPr>
          <p:cNvSpPr>
            <a:spLocks noGrp="1" noChangeArrowheads="1"/>
          </p:cNvSpPr>
          <p:nvPr>
            <p:ph sz="quarter" idx="1"/>
          </p:nvPr>
        </p:nvSpPr>
        <p:spPr>
          <a:xfrm>
            <a:off x="612775" y="1600200"/>
            <a:ext cx="8153400" cy="4495800"/>
          </a:xfrm>
        </p:spPr>
        <p:txBody>
          <a:bodyPr rtlCol="0">
            <a:normAutofit fontScale="92500" lnSpcReduction="10000"/>
          </a:bodyPr>
          <a:lstStyle/>
          <a:p>
            <a:pPr fontAlgn="auto">
              <a:spcAft>
                <a:spcPts val="0"/>
              </a:spcAft>
              <a:buFont typeface="Arial"/>
              <a:buChar char="•"/>
              <a:defRPr/>
            </a:pPr>
            <a:r>
              <a:rPr lang="en-US" dirty="0">
                <a:ea typeface="+mn-ea"/>
                <a:cs typeface="+mn-cs"/>
              </a:rPr>
              <a:t>Studies seem to indicate that risk and return model consistently under estimate the expected returns for stocks with low price to book ratios, low market capitalization and price momentum.</a:t>
            </a:r>
          </a:p>
          <a:p>
            <a:pPr fontAlgn="auto">
              <a:spcAft>
                <a:spcPts val="0"/>
              </a:spcAft>
              <a:buFont typeface="Arial"/>
              <a:buChar char="•"/>
              <a:defRPr/>
            </a:pPr>
            <a:r>
              <a:rPr lang="en-US" dirty="0">
                <a:ea typeface="+mn-ea"/>
                <a:cs typeface="+mn-cs"/>
              </a:rPr>
              <a:t>In 1997, </a:t>
            </a:r>
            <a:r>
              <a:rPr lang="en-US" dirty="0" err="1">
                <a:ea typeface="+mn-ea"/>
                <a:cs typeface="+mn-cs"/>
              </a:rPr>
              <a:t>Carhart</a:t>
            </a:r>
            <a:r>
              <a:rPr lang="en-US" dirty="0">
                <a:ea typeface="+mn-ea"/>
                <a:cs typeface="+mn-cs"/>
              </a:rPr>
              <a:t> used a </a:t>
            </a:r>
            <a:r>
              <a:rPr lang="en-US" u="sng" dirty="0">
                <a:ea typeface="+mn-ea"/>
                <a:cs typeface="+mn-cs"/>
              </a:rPr>
              <a:t>four-factor model, including beta, market capitalization, price to book ratios and price momentum</a:t>
            </a:r>
            <a:r>
              <a:rPr lang="en-US" dirty="0">
                <a:ea typeface="+mn-ea"/>
                <a:cs typeface="+mn-cs"/>
              </a:rPr>
              <a:t> as factors, and </a:t>
            </a:r>
            <a:r>
              <a:rPr lang="en-US" u="sng" dirty="0">
                <a:ea typeface="+mn-ea"/>
                <a:cs typeface="+mn-cs"/>
              </a:rPr>
              <a:t>concluded that the average mutual fund still under performed the market by about 1.80% a year</a:t>
            </a:r>
            <a:r>
              <a:rPr lang="en-US" dirty="0">
                <a:ea typeface="+mn-ea"/>
                <a:cs typeface="+mn-cs"/>
              </a:rPr>
              <a:t>. In other words, you cannot blame empirical irregularities for the under performance of mutual funds.</a:t>
            </a:r>
          </a:p>
          <a:p>
            <a:pPr fontAlgn="auto">
              <a:spcAft>
                <a:spcPts val="0"/>
              </a:spcAft>
              <a:buFont typeface="Arial"/>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 xmlns:a16="http://schemas.microsoft.com/office/drawing/2014/main" id="{CA0CD15C-1166-A247-8375-3352DE0A075D}"/>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Measurement Issue 2: Survivor Bias</a:t>
            </a:r>
          </a:p>
        </p:txBody>
      </p:sp>
      <p:sp>
        <p:nvSpPr>
          <p:cNvPr id="51203" name="Rectangle 3">
            <a:extLst>
              <a:ext uri="{FF2B5EF4-FFF2-40B4-BE49-F238E27FC236}">
                <a16:creationId xmlns="" xmlns:a16="http://schemas.microsoft.com/office/drawing/2014/main" id="{E25243BE-297E-2246-8E44-E6F6520787A1}"/>
              </a:ext>
            </a:extLst>
          </p:cNvPr>
          <p:cNvSpPr>
            <a:spLocks noGrp="1" noChangeArrowheads="1"/>
          </p:cNvSpPr>
          <p:nvPr>
            <p:ph sz="quarter" idx="1"/>
          </p:nvPr>
        </p:nvSpPr>
        <p:spPr>
          <a:xfrm>
            <a:off x="612775" y="1600200"/>
            <a:ext cx="8153400" cy="4495800"/>
          </a:xfrm>
        </p:spPr>
        <p:txBody>
          <a:bodyPr rtlCol="0">
            <a:normAutofit fontScale="70000" lnSpcReduction="20000"/>
          </a:bodyPr>
          <a:lstStyle/>
          <a:p>
            <a:pPr fontAlgn="auto">
              <a:spcAft>
                <a:spcPts val="0"/>
              </a:spcAft>
              <a:buFont typeface="Arial"/>
              <a:buChar char="•"/>
              <a:defRPr/>
            </a:pPr>
            <a:r>
              <a:rPr lang="en-US" dirty="0">
                <a:ea typeface="+mn-ea"/>
                <a:cs typeface="+mn-cs"/>
              </a:rPr>
              <a:t>One of the limitations of many studies of mutual funds is that they use only mutual funds that have data available for a sample period and are in existence at the end of the sample period.  </a:t>
            </a:r>
            <a:r>
              <a:rPr lang="en-US" u="sng" dirty="0">
                <a:ea typeface="+mn-ea"/>
                <a:cs typeface="+mn-cs"/>
              </a:rPr>
              <a:t>Since the funds that fail are likely to be the poorest performers, there is likely to be a bias introduced in the returns that we compute for fund</a:t>
            </a:r>
            <a:r>
              <a:rPr lang="en-US" dirty="0">
                <a:ea typeface="+mn-ea"/>
                <a:cs typeface="+mn-cs"/>
              </a:rPr>
              <a:t>s.</a:t>
            </a:r>
          </a:p>
          <a:p>
            <a:pPr fontAlgn="auto">
              <a:spcAft>
                <a:spcPts val="0"/>
              </a:spcAft>
              <a:buFont typeface="Arial"/>
              <a:buChar char="•"/>
              <a:defRPr/>
            </a:pPr>
            <a:r>
              <a:rPr lang="en-US" dirty="0" err="1">
                <a:ea typeface="+mn-ea"/>
                <a:cs typeface="+mn-cs"/>
              </a:rPr>
              <a:t>Carhart</a:t>
            </a:r>
            <a:r>
              <a:rPr lang="en-US" dirty="0">
                <a:ea typeface="+mn-ea"/>
                <a:cs typeface="+mn-cs"/>
              </a:rPr>
              <a:t> examined all equity mutual funds (including failed funds) from January 1962 to December 1995. </a:t>
            </a:r>
          </a:p>
          <a:p>
            <a:pPr lvl="1" fontAlgn="auto">
              <a:spcAft>
                <a:spcPts val="0"/>
              </a:spcAft>
              <a:buFont typeface="Arial"/>
              <a:buChar char="•"/>
              <a:defRPr/>
            </a:pPr>
            <a:r>
              <a:rPr lang="en-US" dirty="0">
                <a:ea typeface="+mn-ea"/>
              </a:rPr>
              <a:t>Over that period, approximately 3.6% of the funds in existence failed each year and they tend to be smaller and riskier than the average fund in the sample. </a:t>
            </a:r>
          </a:p>
          <a:p>
            <a:pPr lvl="1" fontAlgn="auto">
              <a:spcAft>
                <a:spcPts val="0"/>
              </a:spcAft>
              <a:buFont typeface="Arial"/>
              <a:buChar char="•"/>
              <a:defRPr/>
            </a:pPr>
            <a:r>
              <a:rPr lang="en-US" dirty="0">
                <a:ea typeface="+mn-ea"/>
              </a:rPr>
              <a:t>In addition, and this is important for the survivor bias issue, about 80% of the non-surviving funds under perform other mutual funds in the 5 years preceding their failure.</a:t>
            </a:r>
          </a:p>
          <a:p>
            <a:pPr lvl="1" fontAlgn="auto">
              <a:spcAft>
                <a:spcPts val="0"/>
              </a:spcAft>
              <a:buFont typeface="Arial"/>
              <a:buChar char="•"/>
              <a:defRPr/>
            </a:pPr>
            <a:r>
              <a:rPr lang="en-US" dirty="0">
                <a:ea typeface="+mn-ea"/>
              </a:rPr>
              <a:t> Ignoring them as many studies do when computing the average annual return from holding mutual funds results in annual returns being overstated by 0.17% with a one-year sample period to more than 1% with 20-year time horizons.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612775" y="228600"/>
            <a:ext cx="8153400" cy="990600"/>
          </a:xfrm>
        </p:spPr>
        <p:txBody>
          <a:bodyPr/>
          <a:lstStyle/>
          <a:p>
            <a:r>
              <a:rPr lang="en-US" altLang="en-US">
                <a:ea typeface="ＭＳ Ｐゴシック" charset="-128"/>
              </a:rPr>
              <a:t>Performance by Sub-categories</a:t>
            </a:r>
          </a:p>
        </p:txBody>
      </p:sp>
      <p:sp>
        <p:nvSpPr>
          <p:cNvPr id="14338" name="Rectangle 3"/>
          <p:cNvSpPr>
            <a:spLocks noGrp="1"/>
          </p:cNvSpPr>
          <p:nvPr>
            <p:ph sz="quarter" idx="1"/>
          </p:nvPr>
        </p:nvSpPr>
        <p:spPr>
          <a:xfrm>
            <a:off x="612775" y="1600200"/>
            <a:ext cx="8153400" cy="4495800"/>
          </a:xfrm>
        </p:spPr>
        <p:txBody>
          <a:bodyPr/>
          <a:lstStyle/>
          <a:p>
            <a:r>
              <a:rPr lang="en-US" altLang="en-US" sz="3000">
                <a:ea typeface="ＭＳ Ｐゴシック" charset="-128"/>
              </a:rPr>
              <a:t>Mutual funds adopt a variety of styles. Some are value funds while others are growth funds. Some buy small-cap stocks whereas others buy large-cap stocks.</a:t>
            </a:r>
          </a:p>
          <a:p>
            <a:r>
              <a:rPr lang="en-US" altLang="en-US" sz="3000">
                <a:ea typeface="ＭＳ Ｐゴシック" charset="-128"/>
              </a:rPr>
              <a:t>Mutual funds also come in different sizes. Some funds have tens of billions to invest whereas others have only a few hundred million to invest.</a:t>
            </a:r>
          </a:p>
          <a:p>
            <a:r>
              <a:rPr lang="en-US" altLang="en-US" sz="3000">
                <a:ea typeface="ＭＳ Ｐゴシック" charset="-128"/>
              </a:rPr>
              <a:t>Mutual funds can also be domestic and foreign, load and no-load…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FAA520-003B-B844-B9DE-20F32D272B84}"/>
              </a:ext>
            </a:extLst>
          </p:cNvPr>
          <p:cNvSpPr>
            <a:spLocks noGrp="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1. Categorized by market cap of companies</a:t>
            </a:r>
            <a:endParaRPr lang="en-US" dirty="0">
              <a:ea typeface="+mj-ea"/>
              <a:cs typeface="+mj-cs"/>
            </a:endParaRPr>
          </a:p>
        </p:txBody>
      </p:sp>
      <p:pic>
        <p:nvPicPr>
          <p:cNvPr id="4" name="Content Placeholder 3"/>
          <p:cNvPicPr>
            <a:picLocks noGrp="1" noChangeAspect="1"/>
          </p:cNvPicPr>
          <p:nvPr>
            <p:ph sz="quarter" idx="1"/>
          </p:nvPr>
        </p:nvPicPr>
        <p:blipFill>
          <a:blip r:embed="rId2"/>
          <a:stretch>
            <a:fillRect/>
          </a:stretch>
        </p:blipFill>
        <p:spPr>
          <a:xfrm>
            <a:off x="752475" y="1873250"/>
            <a:ext cx="7874000" cy="39497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612775" y="228600"/>
            <a:ext cx="8153400" cy="990600"/>
          </a:xfrm>
        </p:spPr>
        <p:txBody>
          <a:bodyPr/>
          <a:lstStyle/>
          <a:p>
            <a:r>
              <a:rPr lang="en-US" altLang="en-US">
                <a:ea typeface="ＭＳ Ｐゴシック" charset="-128"/>
              </a:rPr>
              <a:t>2. Categorized by Investment Style</a:t>
            </a:r>
          </a:p>
        </p:txBody>
      </p:sp>
      <p:pic>
        <p:nvPicPr>
          <p:cNvPr id="3" name="Content Placeholder 2"/>
          <p:cNvPicPr>
            <a:picLocks noGrp="1" noChangeAspect="1"/>
          </p:cNvPicPr>
          <p:nvPr>
            <p:ph sz="quarter" idx="1"/>
          </p:nvPr>
        </p:nvPicPr>
        <p:blipFill>
          <a:blip r:embed="rId2"/>
          <a:stretch>
            <a:fillRect/>
          </a:stretch>
        </p:blipFill>
        <p:spPr>
          <a:xfrm>
            <a:off x="1346558" y="1600200"/>
            <a:ext cx="6685833" cy="44958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 xmlns:a16="http://schemas.microsoft.com/office/drawing/2014/main" id="{57049DC0-BED4-2749-A7AD-28A51FDC1A93}"/>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3. Emerging Market and International Funds</a:t>
            </a:r>
            <a:endParaRPr lang="en-US" dirty="0">
              <a:ea typeface="+mj-ea"/>
              <a:cs typeface="+mj-cs"/>
            </a:endParaRPr>
          </a:p>
        </p:txBody>
      </p:sp>
      <p:pic>
        <p:nvPicPr>
          <p:cNvPr id="3" name="Content Placeholder 2"/>
          <p:cNvPicPr>
            <a:picLocks noGrp="1" noChangeAspect="1"/>
          </p:cNvPicPr>
          <p:nvPr>
            <p:ph sz="quarter" idx="1"/>
          </p:nvPr>
        </p:nvPicPr>
        <p:blipFill>
          <a:blip r:embed="rId2"/>
          <a:stretch>
            <a:fillRect/>
          </a:stretch>
        </p:blipFill>
        <p:spPr>
          <a:xfrm>
            <a:off x="2122201" y="1600200"/>
            <a:ext cx="5134547" cy="44958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It’s not just stocks</a:t>
            </a:r>
            <a:endParaRPr lang="en-US" dirty="0"/>
          </a:p>
        </p:txBody>
      </p:sp>
      <p:pic>
        <p:nvPicPr>
          <p:cNvPr id="4" name="Content Placeholder 3"/>
          <p:cNvPicPr>
            <a:picLocks noGrp="1" noChangeAspect="1"/>
          </p:cNvPicPr>
          <p:nvPr>
            <p:ph sz="quarter" idx="1"/>
          </p:nvPr>
        </p:nvPicPr>
        <p:blipFill>
          <a:blip r:embed="rId2"/>
          <a:stretch>
            <a:fillRect/>
          </a:stretch>
        </p:blipFill>
        <p:spPr>
          <a:xfrm>
            <a:off x="1219200" y="1905000"/>
            <a:ext cx="6781800" cy="4495800"/>
          </a:xfrm>
          <a:prstGeom prst="rect">
            <a:avLst/>
          </a:prstGeom>
        </p:spPr>
      </p:pic>
    </p:spTree>
    <p:extLst>
      <p:ext uri="{BB962C8B-B14F-4D97-AF65-F5344CB8AC3E}">
        <p14:creationId xmlns:p14="http://schemas.microsoft.com/office/powerpoint/2010/main" val="1247294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Bottom Line</a:t>
            </a:r>
            <a:endParaRPr lang="en-US" dirty="0"/>
          </a:p>
        </p:txBody>
      </p:sp>
      <p:sp>
        <p:nvSpPr>
          <p:cNvPr id="3" name="Content Placeholder 2"/>
          <p:cNvSpPr>
            <a:spLocks noGrp="1"/>
          </p:cNvSpPr>
          <p:nvPr>
            <p:ph sz="quarter" idx="1"/>
          </p:nvPr>
        </p:nvSpPr>
        <p:spPr/>
        <p:txBody>
          <a:bodyPr/>
          <a:lstStyle/>
          <a:p>
            <a:r>
              <a:rPr lang="en-US" dirty="0" smtClean="0"/>
              <a:t>Put simply, there is almost no good news in mutual fund performance, no matter how you slice the data.</a:t>
            </a:r>
          </a:p>
          <a:p>
            <a:r>
              <a:rPr lang="en-US" dirty="0" smtClean="0"/>
              <a:t>Across all time periods, styles and groupings of funds, under performance is rampant. </a:t>
            </a:r>
          </a:p>
          <a:p>
            <a:r>
              <a:rPr lang="en-US" dirty="0" smtClean="0"/>
              <a:t>The news is no better when you look at emerging or smaller markets, where at least in theory, professional money managers should have a bigger advantage.</a:t>
            </a:r>
            <a:endParaRPr lang="en-US" dirty="0"/>
          </a:p>
        </p:txBody>
      </p:sp>
    </p:spTree>
    <p:extLst>
      <p:ext uri="{BB962C8B-B14F-4D97-AF65-F5344CB8AC3E}">
        <p14:creationId xmlns:p14="http://schemas.microsoft.com/office/powerpoint/2010/main" val="1409476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1046</TotalTime>
  <Words>1143</Words>
  <Application>Microsoft Macintosh PowerPoint</Application>
  <PresentationFormat>On-screen Show (4:3)</PresentationFormat>
  <Paragraphs>47</Paragraphs>
  <Slides>18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6" baseType="lpstr">
      <vt:lpstr>Calibri</vt:lpstr>
      <vt:lpstr>ＭＳ Ｐゴシック</vt:lpstr>
      <vt:lpstr>Times</vt:lpstr>
      <vt:lpstr>Wingdings</vt:lpstr>
      <vt:lpstr>Wingdings 2</vt:lpstr>
      <vt:lpstr>Arial</vt:lpstr>
      <vt:lpstr>Basic</vt:lpstr>
      <vt:lpstr>Document</vt:lpstr>
      <vt:lpstr>The Case For Passive Investing: Active investor track records</vt:lpstr>
      <vt:lpstr>The Case for passive investing</vt:lpstr>
      <vt:lpstr>Individual Investors: The bad news first…</vt:lpstr>
      <vt:lpstr>And some possible good news…</vt:lpstr>
      <vt:lpstr>Professional Money Managers</vt:lpstr>
      <vt:lpstr>Jensen’s Results</vt:lpstr>
      <vt:lpstr>The same holds true for bond funds as well…</vt:lpstr>
      <vt:lpstr>Measurement Issue 1: Sensitivity to Risk Measures</vt:lpstr>
      <vt:lpstr>1. Relative to the Market</vt:lpstr>
      <vt:lpstr>2. Other Risk Measures</vt:lpstr>
      <vt:lpstr>3. Expanded Proxy Models</vt:lpstr>
      <vt:lpstr>Measurement Issue 2: Survivor Bias</vt:lpstr>
      <vt:lpstr>Performance by Sub-categories</vt:lpstr>
      <vt:lpstr>1. Categorized by market cap of companies</vt:lpstr>
      <vt:lpstr>2. Categorized by Investment Style</vt:lpstr>
      <vt:lpstr>3. Emerging Market and International Funds</vt:lpstr>
      <vt:lpstr>4. It’s not just stocks</vt:lpstr>
      <vt:lpstr>The Bottom Line</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38</cp:revision>
  <cp:lastPrinted>2012-06-27T21:09:51Z</cp:lastPrinted>
  <dcterms:created xsi:type="dcterms:W3CDTF">1998-07-22T17:34:10Z</dcterms:created>
  <dcterms:modified xsi:type="dcterms:W3CDTF">2019-08-20T16:46:13Z</dcterms:modified>
</cp:coreProperties>
</file>