
<file path=[Content_Types].xml><?xml version="1.0" encoding="utf-8"?>
<Types xmlns="http://schemas.openxmlformats.org/package/2006/content-types">
  <Default Extension="xml" ContentType="application/xml"/>
  <Default Extension="doc" ContentType="application/msword"/>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40" r:id="rId1"/>
  </p:sldMasterIdLst>
  <p:notesMasterIdLst>
    <p:notesMasterId r:id="rId19"/>
  </p:notesMasterIdLst>
  <p:sldIdLst>
    <p:sldId id="256" r:id="rId2"/>
    <p:sldId id="295" r:id="rId3"/>
    <p:sldId id="296" r:id="rId4"/>
    <p:sldId id="297" r:id="rId5"/>
    <p:sldId id="315" r:id="rId6"/>
    <p:sldId id="298" r:id="rId7"/>
    <p:sldId id="316" r:id="rId8"/>
    <p:sldId id="299" r:id="rId9"/>
    <p:sldId id="300" r:id="rId10"/>
    <p:sldId id="317" r:id="rId11"/>
    <p:sldId id="301" r:id="rId12"/>
    <p:sldId id="302" r:id="rId13"/>
    <p:sldId id="318" r:id="rId14"/>
    <p:sldId id="303" r:id="rId15"/>
    <p:sldId id="304" r:id="rId16"/>
    <p:sldId id="306" r:id="rId17"/>
    <p:sldId id="273" r:id="rId1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3076"/>
  </p:normalViewPr>
  <p:slideViewPr>
    <p:cSldViewPr>
      <p:cViewPr varScale="1">
        <p:scale>
          <a:sx n="122" d="100"/>
          <a:sy n="122" d="100"/>
        </p:scale>
        <p:origin x="19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a:extLst>
              <a:ext uri="{FF2B5EF4-FFF2-40B4-BE49-F238E27FC236}">
                <a16:creationId xmlns="" xmlns:a16="http://schemas.microsoft.com/office/drawing/2014/main" id="{E4EB999C-E823-FA4E-8833-85C8D24D71E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76803" name="Rectangle 3">
            <a:extLst>
              <a:ext uri="{FF2B5EF4-FFF2-40B4-BE49-F238E27FC236}">
                <a16:creationId xmlns="" xmlns:a16="http://schemas.microsoft.com/office/drawing/2014/main" id="{7B6DA044-2631-C14B-9FFE-E11A7242D923}"/>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6805" name="Rectangle 5">
            <a:extLst>
              <a:ext uri="{FF2B5EF4-FFF2-40B4-BE49-F238E27FC236}">
                <a16:creationId xmlns="" xmlns:a16="http://schemas.microsoft.com/office/drawing/2014/main" id="{D3636FD0-D5F3-BD43-BBA2-A0AC2B85E50B}"/>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6806" name="Rectangle 6">
            <a:extLst>
              <a:ext uri="{FF2B5EF4-FFF2-40B4-BE49-F238E27FC236}">
                <a16:creationId xmlns="" xmlns:a16="http://schemas.microsoft.com/office/drawing/2014/main" id="{371831F1-5A91-0447-B45B-5E1FE4F7CD53}"/>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76807" name="Rectangle 7">
            <a:extLst>
              <a:ext uri="{FF2B5EF4-FFF2-40B4-BE49-F238E27FC236}">
                <a16:creationId xmlns="" xmlns:a16="http://schemas.microsoft.com/office/drawing/2014/main" id="{A61AEBEA-B5C1-394E-9206-70929764F884}"/>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vl1pPr>
          </a:lstStyle>
          <a:p>
            <a:pPr>
              <a:defRPr/>
            </a:pPr>
            <a:fld id="{D951261B-BADA-E94C-84CD-0D729D728EF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9D447E30-A0E7-CD4F-8851-898805C94994}"/>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80DD29C5-D2EB-E54B-8017-25BEFE7DB8B6}"/>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C24F713A-7A85-E841-BE2C-9E6D24B2F87B}"/>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 xmlns:a16="http://schemas.microsoft.com/office/drawing/2014/main" id="{04816FED-5E58-D14A-AE7C-35C2D4E19C5B}"/>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9B064026-6764-194B-A94A-0278113B827B}" type="datetime1">
              <a:rPr lang="en-US" altLang="en-US"/>
              <a:pPr>
                <a:defRPr/>
              </a:pPr>
              <a:t>8/20/19</a:t>
            </a:fld>
            <a:endParaRPr lang="en-US" altLang="en-US"/>
          </a:p>
        </p:txBody>
      </p:sp>
      <p:sp>
        <p:nvSpPr>
          <p:cNvPr id="10" name="Footer Placeholder 16">
            <a:extLst>
              <a:ext uri="{FF2B5EF4-FFF2-40B4-BE49-F238E27FC236}">
                <a16:creationId xmlns="" xmlns:a16="http://schemas.microsoft.com/office/drawing/2014/main" id="{D832B9FD-6B3B-584A-8E6B-118C831003E2}"/>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 xmlns:a16="http://schemas.microsoft.com/office/drawing/2014/main" id="{46927701-9EFF-754D-BF65-1B491D1D4D41}"/>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C7E7DFBE-FF38-774B-B619-6DFF259F3C16}" type="slidenum">
              <a:rPr lang="en-US" altLang="en-US"/>
              <a:pPr>
                <a:defRPr/>
              </a:pPr>
              <a:t>‹#›</a:t>
            </a:fld>
            <a:endParaRPr lang="en-US" altLang="en-US"/>
          </a:p>
        </p:txBody>
      </p:sp>
    </p:spTree>
    <p:extLst>
      <p:ext uri="{BB962C8B-B14F-4D97-AF65-F5344CB8AC3E}">
        <p14:creationId xmlns:p14="http://schemas.microsoft.com/office/powerpoint/2010/main" val="512480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9BBFE20D-E531-9844-895B-9D847C00467B}"/>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EE18B49B-FC71-8549-9531-222E3D66C58A}"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 xmlns:a16="http://schemas.microsoft.com/office/drawing/2014/main" id="{0696B64C-DA0A-A44A-9249-FE79D2C1DE6D}"/>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 xmlns:a16="http://schemas.microsoft.com/office/drawing/2014/main" id="{8C734945-64AD-B743-AFD2-FA257E2C3F10}"/>
              </a:ext>
            </a:extLst>
          </p:cNvPr>
          <p:cNvSpPr>
            <a:spLocks noGrp="1"/>
          </p:cNvSpPr>
          <p:nvPr>
            <p:ph type="sldNum" sz="quarter" idx="11"/>
          </p:nvPr>
        </p:nvSpPr>
        <p:spPr/>
        <p:txBody>
          <a:bodyPr/>
          <a:lstStyle>
            <a:lvl1pPr>
              <a:defRPr smtClean="0"/>
            </a:lvl1pPr>
          </a:lstStyle>
          <a:p>
            <a:pPr>
              <a:defRPr/>
            </a:pPr>
            <a:fld id="{8F9A359E-2184-944A-A8FA-8128F1A04ADD}" type="slidenum">
              <a:rPr lang="en-US" altLang="en-US"/>
              <a:pPr>
                <a:defRPr/>
              </a:pPr>
              <a:t>‹#›</a:t>
            </a:fld>
            <a:endParaRPr lang="en-US" altLang="en-US"/>
          </a:p>
        </p:txBody>
      </p:sp>
    </p:spTree>
    <p:extLst>
      <p:ext uri="{BB962C8B-B14F-4D97-AF65-F5344CB8AC3E}">
        <p14:creationId xmlns:p14="http://schemas.microsoft.com/office/powerpoint/2010/main" val="1852776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01C2F3E-0BCA-904B-905C-BFC4BCC75BA2}"/>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FD649524-D623-D740-B612-7A4D1F8EAEB6}"/>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3B07779F-6AF2-2242-ADAF-9D4E1DFD6D8E}"/>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 xmlns:a16="http://schemas.microsoft.com/office/drawing/2014/main" id="{3241EE7F-9F20-7349-A436-93A1BF2994C8}"/>
              </a:ext>
            </a:extLst>
          </p:cNvPr>
          <p:cNvSpPr>
            <a:spLocks noGrp="1"/>
          </p:cNvSpPr>
          <p:nvPr>
            <p:ph type="dt" sz="half" idx="10"/>
          </p:nvPr>
        </p:nvSpPr>
        <p:spPr/>
        <p:txBody>
          <a:bodyPr/>
          <a:lstStyle>
            <a:lvl1pPr>
              <a:defRPr smtClean="0"/>
            </a:lvl1pPr>
          </a:lstStyle>
          <a:p>
            <a:pPr>
              <a:defRPr/>
            </a:pPr>
            <a:fld id="{323D9A39-9F60-0D4D-96DF-E1A7329BAD0B}" type="datetime1">
              <a:rPr lang="en-US" altLang="en-US"/>
              <a:pPr>
                <a:defRPr/>
              </a:pPr>
              <a:t>8/20/19</a:t>
            </a:fld>
            <a:endParaRPr lang="en-US" altLang="en-US"/>
          </a:p>
        </p:txBody>
      </p:sp>
      <p:sp>
        <p:nvSpPr>
          <p:cNvPr id="8" name="Slide Number Placeholder 12">
            <a:extLst>
              <a:ext uri="{FF2B5EF4-FFF2-40B4-BE49-F238E27FC236}">
                <a16:creationId xmlns="" xmlns:a16="http://schemas.microsoft.com/office/drawing/2014/main" id="{17E78C14-BB2C-2447-B576-85317541E6BD}"/>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AE3BC0C1-550F-9E4F-9CCC-1EAAE52DA6FD}" type="slidenum">
              <a:rPr lang="en-US" altLang="en-US"/>
              <a:pPr>
                <a:defRPr/>
              </a:pPr>
              <a:t>‹#›</a:t>
            </a:fld>
            <a:endParaRPr lang="en-US" altLang="en-US"/>
          </a:p>
        </p:txBody>
      </p:sp>
      <p:sp>
        <p:nvSpPr>
          <p:cNvPr id="9" name="Footer Placeholder 13">
            <a:extLst>
              <a:ext uri="{FF2B5EF4-FFF2-40B4-BE49-F238E27FC236}">
                <a16:creationId xmlns="" xmlns:a16="http://schemas.microsoft.com/office/drawing/2014/main" id="{4A11E0DD-C83F-3747-A0C3-5FED36545E99}"/>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094106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 xmlns:a16="http://schemas.microsoft.com/office/drawing/2014/main" id="{632DA101-9EBB-9B43-83C1-D2DA0ABE843B}"/>
              </a:ext>
            </a:extLst>
          </p:cNvPr>
          <p:cNvSpPr>
            <a:spLocks noGrp="1"/>
          </p:cNvSpPr>
          <p:nvPr>
            <p:ph type="dt" sz="half" idx="10"/>
          </p:nvPr>
        </p:nvSpPr>
        <p:spPr/>
        <p:txBody>
          <a:bodyPr/>
          <a:lstStyle>
            <a:lvl1pPr>
              <a:defRPr smtClean="0"/>
            </a:lvl1pPr>
          </a:lstStyle>
          <a:p>
            <a:pPr>
              <a:defRPr/>
            </a:pPr>
            <a:fld id="{98A7ECDE-322F-6F48-963F-42D54C20F5CD}" type="datetime1">
              <a:rPr lang="en-US" altLang="en-US"/>
              <a:pPr>
                <a:defRPr/>
              </a:pPr>
              <a:t>8/20/19</a:t>
            </a:fld>
            <a:endParaRPr lang="en-US" altLang="en-US"/>
          </a:p>
        </p:txBody>
      </p:sp>
      <p:sp>
        <p:nvSpPr>
          <p:cNvPr id="6" name="Slide Number Placeholder 9">
            <a:extLst>
              <a:ext uri="{FF2B5EF4-FFF2-40B4-BE49-F238E27FC236}">
                <a16:creationId xmlns="" xmlns:a16="http://schemas.microsoft.com/office/drawing/2014/main" id="{121E2DC5-A510-054E-AD52-F3FA43645856}"/>
              </a:ext>
            </a:extLst>
          </p:cNvPr>
          <p:cNvSpPr>
            <a:spLocks noGrp="1"/>
          </p:cNvSpPr>
          <p:nvPr>
            <p:ph type="sldNum" sz="quarter" idx="11"/>
          </p:nvPr>
        </p:nvSpPr>
        <p:spPr/>
        <p:txBody>
          <a:bodyPr/>
          <a:lstStyle>
            <a:lvl1pPr>
              <a:defRPr smtClean="0"/>
            </a:lvl1pPr>
          </a:lstStyle>
          <a:p>
            <a:pPr>
              <a:defRPr/>
            </a:pPr>
            <a:fld id="{A6EDEE14-3362-D440-890B-E5FD8EAC8197}" type="slidenum">
              <a:rPr lang="en-US" altLang="en-US"/>
              <a:pPr>
                <a:defRPr/>
              </a:pPr>
              <a:t>‹#›</a:t>
            </a:fld>
            <a:endParaRPr lang="en-US" altLang="en-US"/>
          </a:p>
        </p:txBody>
      </p:sp>
      <p:sp>
        <p:nvSpPr>
          <p:cNvPr id="7" name="Footer Placeholder 11">
            <a:extLst>
              <a:ext uri="{FF2B5EF4-FFF2-40B4-BE49-F238E27FC236}">
                <a16:creationId xmlns="" xmlns:a16="http://schemas.microsoft.com/office/drawing/2014/main" id="{BE8DBAFE-B75C-1C4E-8383-04CFD7ACF4C1}"/>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1898254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p:cNvSpPr>
            <a:spLocks noGrp="1"/>
          </p:cNvSpPr>
          <p:nvPr>
            <p:ph type="dt" sz="half" idx="10"/>
          </p:nvPr>
        </p:nvSpPr>
        <p:spPr/>
        <p:txBody>
          <a:bodyPr/>
          <a:lstStyle>
            <a:lvl1pPr>
              <a:defRPr/>
            </a:lvl1pPr>
          </a:lstStyle>
          <a:p>
            <a:pPr>
              <a:defRPr/>
            </a:pPr>
            <a:fld id="{64172780-EFC1-B646-ADA6-917FD64900CD}" type="datetime1">
              <a:rPr lang="en-US" altLang="en-US"/>
              <a:pPr>
                <a:defRPr/>
              </a:pPr>
              <a:t>8/20/19</a:t>
            </a:fld>
            <a:endParaRPr lang="en-US" alt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22"/>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348320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 xmlns:a16="http://schemas.microsoft.com/office/drawing/2014/main" id="{F73505CC-AF6A-354B-A81F-6895452F2FC5}"/>
              </a:ext>
            </a:extLst>
          </p:cNvPr>
          <p:cNvSpPr>
            <a:spLocks noGrp="1"/>
          </p:cNvSpPr>
          <p:nvPr>
            <p:ph type="dt" sz="half" idx="10"/>
          </p:nvPr>
        </p:nvSpPr>
        <p:spPr/>
        <p:txBody>
          <a:bodyPr/>
          <a:lstStyle>
            <a:lvl1pPr>
              <a:defRPr smtClean="0"/>
            </a:lvl1pPr>
          </a:lstStyle>
          <a:p>
            <a:pPr>
              <a:defRPr/>
            </a:pPr>
            <a:fld id="{F21BFFF7-9B02-854C-A9A8-5971589471E2}" type="datetime1">
              <a:rPr lang="en-US" altLang="en-US"/>
              <a:pPr>
                <a:defRPr/>
              </a:pPr>
              <a:t>8/20/19</a:t>
            </a:fld>
            <a:endParaRPr lang="en-US" altLang="en-US"/>
          </a:p>
        </p:txBody>
      </p:sp>
      <p:sp>
        <p:nvSpPr>
          <p:cNvPr id="4" name="Footer Placeholder 2">
            <a:extLst>
              <a:ext uri="{FF2B5EF4-FFF2-40B4-BE49-F238E27FC236}">
                <a16:creationId xmlns="" xmlns:a16="http://schemas.microsoft.com/office/drawing/2014/main" id="{0A54A17D-6ED0-E141-9F90-B29B3CCEBBF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 xmlns:a16="http://schemas.microsoft.com/office/drawing/2014/main" id="{36D5510D-06D2-324A-8468-C328490467DA}"/>
              </a:ext>
            </a:extLst>
          </p:cNvPr>
          <p:cNvSpPr>
            <a:spLocks noGrp="1"/>
          </p:cNvSpPr>
          <p:nvPr>
            <p:ph type="sldNum" sz="quarter" idx="12"/>
          </p:nvPr>
        </p:nvSpPr>
        <p:spPr/>
        <p:txBody>
          <a:bodyPr/>
          <a:lstStyle>
            <a:lvl1pPr>
              <a:defRPr smtClean="0"/>
            </a:lvl1pPr>
          </a:lstStyle>
          <a:p>
            <a:pPr>
              <a:defRPr/>
            </a:pPr>
            <a:fld id="{9DADDB1A-5C68-DC41-894A-1F630F4C8697}" type="slidenum">
              <a:rPr lang="en-US" altLang="en-US"/>
              <a:pPr>
                <a:defRPr/>
              </a:pPr>
              <a:t>‹#›</a:t>
            </a:fld>
            <a:endParaRPr lang="en-US" altLang="en-US"/>
          </a:p>
        </p:txBody>
      </p:sp>
    </p:spTree>
    <p:extLst>
      <p:ext uri="{BB962C8B-B14F-4D97-AF65-F5344CB8AC3E}">
        <p14:creationId xmlns:p14="http://schemas.microsoft.com/office/powerpoint/2010/main" val="939447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6CD1C12B-158E-9E47-AA36-486B45482021}"/>
              </a:ext>
            </a:extLst>
          </p:cNvPr>
          <p:cNvSpPr>
            <a:spLocks noGrp="1"/>
          </p:cNvSpPr>
          <p:nvPr>
            <p:ph type="dt" sz="half" idx="10"/>
          </p:nvPr>
        </p:nvSpPr>
        <p:spPr/>
        <p:txBody>
          <a:bodyPr/>
          <a:lstStyle>
            <a:lvl1pPr>
              <a:defRPr smtClean="0"/>
            </a:lvl1pPr>
          </a:lstStyle>
          <a:p>
            <a:pPr>
              <a:defRPr/>
            </a:pPr>
            <a:fld id="{4A92DC9F-E8AC-C04E-8288-BF000B04AF0F}" type="datetime1">
              <a:rPr lang="en-US" altLang="en-US"/>
              <a:pPr>
                <a:defRPr/>
              </a:pPr>
              <a:t>8/20/19</a:t>
            </a:fld>
            <a:endParaRPr lang="en-US" altLang="en-US"/>
          </a:p>
        </p:txBody>
      </p:sp>
      <p:sp>
        <p:nvSpPr>
          <p:cNvPr id="3" name="Footer Placeholder 2">
            <a:extLst>
              <a:ext uri="{FF2B5EF4-FFF2-40B4-BE49-F238E27FC236}">
                <a16:creationId xmlns="" xmlns:a16="http://schemas.microsoft.com/office/drawing/2014/main" id="{3B970A8B-AB64-3E4C-A6B7-AC8F783E047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 xmlns:a16="http://schemas.microsoft.com/office/drawing/2014/main" id="{DAF01184-DD2C-D246-B3A3-EAD9593F93E8}"/>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7E387EA7-2D1F-854E-844F-0A095044CA97}" type="slidenum">
              <a:rPr lang="en-US" altLang="en-US"/>
              <a:pPr>
                <a:defRPr/>
              </a:pPr>
              <a:t>‹#›</a:t>
            </a:fld>
            <a:endParaRPr lang="en-US" altLang="en-US"/>
          </a:p>
        </p:txBody>
      </p:sp>
    </p:spTree>
    <p:extLst>
      <p:ext uri="{BB962C8B-B14F-4D97-AF65-F5344CB8AC3E}">
        <p14:creationId xmlns:p14="http://schemas.microsoft.com/office/powerpoint/2010/main" val="996124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 xmlns:a16="http://schemas.microsoft.com/office/drawing/2014/main" id="{6F4A6805-C2C0-2C49-A6A3-BD6923F1D802}"/>
              </a:ext>
            </a:extLst>
          </p:cNvPr>
          <p:cNvSpPr>
            <a:spLocks noGrp="1"/>
          </p:cNvSpPr>
          <p:nvPr>
            <p:ph type="dt" sz="half" idx="10"/>
          </p:nvPr>
        </p:nvSpPr>
        <p:spPr/>
        <p:txBody>
          <a:bodyPr/>
          <a:lstStyle>
            <a:lvl1pPr>
              <a:defRPr smtClean="0"/>
            </a:lvl1pPr>
          </a:lstStyle>
          <a:p>
            <a:pPr>
              <a:defRPr/>
            </a:pPr>
            <a:fld id="{1EE3F111-03CC-2B46-BDF5-49FF9C6BA53D}" type="datetime1">
              <a:rPr lang="en-US" altLang="en-US"/>
              <a:pPr>
                <a:defRPr/>
              </a:pPr>
              <a:t>8/20/19</a:t>
            </a:fld>
            <a:endParaRPr lang="en-US" altLang="en-US"/>
          </a:p>
        </p:txBody>
      </p:sp>
      <p:sp>
        <p:nvSpPr>
          <p:cNvPr id="6" name="Footer Placeholder 5">
            <a:extLst>
              <a:ext uri="{FF2B5EF4-FFF2-40B4-BE49-F238E27FC236}">
                <a16:creationId xmlns="" xmlns:a16="http://schemas.microsoft.com/office/drawing/2014/main" id="{375E0703-CAD0-D24F-87C1-64FFA02F39D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 xmlns:a16="http://schemas.microsoft.com/office/drawing/2014/main" id="{1F1A48FF-B45E-CE4D-AC54-460FA27CE510}"/>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81808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F4306E02-12C4-E446-BEFE-5247BCDAC4F2}"/>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C7969E65-6CB4-9C4B-A2A0-18F1D92B80F0}"/>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 xmlns:a16="http://schemas.microsoft.com/office/drawing/2014/main" id="{81BB3E7A-CCCE-2B4F-817D-243A01A5F1A5}"/>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 xmlns:a16="http://schemas.microsoft.com/office/drawing/2014/main" id="{44C76D7A-10B7-E144-9F5F-8FCC472CE348}"/>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 xmlns:a16="http://schemas.microsoft.com/office/drawing/2014/main" id="{BC0CC62D-1A68-1B4D-84F3-764D0794CC71}"/>
              </a:ext>
            </a:extLst>
          </p:cNvPr>
          <p:cNvSpPr>
            <a:spLocks noGrp="1"/>
          </p:cNvSpPr>
          <p:nvPr>
            <p:ph type="dt" sz="half" idx="10"/>
          </p:nvPr>
        </p:nvSpPr>
        <p:spPr>
          <a:xfrm>
            <a:off x="6248400" y="6248400"/>
            <a:ext cx="2667000" cy="365125"/>
          </a:xfrm>
        </p:spPr>
        <p:txBody>
          <a:bodyPr/>
          <a:lstStyle>
            <a:lvl1pPr>
              <a:defRPr smtClean="0"/>
            </a:lvl1pPr>
          </a:lstStyle>
          <a:p>
            <a:pPr>
              <a:defRPr/>
            </a:pPr>
            <a:fld id="{A2524904-C5B9-A949-9E9F-F200FE564420}" type="datetime1">
              <a:rPr lang="en-US" altLang="en-US"/>
              <a:pPr>
                <a:defRPr/>
              </a:pPr>
              <a:t>8/20/19</a:t>
            </a:fld>
            <a:endParaRPr lang="en-US" altLang="en-US"/>
          </a:p>
        </p:txBody>
      </p:sp>
      <p:sp>
        <p:nvSpPr>
          <p:cNvPr id="10" name="Slide Number Placeholder 12">
            <a:extLst>
              <a:ext uri="{FF2B5EF4-FFF2-40B4-BE49-F238E27FC236}">
                <a16:creationId xmlns="" xmlns:a16="http://schemas.microsoft.com/office/drawing/2014/main" id="{ACC80144-E480-034B-BD94-48BEE1E0F102}"/>
              </a:ext>
            </a:extLst>
          </p:cNvPr>
          <p:cNvSpPr>
            <a:spLocks noGrp="1"/>
          </p:cNvSpPr>
          <p:nvPr>
            <p:ph type="sldNum" sz="quarter" idx="11"/>
          </p:nvPr>
        </p:nvSpPr>
        <p:spPr>
          <a:xfrm>
            <a:off x="0" y="4667250"/>
            <a:ext cx="1447800" cy="663575"/>
          </a:xfrm>
        </p:spPr>
        <p:txBody>
          <a:bodyPr/>
          <a:lstStyle>
            <a:lvl1pPr>
              <a:defRPr sz="2800" smtClean="0"/>
            </a:lvl1pPr>
          </a:lstStyle>
          <a:p>
            <a:pPr>
              <a:defRPr/>
            </a:pPr>
            <a:fld id="{9427C12A-B57A-6843-825B-00096797CF27}" type="slidenum">
              <a:rPr lang="en-US" altLang="en-US"/>
              <a:pPr>
                <a:defRPr/>
              </a:pPr>
              <a:t>‹#›</a:t>
            </a:fld>
            <a:endParaRPr lang="en-US" altLang="en-US"/>
          </a:p>
        </p:txBody>
      </p:sp>
      <p:sp>
        <p:nvSpPr>
          <p:cNvPr id="11" name="Footer Placeholder 13">
            <a:extLst>
              <a:ext uri="{FF2B5EF4-FFF2-40B4-BE49-F238E27FC236}">
                <a16:creationId xmlns="" xmlns:a16="http://schemas.microsoft.com/office/drawing/2014/main" id="{AA29A888-14FB-D047-A932-5D9F455C2656}"/>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561303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 xmlns:a16="http://schemas.microsoft.com/office/drawing/2014/main" id="{A3F5D4C9-EABD-BB4D-B033-07C2A3887F51}"/>
              </a:ext>
            </a:extLst>
          </p:cNvPr>
          <p:cNvSpPr>
            <a:spLocks noGrp="1"/>
          </p:cNvSpPr>
          <p:nvPr>
            <p:ph type="dt" sz="half" idx="10"/>
          </p:nvPr>
        </p:nvSpPr>
        <p:spPr/>
        <p:txBody>
          <a:bodyPr/>
          <a:lstStyle>
            <a:lvl1pPr>
              <a:defRPr smtClean="0"/>
            </a:lvl1pPr>
          </a:lstStyle>
          <a:p>
            <a:pPr>
              <a:defRPr/>
            </a:pPr>
            <a:fld id="{2D12702C-FB57-1C49-9F72-ED72CC541248}" type="datetime1">
              <a:rPr lang="en-US" altLang="en-US"/>
              <a:pPr>
                <a:defRPr/>
              </a:pPr>
              <a:t>8/20/19</a:t>
            </a:fld>
            <a:endParaRPr lang="en-US" altLang="en-US"/>
          </a:p>
        </p:txBody>
      </p:sp>
      <p:sp>
        <p:nvSpPr>
          <p:cNvPr id="5" name="Footer Placeholder 2">
            <a:extLst>
              <a:ext uri="{FF2B5EF4-FFF2-40B4-BE49-F238E27FC236}">
                <a16:creationId xmlns="" xmlns:a16="http://schemas.microsoft.com/office/drawing/2014/main" id="{2E6F881B-C88E-BA43-AF94-08BFC7FC012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 xmlns:a16="http://schemas.microsoft.com/office/drawing/2014/main" id="{0A792811-A7A4-4845-B06D-CF5D1528F7A1}"/>
              </a:ext>
            </a:extLst>
          </p:cNvPr>
          <p:cNvSpPr>
            <a:spLocks noGrp="1"/>
          </p:cNvSpPr>
          <p:nvPr>
            <p:ph type="sldNum" sz="quarter" idx="12"/>
          </p:nvPr>
        </p:nvSpPr>
        <p:spPr/>
        <p:txBody>
          <a:bodyPr/>
          <a:lstStyle>
            <a:lvl1pPr>
              <a:defRPr smtClean="0"/>
            </a:lvl1pPr>
          </a:lstStyle>
          <a:p>
            <a:pPr>
              <a:defRPr/>
            </a:pPr>
            <a:fld id="{71E4DB84-F552-574E-9147-CCD36EFA8404}" type="slidenum">
              <a:rPr lang="en-US" altLang="en-US"/>
              <a:pPr>
                <a:defRPr/>
              </a:pPr>
              <a:t>‹#›</a:t>
            </a:fld>
            <a:endParaRPr lang="en-US" altLang="en-US"/>
          </a:p>
        </p:txBody>
      </p:sp>
    </p:spTree>
    <p:extLst>
      <p:ext uri="{BB962C8B-B14F-4D97-AF65-F5344CB8AC3E}">
        <p14:creationId xmlns:p14="http://schemas.microsoft.com/office/powerpoint/2010/main" val="2079662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5DC8FD3E-7BAE-A643-B8CF-99B26AE467A1}"/>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888AC090-619A-0848-ADB1-0E5FE9787731}"/>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D23E4F68-E6E6-FE45-B029-D7CA7C7A87DD}"/>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 xmlns:a16="http://schemas.microsoft.com/office/drawing/2014/main" id="{AF8CA8E8-8A7F-C246-A6B9-A6160A9BE66B}"/>
              </a:ext>
            </a:extLst>
          </p:cNvPr>
          <p:cNvSpPr>
            <a:spLocks noGrp="1"/>
          </p:cNvSpPr>
          <p:nvPr>
            <p:ph type="dt" sz="half" idx="10"/>
          </p:nvPr>
        </p:nvSpPr>
        <p:spPr>
          <a:xfrm>
            <a:off x="6553200" y="6248400"/>
            <a:ext cx="2209800" cy="365125"/>
          </a:xfrm>
        </p:spPr>
        <p:txBody>
          <a:bodyPr/>
          <a:lstStyle>
            <a:lvl1pPr>
              <a:defRPr smtClean="0"/>
            </a:lvl1pPr>
          </a:lstStyle>
          <a:p>
            <a:pPr>
              <a:defRPr/>
            </a:pPr>
            <a:fld id="{392FD601-0203-F744-B097-A14F51B8EB97}" type="datetime1">
              <a:rPr lang="en-US" altLang="en-US"/>
              <a:pPr>
                <a:defRPr/>
              </a:pPr>
              <a:t>8/20/19</a:t>
            </a:fld>
            <a:endParaRPr lang="en-US" altLang="en-US"/>
          </a:p>
        </p:txBody>
      </p:sp>
      <p:sp>
        <p:nvSpPr>
          <p:cNvPr id="8" name="Footer Placeholder 4">
            <a:extLst>
              <a:ext uri="{FF2B5EF4-FFF2-40B4-BE49-F238E27FC236}">
                <a16:creationId xmlns="" xmlns:a16="http://schemas.microsoft.com/office/drawing/2014/main" id="{5712EAC1-2654-FB4D-BF10-310169FB35AC}"/>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 xmlns:a16="http://schemas.microsoft.com/office/drawing/2014/main" id="{684BD965-779F-B744-8D8B-7AA6FC5C86A8}"/>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97B7BE4A-5CA4-584B-ADE7-009CE3903C70}" type="slidenum">
              <a:rPr lang="en-US" altLang="en-US"/>
              <a:pPr>
                <a:defRPr/>
              </a:pPr>
              <a:t>‹#›</a:t>
            </a:fld>
            <a:endParaRPr lang="en-US" altLang="en-US"/>
          </a:p>
        </p:txBody>
      </p:sp>
    </p:spTree>
    <p:extLst>
      <p:ext uri="{BB962C8B-B14F-4D97-AF65-F5344CB8AC3E}">
        <p14:creationId xmlns:p14="http://schemas.microsoft.com/office/powerpoint/2010/main" val="449530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p:cNvSpPr>
            <a:spLocks noGrp="1"/>
          </p:cNvSpPr>
          <p:nvPr>
            <p:ph type="dt" sz="half" idx="10"/>
          </p:nvPr>
        </p:nvSpPr>
        <p:spPr/>
        <p:txBody>
          <a:bodyPr/>
          <a:lstStyle>
            <a:lvl1pPr>
              <a:defRPr/>
            </a:lvl1pPr>
          </a:lstStyle>
          <a:p>
            <a:pPr>
              <a:defRPr/>
            </a:pPr>
            <a:fld id="{2903646C-824B-7543-9769-6870A21A7918}" type="datetime1">
              <a:rPr lang="en-US" altLang="en-US"/>
              <a:pPr>
                <a:defRPr/>
              </a:pPr>
              <a:t>8/20/19</a:t>
            </a:fld>
            <a:endParaRPr lang="en-US" alt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22"/>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98056178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9458"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9459"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defRPr>
            </a:lvl1pPr>
          </a:lstStyle>
          <a:p>
            <a:pPr>
              <a:defRPr/>
            </a:pPr>
            <a:fld id="{01FF1E64-593E-9F49-9272-6A3E8DDF49DF}" type="datetime1">
              <a:rPr lang="en-US" altLang="en-US"/>
              <a:pPr>
                <a:defRPr/>
              </a:pPr>
              <a:t>8/20/19</a:t>
            </a:fld>
            <a:endParaRPr lang="en-US" alt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3" r:id="rId5"/>
    <p:sldLayoutId id="2147483769" r:id="rId6"/>
    <p:sldLayoutId id="2147483770" r:id="rId7"/>
    <p:sldLayoutId id="2147483771" r:id="rId8"/>
    <p:sldLayoutId id="2147483772" r:id="rId9"/>
    <p:sldLayoutId id="2147483773" r:id="rId10"/>
    <p:sldLayoutId id="2147483774" r:id="rId11"/>
    <p:sldLayoutId id="2147483764"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Microsoft_Word_97_-_2004_Document1.doc"/><Relationship Id="rId4" Type="http://schemas.openxmlformats.org/officeDocument/2006/relationships/image" Target="../media/image12.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Microsoft_Word_97_-_2004_Document2.doc"/><Relationship Id="rId4" Type="http://schemas.openxmlformats.org/officeDocument/2006/relationships/image" Target="../media/image13.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Microsoft_Word_97_-_2004_Document3.doc"/><Relationship Id="rId4" Type="http://schemas.openxmlformats.org/officeDocument/2006/relationships/image" Target="../media/image15.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 xmlns:a16="http://schemas.microsoft.com/office/drawing/2014/main" id="{1F14942B-41B2-0046-AF02-E0FC7D6009A9}"/>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More on investor performance: Continuity &amp; Consistency</a:t>
            </a:r>
          </a:p>
        </p:txBody>
      </p:sp>
      <p:sp>
        <p:nvSpPr>
          <p:cNvPr id="3075" name="Rectangle 3">
            <a:extLst>
              <a:ext uri="{FF2B5EF4-FFF2-40B4-BE49-F238E27FC236}">
                <a16:creationId xmlns="" xmlns:a16="http://schemas.microsoft.com/office/drawing/2014/main" id="{D49CEA85-7819-5640-BEDF-3470A93AFAA3}"/>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p:cNvSpPr>
            <a:spLocks noGrp="1"/>
          </p:cNvSpPr>
          <p:nvPr>
            <p:ph type="title"/>
          </p:nvPr>
        </p:nvSpPr>
        <p:spPr>
          <a:xfrm>
            <a:off x="612775" y="228600"/>
            <a:ext cx="8153400" cy="990600"/>
          </a:xfrm>
        </p:spPr>
        <p:txBody>
          <a:bodyPr/>
          <a:lstStyle/>
          <a:p>
            <a:r>
              <a:rPr lang="en-US" altLang="en-US">
                <a:ea typeface="ＭＳ Ｐゴシック" charset="-128"/>
              </a:rPr>
              <a:t>Performance Continuity</a:t>
            </a:r>
          </a:p>
        </p:txBody>
      </p:sp>
      <p:sp>
        <p:nvSpPr>
          <p:cNvPr id="3074" name="Rectangle 3"/>
          <p:cNvSpPr>
            <a:spLocks noGrp="1"/>
          </p:cNvSpPr>
          <p:nvPr>
            <p:ph sz="quarter" idx="1"/>
          </p:nvPr>
        </p:nvSpPr>
        <p:spPr>
          <a:xfrm>
            <a:off x="612775" y="1600200"/>
            <a:ext cx="8153400" cy="4495800"/>
          </a:xfrm>
        </p:spPr>
        <p:txBody>
          <a:bodyPr/>
          <a:lstStyle/>
          <a:p>
            <a:r>
              <a:rPr lang="en-US" altLang="en-US" dirty="0">
                <a:ea typeface="ＭＳ Ｐゴシック" charset="-128"/>
              </a:rPr>
              <a:t>Fund managers argue that the average is brought down by poor money managers. They argue that good managers continue to be good managers whereas bad managers drag the average down year after year.</a:t>
            </a:r>
          </a:p>
          <a:p>
            <a:r>
              <a:rPr lang="en-US" altLang="en-US" dirty="0">
                <a:ea typeface="ＭＳ Ｐゴシック" charset="-128"/>
              </a:rPr>
              <a:t>The evidence indicates otherwise</a:t>
            </a:r>
            <a:r>
              <a:rPr lang="en-US" altLang="en-US" dirty="0" smtClean="0">
                <a:ea typeface="ＭＳ Ｐゴシック" charset="-128"/>
              </a:rPr>
              <a:t>. While there is some evidence of a hot hand phenomenon with mutual fund managers, the overwhelming evidence is that there is no continuity in performance. </a:t>
            </a:r>
            <a:endParaRPr lang="en-US" altLang="en-US" dirty="0">
              <a:ea typeface="ＭＳ Ｐゴシック"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p:cNvSpPr>
          <p:nvPr>
            <p:ph type="title"/>
          </p:nvPr>
        </p:nvSpPr>
        <p:spPr>
          <a:xfrm>
            <a:off x="612775" y="228600"/>
            <a:ext cx="8153400" cy="990600"/>
          </a:xfrm>
        </p:spPr>
        <p:txBody>
          <a:bodyPr/>
          <a:lstStyle/>
          <a:p>
            <a:r>
              <a:rPr lang="en-US" altLang="en-US">
                <a:ea typeface="ＭＳ Ｐゴシック" charset="-128"/>
              </a:rPr>
              <a:t>1. Transition Probabilities</a:t>
            </a:r>
          </a:p>
        </p:txBody>
      </p:sp>
      <p:pic>
        <p:nvPicPr>
          <p:cNvPr id="3" name="Content Placeholder 2"/>
          <p:cNvPicPr>
            <a:picLocks noGrp="1" noChangeAspect="1"/>
          </p:cNvPicPr>
          <p:nvPr>
            <p:ph sz="quarter" idx="1"/>
          </p:nvPr>
        </p:nvPicPr>
        <p:blipFill>
          <a:blip r:embed="rId2"/>
          <a:stretch>
            <a:fillRect/>
          </a:stretch>
        </p:blipFill>
        <p:spPr>
          <a:xfrm>
            <a:off x="612775" y="2872664"/>
            <a:ext cx="8153400" cy="195087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p:cNvSpPr>
          <p:nvPr>
            <p:ph type="title"/>
          </p:nvPr>
        </p:nvSpPr>
        <p:spPr>
          <a:xfrm>
            <a:off x="612775" y="228600"/>
            <a:ext cx="8153400" cy="990600"/>
          </a:xfrm>
        </p:spPr>
        <p:txBody>
          <a:bodyPr/>
          <a:lstStyle/>
          <a:p>
            <a:r>
              <a:rPr lang="en-US" altLang="en-US">
                <a:ea typeface="ＭＳ Ｐゴシック" charset="-128"/>
              </a:rPr>
              <a:t>2. The Value of Rankings</a:t>
            </a:r>
          </a:p>
        </p:txBody>
      </p:sp>
      <p:pic>
        <p:nvPicPr>
          <p:cNvPr id="6146" name="Content Placeholder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401763" y="1600200"/>
            <a:ext cx="6575425"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title"/>
          </p:nvPr>
        </p:nvSpPr>
        <p:spPr>
          <a:xfrm>
            <a:off x="612775" y="228600"/>
            <a:ext cx="8153400" cy="990600"/>
          </a:xfrm>
        </p:spPr>
        <p:txBody>
          <a:bodyPr/>
          <a:lstStyle/>
          <a:p>
            <a:r>
              <a:rPr lang="en-US" altLang="en-US">
                <a:ea typeface="ＭＳ Ｐゴシック" charset="-128"/>
              </a:rPr>
              <a:t>But ratings have become more informative..</a:t>
            </a:r>
          </a:p>
        </p:txBody>
      </p:sp>
      <p:sp>
        <p:nvSpPr>
          <p:cNvPr id="7170" name="Content Placeholder 2"/>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charset="-128"/>
              </a:rPr>
              <a:t>Morningstar did revamp its rating system in 2002, making three changes. </a:t>
            </a:r>
          </a:p>
          <a:p>
            <a:pPr lvl="1">
              <a:lnSpc>
                <a:spcPct val="80000"/>
              </a:lnSpc>
            </a:pPr>
            <a:r>
              <a:rPr lang="en-US" altLang="en-US" sz="2000">
                <a:ea typeface="ＭＳ Ｐゴシック" charset="-128"/>
              </a:rPr>
              <a:t>They broke funds down into 48 smaller subgroups rather than four large groups, as was the convention prior to 2002. </a:t>
            </a:r>
          </a:p>
          <a:p>
            <a:pPr lvl="1">
              <a:lnSpc>
                <a:spcPct val="80000"/>
              </a:lnSpc>
            </a:pPr>
            <a:r>
              <a:rPr lang="en-US" altLang="en-US" sz="2000">
                <a:ea typeface="ＭＳ Ｐゴシック" charset="-128"/>
              </a:rPr>
              <a:t>They adjusted their risk measures to more completely capture downside risk; prior to 2002, a fund was considered risky only if its returns fell below the treasury bill rate, even if the returns were extremely volatile. </a:t>
            </a:r>
          </a:p>
          <a:p>
            <a:pPr lvl="1">
              <a:lnSpc>
                <a:spcPct val="80000"/>
              </a:lnSpc>
            </a:pPr>
            <a:r>
              <a:rPr lang="en-US" altLang="en-US" sz="2000">
                <a:ea typeface="ＭＳ Ｐゴシック" charset="-128"/>
              </a:rPr>
              <a:t>Funds with multiple share classes were consolidated into one fund rather than treated as separate funds.  </a:t>
            </a:r>
          </a:p>
          <a:p>
            <a:pPr>
              <a:lnSpc>
                <a:spcPct val="80000"/>
              </a:lnSpc>
            </a:pPr>
            <a:r>
              <a:rPr lang="en-US" altLang="en-US" sz="2200">
                <a:ea typeface="ＭＳ Ｐゴシック" charset="-128"/>
              </a:rPr>
              <a:t>A study that classified mutual funds into classes based upon these new ratings in June 2002 and looked at returns over the following three years (July 2002-June 2005) finds that they do have predictive power now, with the higher rated funds delivering significantly higher returns than the lower rated funds.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p:cNvSpPr>
          <p:nvPr>
            <p:ph type="title"/>
          </p:nvPr>
        </p:nvSpPr>
        <p:spPr>
          <a:xfrm>
            <a:off x="612775" y="228600"/>
            <a:ext cx="8153400" cy="990600"/>
          </a:xfrm>
        </p:spPr>
        <p:txBody>
          <a:bodyPr/>
          <a:lstStyle/>
          <a:p>
            <a:r>
              <a:rPr lang="en-US" altLang="en-US">
                <a:ea typeface="ＭＳ Ｐゴシック" charset="-128"/>
              </a:rPr>
              <a:t>There is some evidence of hot hands..</a:t>
            </a:r>
          </a:p>
        </p:txBody>
      </p:sp>
      <p:pic>
        <p:nvPicPr>
          <p:cNvPr id="8194" name="Content Placeholder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27225" y="1847850"/>
            <a:ext cx="5524500" cy="40005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title"/>
          </p:nvPr>
        </p:nvSpPr>
        <p:spPr>
          <a:xfrm>
            <a:off x="612775" y="228600"/>
            <a:ext cx="8153400" cy="990600"/>
          </a:xfrm>
        </p:spPr>
        <p:txBody>
          <a:bodyPr/>
          <a:lstStyle/>
          <a:p>
            <a:r>
              <a:rPr lang="en-US" altLang="en-US">
                <a:ea typeface="ＭＳ Ｐゴシック" charset="-128"/>
              </a:rPr>
              <a:t>And the persistence continues.. At both small &amp; large funds</a:t>
            </a:r>
          </a:p>
        </p:txBody>
      </p:sp>
      <p:pic>
        <p:nvPicPr>
          <p:cNvPr id="9218"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p:cNvSpPr>
          <p:nvPr>
            <p:ph type="title"/>
          </p:nvPr>
        </p:nvSpPr>
        <p:spPr>
          <a:xfrm>
            <a:off x="612775" y="228600"/>
            <a:ext cx="8153400" cy="990600"/>
          </a:xfrm>
        </p:spPr>
        <p:txBody>
          <a:bodyPr/>
          <a:lstStyle/>
          <a:p>
            <a:r>
              <a:rPr lang="en-US" altLang="en-US">
                <a:ea typeface="ＭＳ Ｐゴシック" charset="-128"/>
              </a:rPr>
              <a:t>Why active money managers fail…</a:t>
            </a:r>
          </a:p>
        </p:txBody>
      </p:sp>
      <p:sp>
        <p:nvSpPr>
          <p:cNvPr id="31746" name="Rectangle 3">
            <a:extLst>
              <a:ext uri="{FF2B5EF4-FFF2-40B4-BE49-F238E27FC236}">
                <a16:creationId xmlns="" xmlns:a16="http://schemas.microsoft.com/office/drawing/2014/main" id="{982D61F5-B718-324D-B963-BC4579C79FD7}"/>
              </a:ext>
            </a:extLst>
          </p:cNvPr>
          <p:cNvSpPr>
            <a:spLocks noGrp="1" noChangeArrowheads="1"/>
          </p:cNvSpPr>
          <p:nvPr>
            <p:ph sz="quarter" idx="1"/>
          </p:nvPr>
        </p:nvSpPr>
        <p:spPr>
          <a:xfrm>
            <a:off x="612775" y="1600200"/>
            <a:ext cx="8153400" cy="4495800"/>
          </a:xfrm>
        </p:spPr>
        <p:txBody>
          <a:bodyPr>
            <a:normAutofit fontScale="92500"/>
          </a:bodyPr>
          <a:lstStyle/>
          <a:p>
            <a:pPr>
              <a:buFont typeface="Arial" charset="0"/>
              <a:buChar char="•"/>
              <a:defRPr/>
            </a:pPr>
            <a:r>
              <a:rPr lang="en-US" sz="2400" u="sng" dirty="0"/>
              <a:t>High Transactions Costs</a:t>
            </a:r>
            <a:r>
              <a:rPr lang="en-US" sz="2400" dirty="0"/>
              <a:t>: The costs of collecting and processing information and trading on stocks is larger than the benefits from the same</a:t>
            </a:r>
            <a:r>
              <a:rPr lang="en-US" sz="2400" dirty="0" smtClean="0"/>
              <a:t>.</a:t>
            </a:r>
          </a:p>
          <a:p>
            <a:pPr>
              <a:buFont typeface="Arial" charset="0"/>
              <a:buChar char="•"/>
              <a:defRPr/>
            </a:pPr>
            <a:r>
              <a:rPr lang="en-US" sz="2400" u="sng" dirty="0" smtClean="0"/>
              <a:t>No core philosophy</a:t>
            </a:r>
            <a:r>
              <a:rPr lang="en-US" sz="2400" dirty="0" smtClean="0"/>
              <a:t>: Lacking a rudder, money managers shift styles constantly, leading to high turnover, transactions costs and tax bills.</a:t>
            </a:r>
            <a:endParaRPr lang="en-US" sz="2400" dirty="0"/>
          </a:p>
          <a:p>
            <a:pPr>
              <a:buFont typeface="Arial" charset="0"/>
              <a:buChar char="•"/>
              <a:defRPr/>
            </a:pPr>
            <a:r>
              <a:rPr lang="en-US" sz="2400" u="sng" dirty="0" smtClean="0"/>
              <a:t>Too </a:t>
            </a:r>
            <a:r>
              <a:rPr lang="en-US" sz="2400" u="sng" dirty="0"/>
              <a:t>much activity</a:t>
            </a:r>
            <a:r>
              <a:rPr lang="en-US" sz="2400" dirty="0"/>
              <a:t>: Activity, by itself, can be damaging as investors often sell when they should not and buy when they should not.</a:t>
            </a:r>
          </a:p>
          <a:p>
            <a:pPr>
              <a:buFont typeface="Arial" charset="0"/>
              <a:buChar char="•"/>
              <a:defRPr/>
            </a:pPr>
            <a:r>
              <a:rPr lang="en-US" sz="2400" u="sng" dirty="0"/>
              <a:t>Failure to stay fully invested in equities</a:t>
            </a:r>
            <a:r>
              <a:rPr lang="en-US" sz="2400" dirty="0"/>
              <a:t>: Since mutual fund managers are not great market timers, failing to stay fully invested hurts more than it helps.</a:t>
            </a:r>
          </a:p>
          <a:p>
            <a:pPr>
              <a:buFont typeface="Arial" charset="0"/>
              <a:buChar char="•"/>
              <a:defRPr/>
            </a:pPr>
            <a:r>
              <a:rPr lang="en-US" sz="2400" u="sng" dirty="0"/>
              <a:t>Behavioral factors</a:t>
            </a:r>
            <a:r>
              <a:rPr lang="en-US" sz="2400" dirty="0"/>
              <a:t>: All of the behavioral problems that we see with individual investors apply in spades with institutional investors.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p:cNvSpPr>
          <p:nvPr>
            <p:ph type="title"/>
          </p:nvPr>
        </p:nvSpPr>
        <p:spPr>
          <a:xfrm>
            <a:off x="612775" y="228600"/>
            <a:ext cx="8153400" cy="990600"/>
          </a:xfrm>
        </p:spPr>
        <p:txBody>
          <a:bodyPr/>
          <a:lstStyle/>
          <a:p>
            <a:r>
              <a:rPr lang="en-US" altLang="en-US" dirty="0" smtClean="0">
                <a:ea typeface="ＭＳ Ｐゴシック" charset="-128"/>
              </a:rPr>
              <a:t>1. High </a:t>
            </a:r>
            <a:r>
              <a:rPr lang="en-US" altLang="en-US" dirty="0">
                <a:ea typeface="ＭＳ Ｐゴシック" charset="-128"/>
              </a:rPr>
              <a:t>Transactions Costs</a:t>
            </a:r>
          </a:p>
        </p:txBody>
      </p:sp>
      <p:pic>
        <p:nvPicPr>
          <p:cNvPr id="11266" name="Content Placeholder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612775" y="228600"/>
            <a:ext cx="8153400" cy="990600"/>
          </a:xfrm>
        </p:spPr>
        <p:txBody>
          <a:bodyPr/>
          <a:lstStyle/>
          <a:p>
            <a:r>
              <a:rPr lang="en-US" altLang="en-US">
                <a:ea typeface="ＭＳ Ｐゴシック" charset="-128"/>
              </a:rPr>
              <a:t>Turnover Ratios and Returns</a:t>
            </a:r>
          </a:p>
        </p:txBody>
      </p:sp>
      <p:pic>
        <p:nvPicPr>
          <p:cNvPr id="12290"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401763" y="1600200"/>
            <a:ext cx="6575425" cy="44958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p:cNvSpPr>
          <p:nvPr>
            <p:ph type="title"/>
          </p:nvPr>
        </p:nvSpPr>
        <p:spPr>
          <a:xfrm>
            <a:off x="612775" y="228600"/>
            <a:ext cx="8153400" cy="990600"/>
          </a:xfrm>
        </p:spPr>
        <p:txBody>
          <a:bodyPr/>
          <a:lstStyle/>
          <a:p>
            <a:r>
              <a:rPr lang="en-US" altLang="en-US" dirty="0" smtClean="0">
                <a:ea typeface="ＭＳ Ｐゴシック" charset="-128"/>
              </a:rPr>
              <a:t>Trading </a:t>
            </a:r>
            <a:r>
              <a:rPr lang="en-US" altLang="en-US" dirty="0">
                <a:ea typeface="ＭＳ Ｐゴシック" charset="-128"/>
              </a:rPr>
              <a:t>Costs and Returns</a:t>
            </a:r>
          </a:p>
        </p:txBody>
      </p:sp>
      <p:graphicFrame>
        <p:nvGraphicFramePr>
          <p:cNvPr id="13314" name="Object 3"/>
          <p:cNvGraphicFramePr>
            <a:graphicFrameLocks noGrp="1" noChangeAspect="1"/>
          </p:cNvGraphicFramePr>
          <p:nvPr>
            <p:ph sz="quarter" idx="1"/>
          </p:nvPr>
        </p:nvGraphicFramePr>
        <p:xfrm>
          <a:off x="1946275" y="1974850"/>
          <a:ext cx="5486400" cy="3746500"/>
        </p:xfrm>
        <a:graphic>
          <a:graphicData uri="http://schemas.openxmlformats.org/presentationml/2006/ole">
            <mc:AlternateContent xmlns:mc="http://schemas.openxmlformats.org/markup-compatibility/2006">
              <mc:Choice xmlns:v="urn:schemas-microsoft-com:vml" Requires="v">
                <p:oleObj spid="_x0000_s13319" name="Document" r:id="rId3" imgW="0" imgH="0" progId="Word.Document.8">
                  <p:embed/>
                </p:oleObj>
              </mc:Choice>
              <mc:Fallback>
                <p:oleObj name="Document" r:id="rId3" imgW="0" imgH="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6275" y="1974850"/>
                        <a:ext cx="5486400" cy="374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p:cNvSpPr>
          <p:nvPr>
            <p:ph type="title"/>
          </p:nvPr>
        </p:nvSpPr>
        <p:spPr>
          <a:xfrm>
            <a:off x="612775" y="228600"/>
            <a:ext cx="8153400" cy="990600"/>
          </a:xfrm>
        </p:spPr>
        <p:txBody>
          <a:bodyPr/>
          <a:lstStyle/>
          <a:p>
            <a:r>
              <a:rPr lang="en-US" altLang="en-US" dirty="0" smtClean="0">
                <a:ea typeface="ＭＳ Ｐゴシック" charset="-128"/>
              </a:rPr>
              <a:t>High </a:t>
            </a:r>
            <a:r>
              <a:rPr lang="en-US" altLang="en-US" dirty="0">
                <a:ea typeface="ＭＳ Ｐゴシック" charset="-128"/>
              </a:rPr>
              <a:t>Tax Burdens</a:t>
            </a:r>
          </a:p>
        </p:txBody>
      </p:sp>
      <p:graphicFrame>
        <p:nvGraphicFramePr>
          <p:cNvPr id="14338" name="Object 3"/>
          <p:cNvGraphicFramePr>
            <a:graphicFrameLocks noGrp="1" noChangeAspect="1"/>
          </p:cNvGraphicFramePr>
          <p:nvPr>
            <p:ph sz="quarter" idx="1"/>
          </p:nvPr>
        </p:nvGraphicFramePr>
        <p:xfrm>
          <a:off x="1946275" y="1974850"/>
          <a:ext cx="5486400" cy="3746500"/>
        </p:xfrm>
        <a:graphic>
          <a:graphicData uri="http://schemas.openxmlformats.org/presentationml/2006/ole">
            <mc:AlternateContent xmlns:mc="http://schemas.openxmlformats.org/markup-compatibility/2006">
              <mc:Choice xmlns:v="urn:schemas-microsoft-com:vml" Requires="v">
                <p:oleObj spid="_x0000_s14343" name="Document" r:id="rId3" imgW="0" imgH="0" progId="Word.Document.8">
                  <p:embed/>
                </p:oleObj>
              </mc:Choice>
              <mc:Fallback>
                <p:oleObj name="Document" r:id="rId3" imgW="0" imgH="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6275" y="1974850"/>
                        <a:ext cx="5486400" cy="374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a:t>
            </a:r>
            <a:r>
              <a:rPr lang="is-IS" dirty="0"/>
              <a:t>T</a:t>
            </a:r>
            <a:r>
              <a:rPr lang="is-IS" dirty="0" smtClean="0"/>
              <a:t>hey seem to have no core philosophy..</a:t>
            </a:r>
            <a:endParaRPr lang="en-US" dirty="0"/>
          </a:p>
        </p:txBody>
      </p:sp>
      <p:pic>
        <p:nvPicPr>
          <p:cNvPr id="4" name="Content Placeholder 3"/>
          <p:cNvPicPr>
            <a:picLocks noGrp="1" noChangeAspect="1"/>
          </p:cNvPicPr>
          <p:nvPr>
            <p:ph sz="quarter" idx="1"/>
          </p:nvPr>
        </p:nvPicPr>
        <p:blipFill>
          <a:blip r:embed="rId2"/>
          <a:stretch>
            <a:fillRect/>
          </a:stretch>
        </p:blipFill>
        <p:spPr>
          <a:xfrm>
            <a:off x="1120934" y="1600200"/>
            <a:ext cx="7137082" cy="4495800"/>
          </a:xfrm>
          <a:prstGeom prst="rect">
            <a:avLst/>
          </a:prstGeom>
        </p:spPr>
      </p:pic>
    </p:spTree>
    <p:extLst>
      <p:ext uri="{BB962C8B-B14F-4D97-AF65-F5344CB8AC3E}">
        <p14:creationId xmlns:p14="http://schemas.microsoft.com/office/powerpoint/2010/main" val="397792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p:cNvSpPr>
          <p:nvPr>
            <p:ph type="title"/>
          </p:nvPr>
        </p:nvSpPr>
        <p:spPr>
          <a:xfrm>
            <a:off x="612775" y="228600"/>
            <a:ext cx="8153400" cy="990600"/>
          </a:xfrm>
        </p:spPr>
        <p:txBody>
          <a:bodyPr/>
          <a:lstStyle/>
          <a:p>
            <a:r>
              <a:rPr lang="en-US" altLang="en-US" dirty="0" smtClean="0">
                <a:ea typeface="ＭＳ Ｐゴシック" charset="-128"/>
              </a:rPr>
              <a:t>3. Too </a:t>
            </a:r>
            <a:r>
              <a:rPr lang="en-US" altLang="en-US" dirty="0">
                <a:ea typeface="ＭＳ Ｐゴシック" charset="-128"/>
              </a:rPr>
              <a:t>Much Activity</a:t>
            </a:r>
          </a:p>
        </p:txBody>
      </p:sp>
      <p:sp>
        <p:nvSpPr>
          <p:cNvPr id="15362" name="Content Placeholder 1"/>
          <p:cNvSpPr>
            <a:spLocks noGrp="1"/>
          </p:cNvSpPr>
          <p:nvPr>
            <p:ph sz="quarter" idx="1"/>
          </p:nvPr>
        </p:nvSpPr>
        <p:spPr>
          <a:xfrm>
            <a:off x="612775" y="1600200"/>
            <a:ext cx="8153400" cy="4495800"/>
          </a:xfrm>
        </p:spPr>
        <p:txBody>
          <a:bodyPr/>
          <a:lstStyle/>
          <a:p>
            <a:pPr>
              <a:lnSpc>
                <a:spcPct val="80000"/>
              </a:lnSpc>
            </a:pPr>
            <a:r>
              <a:rPr lang="en-US" altLang="en-US" sz="3000">
                <a:ea typeface="ＭＳ Ｐゴシック" charset="-128"/>
              </a:rPr>
              <a:t>In an interesting study, researchers have looked at the value added by activity by comparing the returns generated by funds over a year with the returns that they would have earned over the same year, if they had left their portfolios untouched over the year.</a:t>
            </a:r>
          </a:p>
          <a:p>
            <a:pPr>
              <a:lnSpc>
                <a:spcPct val="80000"/>
              </a:lnSpc>
            </a:pPr>
            <a:r>
              <a:rPr lang="en-US" altLang="en-US" sz="3000">
                <a:ea typeface="ＭＳ Ｐゴシック" charset="-128"/>
              </a:rPr>
              <a:t>These studies generally find that activity generates negative returns: the returns from the frozen portfolios exceed the actual returns, with the magnitude a function of how much activity the fund is involved 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p:cNvSpPr>
          <p:nvPr>
            <p:ph type="title"/>
          </p:nvPr>
        </p:nvSpPr>
        <p:spPr>
          <a:xfrm>
            <a:off x="612775" y="228600"/>
            <a:ext cx="8153400" cy="990600"/>
          </a:xfrm>
        </p:spPr>
        <p:txBody>
          <a:bodyPr/>
          <a:lstStyle/>
          <a:p>
            <a:r>
              <a:rPr lang="en-US" altLang="en-US">
                <a:ea typeface="ＭＳ Ｐゴシック" charset="-128"/>
              </a:rPr>
              <a:t>4. Failure to stay fully invested</a:t>
            </a:r>
          </a:p>
        </p:txBody>
      </p:sp>
      <p:graphicFrame>
        <p:nvGraphicFramePr>
          <p:cNvPr id="16386" name="Object 3"/>
          <p:cNvGraphicFramePr>
            <a:graphicFrameLocks noGrp="1" noChangeAspect="1"/>
          </p:cNvGraphicFramePr>
          <p:nvPr>
            <p:ph sz="quarter" idx="1"/>
          </p:nvPr>
        </p:nvGraphicFramePr>
        <p:xfrm>
          <a:off x="1946275" y="1981200"/>
          <a:ext cx="5486400" cy="3733800"/>
        </p:xfrm>
        <a:graphic>
          <a:graphicData uri="http://schemas.openxmlformats.org/presentationml/2006/ole">
            <mc:AlternateContent xmlns:mc="http://schemas.openxmlformats.org/markup-compatibility/2006">
              <mc:Choice xmlns:v="urn:schemas-microsoft-com:vml" Requires="v">
                <p:oleObj spid="_x0000_s16391" name="Document" r:id="rId3" imgW="0" imgH="0" progId="Word.Document.8">
                  <p:embed/>
                </p:oleObj>
              </mc:Choice>
              <mc:Fallback>
                <p:oleObj name="Document" r:id="rId3" imgW="0" imgH="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6275" y="1981200"/>
                        <a:ext cx="54864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p:cNvSpPr>
          <p:nvPr>
            <p:ph type="title"/>
          </p:nvPr>
        </p:nvSpPr>
        <p:spPr>
          <a:xfrm>
            <a:off x="612775" y="228600"/>
            <a:ext cx="8153400" cy="990600"/>
          </a:xfrm>
        </p:spPr>
        <p:txBody>
          <a:bodyPr/>
          <a:lstStyle/>
          <a:p>
            <a:r>
              <a:rPr lang="en-US" altLang="en-US">
                <a:ea typeface="ＭＳ Ｐゴシック" charset="-128"/>
              </a:rPr>
              <a:t>5. Behavioral Factors</a:t>
            </a:r>
          </a:p>
        </p:txBody>
      </p:sp>
      <p:sp>
        <p:nvSpPr>
          <p:cNvPr id="17410" name="Rectangle 3"/>
          <p:cNvSpPr>
            <a:spLocks noGrp="1"/>
          </p:cNvSpPr>
          <p:nvPr>
            <p:ph sz="quarter" idx="1"/>
          </p:nvPr>
        </p:nvSpPr>
        <p:spPr>
          <a:xfrm>
            <a:off x="612775" y="1600200"/>
            <a:ext cx="8153400" cy="4495800"/>
          </a:xfrm>
        </p:spPr>
        <p:txBody>
          <a:bodyPr/>
          <a:lstStyle/>
          <a:p>
            <a:pPr marL="514350" indent="-514350">
              <a:lnSpc>
                <a:spcPct val="80000"/>
              </a:lnSpc>
              <a:buFont typeface="Calibri" charset="0"/>
              <a:buAutoNum type="arabicPeriod"/>
            </a:pPr>
            <a:r>
              <a:rPr lang="en-US" altLang="en-US" sz="2200" u="sng" dirty="0">
                <a:ea typeface="ＭＳ Ｐゴシック" charset="-128"/>
              </a:rPr>
              <a:t>Lack of consistency</a:t>
            </a:r>
            <a:r>
              <a:rPr lang="en-US" altLang="en-US" sz="2200" dirty="0">
                <a:ea typeface="ＭＳ Ｐゴシック" charset="-128"/>
              </a:rPr>
              <a:t>: Brown and Van Harlow examined several thousand mutual funds from 1991 to 2000 and categorized them based upon style consistency. They noted that funds that switch styles had much higher expense ratios and much lower returns than funds that maintain more consistent styles.</a:t>
            </a:r>
          </a:p>
          <a:p>
            <a:pPr marL="514350" indent="-514350">
              <a:lnSpc>
                <a:spcPct val="80000"/>
              </a:lnSpc>
              <a:buFont typeface="Calibri" charset="0"/>
              <a:buAutoNum type="arabicPeriod"/>
            </a:pPr>
            <a:r>
              <a:rPr lang="en-US" altLang="en-US" sz="2200" u="sng" dirty="0">
                <a:ea typeface="ＭＳ Ｐゴシック" charset="-128"/>
              </a:rPr>
              <a:t>Herd Behavior</a:t>
            </a:r>
            <a:r>
              <a:rPr lang="en-US" altLang="en-US" sz="2200" dirty="0">
                <a:ea typeface="ＭＳ Ｐゴシック" charset="-128"/>
              </a:rPr>
              <a:t>: One of the striking aspects of institutional investing is the degree to which institutions tend to buy or sell the same investments at the same time. </a:t>
            </a:r>
          </a:p>
          <a:p>
            <a:pPr marL="514350" indent="-514350">
              <a:lnSpc>
                <a:spcPct val="80000"/>
              </a:lnSpc>
              <a:buFont typeface="Calibri" charset="0"/>
              <a:buAutoNum type="arabicPeriod"/>
            </a:pPr>
            <a:r>
              <a:rPr lang="en-US" altLang="en-US" sz="2200" u="sng" dirty="0">
                <a:ea typeface="ＭＳ Ｐゴシック" charset="-128"/>
              </a:rPr>
              <a:t>Window Dressing</a:t>
            </a:r>
            <a:r>
              <a:rPr lang="en-US" altLang="en-US" sz="2200" dirty="0">
                <a:ea typeface="ＭＳ Ｐゴシック" charset="-128"/>
              </a:rPr>
              <a:t>: It is a well documented fact that portfolio managers try to rearrange their portfolios just prior to reporting dates, selling their losers and buying winners (after the fact). O</a:t>
            </a:r>
            <a:r>
              <a:rPr lang="ja-JP" altLang="en-US" sz="2200" dirty="0">
                <a:ea typeface="ＭＳ Ｐゴシック" charset="-128"/>
              </a:rPr>
              <a:t>’</a:t>
            </a:r>
            <a:r>
              <a:rPr lang="en-US" altLang="ja-JP" sz="2200" dirty="0">
                <a:ea typeface="ＭＳ Ｐゴシック" charset="-128"/>
              </a:rPr>
              <a:t>Neal, in a paper in 2001, presents evidence that window dressing is most prevalent in December and that it does impose a significant cost on mutual funds.</a:t>
            </a:r>
            <a:endParaRPr lang="en-US" altLang="en-US" sz="2200" dirty="0">
              <a:ea typeface="ＭＳ Ｐゴシック"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612775" y="228600"/>
            <a:ext cx="8153400" cy="990600"/>
          </a:xfrm>
        </p:spPr>
        <p:txBody>
          <a:bodyPr/>
          <a:lstStyle/>
          <a:p>
            <a:r>
              <a:rPr lang="en-US" altLang="en-US">
                <a:ea typeface="ＭＳ Ｐゴシック" charset="-128"/>
              </a:rPr>
              <a:t>Conclusion</a:t>
            </a:r>
          </a:p>
        </p:txBody>
      </p:sp>
      <p:sp>
        <p:nvSpPr>
          <p:cNvPr id="18434" name="Rectangle 3"/>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charset="-128"/>
              </a:rPr>
              <a:t>There is substantial evidence of irregularities in market behavior, related to systematic factors such as size, price-earnings ratios and price book value ratios.</a:t>
            </a:r>
          </a:p>
          <a:p>
            <a:pPr>
              <a:lnSpc>
                <a:spcPct val="80000"/>
              </a:lnSpc>
            </a:pPr>
            <a:r>
              <a:rPr lang="en-US" altLang="en-US" sz="2200">
                <a:ea typeface="ＭＳ Ｐゴシック" charset="-128"/>
              </a:rPr>
              <a:t>While these irregularities may be inefficiencies, there is also the sobering evidence that professional money managers, who are in a position to exploit these inefficiencies, have a very difficult time consistently beating financial markets.</a:t>
            </a:r>
          </a:p>
          <a:p>
            <a:pPr>
              <a:lnSpc>
                <a:spcPct val="80000"/>
              </a:lnSpc>
            </a:pPr>
            <a:r>
              <a:rPr lang="en-US" altLang="en-US" sz="2200">
                <a:ea typeface="ＭＳ Ｐゴシック" charset="-128"/>
              </a:rPr>
              <a:t>Read together, the persistence of the irregularities and the inability of money managers to beat the market is testimony to the gap between empirical tests on paper and real world money management in some cases, and the failure of the models of risk and return in others.</a:t>
            </a:r>
          </a:p>
          <a:p>
            <a:pPr>
              <a:lnSpc>
                <a:spcPct val="80000"/>
              </a:lnSpc>
            </a:pPr>
            <a:r>
              <a:rPr lang="en-US" altLang="en-US" sz="2200">
                <a:ea typeface="ＭＳ Ｐゴシック" charset="-128"/>
              </a:rPr>
              <a:t>The performance of active money managers provides the best evidence yet that indexing may be the best strategy for many investors.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1033</TotalTime>
  <Words>801</Words>
  <Application>Microsoft Macintosh PowerPoint</Application>
  <PresentationFormat>On-screen Show (4:3)</PresentationFormat>
  <Paragraphs>39</Paragraphs>
  <Slides>17</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5" baseType="lpstr">
      <vt:lpstr>Calibri</vt:lpstr>
      <vt:lpstr>ＭＳ Ｐゴシック</vt:lpstr>
      <vt:lpstr>Times</vt:lpstr>
      <vt:lpstr>Wingdings</vt:lpstr>
      <vt:lpstr>Wingdings 2</vt:lpstr>
      <vt:lpstr>Arial</vt:lpstr>
      <vt:lpstr>Basic</vt:lpstr>
      <vt:lpstr>Document</vt:lpstr>
      <vt:lpstr>More on investor performance: Continuity &amp; Consistency</vt:lpstr>
      <vt:lpstr>Performance Continuity</vt:lpstr>
      <vt:lpstr>1. Transition Probabilities</vt:lpstr>
      <vt:lpstr>2. The Value of Rankings</vt:lpstr>
      <vt:lpstr>But ratings have become more informative..</vt:lpstr>
      <vt:lpstr>There is some evidence of hot hands..</vt:lpstr>
      <vt:lpstr>And the persistence continues.. At both small &amp; large funds</vt:lpstr>
      <vt:lpstr>Why active money managers fail…</vt:lpstr>
      <vt:lpstr>1. High Transactions Costs</vt:lpstr>
      <vt:lpstr>Turnover Ratios and Returns</vt:lpstr>
      <vt:lpstr>Trading Costs and Returns</vt:lpstr>
      <vt:lpstr>High Tax Burdens</vt:lpstr>
      <vt:lpstr>2. They seem to have no core philosophy..</vt:lpstr>
      <vt:lpstr>3. Too Much Activity</vt:lpstr>
      <vt:lpstr>4. Failure to stay fully invested</vt:lpstr>
      <vt:lpstr>5. Behavioral Factors</vt:lpstr>
      <vt:lpstr>Conclusion</vt:lpstr>
    </vt:vector>
  </TitlesOfParts>
  <Company>Stern School</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35</cp:revision>
  <cp:lastPrinted>2012-06-27T21:09:51Z</cp:lastPrinted>
  <dcterms:created xsi:type="dcterms:W3CDTF">1998-07-22T17:34:10Z</dcterms:created>
  <dcterms:modified xsi:type="dcterms:W3CDTF">2019-08-20T16:51:07Z</dcterms:modified>
</cp:coreProperties>
</file>