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18" r:id="rId1"/>
  </p:sldMasterIdLst>
  <p:notesMasterIdLst>
    <p:notesMasterId r:id="rId15"/>
  </p:notesMasterIdLst>
  <p:sldIdLst>
    <p:sldId id="256" r:id="rId2"/>
    <p:sldId id="312" r:id="rId3"/>
    <p:sldId id="313" r:id="rId4"/>
    <p:sldId id="314" r:id="rId5"/>
    <p:sldId id="315" r:id="rId6"/>
    <p:sldId id="316" r:id="rId7"/>
    <p:sldId id="317" r:id="rId8"/>
    <p:sldId id="318" r:id="rId9"/>
    <p:sldId id="320" r:id="rId10"/>
    <p:sldId id="322" r:id="rId11"/>
    <p:sldId id="324" r:id="rId12"/>
    <p:sldId id="325" r:id="rId13"/>
    <p:sldId id="323" r:id="rId1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3076"/>
  </p:normalViewPr>
  <p:slideViewPr>
    <p:cSldViewPr>
      <p:cViewPr varScale="1">
        <p:scale>
          <a:sx n="122" d="100"/>
          <a:sy n="122" d="100"/>
        </p:scale>
        <p:origin x="19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xmlns="" id="{1FDAE07F-E1DE-AF49-852C-E24286F600A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76803" name="Rectangle 3">
            <a:extLst>
              <a:ext uri="{FF2B5EF4-FFF2-40B4-BE49-F238E27FC236}">
                <a16:creationId xmlns:a16="http://schemas.microsoft.com/office/drawing/2014/main" xmlns="" id="{F16FB11C-A1D9-6743-89CA-D97A059B55A0}"/>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6805" name="Rectangle 5">
            <a:extLst>
              <a:ext uri="{FF2B5EF4-FFF2-40B4-BE49-F238E27FC236}">
                <a16:creationId xmlns:a16="http://schemas.microsoft.com/office/drawing/2014/main" xmlns="" id="{700FA068-29C2-B042-B498-46EDF0E26098}"/>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6806" name="Rectangle 6">
            <a:extLst>
              <a:ext uri="{FF2B5EF4-FFF2-40B4-BE49-F238E27FC236}">
                <a16:creationId xmlns:a16="http://schemas.microsoft.com/office/drawing/2014/main" xmlns="" id="{55E92882-D3EE-B440-BCBB-22C104BBF0D5}"/>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76807" name="Rectangle 7">
            <a:extLst>
              <a:ext uri="{FF2B5EF4-FFF2-40B4-BE49-F238E27FC236}">
                <a16:creationId xmlns:a16="http://schemas.microsoft.com/office/drawing/2014/main" xmlns="" id="{4E56DF58-0ED0-7B4C-8189-63E6C3C1996F}"/>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vl1pPr>
          </a:lstStyle>
          <a:p>
            <a:pPr>
              <a:defRPr/>
            </a:pPr>
            <a:fld id="{C02B808A-C637-094C-AAE7-AC41D625B26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66E49644-5941-E945-97CA-C86321B04839}"/>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xmlns="" id="{C6857C06-C74F-BF49-BCC0-4AAB174B52E8}"/>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xmlns="" id="{F224FD5C-E998-0646-BD6E-4AEE7AC92AF6}"/>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xmlns="" id="{7051EA45-4DB2-BE45-9C0A-C867462A87BD}"/>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40EF67D1-4B30-2A4E-B7FB-06A3700D29FF}" type="datetime1">
              <a:rPr lang="en-US" altLang="en-US"/>
              <a:pPr>
                <a:defRPr/>
              </a:pPr>
              <a:t>8/20/19</a:t>
            </a:fld>
            <a:endParaRPr lang="en-US" altLang="en-US"/>
          </a:p>
        </p:txBody>
      </p:sp>
      <p:sp>
        <p:nvSpPr>
          <p:cNvPr id="10" name="Footer Placeholder 16">
            <a:extLst>
              <a:ext uri="{FF2B5EF4-FFF2-40B4-BE49-F238E27FC236}">
                <a16:creationId xmlns:a16="http://schemas.microsoft.com/office/drawing/2014/main" xmlns="" id="{245342C3-4E6B-EF44-9274-EB5A69A9963C}"/>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xmlns="" id="{4AEC83E0-8BB4-AC46-9577-6A2153DF9F71}"/>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C5439F73-3AF6-DD47-99AF-97E1F0948886}" type="slidenum">
              <a:rPr lang="en-US" altLang="en-US"/>
              <a:pPr>
                <a:defRPr/>
              </a:pPr>
              <a:t>‹#›</a:t>
            </a:fld>
            <a:endParaRPr lang="en-US" altLang="en-US"/>
          </a:p>
        </p:txBody>
      </p:sp>
    </p:spTree>
    <p:extLst>
      <p:ext uri="{BB962C8B-B14F-4D97-AF65-F5344CB8AC3E}">
        <p14:creationId xmlns:p14="http://schemas.microsoft.com/office/powerpoint/2010/main" val="1061875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714A03D6-27BF-F542-B3C0-40D36C48961A}"/>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60897CE8-B1E0-BE41-8CB5-E8252793A769}"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xmlns="" id="{B2E257F8-B1A3-D24B-9DAF-4D3227CCB503}"/>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xmlns="" id="{5EB85011-2F45-DF40-BB9B-EF06189B5C3D}"/>
              </a:ext>
            </a:extLst>
          </p:cNvPr>
          <p:cNvSpPr>
            <a:spLocks noGrp="1"/>
          </p:cNvSpPr>
          <p:nvPr>
            <p:ph type="sldNum" sz="quarter" idx="11"/>
          </p:nvPr>
        </p:nvSpPr>
        <p:spPr/>
        <p:txBody>
          <a:bodyPr/>
          <a:lstStyle>
            <a:lvl1pPr>
              <a:defRPr smtClean="0"/>
            </a:lvl1pPr>
          </a:lstStyle>
          <a:p>
            <a:pPr>
              <a:defRPr/>
            </a:pPr>
            <a:fld id="{84FB7B94-468E-FB42-81E2-1C22D0556B36}" type="slidenum">
              <a:rPr lang="en-US" altLang="en-US"/>
              <a:pPr>
                <a:defRPr/>
              </a:pPr>
              <a:t>‹#›</a:t>
            </a:fld>
            <a:endParaRPr lang="en-US" altLang="en-US"/>
          </a:p>
        </p:txBody>
      </p:sp>
    </p:spTree>
    <p:extLst>
      <p:ext uri="{BB962C8B-B14F-4D97-AF65-F5344CB8AC3E}">
        <p14:creationId xmlns:p14="http://schemas.microsoft.com/office/powerpoint/2010/main" val="1352993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A4EF2823-DC55-4540-B59F-B60F751F6B9F}"/>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xmlns="" id="{1C7DB3B6-9076-AF4C-9821-CFA0E02DBDCE}"/>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xmlns="" id="{51D0810D-5167-6C4A-A013-BD39575E9543}"/>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xmlns="" id="{5601B484-F3E4-7D4B-8D66-56C59FEF4CDD}"/>
              </a:ext>
            </a:extLst>
          </p:cNvPr>
          <p:cNvSpPr>
            <a:spLocks noGrp="1"/>
          </p:cNvSpPr>
          <p:nvPr>
            <p:ph type="dt" sz="half" idx="10"/>
          </p:nvPr>
        </p:nvSpPr>
        <p:spPr/>
        <p:txBody>
          <a:bodyPr/>
          <a:lstStyle>
            <a:lvl1pPr>
              <a:defRPr smtClean="0"/>
            </a:lvl1pPr>
          </a:lstStyle>
          <a:p>
            <a:pPr>
              <a:defRPr/>
            </a:pPr>
            <a:fld id="{48C885C6-3734-684D-A19B-EDE0F81C0424}" type="datetime1">
              <a:rPr lang="en-US" altLang="en-US"/>
              <a:pPr>
                <a:defRPr/>
              </a:pPr>
              <a:t>8/20/19</a:t>
            </a:fld>
            <a:endParaRPr lang="en-US" altLang="en-US"/>
          </a:p>
        </p:txBody>
      </p:sp>
      <p:sp>
        <p:nvSpPr>
          <p:cNvPr id="8" name="Slide Number Placeholder 12">
            <a:extLst>
              <a:ext uri="{FF2B5EF4-FFF2-40B4-BE49-F238E27FC236}">
                <a16:creationId xmlns:a16="http://schemas.microsoft.com/office/drawing/2014/main" xmlns="" id="{C82007F2-642B-A344-B323-24EB6F06383F}"/>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27CD1E64-5CE7-574A-A6AB-8A6866E8B308}"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xmlns="" id="{9CEB7453-A280-AB4B-BB03-743C3D3B8C94}"/>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55197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xmlns="" id="{3BC9F941-F02B-2645-BC19-C1A650AB6FD2}"/>
              </a:ext>
            </a:extLst>
          </p:cNvPr>
          <p:cNvSpPr>
            <a:spLocks noGrp="1"/>
          </p:cNvSpPr>
          <p:nvPr>
            <p:ph type="dt" sz="half" idx="10"/>
          </p:nvPr>
        </p:nvSpPr>
        <p:spPr/>
        <p:txBody>
          <a:bodyPr/>
          <a:lstStyle>
            <a:lvl1pPr>
              <a:defRPr smtClean="0"/>
            </a:lvl1pPr>
          </a:lstStyle>
          <a:p>
            <a:pPr>
              <a:defRPr/>
            </a:pPr>
            <a:fld id="{20315494-9479-4A45-BED7-89C2B46FA030}" type="datetime1">
              <a:rPr lang="en-US" altLang="en-US"/>
              <a:pPr>
                <a:defRPr/>
              </a:pPr>
              <a:t>8/20/19</a:t>
            </a:fld>
            <a:endParaRPr lang="en-US" altLang="en-US"/>
          </a:p>
        </p:txBody>
      </p:sp>
      <p:sp>
        <p:nvSpPr>
          <p:cNvPr id="6" name="Slide Number Placeholder 9">
            <a:extLst>
              <a:ext uri="{FF2B5EF4-FFF2-40B4-BE49-F238E27FC236}">
                <a16:creationId xmlns:a16="http://schemas.microsoft.com/office/drawing/2014/main" xmlns="" id="{B289F37C-7EF4-D44D-B268-4F08A285D04D}"/>
              </a:ext>
            </a:extLst>
          </p:cNvPr>
          <p:cNvSpPr>
            <a:spLocks noGrp="1"/>
          </p:cNvSpPr>
          <p:nvPr>
            <p:ph type="sldNum" sz="quarter" idx="11"/>
          </p:nvPr>
        </p:nvSpPr>
        <p:spPr/>
        <p:txBody>
          <a:bodyPr/>
          <a:lstStyle>
            <a:lvl1pPr>
              <a:defRPr smtClean="0"/>
            </a:lvl1pPr>
          </a:lstStyle>
          <a:p>
            <a:pPr>
              <a:defRPr/>
            </a:pPr>
            <a:fld id="{1F2EFE34-B6CE-254E-B106-C6DFF2552DC6}"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xmlns="" id="{84051EB5-5DB6-D742-8A43-607CAA1E325C}"/>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214553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p:txBody>
          <a:bodyPr/>
          <a:lstStyle>
            <a:lvl1pPr>
              <a:defRPr/>
            </a:lvl1pPr>
          </a:lstStyle>
          <a:p>
            <a:pPr>
              <a:defRPr/>
            </a:pPr>
            <a:fld id="{A0583903-DD72-0C4E-B61A-FD5E235850CD}" type="datetime1">
              <a:rPr lang="en-US" altLang="en-US"/>
              <a:pPr>
                <a:defRPr/>
              </a:pPr>
              <a:t>8/20/19</a:t>
            </a:fld>
            <a:endParaRPr lang="en-US" alt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22"/>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3269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xmlns="" id="{0036B58E-7CEB-6949-8A88-73B8E083792C}"/>
              </a:ext>
            </a:extLst>
          </p:cNvPr>
          <p:cNvSpPr>
            <a:spLocks noGrp="1"/>
          </p:cNvSpPr>
          <p:nvPr>
            <p:ph type="dt" sz="half" idx="10"/>
          </p:nvPr>
        </p:nvSpPr>
        <p:spPr/>
        <p:txBody>
          <a:bodyPr/>
          <a:lstStyle>
            <a:lvl1pPr>
              <a:defRPr smtClean="0"/>
            </a:lvl1pPr>
          </a:lstStyle>
          <a:p>
            <a:pPr>
              <a:defRPr/>
            </a:pPr>
            <a:fld id="{A6114953-4FC3-C34E-B48F-EFA01DD4A681}" type="datetime1">
              <a:rPr lang="en-US" altLang="en-US"/>
              <a:pPr>
                <a:defRPr/>
              </a:pPr>
              <a:t>8/20/19</a:t>
            </a:fld>
            <a:endParaRPr lang="en-US" altLang="en-US"/>
          </a:p>
        </p:txBody>
      </p:sp>
      <p:sp>
        <p:nvSpPr>
          <p:cNvPr id="4" name="Footer Placeholder 2">
            <a:extLst>
              <a:ext uri="{FF2B5EF4-FFF2-40B4-BE49-F238E27FC236}">
                <a16:creationId xmlns:a16="http://schemas.microsoft.com/office/drawing/2014/main" xmlns="" id="{55989A63-92EC-B44E-BABA-D816E793D8F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xmlns="" id="{CC9A1F5A-3903-554F-8780-ABDE01732A93}"/>
              </a:ext>
            </a:extLst>
          </p:cNvPr>
          <p:cNvSpPr>
            <a:spLocks noGrp="1"/>
          </p:cNvSpPr>
          <p:nvPr>
            <p:ph type="sldNum" sz="quarter" idx="12"/>
          </p:nvPr>
        </p:nvSpPr>
        <p:spPr/>
        <p:txBody>
          <a:bodyPr/>
          <a:lstStyle>
            <a:lvl1pPr>
              <a:defRPr smtClean="0"/>
            </a:lvl1pPr>
          </a:lstStyle>
          <a:p>
            <a:pPr>
              <a:defRPr/>
            </a:pPr>
            <a:fld id="{26E42CE3-3FE5-FD42-982C-750B7CA81DA8}" type="slidenum">
              <a:rPr lang="en-US" altLang="en-US"/>
              <a:pPr>
                <a:defRPr/>
              </a:pPr>
              <a:t>‹#›</a:t>
            </a:fld>
            <a:endParaRPr lang="en-US" altLang="en-US"/>
          </a:p>
        </p:txBody>
      </p:sp>
    </p:spTree>
    <p:extLst>
      <p:ext uri="{BB962C8B-B14F-4D97-AF65-F5344CB8AC3E}">
        <p14:creationId xmlns:p14="http://schemas.microsoft.com/office/powerpoint/2010/main" val="1622172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B462F90-C318-6A4D-A9DF-CD2BFEBD49E4}"/>
              </a:ext>
            </a:extLst>
          </p:cNvPr>
          <p:cNvSpPr>
            <a:spLocks noGrp="1"/>
          </p:cNvSpPr>
          <p:nvPr>
            <p:ph type="dt" sz="half" idx="10"/>
          </p:nvPr>
        </p:nvSpPr>
        <p:spPr/>
        <p:txBody>
          <a:bodyPr/>
          <a:lstStyle>
            <a:lvl1pPr>
              <a:defRPr smtClean="0"/>
            </a:lvl1pPr>
          </a:lstStyle>
          <a:p>
            <a:pPr>
              <a:defRPr/>
            </a:pPr>
            <a:fld id="{5131D941-D1AA-FB46-901A-2919619EDB32}" type="datetime1">
              <a:rPr lang="en-US" altLang="en-US"/>
              <a:pPr>
                <a:defRPr/>
              </a:pPr>
              <a:t>8/20/19</a:t>
            </a:fld>
            <a:endParaRPr lang="en-US" altLang="en-US"/>
          </a:p>
        </p:txBody>
      </p:sp>
      <p:sp>
        <p:nvSpPr>
          <p:cNvPr id="3" name="Footer Placeholder 2">
            <a:extLst>
              <a:ext uri="{FF2B5EF4-FFF2-40B4-BE49-F238E27FC236}">
                <a16:creationId xmlns:a16="http://schemas.microsoft.com/office/drawing/2014/main" xmlns="" id="{D9D92FB3-1E85-7D48-A568-02878C8036D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xmlns="" id="{A9B1F4B1-64E8-5646-99BC-C87C93CF6AEA}"/>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F8ECF905-A7B1-B14F-B04A-CE6699A56270}" type="slidenum">
              <a:rPr lang="en-US" altLang="en-US"/>
              <a:pPr>
                <a:defRPr/>
              </a:pPr>
              <a:t>‹#›</a:t>
            </a:fld>
            <a:endParaRPr lang="en-US" altLang="en-US"/>
          </a:p>
        </p:txBody>
      </p:sp>
    </p:spTree>
    <p:extLst>
      <p:ext uri="{BB962C8B-B14F-4D97-AF65-F5344CB8AC3E}">
        <p14:creationId xmlns:p14="http://schemas.microsoft.com/office/powerpoint/2010/main" val="1556393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xmlns="" id="{DB5797A0-2CB0-4349-BBB7-322A56E1233C}"/>
              </a:ext>
            </a:extLst>
          </p:cNvPr>
          <p:cNvSpPr>
            <a:spLocks noGrp="1"/>
          </p:cNvSpPr>
          <p:nvPr>
            <p:ph type="dt" sz="half" idx="10"/>
          </p:nvPr>
        </p:nvSpPr>
        <p:spPr/>
        <p:txBody>
          <a:bodyPr/>
          <a:lstStyle>
            <a:lvl1pPr>
              <a:defRPr smtClean="0"/>
            </a:lvl1pPr>
          </a:lstStyle>
          <a:p>
            <a:pPr>
              <a:defRPr/>
            </a:pPr>
            <a:fld id="{69E12E5F-3DB1-F248-A016-131DCA628C37}" type="datetime1">
              <a:rPr lang="en-US" altLang="en-US"/>
              <a:pPr>
                <a:defRPr/>
              </a:pPr>
              <a:t>8/20/19</a:t>
            </a:fld>
            <a:endParaRPr lang="en-US" altLang="en-US"/>
          </a:p>
        </p:txBody>
      </p:sp>
      <p:sp>
        <p:nvSpPr>
          <p:cNvPr id="6" name="Footer Placeholder 5">
            <a:extLst>
              <a:ext uri="{FF2B5EF4-FFF2-40B4-BE49-F238E27FC236}">
                <a16:creationId xmlns:a16="http://schemas.microsoft.com/office/drawing/2014/main" xmlns="" id="{A5EE4E98-36A7-B140-B933-3439F76771D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BCB7803C-342B-484A-AAF0-A148AD7BBCB8}"/>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94636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9D4AE33D-D651-6F4A-BE1E-C905C5490B32}"/>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xmlns="" id="{7DC69EB7-BE2E-FA47-B78D-94F0B1B39A0C}"/>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xmlns="" id="{B10B2E32-EA15-4145-AC36-BE9145E44E97}"/>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xmlns="" id="{3D62EFAD-E0A9-CC47-9036-218414DDE5E1}"/>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xmlns="" id="{8C388E84-486C-D746-86CB-883FF1188946}"/>
              </a:ext>
            </a:extLst>
          </p:cNvPr>
          <p:cNvSpPr>
            <a:spLocks noGrp="1"/>
          </p:cNvSpPr>
          <p:nvPr>
            <p:ph type="dt" sz="half" idx="10"/>
          </p:nvPr>
        </p:nvSpPr>
        <p:spPr>
          <a:xfrm>
            <a:off x="6248400" y="6248400"/>
            <a:ext cx="2667000" cy="365125"/>
          </a:xfrm>
        </p:spPr>
        <p:txBody>
          <a:bodyPr/>
          <a:lstStyle>
            <a:lvl1pPr>
              <a:defRPr smtClean="0"/>
            </a:lvl1pPr>
          </a:lstStyle>
          <a:p>
            <a:pPr>
              <a:defRPr/>
            </a:pPr>
            <a:fld id="{FC2C8A48-1E1E-DE4B-904A-7BFDF8836493}" type="datetime1">
              <a:rPr lang="en-US" altLang="en-US"/>
              <a:pPr>
                <a:defRPr/>
              </a:pPr>
              <a:t>8/20/19</a:t>
            </a:fld>
            <a:endParaRPr lang="en-US" altLang="en-US"/>
          </a:p>
        </p:txBody>
      </p:sp>
      <p:sp>
        <p:nvSpPr>
          <p:cNvPr id="10" name="Slide Number Placeholder 12">
            <a:extLst>
              <a:ext uri="{FF2B5EF4-FFF2-40B4-BE49-F238E27FC236}">
                <a16:creationId xmlns:a16="http://schemas.microsoft.com/office/drawing/2014/main" xmlns="" id="{19FB075E-6D6F-E54E-9D3A-14CCE60D2200}"/>
              </a:ext>
            </a:extLst>
          </p:cNvPr>
          <p:cNvSpPr>
            <a:spLocks noGrp="1"/>
          </p:cNvSpPr>
          <p:nvPr>
            <p:ph type="sldNum" sz="quarter" idx="11"/>
          </p:nvPr>
        </p:nvSpPr>
        <p:spPr>
          <a:xfrm>
            <a:off x="0" y="4667250"/>
            <a:ext cx="1447800" cy="663575"/>
          </a:xfrm>
        </p:spPr>
        <p:txBody>
          <a:bodyPr/>
          <a:lstStyle>
            <a:lvl1pPr>
              <a:defRPr sz="2800" smtClean="0"/>
            </a:lvl1pPr>
          </a:lstStyle>
          <a:p>
            <a:pPr>
              <a:defRPr/>
            </a:pPr>
            <a:fld id="{33DFDEE0-1767-D149-88BD-BF5397B168E8}"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xmlns="" id="{F4AC08A4-1915-DE4A-82EB-C344BE114F5F}"/>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2071425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xmlns="" id="{67330172-CCE1-2A45-949A-C8B61E821E27}"/>
              </a:ext>
            </a:extLst>
          </p:cNvPr>
          <p:cNvSpPr>
            <a:spLocks noGrp="1"/>
          </p:cNvSpPr>
          <p:nvPr>
            <p:ph type="dt" sz="half" idx="10"/>
          </p:nvPr>
        </p:nvSpPr>
        <p:spPr/>
        <p:txBody>
          <a:bodyPr/>
          <a:lstStyle>
            <a:lvl1pPr>
              <a:defRPr smtClean="0"/>
            </a:lvl1pPr>
          </a:lstStyle>
          <a:p>
            <a:pPr>
              <a:defRPr/>
            </a:pPr>
            <a:fld id="{EDDC3D45-0284-7C49-B025-6A0414387AC1}" type="datetime1">
              <a:rPr lang="en-US" altLang="en-US"/>
              <a:pPr>
                <a:defRPr/>
              </a:pPr>
              <a:t>8/20/19</a:t>
            </a:fld>
            <a:endParaRPr lang="en-US" altLang="en-US"/>
          </a:p>
        </p:txBody>
      </p:sp>
      <p:sp>
        <p:nvSpPr>
          <p:cNvPr id="5" name="Footer Placeholder 2">
            <a:extLst>
              <a:ext uri="{FF2B5EF4-FFF2-40B4-BE49-F238E27FC236}">
                <a16:creationId xmlns:a16="http://schemas.microsoft.com/office/drawing/2014/main" xmlns="" id="{3BFBA980-0C19-4343-8062-0796110CAD9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xmlns="" id="{15FD9681-7D04-C245-9AAF-3F00D00B8881}"/>
              </a:ext>
            </a:extLst>
          </p:cNvPr>
          <p:cNvSpPr>
            <a:spLocks noGrp="1"/>
          </p:cNvSpPr>
          <p:nvPr>
            <p:ph type="sldNum" sz="quarter" idx="12"/>
          </p:nvPr>
        </p:nvSpPr>
        <p:spPr/>
        <p:txBody>
          <a:bodyPr/>
          <a:lstStyle>
            <a:lvl1pPr>
              <a:defRPr smtClean="0"/>
            </a:lvl1pPr>
          </a:lstStyle>
          <a:p>
            <a:pPr>
              <a:defRPr/>
            </a:pPr>
            <a:fld id="{1AE6A50D-E751-7447-9090-84625978D003}" type="slidenum">
              <a:rPr lang="en-US" altLang="en-US"/>
              <a:pPr>
                <a:defRPr/>
              </a:pPr>
              <a:t>‹#›</a:t>
            </a:fld>
            <a:endParaRPr lang="en-US" altLang="en-US"/>
          </a:p>
        </p:txBody>
      </p:sp>
    </p:spTree>
    <p:extLst>
      <p:ext uri="{BB962C8B-B14F-4D97-AF65-F5344CB8AC3E}">
        <p14:creationId xmlns:p14="http://schemas.microsoft.com/office/powerpoint/2010/main" val="1585497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E2F1E82-CCC3-1049-AE29-B22E3B28DAF6}"/>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xmlns="" id="{57C2B97A-90A4-064A-A0CB-605521E05839}"/>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xmlns="" id="{2D2AB917-5E34-1B49-8379-192C90416156}"/>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xmlns="" id="{BA3B982B-17AF-5244-8099-5DA27891497A}"/>
              </a:ext>
            </a:extLst>
          </p:cNvPr>
          <p:cNvSpPr>
            <a:spLocks noGrp="1"/>
          </p:cNvSpPr>
          <p:nvPr>
            <p:ph type="dt" sz="half" idx="10"/>
          </p:nvPr>
        </p:nvSpPr>
        <p:spPr>
          <a:xfrm>
            <a:off x="6553200" y="6248400"/>
            <a:ext cx="2209800" cy="365125"/>
          </a:xfrm>
        </p:spPr>
        <p:txBody>
          <a:bodyPr/>
          <a:lstStyle>
            <a:lvl1pPr>
              <a:defRPr smtClean="0"/>
            </a:lvl1pPr>
          </a:lstStyle>
          <a:p>
            <a:pPr>
              <a:defRPr/>
            </a:pPr>
            <a:fld id="{4695DA56-D6D1-A346-89B5-2D126373C564}" type="datetime1">
              <a:rPr lang="en-US" altLang="en-US"/>
              <a:pPr>
                <a:defRPr/>
              </a:pPr>
              <a:t>8/20/19</a:t>
            </a:fld>
            <a:endParaRPr lang="en-US" altLang="en-US"/>
          </a:p>
        </p:txBody>
      </p:sp>
      <p:sp>
        <p:nvSpPr>
          <p:cNvPr id="8" name="Footer Placeholder 4">
            <a:extLst>
              <a:ext uri="{FF2B5EF4-FFF2-40B4-BE49-F238E27FC236}">
                <a16:creationId xmlns:a16="http://schemas.microsoft.com/office/drawing/2014/main" xmlns="" id="{A18E828B-C089-C64E-BEF5-087E8AB48105}"/>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xmlns="" id="{4B0DEDF9-5567-ED47-9A9E-A2106FC6A0C4}"/>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82E9C321-08E8-5741-AEA7-1BF6596A8853}" type="slidenum">
              <a:rPr lang="en-US" altLang="en-US"/>
              <a:pPr>
                <a:defRPr/>
              </a:pPr>
              <a:t>‹#›</a:t>
            </a:fld>
            <a:endParaRPr lang="en-US" altLang="en-US"/>
          </a:p>
        </p:txBody>
      </p:sp>
    </p:spTree>
    <p:extLst>
      <p:ext uri="{BB962C8B-B14F-4D97-AF65-F5344CB8AC3E}">
        <p14:creationId xmlns:p14="http://schemas.microsoft.com/office/powerpoint/2010/main" val="1486130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p:txBody>
          <a:bodyPr/>
          <a:lstStyle>
            <a:lvl1pPr>
              <a:defRPr/>
            </a:lvl1pPr>
          </a:lstStyle>
          <a:p>
            <a:pPr>
              <a:defRPr/>
            </a:pPr>
            <a:fld id="{BA05BC87-251C-AA41-B8B9-F9B1FFD92B26}" type="datetime1">
              <a:rPr lang="en-US" altLang="en-US"/>
              <a:pPr>
                <a:defRPr/>
              </a:pPr>
              <a:t>8/20/19</a:t>
            </a:fld>
            <a:endParaRPr lang="en-US" alt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22"/>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4347106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5362"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5363"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defRPr>
            </a:lvl1pPr>
          </a:lstStyle>
          <a:p>
            <a:pPr>
              <a:defRPr/>
            </a:pPr>
            <a:fld id="{4CFA2DD7-30E0-354C-AE4A-EC88BC0AE76D}" type="datetime1">
              <a:rPr lang="en-US" altLang="en-US"/>
              <a:pPr>
                <a:defRPr/>
              </a:pPr>
              <a:t>8/20/19</a:t>
            </a:fld>
            <a:endParaRPr lang="en-US" alt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1" r:id="rId5"/>
    <p:sldLayoutId id="2147483747" r:id="rId6"/>
    <p:sldLayoutId id="2147483748" r:id="rId7"/>
    <p:sldLayoutId id="2147483749" r:id="rId8"/>
    <p:sldLayoutId id="2147483750" r:id="rId9"/>
    <p:sldLayoutId id="2147483751" r:id="rId10"/>
    <p:sldLayoutId id="2147483752" r:id="rId11"/>
    <p:sldLayoutId id="2147483742"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oleObject" Target="../embeddings/Microsoft_Word_97_-_2004_Document1.doc"/><Relationship Id="rId5"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xmlns="" id="{B2D46329-CE4B-2046-B9DD-D8CC384DA01A}"/>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The Grand Finale: Choosing an Investment Philosophy</a:t>
            </a:r>
          </a:p>
        </p:txBody>
      </p:sp>
      <p:sp>
        <p:nvSpPr>
          <p:cNvPr id="3075" name="Rectangle 3">
            <a:extLst>
              <a:ext uri="{FF2B5EF4-FFF2-40B4-BE49-F238E27FC236}">
                <a16:creationId xmlns:a16="http://schemas.microsoft.com/office/drawing/2014/main" xmlns="" id="{D95D47A6-70C7-FE45-9BE3-ADC218938326}"/>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p:cNvSpPr>
            <a:spLocks noGrp="1"/>
          </p:cNvSpPr>
          <p:nvPr>
            <p:ph type="title"/>
          </p:nvPr>
        </p:nvSpPr>
        <p:spPr>
          <a:xfrm>
            <a:off x="612775" y="228600"/>
            <a:ext cx="8153400" cy="990600"/>
          </a:xfrm>
        </p:spPr>
        <p:txBody>
          <a:bodyPr/>
          <a:lstStyle/>
          <a:p>
            <a:r>
              <a:rPr lang="en-US" altLang="en-US">
                <a:ea typeface="ＭＳ Ｐゴシック" charset="-128"/>
              </a:rPr>
              <a:t>A Self Assessment</a:t>
            </a:r>
          </a:p>
        </p:txBody>
      </p:sp>
      <p:sp>
        <p:nvSpPr>
          <p:cNvPr id="3074" name="Rectangle 3"/>
          <p:cNvSpPr>
            <a:spLocks noGrp="1"/>
          </p:cNvSpPr>
          <p:nvPr>
            <p:ph sz="quarter" idx="1"/>
          </p:nvPr>
        </p:nvSpPr>
        <p:spPr>
          <a:xfrm>
            <a:off x="612775" y="1600200"/>
            <a:ext cx="8153400" cy="4495800"/>
          </a:xfrm>
        </p:spPr>
        <p:txBody>
          <a:bodyPr/>
          <a:lstStyle/>
          <a:p>
            <a:r>
              <a:rPr lang="en-US" altLang="en-US">
                <a:ea typeface="ＭＳ Ｐゴシック" charset="-128"/>
              </a:rPr>
              <a:t>To chose an investment philosophy, you first need to understand your own personal characteristics and financial characteristics, as well as as your beliefs about how markets work (or fail).</a:t>
            </a:r>
          </a:p>
          <a:p>
            <a:r>
              <a:rPr lang="en-US" altLang="en-US">
                <a:ea typeface="ＭＳ Ｐゴシック" charset="-128"/>
              </a:rPr>
              <a:t>An investment philosophy that does not match your needs  or your views about markets will ultimately fail.</a:t>
            </a:r>
          </a:p>
          <a:p>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p:cNvSpPr>
          <p:nvPr>
            <p:ph type="title"/>
          </p:nvPr>
        </p:nvSpPr>
        <p:spPr>
          <a:xfrm>
            <a:off x="612775" y="228600"/>
            <a:ext cx="8153400" cy="990600"/>
          </a:xfrm>
        </p:spPr>
        <p:txBody>
          <a:bodyPr/>
          <a:lstStyle/>
          <a:p>
            <a:r>
              <a:rPr lang="en-US" altLang="en-US">
                <a:ea typeface="ＭＳ Ｐゴシック" charset="-128"/>
              </a:rPr>
              <a:t>Personal Characteristics</a:t>
            </a:r>
          </a:p>
        </p:txBody>
      </p:sp>
      <p:sp>
        <p:nvSpPr>
          <p:cNvPr id="4098" name="Rectangle 3"/>
          <p:cNvSpPr>
            <a:spLocks noGrp="1"/>
          </p:cNvSpPr>
          <p:nvPr>
            <p:ph sz="quarter" idx="1"/>
          </p:nvPr>
        </p:nvSpPr>
        <p:spPr>
          <a:xfrm>
            <a:off x="612775" y="1600200"/>
            <a:ext cx="8153400" cy="4495800"/>
          </a:xfrm>
        </p:spPr>
        <p:txBody>
          <a:bodyPr/>
          <a:lstStyle/>
          <a:p>
            <a:pPr marL="514350" indent="-514350">
              <a:lnSpc>
                <a:spcPct val="80000"/>
              </a:lnSpc>
              <a:buFont typeface="Calibri" charset="0"/>
              <a:buAutoNum type="arabicPeriod"/>
            </a:pPr>
            <a:r>
              <a:rPr lang="en-US" altLang="en-US" sz="1800" u="sng">
                <a:ea typeface="ＭＳ Ｐゴシック" charset="-128"/>
              </a:rPr>
              <a:t>Patience</a:t>
            </a:r>
            <a:r>
              <a:rPr lang="en-US" altLang="en-US" sz="1800">
                <a:ea typeface="ＭＳ Ｐゴシック" charset="-128"/>
              </a:rPr>
              <a:t>: Some investment strategies require a great deal of patience, a virtue that many of us lack. If impatient by nature, you should consider adopting an investment philosophy that provides payoffs in the short term. </a:t>
            </a:r>
          </a:p>
          <a:p>
            <a:pPr marL="514350" indent="-514350">
              <a:lnSpc>
                <a:spcPct val="80000"/>
              </a:lnSpc>
              <a:buFont typeface="Calibri" charset="0"/>
              <a:buAutoNum type="arabicPeriod"/>
            </a:pPr>
            <a:r>
              <a:rPr lang="en-US" altLang="en-US" sz="1800" u="sng">
                <a:ea typeface="ＭＳ Ｐゴシック" charset="-128"/>
              </a:rPr>
              <a:t>Risk Aversion</a:t>
            </a:r>
            <a:r>
              <a:rPr lang="en-US" altLang="en-US" sz="1800">
                <a:ea typeface="ＭＳ Ｐゴシック" charset="-128"/>
              </a:rPr>
              <a:t>: If you are risk averse, adopting a strategy that entails a great deal of risk – trading on earnings announcements, for instance – will not be a strategy that works for you in the long term. </a:t>
            </a:r>
          </a:p>
          <a:p>
            <a:pPr marL="514350" indent="-514350">
              <a:lnSpc>
                <a:spcPct val="80000"/>
              </a:lnSpc>
              <a:buFont typeface="Calibri" charset="0"/>
              <a:buAutoNum type="arabicPeriod"/>
            </a:pPr>
            <a:r>
              <a:rPr lang="en-US" altLang="en-US" sz="1800" u="sng">
                <a:ea typeface="ＭＳ Ｐゴシック" charset="-128"/>
              </a:rPr>
              <a:t>Individual or Group Thinker</a:t>
            </a:r>
            <a:r>
              <a:rPr lang="en-US" altLang="en-US" sz="1800">
                <a:ea typeface="ＭＳ Ｐゴシック" charset="-128"/>
              </a:rPr>
              <a:t>: Some investment strategies require you to go along with the crowd and some against it. Which one will be better suited for you may well depend upon whether you are more comfortable going along with the conventional wisdom or whether you are a loner. </a:t>
            </a:r>
          </a:p>
          <a:p>
            <a:pPr marL="514350" indent="-514350">
              <a:lnSpc>
                <a:spcPct val="80000"/>
              </a:lnSpc>
              <a:buFont typeface="Calibri" charset="0"/>
              <a:buAutoNum type="arabicPeriod"/>
            </a:pPr>
            <a:r>
              <a:rPr lang="en-US" altLang="en-US" sz="1800" u="sng">
                <a:ea typeface="ＭＳ Ｐゴシック" charset="-128"/>
              </a:rPr>
              <a:t>Time you are willing to spend on investing</a:t>
            </a:r>
            <a:r>
              <a:rPr lang="en-US" altLang="en-US" sz="1800">
                <a:ea typeface="ＭＳ Ｐゴシック" charset="-128"/>
              </a:rPr>
              <a:t>: Some investment strategies are much more time and resource intensive than others. Generally, short-term strategies that are based upon pricing patterns or on trading on information are more time and information intensive than long-term buy and hold strategies. </a:t>
            </a:r>
          </a:p>
          <a:p>
            <a:pPr marL="514350" indent="-514350">
              <a:lnSpc>
                <a:spcPct val="80000"/>
              </a:lnSpc>
              <a:buFont typeface="Calibri" charset="0"/>
              <a:buAutoNum type="arabicPeriod"/>
            </a:pPr>
            <a:r>
              <a:rPr lang="en-US" altLang="en-US" sz="1800" u="sng">
                <a:ea typeface="ＭＳ Ｐゴシック" charset="-128"/>
              </a:rPr>
              <a:t>Age</a:t>
            </a:r>
            <a:r>
              <a:rPr lang="en-US" altLang="en-US" sz="1800">
                <a:ea typeface="ＭＳ Ｐゴシック" charset="-128"/>
              </a:rPr>
              <a:t>: As you age, you may find that your willingness to take risk, especially with your retirement savings, decreases.. It is true, though, that even as a successful investor, you will have learnt lessons from prior investment experiences that will both constrain and guide your choice of philosophy.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p:cNvSpPr>
          <p:nvPr>
            <p:ph type="title"/>
          </p:nvPr>
        </p:nvSpPr>
        <p:spPr>
          <a:xfrm>
            <a:off x="612775" y="228600"/>
            <a:ext cx="8153400" cy="990600"/>
          </a:xfrm>
        </p:spPr>
        <p:txBody>
          <a:bodyPr/>
          <a:lstStyle/>
          <a:p>
            <a:r>
              <a:rPr lang="en-US" altLang="en-US">
                <a:ea typeface="ＭＳ Ｐゴシック" charset="-128"/>
              </a:rPr>
              <a:t>Signs of a misfit…</a:t>
            </a:r>
          </a:p>
        </p:txBody>
      </p:sp>
      <p:sp>
        <p:nvSpPr>
          <p:cNvPr id="79875" name="Rectangle 3">
            <a:extLst>
              <a:ext uri="{FF2B5EF4-FFF2-40B4-BE49-F238E27FC236}">
                <a16:creationId xmlns:a16="http://schemas.microsoft.com/office/drawing/2014/main" xmlns="" id="{9D1DA2F3-F000-604D-A339-056A17BF3701}"/>
              </a:ext>
            </a:extLst>
          </p:cNvPr>
          <p:cNvSpPr>
            <a:spLocks noGrp="1" noChangeArrowheads="1"/>
          </p:cNvSpPr>
          <p:nvPr>
            <p:ph sz="quarter" idx="1"/>
          </p:nvPr>
        </p:nvSpPr>
        <p:spPr>
          <a:xfrm>
            <a:off x="612775" y="1600200"/>
            <a:ext cx="8153400" cy="4495800"/>
          </a:xfrm>
        </p:spPr>
        <p:txBody>
          <a:bodyPr>
            <a:normAutofit lnSpcReduction="10000"/>
          </a:bodyPr>
          <a:lstStyle/>
          <a:p>
            <a:pPr marL="514350" indent="-514350">
              <a:lnSpc>
                <a:spcPct val="80000"/>
              </a:lnSpc>
              <a:buFont typeface="Calibri" panose="020F0502020204030204" pitchFamily="34" charset="0"/>
              <a:buAutoNum type="arabicPeriod"/>
              <a:defRPr/>
            </a:pPr>
            <a:r>
              <a:rPr lang="en-US" altLang="en-US" sz="2200" u="sng">
                <a:ea typeface="ＭＳ Ｐゴシック" panose="020B0600070205080204" pitchFamily="34" charset="-128"/>
              </a:rPr>
              <a:t>The sleep test</a:t>
            </a:r>
            <a:r>
              <a:rPr lang="en-US" altLang="en-US" sz="2200">
                <a:ea typeface="ＭＳ Ｐゴシック" panose="020B0600070205080204" pitchFamily="34" charset="-128"/>
              </a:rPr>
              <a:t>: You lie awake at night thinking about your portfolio. Investors who choose investment strategies that expose them to more risk than they are comfortable taking will find themselves facing this plight. It is true that your expected returns will be lower with low risk strategies, but the cost of taking on too much risk is even greater.</a:t>
            </a:r>
          </a:p>
          <a:p>
            <a:pPr marL="514350" indent="-514350">
              <a:lnSpc>
                <a:spcPct val="80000"/>
              </a:lnSpc>
              <a:buFont typeface="Calibri" panose="020F0502020204030204" pitchFamily="34" charset="0"/>
              <a:buAutoNum type="arabicPeriod"/>
              <a:defRPr/>
            </a:pPr>
            <a:r>
              <a:rPr lang="en-US" altLang="en-US" sz="2200" u="sng">
                <a:ea typeface="ＭＳ Ｐゴシック" panose="020B0600070205080204" pitchFamily="34" charset="-128"/>
              </a:rPr>
              <a:t>The life change test</a:t>
            </a:r>
            <a:r>
              <a:rPr lang="en-US" altLang="en-US" sz="2200">
                <a:ea typeface="ＭＳ Ｐゴシック" panose="020B0600070205080204" pitchFamily="34" charset="-128"/>
              </a:rPr>
              <a:t>: Day to day movements in your portfolio lead to reassessments of your future: While long term movements of your portfolio should affect your plans on when you will retire and what you will do with your future, day-to-day movements should not. It is common in every market downturn to read about older investors, on the verge or retirement, having to put off retiring because of the damage created to their portfolios. </a:t>
            </a:r>
          </a:p>
          <a:p>
            <a:pPr marL="514350" indent="-514350">
              <a:lnSpc>
                <a:spcPct val="80000"/>
              </a:lnSpc>
              <a:buFont typeface="Calibri" panose="020F0502020204030204" pitchFamily="34" charset="0"/>
              <a:buAutoNum type="arabicPeriod"/>
              <a:defRPr/>
            </a:pPr>
            <a:r>
              <a:rPr lang="en-US" altLang="en-US" sz="2200" u="sng">
                <a:ea typeface="ＭＳ Ｐゴシック" panose="020B0600070205080204" pitchFamily="34" charset="-128"/>
              </a:rPr>
              <a:t>The second guessing test</a:t>
            </a:r>
            <a:r>
              <a:rPr lang="en-US" altLang="en-US" sz="2200">
                <a:ea typeface="ＭＳ Ｐゴシック" panose="020B0600070205080204" pitchFamily="34" charset="-128"/>
              </a:rPr>
              <a:t>: If you find yourself second guessing your investment choices every time you read a contrary opinion, you should reconsider your strategy.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p:cNvSpPr>
          <p:nvPr>
            <p:ph type="title"/>
          </p:nvPr>
        </p:nvSpPr>
        <p:spPr>
          <a:xfrm>
            <a:off x="612775" y="228600"/>
            <a:ext cx="8153400" cy="990600"/>
          </a:xfrm>
        </p:spPr>
        <p:txBody>
          <a:bodyPr/>
          <a:lstStyle/>
          <a:p>
            <a:r>
              <a:rPr lang="en-US" altLang="en-US">
                <a:ea typeface="ＭＳ Ｐゴシック" charset="-128"/>
              </a:rPr>
              <a:t>Financial Characteristics</a:t>
            </a:r>
          </a:p>
        </p:txBody>
      </p:sp>
      <p:sp>
        <p:nvSpPr>
          <p:cNvPr id="6146" name="Rectangle 3"/>
          <p:cNvSpPr>
            <a:spLocks noGrp="1"/>
          </p:cNvSpPr>
          <p:nvPr>
            <p:ph sz="quarter" idx="1"/>
          </p:nvPr>
        </p:nvSpPr>
        <p:spPr>
          <a:xfrm>
            <a:off x="612775" y="1600200"/>
            <a:ext cx="8153400" cy="4495800"/>
          </a:xfrm>
        </p:spPr>
        <p:txBody>
          <a:bodyPr/>
          <a:lstStyle/>
          <a:p>
            <a:r>
              <a:rPr lang="en-US" altLang="en-US">
                <a:ea typeface="ＭＳ Ｐゴシック" charset="-128"/>
              </a:rPr>
              <a:t>Your choice of investment philosophy will also be affected by your financial characteristics – your job security, the funds you have to invest, your cash needs and your tax status. </a:t>
            </a:r>
          </a:p>
          <a:p>
            <a:r>
              <a:rPr lang="en-US" altLang="en-US">
                <a:ea typeface="ＭＳ Ｐゴシック" charset="-128"/>
              </a:rPr>
              <a:t>Since these characteristics change over time, you may have to modify your investment choices to reflect these changes.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p:cNvSpPr>
          <p:nvPr>
            <p:ph type="title"/>
          </p:nvPr>
        </p:nvSpPr>
        <p:spPr>
          <a:xfrm>
            <a:off x="612775" y="228600"/>
            <a:ext cx="8153400" cy="990600"/>
          </a:xfrm>
        </p:spPr>
        <p:txBody>
          <a:bodyPr/>
          <a:lstStyle/>
          <a:p>
            <a:r>
              <a:rPr lang="en-US" altLang="en-US">
                <a:ea typeface="ＭＳ Ｐゴシック" charset="-128"/>
              </a:rPr>
              <a:t>1. Job Security</a:t>
            </a:r>
          </a:p>
        </p:txBody>
      </p:sp>
      <p:sp>
        <p:nvSpPr>
          <p:cNvPr id="7170" name="Rectangle 3"/>
          <p:cNvSpPr>
            <a:spLocks noGrp="1"/>
          </p:cNvSpPr>
          <p:nvPr>
            <p:ph sz="quarter" idx="1"/>
          </p:nvPr>
        </p:nvSpPr>
        <p:spPr>
          <a:xfrm>
            <a:off x="612775" y="1600200"/>
            <a:ext cx="8153400" cy="4495800"/>
          </a:xfrm>
        </p:spPr>
        <p:txBody>
          <a:bodyPr/>
          <a:lstStyle/>
          <a:p>
            <a:pPr>
              <a:lnSpc>
                <a:spcPct val="80000"/>
              </a:lnSpc>
            </a:pPr>
            <a:r>
              <a:rPr lang="en-US" altLang="en-US" sz="2500">
                <a:ea typeface="ＭＳ Ｐゴシック" charset="-128"/>
              </a:rPr>
              <a:t>In the midst of a recession, even those with </a:t>
            </a:r>
            <a:r>
              <a:rPr lang="en-US" altLang="en-US" sz="2500" u="sng">
                <a:ea typeface="ＭＳ Ｐゴシック" charset="-128"/>
              </a:rPr>
              <a:t>jobs worry </a:t>
            </a:r>
            <a:r>
              <a:rPr lang="en-US" altLang="en-US" sz="2500">
                <a:ea typeface="ＭＳ Ｐゴシック" charset="-128"/>
              </a:rPr>
              <a:t>more about their investments and demand larger risk premiums for investing in assets. The flight to quality and, at the limit, to riskless investments is exacerbated by natural and financial crises. </a:t>
            </a:r>
          </a:p>
          <a:p>
            <a:pPr>
              <a:lnSpc>
                <a:spcPct val="80000"/>
              </a:lnSpc>
            </a:pPr>
            <a:r>
              <a:rPr lang="en-US" altLang="en-US" sz="2500">
                <a:ea typeface="ＭＳ Ｐゴシック" charset="-128"/>
              </a:rPr>
              <a:t>Your investment philosophy will also be heavily influenced by what you </a:t>
            </a:r>
            <a:r>
              <a:rPr lang="en-US" altLang="en-US" sz="2500" u="sng">
                <a:ea typeface="ＭＳ Ｐゴシック" charset="-128"/>
              </a:rPr>
              <a:t>perceive your earning capacity to be</a:t>
            </a:r>
            <a:r>
              <a:rPr lang="en-US" altLang="en-US" sz="2500">
                <a:ea typeface="ＭＳ Ｐゴシック" charset="-128"/>
              </a:rPr>
              <a:t>. If you expect to earn a high income that more than covers your expenses, you have far more degrees of freedom when it comes to picking an investment philosophy. If, on the other hand, your income barely covers your expenses or worse still, falls short, your investment portfolio will have to be tailored to meet your cash needs.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p:cNvSpPr>
          <p:nvPr>
            <p:ph type="title"/>
          </p:nvPr>
        </p:nvSpPr>
        <p:spPr>
          <a:xfrm>
            <a:off x="612775" y="228600"/>
            <a:ext cx="8153400" cy="990600"/>
          </a:xfrm>
        </p:spPr>
        <p:txBody>
          <a:bodyPr/>
          <a:lstStyle/>
          <a:p>
            <a:r>
              <a:rPr lang="en-US" altLang="en-US">
                <a:ea typeface="ＭＳ Ｐゴシック" charset="-128"/>
              </a:rPr>
              <a:t>2. Investment Funds</a:t>
            </a:r>
          </a:p>
        </p:txBody>
      </p:sp>
      <p:sp>
        <p:nvSpPr>
          <p:cNvPr id="82947" name="Rectangle 3">
            <a:extLst>
              <a:ext uri="{FF2B5EF4-FFF2-40B4-BE49-F238E27FC236}">
                <a16:creationId xmlns:a16="http://schemas.microsoft.com/office/drawing/2014/main" xmlns="" id="{C3E636AE-A257-214D-8D9F-E155BF99E6CE}"/>
              </a:ext>
            </a:extLst>
          </p:cNvPr>
          <p:cNvSpPr>
            <a:spLocks noGrp="1" noChangeArrowheads="1"/>
          </p:cNvSpPr>
          <p:nvPr>
            <p:ph sz="quarter" idx="1"/>
          </p:nvPr>
        </p:nvSpPr>
        <p:spPr>
          <a:xfrm>
            <a:off x="612775" y="1600200"/>
            <a:ext cx="8153400" cy="4495800"/>
          </a:xfrm>
        </p:spPr>
        <p:txBody>
          <a:bodyPr rtlCol="0">
            <a:normAutofit lnSpcReduction="10000"/>
          </a:bodyPr>
          <a:lstStyle/>
          <a:p>
            <a:pPr fontAlgn="auto">
              <a:spcAft>
                <a:spcPts val="0"/>
              </a:spcAft>
              <a:buFont typeface="Arial"/>
              <a:buChar char="•"/>
              <a:defRPr/>
            </a:pPr>
            <a:r>
              <a:rPr lang="en-US" dirty="0">
                <a:ea typeface="+mn-ea"/>
                <a:cs typeface="+mn-cs"/>
              </a:rPr>
              <a:t>Your choices in terms of investment philosophy expand as the </a:t>
            </a:r>
            <a:r>
              <a:rPr lang="en-US" u="sng" dirty="0">
                <a:ea typeface="+mn-ea"/>
                <a:cs typeface="+mn-cs"/>
              </a:rPr>
              <a:t>funds at your disposal increase</a:t>
            </a:r>
            <a:r>
              <a:rPr lang="en-US" dirty="0">
                <a:ea typeface="+mn-ea"/>
                <a:cs typeface="+mn-cs"/>
              </a:rPr>
              <a:t>. </a:t>
            </a:r>
          </a:p>
          <a:p>
            <a:pPr fontAlgn="auto">
              <a:spcAft>
                <a:spcPts val="0"/>
              </a:spcAft>
              <a:buFont typeface="Arial"/>
              <a:buChar char="•"/>
              <a:defRPr/>
            </a:pPr>
            <a:r>
              <a:rPr lang="en-US" dirty="0">
                <a:ea typeface="+mn-ea"/>
                <a:cs typeface="+mn-cs"/>
              </a:rPr>
              <a:t>When considering the investment funds at your disposal, you should look at not only your savings but also money that you have accumulated in pension funds, IRAs and insurance savings accounts. </a:t>
            </a:r>
          </a:p>
          <a:p>
            <a:pPr fontAlgn="auto">
              <a:spcAft>
                <a:spcPts val="0"/>
              </a:spcAft>
              <a:buFont typeface="Arial"/>
              <a:buChar char="•"/>
              <a:defRPr/>
            </a:pPr>
            <a:r>
              <a:rPr lang="en-US" dirty="0">
                <a:ea typeface="+mn-ea"/>
                <a:cs typeface="+mn-cs"/>
              </a:rPr>
              <a:t>While you are sometimes restricted in your investment choices on some of these funds, you have more choice now than you used to and odds are that your choices will continue to increase over time.</a:t>
            </a:r>
          </a:p>
          <a:p>
            <a:pPr fontAlgn="auto">
              <a:spcAft>
                <a:spcPts val="0"/>
              </a:spcAft>
              <a:buFont typeface="Arial"/>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p:cNvSpPr>
          <p:nvPr>
            <p:ph type="title"/>
          </p:nvPr>
        </p:nvSpPr>
        <p:spPr>
          <a:xfrm>
            <a:off x="612775" y="228600"/>
            <a:ext cx="8153400" cy="990600"/>
          </a:xfrm>
        </p:spPr>
        <p:txBody>
          <a:bodyPr/>
          <a:lstStyle/>
          <a:p>
            <a:r>
              <a:rPr lang="en-US" altLang="en-US">
                <a:ea typeface="ＭＳ Ｐゴシック" charset="-128"/>
              </a:rPr>
              <a:t>3. Cash Needs</a:t>
            </a:r>
          </a:p>
        </p:txBody>
      </p:sp>
      <p:sp>
        <p:nvSpPr>
          <p:cNvPr id="9218" name="Rectangle 3"/>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charset="-128"/>
              </a:rPr>
              <a:t>One of the perils we face both as individual investors and portfolio managers is </a:t>
            </a:r>
            <a:r>
              <a:rPr lang="en-US" altLang="en-US" sz="2200" u="sng">
                <a:ea typeface="ＭＳ Ｐゴシック" charset="-128"/>
              </a:rPr>
              <a:t>unpredictable demands for cash withdrawals</a:t>
            </a:r>
            <a:r>
              <a:rPr lang="en-US" altLang="en-US" sz="2200">
                <a:ea typeface="ＭＳ Ｐゴシック" charset="-128"/>
              </a:rPr>
              <a:t>. For individual investors, this may occur as the result of a personal crisis – a sickness that is not covered by health insurance or the unanticipated loss of income. For professional money managers, it arises because clients can change their minds and demand their money back. If this occurs, you may have to liquidate your investments and lose any long-term return potential that you may have in them.</a:t>
            </a:r>
          </a:p>
          <a:p>
            <a:pPr>
              <a:lnSpc>
                <a:spcPct val="80000"/>
              </a:lnSpc>
            </a:pPr>
            <a:r>
              <a:rPr lang="en-US" altLang="en-US" sz="2200">
                <a:ea typeface="ＭＳ Ｐゴシック" charset="-128"/>
              </a:rPr>
              <a:t>While you may not be able to forecast when cash withdrawals may need to occur, </a:t>
            </a:r>
            <a:r>
              <a:rPr lang="en-US" altLang="en-US" sz="2200" u="sng">
                <a:ea typeface="ＭＳ Ｐゴシック" charset="-128"/>
              </a:rPr>
              <a:t>you can still consider the probabilities when you choose your investment philosophy</a:t>
            </a:r>
            <a:r>
              <a:rPr lang="en-US" altLang="en-US" sz="2200">
                <a:ea typeface="ＭＳ Ｐゴシック" charset="-128"/>
              </a:rPr>
              <a:t>. The expected need for cash shortens your time horizon and may ultimately require you to adopt an investment philosophy with a shorter payoff period.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p:cNvSpPr>
          <p:nvPr>
            <p:ph type="title"/>
          </p:nvPr>
        </p:nvSpPr>
        <p:spPr>
          <a:xfrm>
            <a:off x="612775" y="228600"/>
            <a:ext cx="8153400" cy="990600"/>
          </a:xfrm>
        </p:spPr>
        <p:txBody>
          <a:bodyPr/>
          <a:lstStyle/>
          <a:p>
            <a:r>
              <a:rPr lang="en-US" altLang="en-US">
                <a:ea typeface="ＭＳ Ｐゴシック" charset="-128"/>
              </a:rPr>
              <a:t>4. Tax Status</a:t>
            </a:r>
          </a:p>
        </p:txBody>
      </p:sp>
      <p:sp>
        <p:nvSpPr>
          <p:cNvPr id="10242" name="Rectangle 3"/>
          <p:cNvSpPr>
            <a:spLocks noGrp="1"/>
          </p:cNvSpPr>
          <p:nvPr>
            <p:ph sz="quarter" idx="1"/>
          </p:nvPr>
        </p:nvSpPr>
        <p:spPr>
          <a:xfrm>
            <a:off x="612775" y="1600200"/>
            <a:ext cx="8153400" cy="4495800"/>
          </a:xfrm>
        </p:spPr>
        <p:txBody>
          <a:bodyPr/>
          <a:lstStyle/>
          <a:p>
            <a:pPr>
              <a:lnSpc>
                <a:spcPct val="80000"/>
              </a:lnSpc>
            </a:pPr>
            <a:r>
              <a:rPr lang="en-US" altLang="en-US" sz="2700">
                <a:ea typeface="ＭＳ Ｐゴシック" charset="-128"/>
              </a:rPr>
              <a:t>Investors who face high taxes on income should choose investment strategies that reduce their tax liabilities or at least defers taxes into the future. </a:t>
            </a:r>
          </a:p>
          <a:p>
            <a:pPr>
              <a:lnSpc>
                <a:spcPct val="80000"/>
              </a:lnSpc>
            </a:pPr>
            <a:r>
              <a:rPr lang="en-US" altLang="en-US" sz="2700">
                <a:ea typeface="ＭＳ Ｐゴシック" charset="-128"/>
              </a:rPr>
              <a:t>What makes the interplay between investment philosophy and taxes complicated is the fact that different portions of the same individual</a:t>
            </a:r>
            <a:r>
              <a:rPr lang="ja-JP" altLang="en-US" sz="2700">
                <a:ea typeface="ＭＳ Ｐゴシック" charset="-128"/>
              </a:rPr>
              <a:t>’</a:t>
            </a:r>
            <a:r>
              <a:rPr lang="en-US" altLang="ja-JP" sz="2700">
                <a:ea typeface="ＭＳ Ｐゴシック" charset="-128"/>
              </a:rPr>
              <a:t>s income can be subject to different tax treatment. </a:t>
            </a:r>
          </a:p>
          <a:p>
            <a:pPr>
              <a:lnSpc>
                <a:spcPct val="80000"/>
              </a:lnSpc>
            </a:pPr>
            <a:r>
              <a:rPr lang="en-US" altLang="en-US" sz="2700">
                <a:ea typeface="ＭＳ Ｐゴシック" charset="-128"/>
              </a:rPr>
              <a:t>Thus, an investor, when deciding what to buy with her pension fund, where income is tax exempt, may adopt a strategy that generates large amounts of current income, but when investing her personal savings, has to be more careful about tax liabilities.</a:t>
            </a:r>
          </a:p>
          <a:p>
            <a:pPr>
              <a:lnSpc>
                <a:spcPct val="80000"/>
              </a:lnSpc>
            </a:pPr>
            <a:endParaRPr lang="en-US" altLang="en-US" sz="2700">
              <a:ea typeface="ＭＳ Ｐゴシック"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p:cNvSpPr>
          <p:nvPr>
            <p:ph type="title"/>
          </p:nvPr>
        </p:nvSpPr>
        <p:spPr>
          <a:xfrm>
            <a:off x="612775" y="228600"/>
            <a:ext cx="8153400" cy="990600"/>
          </a:xfrm>
        </p:spPr>
        <p:txBody>
          <a:bodyPr/>
          <a:lstStyle/>
          <a:p>
            <a:r>
              <a:rPr lang="en-US" altLang="en-US">
                <a:ea typeface="ＭＳ Ｐゴシック" charset="-128"/>
              </a:rPr>
              <a:t>Market Beliefs</a:t>
            </a:r>
          </a:p>
        </p:txBody>
      </p:sp>
      <p:sp>
        <p:nvSpPr>
          <p:cNvPr id="11266" name="Rectangle 3"/>
          <p:cNvSpPr>
            <a:spLocks noGrp="1"/>
          </p:cNvSpPr>
          <p:nvPr>
            <p:ph sz="quarter" idx="1"/>
          </p:nvPr>
        </p:nvSpPr>
        <p:spPr>
          <a:xfrm>
            <a:off x="612775" y="1600200"/>
            <a:ext cx="8153400" cy="4495800"/>
          </a:xfrm>
        </p:spPr>
        <p:txBody>
          <a:bodyPr/>
          <a:lstStyle/>
          <a:p>
            <a:pPr>
              <a:lnSpc>
                <a:spcPct val="80000"/>
              </a:lnSpc>
            </a:pPr>
            <a:r>
              <a:rPr lang="en-US" altLang="en-US" sz="2500">
                <a:ea typeface="ＭＳ Ｐゴシック" charset="-128"/>
              </a:rPr>
              <a:t>So much of what we believe about markets comes from anecdotal evidence – from friends, relatives and experts in the field. We also have looked at the prevailing empirical evidence and disagreements among researchers on what works and does not in financial markets. </a:t>
            </a:r>
          </a:p>
          <a:p>
            <a:pPr>
              <a:lnSpc>
                <a:spcPct val="80000"/>
              </a:lnSpc>
            </a:pPr>
            <a:r>
              <a:rPr lang="en-US" altLang="en-US" sz="2500">
                <a:ea typeface="ＭＳ Ｐゴシック" charset="-128"/>
              </a:rPr>
              <a:t>Your views about market behavior and the performance of investment strategies will undoubtedly change over time, but all you can do is make your choices based upon what you know today. </a:t>
            </a:r>
          </a:p>
          <a:p>
            <a:pPr>
              <a:lnSpc>
                <a:spcPct val="80000"/>
              </a:lnSpc>
            </a:pPr>
            <a:r>
              <a:rPr lang="en-US" altLang="en-US" sz="2500">
                <a:ea typeface="ＭＳ Ｐゴシック" charset="-128"/>
              </a:rPr>
              <a:t>While staying consistent to an investment philosophy and core market beliefs may be central to success in investing, it would be foolhardy to stay consistent as the evidence accumulates against the philosophy. </a:t>
            </a:r>
          </a:p>
          <a:p>
            <a:pPr>
              <a:lnSpc>
                <a:spcPct val="80000"/>
              </a:lnSpc>
            </a:pPr>
            <a:endParaRPr lang="en-US" altLang="en-US" sz="2500">
              <a:ea typeface="ＭＳ Ｐゴシック"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p:cNvSpPr>
          <p:nvPr>
            <p:ph type="title"/>
          </p:nvPr>
        </p:nvSpPr>
        <p:spPr>
          <a:xfrm>
            <a:off x="612775" y="228600"/>
            <a:ext cx="8153400" cy="990600"/>
          </a:xfrm>
        </p:spPr>
        <p:txBody>
          <a:bodyPr/>
          <a:lstStyle/>
          <a:p>
            <a:r>
              <a:rPr lang="en-US" altLang="en-US">
                <a:ea typeface="ＭＳ Ｐゴシック" charset="-128"/>
              </a:rPr>
              <a:t>Finding an Investment Philosophy</a:t>
            </a:r>
          </a:p>
        </p:txBody>
      </p:sp>
      <p:graphicFrame>
        <p:nvGraphicFramePr>
          <p:cNvPr id="12290" name="Object 3"/>
          <p:cNvGraphicFramePr>
            <a:graphicFrameLocks noGrp="1" noChangeAspect="1"/>
          </p:cNvGraphicFramePr>
          <p:nvPr>
            <p:ph sz="quarter" idx="1"/>
          </p:nvPr>
        </p:nvGraphicFramePr>
        <p:xfrm>
          <a:off x="1236663" y="1600200"/>
          <a:ext cx="6905625" cy="4495800"/>
        </p:xfrm>
        <a:graphic>
          <a:graphicData uri="http://schemas.openxmlformats.org/presentationml/2006/ole">
            <mc:AlternateContent xmlns:mc="http://schemas.openxmlformats.org/markup-compatibility/2006">
              <mc:Choice xmlns:v="urn:schemas-microsoft-com:vml" Requires="v">
                <p:oleObj spid="_x0000_s12291" name="Document" r:id="rId4" imgW="0" imgH="0" progId="Word.Document.8">
                  <p:embed/>
                </p:oleObj>
              </mc:Choice>
              <mc:Fallback>
                <p:oleObj name="Document" r:id="rId4" imgW="0" imgH="0" progId="Word.Document.8">
                  <p:embed/>
                  <p:pic>
                    <p:nvPicPr>
                      <p:cNvPr id="0" name="Object 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6663" y="1600200"/>
                        <a:ext cx="69056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p:cNvSpPr>
          <p:nvPr>
            <p:ph type="title"/>
          </p:nvPr>
        </p:nvSpPr>
        <p:spPr>
          <a:xfrm>
            <a:off x="612775" y="228600"/>
            <a:ext cx="8153400" cy="990600"/>
          </a:xfrm>
        </p:spPr>
        <p:txBody>
          <a:bodyPr/>
          <a:lstStyle/>
          <a:p>
            <a:r>
              <a:rPr lang="en-US" altLang="en-US">
                <a:ea typeface="ＭＳ Ｐゴシック" charset="-128"/>
              </a:rPr>
              <a:t>The Right Investment Philosophy</a:t>
            </a:r>
          </a:p>
        </p:txBody>
      </p:sp>
      <p:sp>
        <p:nvSpPr>
          <p:cNvPr id="13314" name="Rectangle 3"/>
          <p:cNvSpPr>
            <a:spLocks noGrp="1"/>
          </p:cNvSpPr>
          <p:nvPr>
            <p:ph sz="quarter" idx="1"/>
          </p:nvPr>
        </p:nvSpPr>
        <p:spPr>
          <a:xfrm>
            <a:off x="612775" y="1600200"/>
            <a:ext cx="8153400" cy="4495800"/>
          </a:xfrm>
        </p:spPr>
        <p:txBody>
          <a:bodyPr/>
          <a:lstStyle/>
          <a:p>
            <a:pPr>
              <a:lnSpc>
                <a:spcPct val="80000"/>
              </a:lnSpc>
            </a:pPr>
            <a:r>
              <a:rPr lang="en-US" altLang="en-US" sz="2200" u="sng" dirty="0" smtClean="0">
                <a:ea typeface="ＭＳ Ｐゴシック" charset="-128"/>
              </a:rPr>
              <a:t>One </a:t>
            </a:r>
            <a:r>
              <a:rPr lang="en-US" altLang="en-US" sz="2200" u="sng" dirty="0">
                <a:ea typeface="ＭＳ Ｐゴシック" charset="-128"/>
              </a:rPr>
              <a:t>Best philosophy</a:t>
            </a:r>
            <a:r>
              <a:rPr lang="en-US" altLang="en-US" sz="2200" dirty="0">
                <a:ea typeface="ＭＳ Ｐゴシック" charset="-128"/>
              </a:rPr>
              <a:t>: You can choose the one strategy that best suits you. Thus, if you are a long-term investor who believes that markets overreact, you may adopt a passive value investing philosophy.</a:t>
            </a:r>
          </a:p>
          <a:p>
            <a:pPr>
              <a:lnSpc>
                <a:spcPct val="80000"/>
              </a:lnSpc>
            </a:pPr>
            <a:r>
              <a:rPr lang="en-US" altLang="en-US" sz="2200" u="sng" dirty="0">
                <a:ea typeface="ＭＳ Ｐゴシック" charset="-128"/>
              </a:rPr>
              <a:t>Combination of philosophies</a:t>
            </a:r>
            <a:r>
              <a:rPr lang="en-US" altLang="en-US" sz="2200" dirty="0">
                <a:ea typeface="ＭＳ Ｐゴシック" charset="-128"/>
              </a:rPr>
              <a:t>: You can adopt a combination of philosophies to maximize your returns. In creating this combined strategy, you should keep in mind the following caveats:</a:t>
            </a:r>
          </a:p>
          <a:p>
            <a:pPr lvl="1">
              <a:lnSpc>
                <a:spcPct val="80000"/>
              </a:lnSpc>
            </a:pPr>
            <a:r>
              <a:rPr lang="en-US" altLang="en-US" sz="2000" dirty="0">
                <a:ea typeface="ＭＳ Ｐゴシック" charset="-128"/>
              </a:rPr>
              <a:t>You </a:t>
            </a:r>
            <a:r>
              <a:rPr lang="en-US" altLang="en-US" sz="2000" u="sng" dirty="0">
                <a:ea typeface="ＭＳ Ｐゴシック" charset="-128"/>
              </a:rPr>
              <a:t>should not mix strategies that make contradictory assumptions about market behavior </a:t>
            </a:r>
            <a:r>
              <a:rPr lang="en-US" altLang="en-US" sz="2000" dirty="0">
                <a:ea typeface="ＭＳ Ｐゴシック" charset="-128"/>
              </a:rPr>
              <a:t>over the same periods. Thus, a strategy of buying on relative strength would not be compatible with a strategy of buying stocks after very negative earnings announcements. The first strategy is based upon the assumption that markets learn slowly whereas the latter is conditioned on market overreaction.</a:t>
            </a:r>
          </a:p>
          <a:p>
            <a:pPr lvl="1">
              <a:lnSpc>
                <a:spcPct val="80000"/>
              </a:lnSpc>
            </a:pPr>
            <a:r>
              <a:rPr lang="en-US" altLang="en-US" sz="2000" dirty="0">
                <a:ea typeface="ＭＳ Ｐゴシック" charset="-128"/>
              </a:rPr>
              <a:t>When you mix strategies, </a:t>
            </a:r>
            <a:r>
              <a:rPr lang="en-US" altLang="en-US" sz="2000" u="sng" dirty="0">
                <a:ea typeface="ＭＳ Ｐゴシック" charset="-128"/>
              </a:rPr>
              <a:t>you should separate the dominant strategy from the secondary strategies</a:t>
            </a:r>
            <a:r>
              <a:rPr lang="en-US" altLang="en-US" sz="2000" dirty="0">
                <a:ea typeface="ＭＳ Ｐゴシック" charset="-128"/>
              </a:rPr>
              <a:t>. Thus, if you have to make choices in terms of investments, you know which strategy will dominate.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p:cNvSpPr>
          <p:nvPr>
            <p:ph type="title"/>
          </p:nvPr>
        </p:nvSpPr>
        <p:spPr>
          <a:xfrm>
            <a:off x="612775" y="228600"/>
            <a:ext cx="8153400" cy="990600"/>
          </a:xfrm>
        </p:spPr>
        <p:txBody>
          <a:bodyPr/>
          <a:lstStyle/>
          <a:p>
            <a:r>
              <a:rPr lang="en-US" altLang="en-US">
                <a:ea typeface="ＭＳ Ｐゴシック" charset="-128"/>
              </a:rPr>
              <a:t>In closing…</a:t>
            </a:r>
          </a:p>
        </p:txBody>
      </p:sp>
      <p:sp>
        <p:nvSpPr>
          <p:cNvPr id="89091" name="Rectangle 3">
            <a:extLst>
              <a:ext uri="{FF2B5EF4-FFF2-40B4-BE49-F238E27FC236}">
                <a16:creationId xmlns:a16="http://schemas.microsoft.com/office/drawing/2014/main" xmlns="" id="{9F1E46F9-F462-5E46-ACED-E616D4BB1571}"/>
              </a:ext>
            </a:extLst>
          </p:cNvPr>
          <p:cNvSpPr>
            <a:spLocks noGrp="1" noChangeArrowheads="1"/>
          </p:cNvSpPr>
          <p:nvPr>
            <p:ph sz="quarter" idx="1"/>
          </p:nvPr>
        </p:nvSpPr>
        <p:spPr>
          <a:xfrm>
            <a:off x="612775" y="1600200"/>
            <a:ext cx="8153400" cy="4495800"/>
          </a:xfrm>
        </p:spPr>
        <p:txBody>
          <a:bodyPr>
            <a:normAutofit lnSpcReduction="10000"/>
          </a:bodyPr>
          <a:lstStyle/>
          <a:p>
            <a:pPr>
              <a:lnSpc>
                <a:spcPct val="80000"/>
              </a:lnSpc>
              <a:defRPr/>
            </a:pPr>
            <a:r>
              <a:rPr lang="en-US" altLang="en-US" sz="3000" b="1" dirty="0">
                <a:ea typeface="ＭＳ Ｐゴシック" panose="020B0600070205080204" pitchFamily="34" charset="-128"/>
              </a:rPr>
              <a:t>Choosing an investment philosophy is at the heart of successful investing</a:t>
            </a:r>
            <a:r>
              <a:rPr lang="en-US" altLang="en-US" sz="3000" dirty="0">
                <a:ea typeface="ＭＳ Ｐゴシック" panose="020B0600070205080204" pitchFamily="34" charset="-128"/>
              </a:rPr>
              <a:t>. To make the choice, though, you need to look within before you look outside. The best strategy for you is one that matches both your personality and your needs. </a:t>
            </a:r>
          </a:p>
          <a:p>
            <a:pPr>
              <a:lnSpc>
                <a:spcPct val="80000"/>
              </a:lnSpc>
              <a:defRPr/>
            </a:pPr>
            <a:r>
              <a:rPr lang="en-US" altLang="en-US" sz="3000" b="1" dirty="0">
                <a:ea typeface="ＭＳ Ｐゴシック" panose="020B0600070205080204" pitchFamily="34" charset="-128"/>
              </a:rPr>
              <a:t>Your choice of philosophy will also be affected by what you believe about markets and investors and how they work (or do not</a:t>
            </a:r>
            <a:r>
              <a:rPr lang="en-US" altLang="en-US" sz="3000" dirty="0">
                <a:ea typeface="ＭＳ Ｐゴシック" panose="020B0600070205080204" pitchFamily="34" charset="-128"/>
              </a:rPr>
              <a:t>). Since your beliefs are likely to be affected by your experiences, they will evolve over time and your investment strategies have to follow suit. </a:t>
            </a:r>
          </a:p>
          <a:p>
            <a:pPr>
              <a:lnSpc>
                <a:spcPct val="80000"/>
              </a:lnSpc>
              <a:defRPr/>
            </a:pPr>
            <a:endParaRPr lang="en-US" altLang="en-US" sz="3000" dirty="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1015</TotalTime>
  <Words>1417</Words>
  <Application>Microsoft Macintosh PowerPoint</Application>
  <PresentationFormat>On-screen Show (4:3)</PresentationFormat>
  <Paragraphs>45</Paragraphs>
  <Slides>13</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1" baseType="lpstr">
      <vt:lpstr>Times</vt:lpstr>
      <vt:lpstr>ＭＳ Ｐゴシック</vt:lpstr>
      <vt:lpstr>Arial</vt:lpstr>
      <vt:lpstr>Calibri</vt:lpstr>
      <vt:lpstr>Wingdings</vt:lpstr>
      <vt:lpstr>Wingdings 2</vt:lpstr>
      <vt:lpstr>Basic</vt:lpstr>
      <vt:lpstr>Microsoft Word Document</vt:lpstr>
      <vt:lpstr>The Grand Finale: Choosing an Investment Philosophy</vt:lpstr>
      <vt:lpstr>A Self Assessment</vt:lpstr>
      <vt:lpstr>Personal Characteristics</vt:lpstr>
      <vt:lpstr>Signs of a misfit…</vt:lpstr>
      <vt:lpstr>Financial Characteristics</vt:lpstr>
      <vt:lpstr>1. Job Security</vt:lpstr>
      <vt:lpstr>2. Investment Funds</vt:lpstr>
      <vt:lpstr>3. Cash Needs</vt:lpstr>
      <vt:lpstr>4. Tax Status</vt:lpstr>
      <vt:lpstr>Market Beliefs</vt:lpstr>
      <vt:lpstr>Finding an Investment Philosophy</vt:lpstr>
      <vt:lpstr>The Right Investment Philosophy</vt:lpstr>
      <vt:lpstr>In closing…</vt:lpstr>
    </vt:vector>
  </TitlesOfParts>
  <Company>Stern School</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44</cp:revision>
  <cp:lastPrinted>2012-06-27T21:10:54Z</cp:lastPrinted>
  <dcterms:created xsi:type="dcterms:W3CDTF">1998-07-22T17:34:10Z</dcterms:created>
  <dcterms:modified xsi:type="dcterms:W3CDTF">2019-08-20T12:59:09Z</dcterms:modified>
</cp:coreProperties>
</file>