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3762" r:id="rId1"/>
  </p:sldMasterIdLst>
  <p:notesMasterIdLst>
    <p:notesMasterId r:id="rId25"/>
  </p:notesMasterIdLst>
  <p:sldIdLst>
    <p:sldId id="356" r:id="rId2"/>
    <p:sldId id="357" r:id="rId3"/>
    <p:sldId id="380" r:id="rId4"/>
    <p:sldId id="388" r:id="rId5"/>
    <p:sldId id="358" r:id="rId6"/>
    <p:sldId id="389" r:id="rId7"/>
    <p:sldId id="359" r:id="rId8"/>
    <p:sldId id="361" r:id="rId9"/>
    <p:sldId id="390" r:id="rId10"/>
    <p:sldId id="391" r:id="rId11"/>
    <p:sldId id="362" r:id="rId12"/>
    <p:sldId id="363" r:id="rId13"/>
    <p:sldId id="364" r:id="rId14"/>
    <p:sldId id="366" r:id="rId15"/>
    <p:sldId id="370" r:id="rId16"/>
    <p:sldId id="371" r:id="rId17"/>
    <p:sldId id="372" r:id="rId18"/>
    <p:sldId id="392" r:id="rId19"/>
    <p:sldId id="381" r:id="rId20"/>
    <p:sldId id="393" r:id="rId21"/>
    <p:sldId id="385" r:id="rId22"/>
    <p:sldId id="384" r:id="rId23"/>
    <p:sldId id="387" r:id="rId24"/>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3129"/>
  </p:normalViewPr>
  <p:slideViewPr>
    <p:cSldViewPr>
      <p:cViewPr varScale="1">
        <p:scale>
          <a:sx n="119" d="100"/>
          <a:sy n="119" d="100"/>
        </p:scale>
        <p:origin x="1984"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121" d="100"/>
          <a:sy n="121" d="100"/>
        </p:scale>
        <p:origin x="-2752" y="-12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All%20My%20Stuff/Home%20Page%202002/pptfiles/invphiloh/websessions2018/Support/histretSP.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r>
              <a:rPr lang="en-US" i="1"/>
              <a:t>The Tax Effect: Stocks from 1928 to 2018</a:t>
            </a:r>
          </a:p>
        </c:rich>
      </c:tx>
      <c:overlay val="0"/>
      <c:spPr>
        <a:noFill/>
        <a:ln>
          <a:noFill/>
        </a:ln>
        <a:effectLst/>
      </c:spPr>
      <c:txPr>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1"/>
          <c:order val="0"/>
          <c:tx>
            <c:strRef>
              <c:f>'Tax Effect'!$L$2</c:f>
              <c:strCache>
                <c:ptCount val="1"/>
                <c:pt idx="0">
                  <c:v>No taxes</c:v>
                </c:pt>
              </c:strCache>
            </c:strRef>
          </c:tx>
          <c:spPr>
            <a:ln w="28575" cap="rnd">
              <a:solidFill>
                <a:schemeClr val="accent2"/>
              </a:solidFill>
              <a:round/>
            </a:ln>
            <a:effectLst/>
          </c:spPr>
          <c:marker>
            <c:symbol val="none"/>
          </c:marker>
          <c:dLbls>
            <c:dLbl>
              <c:idx val="9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B289-3449-ABF1-834BE6EF5977}"/>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t"/>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'Tax Effect'!$K$3:$K$93</c:f>
              <c:numCache>
                <c:formatCode>General</c:formatCode>
                <c:ptCount val="91"/>
                <c:pt idx="0">
                  <c:v>1928</c:v>
                </c:pt>
                <c:pt idx="1">
                  <c:v>1929</c:v>
                </c:pt>
                <c:pt idx="2">
                  <c:v>1930</c:v>
                </c:pt>
                <c:pt idx="3">
                  <c:v>1931</c:v>
                </c:pt>
                <c:pt idx="4">
                  <c:v>1932</c:v>
                </c:pt>
                <c:pt idx="5">
                  <c:v>1933</c:v>
                </c:pt>
                <c:pt idx="6">
                  <c:v>1934</c:v>
                </c:pt>
                <c:pt idx="7">
                  <c:v>1935</c:v>
                </c:pt>
                <c:pt idx="8">
                  <c:v>1936</c:v>
                </c:pt>
                <c:pt idx="9">
                  <c:v>1937</c:v>
                </c:pt>
                <c:pt idx="10">
                  <c:v>1938</c:v>
                </c:pt>
                <c:pt idx="11">
                  <c:v>1939</c:v>
                </c:pt>
                <c:pt idx="12">
                  <c:v>1940</c:v>
                </c:pt>
                <c:pt idx="13">
                  <c:v>1941</c:v>
                </c:pt>
                <c:pt idx="14">
                  <c:v>1942</c:v>
                </c:pt>
                <c:pt idx="15">
                  <c:v>1943</c:v>
                </c:pt>
                <c:pt idx="16">
                  <c:v>1944</c:v>
                </c:pt>
                <c:pt idx="17">
                  <c:v>1945</c:v>
                </c:pt>
                <c:pt idx="18">
                  <c:v>1946</c:v>
                </c:pt>
                <c:pt idx="19">
                  <c:v>1947</c:v>
                </c:pt>
                <c:pt idx="20">
                  <c:v>1948</c:v>
                </c:pt>
                <c:pt idx="21">
                  <c:v>1949</c:v>
                </c:pt>
                <c:pt idx="22">
                  <c:v>1950</c:v>
                </c:pt>
                <c:pt idx="23">
                  <c:v>1951</c:v>
                </c:pt>
                <c:pt idx="24">
                  <c:v>1952</c:v>
                </c:pt>
                <c:pt idx="25">
                  <c:v>1953</c:v>
                </c:pt>
                <c:pt idx="26">
                  <c:v>1954</c:v>
                </c:pt>
                <c:pt idx="27">
                  <c:v>1955</c:v>
                </c:pt>
                <c:pt idx="28">
                  <c:v>1956</c:v>
                </c:pt>
                <c:pt idx="29">
                  <c:v>1957</c:v>
                </c:pt>
                <c:pt idx="30">
                  <c:v>1958</c:v>
                </c:pt>
                <c:pt idx="31">
                  <c:v>1959</c:v>
                </c:pt>
                <c:pt idx="32">
                  <c:v>1960</c:v>
                </c:pt>
                <c:pt idx="33">
                  <c:v>1961</c:v>
                </c:pt>
                <c:pt idx="34">
                  <c:v>1962</c:v>
                </c:pt>
                <c:pt idx="35">
                  <c:v>1963</c:v>
                </c:pt>
                <c:pt idx="36">
                  <c:v>1964</c:v>
                </c:pt>
                <c:pt idx="37">
                  <c:v>1965</c:v>
                </c:pt>
                <c:pt idx="38">
                  <c:v>1966</c:v>
                </c:pt>
                <c:pt idx="39">
                  <c:v>1967</c:v>
                </c:pt>
                <c:pt idx="40">
                  <c:v>1968</c:v>
                </c:pt>
                <c:pt idx="41">
                  <c:v>1969</c:v>
                </c:pt>
                <c:pt idx="42">
                  <c:v>1970</c:v>
                </c:pt>
                <c:pt idx="43">
                  <c:v>1971</c:v>
                </c:pt>
                <c:pt idx="44">
                  <c:v>1972</c:v>
                </c:pt>
                <c:pt idx="45">
                  <c:v>1973</c:v>
                </c:pt>
                <c:pt idx="46">
                  <c:v>1974</c:v>
                </c:pt>
                <c:pt idx="47">
                  <c:v>1975</c:v>
                </c:pt>
                <c:pt idx="48">
                  <c:v>1976</c:v>
                </c:pt>
                <c:pt idx="49">
                  <c:v>1977</c:v>
                </c:pt>
                <c:pt idx="50">
                  <c:v>1978</c:v>
                </c:pt>
                <c:pt idx="51">
                  <c:v>1979</c:v>
                </c:pt>
                <c:pt idx="52">
                  <c:v>1980</c:v>
                </c:pt>
                <c:pt idx="53">
                  <c:v>1981</c:v>
                </c:pt>
                <c:pt idx="54">
                  <c:v>1982</c:v>
                </c:pt>
                <c:pt idx="55">
                  <c:v>1983</c:v>
                </c:pt>
                <c:pt idx="56">
                  <c:v>1984</c:v>
                </c:pt>
                <c:pt idx="57">
                  <c:v>1985</c:v>
                </c:pt>
                <c:pt idx="58">
                  <c:v>1986</c:v>
                </c:pt>
                <c:pt idx="59">
                  <c:v>1987</c:v>
                </c:pt>
                <c:pt idx="60">
                  <c:v>1988</c:v>
                </c:pt>
                <c:pt idx="61">
                  <c:v>1989</c:v>
                </c:pt>
                <c:pt idx="62">
                  <c:v>1990</c:v>
                </c:pt>
                <c:pt idx="63">
                  <c:v>1991</c:v>
                </c:pt>
                <c:pt idx="64">
                  <c:v>1992</c:v>
                </c:pt>
                <c:pt idx="65">
                  <c:v>1993</c:v>
                </c:pt>
                <c:pt idx="66">
                  <c:v>1994</c:v>
                </c:pt>
                <c:pt idx="67">
                  <c:v>1995</c:v>
                </c:pt>
                <c:pt idx="68">
                  <c:v>1996</c:v>
                </c:pt>
                <c:pt idx="69">
                  <c:v>1997</c:v>
                </c:pt>
                <c:pt idx="70">
                  <c:v>1998</c:v>
                </c:pt>
                <c:pt idx="71">
                  <c:v>1999</c:v>
                </c:pt>
                <c:pt idx="72">
                  <c:v>2000</c:v>
                </c:pt>
                <c:pt idx="73">
                  <c:v>2001</c:v>
                </c:pt>
                <c:pt idx="74">
                  <c:v>2002</c:v>
                </c:pt>
                <c:pt idx="75">
                  <c:v>2003</c:v>
                </c:pt>
                <c:pt idx="76">
                  <c:v>2004</c:v>
                </c:pt>
                <c:pt idx="77">
                  <c:v>2005</c:v>
                </c:pt>
                <c:pt idx="78">
                  <c:v>2006</c:v>
                </c:pt>
                <c:pt idx="79">
                  <c:v>2007</c:v>
                </c:pt>
                <c:pt idx="80">
                  <c:v>2008</c:v>
                </c:pt>
                <c:pt idx="81">
                  <c:v>2009</c:v>
                </c:pt>
                <c:pt idx="82">
                  <c:v>2010</c:v>
                </c:pt>
                <c:pt idx="83">
                  <c:v>2011</c:v>
                </c:pt>
                <c:pt idx="84">
                  <c:v>2012</c:v>
                </c:pt>
                <c:pt idx="85">
                  <c:v>2013</c:v>
                </c:pt>
                <c:pt idx="86">
                  <c:v>2014</c:v>
                </c:pt>
                <c:pt idx="87">
                  <c:v>2015</c:v>
                </c:pt>
                <c:pt idx="88">
                  <c:v>2016</c:v>
                </c:pt>
                <c:pt idx="89">
                  <c:v>2017</c:v>
                </c:pt>
                <c:pt idx="90">
                  <c:v>2018</c:v>
                </c:pt>
              </c:numCache>
            </c:numRef>
          </c:cat>
          <c:val>
            <c:numRef>
              <c:f>'Tax Effect'!$L$3:$L$93</c:f>
              <c:numCache>
                <c:formatCode>_("$"* #,##0.00_);_("$"* \(#,##0.00\);_("$"* "-"??_);_(@_)</c:formatCode>
                <c:ptCount val="91"/>
                <c:pt idx="0">
                  <c:v>143.81115515288789</c:v>
                </c:pt>
                <c:pt idx="1">
                  <c:v>131.87778227633069</c:v>
                </c:pt>
                <c:pt idx="2">
                  <c:v>98.745287812797272</c:v>
                </c:pt>
                <c:pt idx="3">
                  <c:v>55.457773989527276</c:v>
                </c:pt>
                <c:pt idx="4">
                  <c:v>50.664911000008722</c:v>
                </c:pt>
                <c:pt idx="5">
                  <c:v>75.988361031728402</c:v>
                </c:pt>
                <c:pt idx="6">
                  <c:v>75.085189438723404</c:v>
                </c:pt>
                <c:pt idx="7">
                  <c:v>110.18032313054879</c:v>
                </c:pt>
                <c:pt idx="8">
                  <c:v>145.37567579101449</c:v>
                </c:pt>
                <c:pt idx="9">
                  <c:v>94.004667561917856</c:v>
                </c:pt>
                <c:pt idx="10">
                  <c:v>121.53172913465568</c:v>
                </c:pt>
                <c:pt idx="11">
                  <c:v>120.19783979098749</c:v>
                </c:pt>
                <c:pt idx="12">
                  <c:v>107.36927676790187</c:v>
                </c:pt>
                <c:pt idx="13">
                  <c:v>93.656657282615996</c:v>
                </c:pt>
                <c:pt idx="14">
                  <c:v>111.61416273305268</c:v>
                </c:pt>
                <c:pt idx="15">
                  <c:v>139.58613420800171</c:v>
                </c:pt>
                <c:pt idx="16">
                  <c:v>166.15032047534245</c:v>
                </c:pt>
                <c:pt idx="17">
                  <c:v>225.66716689959119</c:v>
                </c:pt>
                <c:pt idx="18">
                  <c:v>206.64534862054904</c:v>
                </c:pt>
                <c:pt idx="19">
                  <c:v>217.3909067488176</c:v>
                </c:pt>
                <c:pt idx="20">
                  <c:v>229.79213442269784</c:v>
                </c:pt>
                <c:pt idx="21">
                  <c:v>271.85150279480598</c:v>
                </c:pt>
                <c:pt idx="22">
                  <c:v>355.59682354110947</c:v>
                </c:pt>
                <c:pt idx="23">
                  <c:v>439.7966859908575</c:v>
                </c:pt>
                <c:pt idx="24">
                  <c:v>519.62413250918712</c:v>
                </c:pt>
                <c:pt idx="25">
                  <c:v>513.34600909864514</c:v>
                </c:pt>
                <c:pt idx="26">
                  <c:v>783.17772094125166</c:v>
                </c:pt>
                <c:pt idx="27">
                  <c:v>1038.4727616197922</c:v>
                </c:pt>
                <c:pt idx="28">
                  <c:v>1115.7300660220119</c:v>
                </c:pt>
                <c:pt idx="29">
                  <c:v>999.05415428605454</c:v>
                </c:pt>
                <c:pt idx="30">
                  <c:v>1435.8401808531264</c:v>
                </c:pt>
                <c:pt idx="31">
                  <c:v>1608.9516371948275</c:v>
                </c:pt>
                <c:pt idx="32">
                  <c:v>1614.366327651135</c:v>
                </c:pt>
                <c:pt idx="33">
                  <c:v>2044.3965961044005</c:v>
                </c:pt>
                <c:pt idx="34">
                  <c:v>1864.2553972252979</c:v>
                </c:pt>
                <c:pt idx="35">
                  <c:v>2285.7994686007432</c:v>
                </c:pt>
                <c:pt idx="36">
                  <c:v>2661.0238718383412</c:v>
                </c:pt>
                <c:pt idx="37">
                  <c:v>2990.9706741017444</c:v>
                </c:pt>
                <c:pt idx="38">
                  <c:v>2692.7423569857124</c:v>
                </c:pt>
                <c:pt idx="39">
                  <c:v>3333.6949185039784</c:v>
                </c:pt>
                <c:pt idx="40">
                  <c:v>3694.2294451636035</c:v>
                </c:pt>
                <c:pt idx="41">
                  <c:v>3389.7742881722256</c:v>
                </c:pt>
                <c:pt idx="42">
                  <c:v>3510.4890625432981</c:v>
                </c:pt>
                <c:pt idx="43">
                  <c:v>4009.720988337403</c:v>
                </c:pt>
                <c:pt idx="44">
                  <c:v>4761.7587115820115</c:v>
                </c:pt>
                <c:pt idx="45">
                  <c:v>4080.4440162683081</c:v>
                </c:pt>
                <c:pt idx="46">
                  <c:v>3023.5361494891954</c:v>
                </c:pt>
                <c:pt idx="47">
                  <c:v>4142.0974934477708</c:v>
                </c:pt>
                <c:pt idx="48">
                  <c:v>5129.2007057775936</c:v>
                </c:pt>
                <c:pt idx="49">
                  <c:v>4771.1976750535359</c:v>
                </c:pt>
                <c:pt idx="50">
                  <c:v>5081.7684777098611</c:v>
                </c:pt>
                <c:pt idx="51">
                  <c:v>6022.8860912752862</c:v>
                </c:pt>
                <c:pt idx="52">
                  <c:v>7934.2637789341807</c:v>
                </c:pt>
                <c:pt idx="53">
                  <c:v>7561.1637327830058</c:v>
                </c:pt>
                <c:pt idx="54">
                  <c:v>9105.0819200356327</c:v>
                </c:pt>
                <c:pt idx="55">
                  <c:v>11138.898259597305</c:v>
                </c:pt>
                <c:pt idx="56">
                  <c:v>11823.510763827162</c:v>
                </c:pt>
                <c:pt idx="57">
                  <c:v>15516.602025374559</c:v>
                </c:pt>
                <c:pt idx="58">
                  <c:v>18386.332207530046</c:v>
                </c:pt>
                <c:pt idx="59">
                  <c:v>19455.07851889441</c:v>
                </c:pt>
                <c:pt idx="60">
                  <c:v>22672.402365298665</c:v>
                </c:pt>
                <c:pt idx="61">
                  <c:v>29808.582644967279</c:v>
                </c:pt>
                <c:pt idx="62">
                  <c:v>28895.113053319994</c:v>
                </c:pt>
                <c:pt idx="63">
                  <c:v>37631.505158637461</c:v>
                </c:pt>
                <c:pt idx="64">
                  <c:v>40451.507787137925</c:v>
                </c:pt>
                <c:pt idx="65">
                  <c:v>44483.33039239249</c:v>
                </c:pt>
                <c:pt idx="66">
                  <c:v>45073.144068086905</c:v>
                </c:pt>
                <c:pt idx="67">
                  <c:v>61838.189655870119</c:v>
                </c:pt>
                <c:pt idx="68">
                  <c:v>75863.688438399797</c:v>
                </c:pt>
                <c:pt idx="69">
                  <c:v>100977.34069068384</c:v>
                </c:pt>
                <c:pt idx="70">
                  <c:v>129592.25231742462</c:v>
                </c:pt>
                <c:pt idx="71">
                  <c:v>156658.0490724665</c:v>
                </c:pt>
                <c:pt idx="72">
                  <c:v>142508.97770141574</c:v>
                </c:pt>
                <c:pt idx="73">
                  <c:v>125622.00708807123</c:v>
                </c:pt>
                <c:pt idx="74">
                  <c:v>98027.816765413008</c:v>
                </c:pt>
                <c:pt idx="75">
                  <c:v>125824.38848080393</c:v>
                </c:pt>
                <c:pt idx="76">
                  <c:v>139341.42061832585</c:v>
                </c:pt>
                <c:pt idx="77">
                  <c:v>146077.8502787223</c:v>
                </c:pt>
                <c:pt idx="78">
                  <c:v>168884.33934842583</c:v>
                </c:pt>
                <c:pt idx="79">
                  <c:v>178147.19823435548</c:v>
                </c:pt>
                <c:pt idx="80">
                  <c:v>113030.22131020659</c:v>
                </c:pt>
                <c:pt idx="81">
                  <c:v>142344.87355944986</c:v>
                </c:pt>
                <c:pt idx="82">
                  <c:v>163441.93862372241</c:v>
                </c:pt>
                <c:pt idx="83">
                  <c:v>166871.56296795449</c:v>
                </c:pt>
                <c:pt idx="84">
                  <c:v>193388.43092558492</c:v>
                </c:pt>
                <c:pt idx="85">
                  <c:v>255553.30808629587</c:v>
                </c:pt>
                <c:pt idx="86">
                  <c:v>290115.4150110358</c:v>
                </c:pt>
                <c:pt idx="87">
                  <c:v>294115.79221836175</c:v>
                </c:pt>
                <c:pt idx="88">
                  <c:v>328742.28230178286</c:v>
                </c:pt>
                <c:pt idx="89">
                  <c:v>399768.63507184375</c:v>
                </c:pt>
                <c:pt idx="90">
                  <c:v>382850.00406044745</c:v>
                </c:pt>
              </c:numCache>
            </c:numRef>
          </c:val>
          <c:smooth val="0"/>
          <c:extLst>
            <c:ext xmlns:c16="http://schemas.microsoft.com/office/drawing/2014/chart" uri="{C3380CC4-5D6E-409C-BE32-E72D297353CC}">
              <c16:uniqueId val="{00000001-B289-3449-ABF1-834BE6EF5977}"/>
            </c:ext>
          </c:extLst>
        </c:ser>
        <c:ser>
          <c:idx val="2"/>
          <c:order val="1"/>
          <c:tx>
            <c:strRef>
              <c:f>'Tax Effect'!$M$2</c:f>
              <c:strCache>
                <c:ptCount val="1"/>
                <c:pt idx="0">
                  <c:v>t=10%</c:v>
                </c:pt>
              </c:strCache>
            </c:strRef>
          </c:tx>
          <c:spPr>
            <a:ln w="28575" cap="rnd">
              <a:solidFill>
                <a:schemeClr val="accent3"/>
              </a:solidFill>
              <a:round/>
            </a:ln>
            <a:effectLst/>
          </c:spPr>
          <c:marker>
            <c:symbol val="none"/>
          </c:marker>
          <c:dLbls>
            <c:dLbl>
              <c:idx val="9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B289-3449-ABF1-834BE6EF5977}"/>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'Tax Effect'!$K$3:$K$93</c:f>
              <c:numCache>
                <c:formatCode>General</c:formatCode>
                <c:ptCount val="91"/>
                <c:pt idx="0">
                  <c:v>1928</c:v>
                </c:pt>
                <c:pt idx="1">
                  <c:v>1929</c:v>
                </c:pt>
                <c:pt idx="2">
                  <c:v>1930</c:v>
                </c:pt>
                <c:pt idx="3">
                  <c:v>1931</c:v>
                </c:pt>
                <c:pt idx="4">
                  <c:v>1932</c:v>
                </c:pt>
                <c:pt idx="5">
                  <c:v>1933</c:v>
                </c:pt>
                <c:pt idx="6">
                  <c:v>1934</c:v>
                </c:pt>
                <c:pt idx="7">
                  <c:v>1935</c:v>
                </c:pt>
                <c:pt idx="8">
                  <c:v>1936</c:v>
                </c:pt>
                <c:pt idx="9">
                  <c:v>1937</c:v>
                </c:pt>
                <c:pt idx="10">
                  <c:v>1938</c:v>
                </c:pt>
                <c:pt idx="11">
                  <c:v>1939</c:v>
                </c:pt>
                <c:pt idx="12">
                  <c:v>1940</c:v>
                </c:pt>
                <c:pt idx="13">
                  <c:v>1941</c:v>
                </c:pt>
                <c:pt idx="14">
                  <c:v>1942</c:v>
                </c:pt>
                <c:pt idx="15">
                  <c:v>1943</c:v>
                </c:pt>
                <c:pt idx="16">
                  <c:v>1944</c:v>
                </c:pt>
                <c:pt idx="17">
                  <c:v>1945</c:v>
                </c:pt>
                <c:pt idx="18">
                  <c:v>1946</c:v>
                </c:pt>
                <c:pt idx="19">
                  <c:v>1947</c:v>
                </c:pt>
                <c:pt idx="20">
                  <c:v>1948</c:v>
                </c:pt>
                <c:pt idx="21">
                  <c:v>1949</c:v>
                </c:pt>
                <c:pt idx="22">
                  <c:v>1950</c:v>
                </c:pt>
                <c:pt idx="23">
                  <c:v>1951</c:v>
                </c:pt>
                <c:pt idx="24">
                  <c:v>1952</c:v>
                </c:pt>
                <c:pt idx="25">
                  <c:v>1953</c:v>
                </c:pt>
                <c:pt idx="26">
                  <c:v>1954</c:v>
                </c:pt>
                <c:pt idx="27">
                  <c:v>1955</c:v>
                </c:pt>
                <c:pt idx="28">
                  <c:v>1956</c:v>
                </c:pt>
                <c:pt idx="29">
                  <c:v>1957</c:v>
                </c:pt>
                <c:pt idx="30">
                  <c:v>1958</c:v>
                </c:pt>
                <c:pt idx="31">
                  <c:v>1959</c:v>
                </c:pt>
                <c:pt idx="32">
                  <c:v>1960</c:v>
                </c:pt>
                <c:pt idx="33">
                  <c:v>1961</c:v>
                </c:pt>
                <c:pt idx="34">
                  <c:v>1962</c:v>
                </c:pt>
                <c:pt idx="35">
                  <c:v>1963</c:v>
                </c:pt>
                <c:pt idx="36">
                  <c:v>1964</c:v>
                </c:pt>
                <c:pt idx="37">
                  <c:v>1965</c:v>
                </c:pt>
                <c:pt idx="38">
                  <c:v>1966</c:v>
                </c:pt>
                <c:pt idx="39">
                  <c:v>1967</c:v>
                </c:pt>
                <c:pt idx="40">
                  <c:v>1968</c:v>
                </c:pt>
                <c:pt idx="41">
                  <c:v>1969</c:v>
                </c:pt>
                <c:pt idx="42">
                  <c:v>1970</c:v>
                </c:pt>
                <c:pt idx="43">
                  <c:v>1971</c:v>
                </c:pt>
                <c:pt idx="44">
                  <c:v>1972</c:v>
                </c:pt>
                <c:pt idx="45">
                  <c:v>1973</c:v>
                </c:pt>
                <c:pt idx="46">
                  <c:v>1974</c:v>
                </c:pt>
                <c:pt idx="47">
                  <c:v>1975</c:v>
                </c:pt>
                <c:pt idx="48">
                  <c:v>1976</c:v>
                </c:pt>
                <c:pt idx="49">
                  <c:v>1977</c:v>
                </c:pt>
                <c:pt idx="50">
                  <c:v>1978</c:v>
                </c:pt>
                <c:pt idx="51">
                  <c:v>1979</c:v>
                </c:pt>
                <c:pt idx="52">
                  <c:v>1980</c:v>
                </c:pt>
                <c:pt idx="53">
                  <c:v>1981</c:v>
                </c:pt>
                <c:pt idx="54">
                  <c:v>1982</c:v>
                </c:pt>
                <c:pt idx="55">
                  <c:v>1983</c:v>
                </c:pt>
                <c:pt idx="56">
                  <c:v>1984</c:v>
                </c:pt>
                <c:pt idx="57">
                  <c:v>1985</c:v>
                </c:pt>
                <c:pt idx="58">
                  <c:v>1986</c:v>
                </c:pt>
                <c:pt idx="59">
                  <c:v>1987</c:v>
                </c:pt>
                <c:pt idx="60">
                  <c:v>1988</c:v>
                </c:pt>
                <c:pt idx="61">
                  <c:v>1989</c:v>
                </c:pt>
                <c:pt idx="62">
                  <c:v>1990</c:v>
                </c:pt>
                <c:pt idx="63">
                  <c:v>1991</c:v>
                </c:pt>
                <c:pt idx="64">
                  <c:v>1992</c:v>
                </c:pt>
                <c:pt idx="65">
                  <c:v>1993</c:v>
                </c:pt>
                <c:pt idx="66">
                  <c:v>1994</c:v>
                </c:pt>
                <c:pt idx="67">
                  <c:v>1995</c:v>
                </c:pt>
                <c:pt idx="68">
                  <c:v>1996</c:v>
                </c:pt>
                <c:pt idx="69">
                  <c:v>1997</c:v>
                </c:pt>
                <c:pt idx="70">
                  <c:v>1998</c:v>
                </c:pt>
                <c:pt idx="71">
                  <c:v>1999</c:v>
                </c:pt>
                <c:pt idx="72">
                  <c:v>2000</c:v>
                </c:pt>
                <c:pt idx="73">
                  <c:v>2001</c:v>
                </c:pt>
                <c:pt idx="74">
                  <c:v>2002</c:v>
                </c:pt>
                <c:pt idx="75">
                  <c:v>2003</c:v>
                </c:pt>
                <c:pt idx="76">
                  <c:v>2004</c:v>
                </c:pt>
                <c:pt idx="77">
                  <c:v>2005</c:v>
                </c:pt>
                <c:pt idx="78">
                  <c:v>2006</c:v>
                </c:pt>
                <c:pt idx="79">
                  <c:v>2007</c:v>
                </c:pt>
                <c:pt idx="80">
                  <c:v>2008</c:v>
                </c:pt>
                <c:pt idx="81">
                  <c:v>2009</c:v>
                </c:pt>
                <c:pt idx="82">
                  <c:v>2010</c:v>
                </c:pt>
                <c:pt idx="83">
                  <c:v>2011</c:v>
                </c:pt>
                <c:pt idx="84">
                  <c:v>2012</c:v>
                </c:pt>
                <c:pt idx="85">
                  <c:v>2013</c:v>
                </c:pt>
                <c:pt idx="86">
                  <c:v>2014</c:v>
                </c:pt>
                <c:pt idx="87">
                  <c:v>2015</c:v>
                </c:pt>
                <c:pt idx="88">
                  <c:v>2016</c:v>
                </c:pt>
                <c:pt idx="89">
                  <c:v>2017</c:v>
                </c:pt>
                <c:pt idx="90">
                  <c:v>2018</c:v>
                </c:pt>
              </c:numCache>
            </c:numRef>
          </c:cat>
          <c:val>
            <c:numRef>
              <c:f>'Tax Effect'!$M$3:$M$93</c:f>
              <c:numCache>
                <c:formatCode>_("$"* #,##0.00_);_("$"* \(#,##0.00\);_("$"* "-"??_);_(@_)</c:formatCode>
                <c:ptCount val="91"/>
                <c:pt idx="0">
                  <c:v>139.43003963759909</c:v>
                </c:pt>
                <c:pt idx="1">
                  <c:v>129.0171924125159</c:v>
                </c:pt>
                <c:pt idx="2">
                  <c:v>99.84476317105171</c:v>
                </c:pt>
                <c:pt idx="3">
                  <c:v>60.452215987153579</c:v>
                </c:pt>
                <c:pt idx="4">
                  <c:v>55.750165201189247</c:v>
                </c:pt>
                <c:pt idx="5">
                  <c:v>80.82882112656867</c:v>
                </c:pt>
                <c:pt idx="6">
                  <c:v>79.964187849422373</c:v>
                </c:pt>
                <c:pt idx="7">
                  <c:v>113.60222613234592</c:v>
                </c:pt>
                <c:pt idx="8">
                  <c:v>146.26180879034948</c:v>
                </c:pt>
                <c:pt idx="9">
                  <c:v>99.746084011222379</c:v>
                </c:pt>
                <c:pt idx="10">
                  <c:v>126.03355463034981</c:v>
                </c:pt>
                <c:pt idx="11">
                  <c:v>124.78858481878892</c:v>
                </c:pt>
                <c:pt idx="12">
                  <c:v>112.80191014207331</c:v>
                </c:pt>
                <c:pt idx="13">
                  <c:v>99.836108883098348</c:v>
                </c:pt>
                <c:pt idx="14">
                  <c:v>117.06421384960198</c:v>
                </c:pt>
                <c:pt idx="15">
                  <c:v>143.46825696851201</c:v>
                </c:pt>
                <c:pt idx="16">
                  <c:v>168.04093942631886</c:v>
                </c:pt>
                <c:pt idx="17">
                  <c:v>222.21561739617718</c:v>
                </c:pt>
                <c:pt idx="18">
                  <c:v>205.35782352277607</c:v>
                </c:pt>
                <c:pt idx="19">
                  <c:v>214.96856966364197</c:v>
                </c:pt>
                <c:pt idx="20">
                  <c:v>226.00530893437295</c:v>
                </c:pt>
                <c:pt idx="21">
                  <c:v>263.23494044357733</c:v>
                </c:pt>
                <c:pt idx="22">
                  <c:v>336.21678848636253</c:v>
                </c:pt>
                <c:pt idx="23">
                  <c:v>407.86665969652387</c:v>
                </c:pt>
                <c:pt idx="24">
                  <c:v>474.49530766180152</c:v>
                </c:pt>
                <c:pt idx="25">
                  <c:v>469.33572033402459</c:v>
                </c:pt>
                <c:pt idx="26">
                  <c:v>691.36431847600284</c:v>
                </c:pt>
                <c:pt idx="27">
                  <c:v>894.19400754990363</c:v>
                </c:pt>
                <c:pt idx="28">
                  <c:v>954.06530997612458</c:v>
                </c:pt>
                <c:pt idx="29">
                  <c:v>864.27226866766784</c:v>
                </c:pt>
                <c:pt idx="30">
                  <c:v>1204.3457708252236</c:v>
                </c:pt>
                <c:pt idx="31">
                  <c:v>1335.0270595898151</c:v>
                </c:pt>
                <c:pt idx="32">
                  <c:v>1339.0706133550286</c:v>
                </c:pt>
                <c:pt idx="33">
                  <c:v>1660.0986210186295</c:v>
                </c:pt>
                <c:pt idx="34">
                  <c:v>1528.4475799359373</c:v>
                </c:pt>
                <c:pt idx="35">
                  <c:v>1839.4978872169029</c:v>
                </c:pt>
                <c:pt idx="36">
                  <c:v>2111.2636548716114</c:v>
                </c:pt>
                <c:pt idx="37">
                  <c:v>2346.8662847949322</c:v>
                </c:pt>
                <c:pt idx="38">
                  <c:v>2136.2618178892681</c:v>
                </c:pt>
                <c:pt idx="39">
                  <c:v>2593.9061345198002</c:v>
                </c:pt>
                <c:pt idx="40">
                  <c:v>2846.380781703605</c:v>
                </c:pt>
                <c:pt idx="41">
                  <c:v>2635.2580594815718</c:v>
                </c:pt>
                <c:pt idx="42">
                  <c:v>2719.7188818002924</c:v>
                </c:pt>
                <c:pt idx="43">
                  <c:v>3067.8166606882455</c:v>
                </c:pt>
                <c:pt idx="44">
                  <c:v>3585.6587941413377</c:v>
                </c:pt>
                <c:pt idx="45">
                  <c:v>3123.9248090491137</c:v>
                </c:pt>
                <c:pt idx="46">
                  <c:v>2395.6877290959969</c:v>
                </c:pt>
                <c:pt idx="47">
                  <c:v>3193.3468931095854</c:v>
                </c:pt>
                <c:pt idx="48">
                  <c:v>3878.2527127172598</c:v>
                </c:pt>
                <c:pt idx="49">
                  <c:v>3634.631206319124</c:v>
                </c:pt>
                <c:pt idx="50">
                  <c:v>3847.5608242445082</c:v>
                </c:pt>
                <c:pt idx="51">
                  <c:v>4488.854607926165</c:v>
                </c:pt>
                <c:pt idx="52">
                  <c:v>5770.9487351664766</c:v>
                </c:pt>
                <c:pt idx="53">
                  <c:v>5526.7134577070829</c:v>
                </c:pt>
                <c:pt idx="54">
                  <c:v>6542.3658562238479</c:v>
                </c:pt>
                <c:pt idx="55">
                  <c:v>7857.6064685734118</c:v>
                </c:pt>
                <c:pt idx="56">
                  <c:v>8292.2521547714223</c:v>
                </c:pt>
                <c:pt idx="57">
                  <c:v>10623.339775423197</c:v>
                </c:pt>
                <c:pt idx="58">
                  <c:v>12391.607522773638</c:v>
                </c:pt>
                <c:pt idx="59">
                  <c:v>13039.86820979494</c:v>
                </c:pt>
                <c:pt idx="60">
                  <c:v>14980.653543256218</c:v>
                </c:pt>
                <c:pt idx="61">
                  <c:v>19224.322934903943</c:v>
                </c:pt>
                <c:pt idx="62">
                  <c:v>18694.114868080396</c:v>
                </c:pt>
                <c:pt idx="63">
                  <c:v>23781.037543316903</c:v>
                </c:pt>
                <c:pt idx="64">
                  <c:v>25384.915179572068</c:v>
                </c:pt>
                <c:pt idx="65">
                  <c:v>27662.029987080183</c:v>
                </c:pt>
                <c:pt idx="66">
                  <c:v>27992.128904943023</c:v>
                </c:pt>
                <c:pt idx="67">
                  <c:v>37362.684125883781</c:v>
                </c:pt>
                <c:pt idx="68">
                  <c:v>44989.480047178862</c:v>
                </c:pt>
                <c:pt idx="69">
                  <c:v>58393.325314338646</c:v>
                </c:pt>
                <c:pt idx="70">
                  <c:v>73286.051235114821</c:v>
                </c:pt>
                <c:pt idx="71">
                  <c:v>87061.495360938148</c:v>
                </c:pt>
                <c:pt idx="72">
                  <c:v>79984.582384278736</c:v>
                </c:pt>
                <c:pt idx="73">
                  <c:v>71454.400057334176</c:v>
                </c:pt>
                <c:pt idx="74">
                  <c:v>57328.263051164628</c:v>
                </c:pt>
                <c:pt idx="75">
                  <c:v>71958.56192980356</c:v>
                </c:pt>
                <c:pt idx="76">
                  <c:v>78915.874302444805</c:v>
                </c:pt>
                <c:pt idx="77">
                  <c:v>82349.527487343323</c:v>
                </c:pt>
                <c:pt idx="78">
                  <c:v>93920.708439531911</c:v>
                </c:pt>
                <c:pt idx="79">
                  <c:v>98556.880419056732</c:v>
                </c:pt>
                <c:pt idx="80">
                  <c:v>66134.515350092377</c:v>
                </c:pt>
                <c:pt idx="81">
                  <c:v>81571.442457007826</c:v>
                </c:pt>
                <c:pt idx="82">
                  <c:v>92452.243340679895</c:v>
                </c:pt>
                <c:pt idx="83">
                  <c:v>94198.238404119737</c:v>
                </c:pt>
                <c:pt idx="84">
                  <c:v>107670.02463695321</c:v>
                </c:pt>
                <c:pt idx="85">
                  <c:v>138819.58431366534</c:v>
                </c:pt>
                <c:pt idx="86">
                  <c:v>155716.67563681508</c:v>
                </c:pt>
                <c:pt idx="87">
                  <c:v>157649.1234386492</c:v>
                </c:pt>
                <c:pt idx="88">
                  <c:v>174353.26635940751</c:v>
                </c:pt>
                <c:pt idx="89">
                  <c:v>208256.1426937599</c:v>
                </c:pt>
                <c:pt idx="90">
                  <c:v>200323.88470130062</c:v>
                </c:pt>
              </c:numCache>
            </c:numRef>
          </c:val>
          <c:smooth val="0"/>
          <c:extLst>
            <c:ext xmlns:c16="http://schemas.microsoft.com/office/drawing/2014/chart" uri="{C3380CC4-5D6E-409C-BE32-E72D297353CC}">
              <c16:uniqueId val="{00000003-B289-3449-ABF1-834BE6EF5977}"/>
            </c:ext>
          </c:extLst>
        </c:ser>
        <c:ser>
          <c:idx val="3"/>
          <c:order val="2"/>
          <c:tx>
            <c:strRef>
              <c:f>'Tax Effect'!$N$2</c:f>
              <c:strCache>
                <c:ptCount val="1"/>
                <c:pt idx="0">
                  <c:v>t=25%</c:v>
                </c:pt>
              </c:strCache>
            </c:strRef>
          </c:tx>
          <c:spPr>
            <a:ln w="28575" cap="rnd">
              <a:solidFill>
                <a:schemeClr val="accent4"/>
              </a:solidFill>
              <a:round/>
            </a:ln>
            <a:effectLst/>
          </c:spPr>
          <c:marker>
            <c:symbol val="none"/>
          </c:marker>
          <c:dLbls>
            <c:dLbl>
              <c:idx val="9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B289-3449-ABF1-834BE6EF5977}"/>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'Tax Effect'!$K$3:$K$93</c:f>
              <c:numCache>
                <c:formatCode>General</c:formatCode>
                <c:ptCount val="91"/>
                <c:pt idx="0">
                  <c:v>1928</c:v>
                </c:pt>
                <c:pt idx="1">
                  <c:v>1929</c:v>
                </c:pt>
                <c:pt idx="2">
                  <c:v>1930</c:v>
                </c:pt>
                <c:pt idx="3">
                  <c:v>1931</c:v>
                </c:pt>
                <c:pt idx="4">
                  <c:v>1932</c:v>
                </c:pt>
                <c:pt idx="5">
                  <c:v>1933</c:v>
                </c:pt>
                <c:pt idx="6">
                  <c:v>1934</c:v>
                </c:pt>
                <c:pt idx="7">
                  <c:v>1935</c:v>
                </c:pt>
                <c:pt idx="8">
                  <c:v>1936</c:v>
                </c:pt>
                <c:pt idx="9">
                  <c:v>1937</c:v>
                </c:pt>
                <c:pt idx="10">
                  <c:v>1938</c:v>
                </c:pt>
                <c:pt idx="11">
                  <c:v>1939</c:v>
                </c:pt>
                <c:pt idx="12">
                  <c:v>1940</c:v>
                </c:pt>
                <c:pt idx="13">
                  <c:v>1941</c:v>
                </c:pt>
                <c:pt idx="14">
                  <c:v>1942</c:v>
                </c:pt>
                <c:pt idx="15">
                  <c:v>1943</c:v>
                </c:pt>
                <c:pt idx="16">
                  <c:v>1944</c:v>
                </c:pt>
                <c:pt idx="17">
                  <c:v>1945</c:v>
                </c:pt>
                <c:pt idx="18">
                  <c:v>1946</c:v>
                </c:pt>
                <c:pt idx="19">
                  <c:v>1947</c:v>
                </c:pt>
                <c:pt idx="20">
                  <c:v>1948</c:v>
                </c:pt>
                <c:pt idx="21">
                  <c:v>1949</c:v>
                </c:pt>
                <c:pt idx="22">
                  <c:v>1950</c:v>
                </c:pt>
                <c:pt idx="23">
                  <c:v>1951</c:v>
                </c:pt>
                <c:pt idx="24">
                  <c:v>1952</c:v>
                </c:pt>
                <c:pt idx="25">
                  <c:v>1953</c:v>
                </c:pt>
                <c:pt idx="26">
                  <c:v>1954</c:v>
                </c:pt>
                <c:pt idx="27">
                  <c:v>1955</c:v>
                </c:pt>
                <c:pt idx="28">
                  <c:v>1956</c:v>
                </c:pt>
                <c:pt idx="29">
                  <c:v>1957</c:v>
                </c:pt>
                <c:pt idx="30">
                  <c:v>1958</c:v>
                </c:pt>
                <c:pt idx="31">
                  <c:v>1959</c:v>
                </c:pt>
                <c:pt idx="32">
                  <c:v>1960</c:v>
                </c:pt>
                <c:pt idx="33">
                  <c:v>1961</c:v>
                </c:pt>
                <c:pt idx="34">
                  <c:v>1962</c:v>
                </c:pt>
                <c:pt idx="35">
                  <c:v>1963</c:v>
                </c:pt>
                <c:pt idx="36">
                  <c:v>1964</c:v>
                </c:pt>
                <c:pt idx="37">
                  <c:v>1965</c:v>
                </c:pt>
                <c:pt idx="38">
                  <c:v>1966</c:v>
                </c:pt>
                <c:pt idx="39">
                  <c:v>1967</c:v>
                </c:pt>
                <c:pt idx="40">
                  <c:v>1968</c:v>
                </c:pt>
                <c:pt idx="41">
                  <c:v>1969</c:v>
                </c:pt>
                <c:pt idx="42">
                  <c:v>1970</c:v>
                </c:pt>
                <c:pt idx="43">
                  <c:v>1971</c:v>
                </c:pt>
                <c:pt idx="44">
                  <c:v>1972</c:v>
                </c:pt>
                <c:pt idx="45">
                  <c:v>1973</c:v>
                </c:pt>
                <c:pt idx="46">
                  <c:v>1974</c:v>
                </c:pt>
                <c:pt idx="47">
                  <c:v>1975</c:v>
                </c:pt>
                <c:pt idx="48">
                  <c:v>1976</c:v>
                </c:pt>
                <c:pt idx="49">
                  <c:v>1977</c:v>
                </c:pt>
                <c:pt idx="50">
                  <c:v>1978</c:v>
                </c:pt>
                <c:pt idx="51">
                  <c:v>1979</c:v>
                </c:pt>
                <c:pt idx="52">
                  <c:v>1980</c:v>
                </c:pt>
                <c:pt idx="53">
                  <c:v>1981</c:v>
                </c:pt>
                <c:pt idx="54">
                  <c:v>1982</c:v>
                </c:pt>
                <c:pt idx="55">
                  <c:v>1983</c:v>
                </c:pt>
                <c:pt idx="56">
                  <c:v>1984</c:v>
                </c:pt>
                <c:pt idx="57">
                  <c:v>1985</c:v>
                </c:pt>
                <c:pt idx="58">
                  <c:v>1986</c:v>
                </c:pt>
                <c:pt idx="59">
                  <c:v>1987</c:v>
                </c:pt>
                <c:pt idx="60">
                  <c:v>1988</c:v>
                </c:pt>
                <c:pt idx="61">
                  <c:v>1989</c:v>
                </c:pt>
                <c:pt idx="62">
                  <c:v>1990</c:v>
                </c:pt>
                <c:pt idx="63">
                  <c:v>1991</c:v>
                </c:pt>
                <c:pt idx="64">
                  <c:v>1992</c:v>
                </c:pt>
                <c:pt idx="65">
                  <c:v>1993</c:v>
                </c:pt>
                <c:pt idx="66">
                  <c:v>1994</c:v>
                </c:pt>
                <c:pt idx="67">
                  <c:v>1995</c:v>
                </c:pt>
                <c:pt idx="68">
                  <c:v>1996</c:v>
                </c:pt>
                <c:pt idx="69">
                  <c:v>1997</c:v>
                </c:pt>
                <c:pt idx="70">
                  <c:v>1998</c:v>
                </c:pt>
                <c:pt idx="71">
                  <c:v>1999</c:v>
                </c:pt>
                <c:pt idx="72">
                  <c:v>2000</c:v>
                </c:pt>
                <c:pt idx="73">
                  <c:v>2001</c:v>
                </c:pt>
                <c:pt idx="74">
                  <c:v>2002</c:v>
                </c:pt>
                <c:pt idx="75">
                  <c:v>2003</c:v>
                </c:pt>
                <c:pt idx="76">
                  <c:v>2004</c:v>
                </c:pt>
                <c:pt idx="77">
                  <c:v>2005</c:v>
                </c:pt>
                <c:pt idx="78">
                  <c:v>2006</c:v>
                </c:pt>
                <c:pt idx="79">
                  <c:v>2007</c:v>
                </c:pt>
                <c:pt idx="80">
                  <c:v>2008</c:v>
                </c:pt>
                <c:pt idx="81">
                  <c:v>2009</c:v>
                </c:pt>
                <c:pt idx="82">
                  <c:v>2010</c:v>
                </c:pt>
                <c:pt idx="83">
                  <c:v>2011</c:v>
                </c:pt>
                <c:pt idx="84">
                  <c:v>2012</c:v>
                </c:pt>
                <c:pt idx="85">
                  <c:v>2013</c:v>
                </c:pt>
                <c:pt idx="86">
                  <c:v>2014</c:v>
                </c:pt>
                <c:pt idx="87">
                  <c:v>2015</c:v>
                </c:pt>
                <c:pt idx="88">
                  <c:v>2016</c:v>
                </c:pt>
                <c:pt idx="89">
                  <c:v>2017</c:v>
                </c:pt>
                <c:pt idx="90">
                  <c:v>2018</c:v>
                </c:pt>
              </c:numCache>
            </c:numRef>
          </c:cat>
          <c:val>
            <c:numRef>
              <c:f>'Tax Effect'!$N$3:$N$93</c:f>
              <c:numCache>
                <c:formatCode>_("$"* #,##0.00_);_("$"* \(#,##0.00\);_("$"* "-"??_);_(@_)</c:formatCode>
                <c:ptCount val="91"/>
                <c:pt idx="0">
                  <c:v>132.85836636466593</c:v>
                </c:pt>
                <c:pt idx="1">
                  <c:v>124.58997913186944</c:v>
                </c:pt>
                <c:pt idx="2">
                  <c:v>101.11382915490347</c:v>
                </c:pt>
                <c:pt idx="3">
                  <c:v>67.869460935800006</c:v>
                </c:pt>
                <c:pt idx="4">
                  <c:v>63.470316270808603</c:v>
                </c:pt>
                <c:pt idx="5">
                  <c:v>87.263223692194231</c:v>
                </c:pt>
                <c:pt idx="6">
                  <c:v>86.485338134958141</c:v>
                </c:pt>
                <c:pt idx="7">
                  <c:v>116.80304652976184</c:v>
                </c:pt>
                <c:pt idx="8">
                  <c:v>144.78620380522787</c:v>
                </c:pt>
                <c:pt idx="9">
                  <c:v>106.41417272093068</c:v>
                </c:pt>
                <c:pt idx="10">
                  <c:v>129.78484324725002</c:v>
                </c:pt>
                <c:pt idx="11">
                  <c:v>128.71648878988026</c:v>
                </c:pt>
                <c:pt idx="12">
                  <c:v>118.41317806843156</c:v>
                </c:pt>
                <c:pt idx="13">
                  <c:v>107.07086324308</c:v>
                </c:pt>
                <c:pt idx="14">
                  <c:v>122.46799836985961</c:v>
                </c:pt>
                <c:pt idx="15">
                  <c:v>145.487062033776</c:v>
                </c:pt>
                <c:pt idx="16">
                  <c:v>166.25244161793876</c:v>
                </c:pt>
                <c:pt idx="17">
                  <c:v>210.91751211158706</c:v>
                </c:pt>
                <c:pt idx="18">
                  <c:v>197.58360101684838</c:v>
                </c:pt>
                <c:pt idx="19">
                  <c:v>205.28936145650545</c:v>
                </c:pt>
                <c:pt idx="20">
                  <c:v>214.07252590156614</c:v>
                </c:pt>
                <c:pt idx="21">
                  <c:v>243.4591558482185</c:v>
                </c:pt>
                <c:pt idx="22">
                  <c:v>299.70833477180167</c:v>
                </c:pt>
                <c:pt idx="23">
                  <c:v>352.9330802395674</c:v>
                </c:pt>
                <c:pt idx="24">
                  <c:v>400.97871271841086</c:v>
                </c:pt>
                <c:pt idx="25">
                  <c:v>397.34522985173237</c:v>
                </c:pt>
                <c:pt idx="26">
                  <c:v>553.98861705509535</c:v>
                </c:pt>
                <c:pt idx="27">
                  <c:v>689.4277479938745</c:v>
                </c:pt>
                <c:pt idx="28">
                  <c:v>727.89529237150964</c:v>
                </c:pt>
                <c:pt idx="29">
                  <c:v>670.80631798237528</c:v>
                </c:pt>
                <c:pt idx="30">
                  <c:v>890.7634831950503</c:v>
                </c:pt>
                <c:pt idx="31">
                  <c:v>971.30937153006698</c:v>
                </c:pt>
                <c:pt idx="32">
                  <c:v>973.7609708180272</c:v>
                </c:pt>
                <c:pt idx="33">
                  <c:v>1168.3017100470172</c:v>
                </c:pt>
                <c:pt idx="34">
                  <c:v>1091.0933771207865</c:v>
                </c:pt>
                <c:pt idx="35">
                  <c:v>1276.1313063900998</c:v>
                </c:pt>
                <c:pt idx="36">
                  <c:v>1433.2433850535974</c:v>
                </c:pt>
                <c:pt idx="37">
                  <c:v>1566.5268770117839</c:v>
                </c:pt>
                <c:pt idx="38">
                  <c:v>1449.3786185149258</c:v>
                </c:pt>
                <c:pt idx="39">
                  <c:v>1708.1249489251425</c:v>
                </c:pt>
                <c:pt idx="40">
                  <c:v>1846.6734742831372</c:v>
                </c:pt>
                <c:pt idx="41">
                  <c:v>1732.5300640936166</c:v>
                </c:pt>
                <c:pt idx="42">
                  <c:v>1778.8034936788642</c:v>
                </c:pt>
                <c:pt idx="43">
                  <c:v>1968.5282324411637</c:v>
                </c:pt>
                <c:pt idx="44">
                  <c:v>2245.431693001201</c:v>
                </c:pt>
                <c:pt idx="45">
                  <c:v>2004.4736191423017</c:v>
                </c:pt>
                <c:pt idx="46">
                  <c:v>1615.0777724446846</c:v>
                </c:pt>
                <c:pt idx="47">
                  <c:v>2063.202949660249</c:v>
                </c:pt>
                <c:pt idx="48">
                  <c:v>2431.9643554189761</c:v>
                </c:pt>
                <c:pt idx="49">
                  <c:v>2304.6564189886235</c:v>
                </c:pt>
                <c:pt idx="50">
                  <c:v>2417.1688911140291</c:v>
                </c:pt>
                <c:pt idx="51">
                  <c:v>2752.904407455625</c:v>
                </c:pt>
                <c:pt idx="52">
                  <c:v>3408.1351366600315</c:v>
                </c:pt>
                <c:pt idx="53">
                  <c:v>3287.9372759442031</c:v>
                </c:pt>
                <c:pt idx="54">
                  <c:v>3791.4615684615105</c:v>
                </c:pt>
                <c:pt idx="55">
                  <c:v>4426.6400783705385</c:v>
                </c:pt>
                <c:pt idx="56">
                  <c:v>4630.6907671426334</c:v>
                </c:pt>
                <c:pt idx="57">
                  <c:v>5715.4931546481603</c:v>
                </c:pt>
                <c:pt idx="58">
                  <c:v>6508.2854418210172</c:v>
                </c:pt>
                <c:pt idx="59">
                  <c:v>6792.0168291122209</c:v>
                </c:pt>
                <c:pt idx="60">
                  <c:v>7634.42351825483</c:v>
                </c:pt>
                <c:pt idx="61">
                  <c:v>9436.6351348211192</c:v>
                </c:pt>
                <c:pt idx="62">
                  <c:v>9219.7492966265072</c:v>
                </c:pt>
                <c:pt idx="63">
                  <c:v>11310.431849574661</c:v>
                </c:pt>
                <c:pt idx="64">
                  <c:v>11946.11159605608</c:v>
                </c:pt>
                <c:pt idx="65">
                  <c:v>12839.117915461815</c:v>
                </c:pt>
                <c:pt idx="66">
                  <c:v>12966.795304895</c:v>
                </c:pt>
                <c:pt idx="67">
                  <c:v>16584.064283607135</c:v>
                </c:pt>
                <c:pt idx="68">
                  <c:v>19405.133772140976</c:v>
                </c:pt>
                <c:pt idx="69">
                  <c:v>24222.989898313012</c:v>
                </c:pt>
                <c:pt idx="70">
                  <c:v>29371.214568332551</c:v>
                </c:pt>
                <c:pt idx="71">
                  <c:v>33971.925508258428</c:v>
                </c:pt>
                <c:pt idx="72">
                  <c:v>31670.713402619891</c:v>
                </c:pt>
                <c:pt idx="73">
                  <c:v>28856.035960047171</c:v>
                </c:pt>
                <c:pt idx="74">
                  <c:v>24102.137936744799</c:v>
                </c:pt>
                <c:pt idx="75">
                  <c:v>29227.903467585562</c:v>
                </c:pt>
                <c:pt idx="76">
                  <c:v>31582.819604595144</c:v>
                </c:pt>
                <c:pt idx="77">
                  <c:v>32727.967840844172</c:v>
                </c:pt>
                <c:pt idx="78">
                  <c:v>36560.222556796864</c:v>
                </c:pt>
                <c:pt idx="79">
                  <c:v>38064.146116354023</c:v>
                </c:pt>
                <c:pt idx="80">
                  <c:v>27629.142862603479</c:v>
                </c:pt>
                <c:pt idx="81">
                  <c:v>33003.404977461068</c:v>
                </c:pt>
                <c:pt idx="82">
                  <c:v>36672.003807582805</c:v>
                </c:pt>
                <c:pt idx="83">
                  <c:v>37249.140854242876</c:v>
                </c:pt>
                <c:pt idx="84">
                  <c:v>41688.470713684612</c:v>
                </c:pt>
                <c:pt idx="85">
                  <c:v>51739.066741574672</c:v>
                </c:pt>
                <c:pt idx="86">
                  <c:v>56987.123899295104</c:v>
                </c:pt>
                <c:pt idx="87">
                  <c:v>57576.466915287019</c:v>
                </c:pt>
                <c:pt idx="88">
                  <c:v>62660.359926378129</c:v>
                </c:pt>
                <c:pt idx="89">
                  <c:v>72813.914249391179</c:v>
                </c:pt>
                <c:pt idx="90">
                  <c:v>70502.742912513713</c:v>
                </c:pt>
              </c:numCache>
            </c:numRef>
          </c:val>
          <c:smooth val="0"/>
          <c:extLst>
            <c:ext xmlns:c16="http://schemas.microsoft.com/office/drawing/2014/chart" uri="{C3380CC4-5D6E-409C-BE32-E72D297353CC}">
              <c16:uniqueId val="{00000005-B289-3449-ABF1-834BE6EF5977}"/>
            </c:ext>
          </c:extLst>
        </c:ser>
        <c:ser>
          <c:idx val="4"/>
          <c:order val="3"/>
          <c:tx>
            <c:strRef>
              <c:f>'Tax Effect'!$O$2</c:f>
              <c:strCache>
                <c:ptCount val="1"/>
                <c:pt idx="0">
                  <c:v>t = 40%</c:v>
                </c:pt>
              </c:strCache>
            </c:strRef>
          </c:tx>
          <c:spPr>
            <a:ln w="28575" cap="rnd">
              <a:solidFill>
                <a:schemeClr val="accent5"/>
              </a:solidFill>
              <a:round/>
            </a:ln>
            <a:effectLst/>
          </c:spPr>
          <c:marker>
            <c:symbol val="none"/>
          </c:marker>
          <c:dLbls>
            <c:dLbl>
              <c:idx val="9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B289-3449-ABF1-834BE6EF5977}"/>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'Tax Effect'!$K$3:$K$93</c:f>
              <c:numCache>
                <c:formatCode>General</c:formatCode>
                <c:ptCount val="91"/>
                <c:pt idx="0">
                  <c:v>1928</c:v>
                </c:pt>
                <c:pt idx="1">
                  <c:v>1929</c:v>
                </c:pt>
                <c:pt idx="2">
                  <c:v>1930</c:v>
                </c:pt>
                <c:pt idx="3">
                  <c:v>1931</c:v>
                </c:pt>
                <c:pt idx="4">
                  <c:v>1932</c:v>
                </c:pt>
                <c:pt idx="5">
                  <c:v>1933</c:v>
                </c:pt>
                <c:pt idx="6">
                  <c:v>1934</c:v>
                </c:pt>
                <c:pt idx="7">
                  <c:v>1935</c:v>
                </c:pt>
                <c:pt idx="8">
                  <c:v>1936</c:v>
                </c:pt>
                <c:pt idx="9">
                  <c:v>1937</c:v>
                </c:pt>
                <c:pt idx="10">
                  <c:v>1938</c:v>
                </c:pt>
                <c:pt idx="11">
                  <c:v>1939</c:v>
                </c:pt>
                <c:pt idx="12">
                  <c:v>1940</c:v>
                </c:pt>
                <c:pt idx="13">
                  <c:v>1941</c:v>
                </c:pt>
                <c:pt idx="14">
                  <c:v>1942</c:v>
                </c:pt>
                <c:pt idx="15">
                  <c:v>1943</c:v>
                </c:pt>
                <c:pt idx="16">
                  <c:v>1944</c:v>
                </c:pt>
                <c:pt idx="17">
                  <c:v>1945</c:v>
                </c:pt>
                <c:pt idx="18">
                  <c:v>1946</c:v>
                </c:pt>
                <c:pt idx="19">
                  <c:v>1947</c:v>
                </c:pt>
                <c:pt idx="20">
                  <c:v>1948</c:v>
                </c:pt>
                <c:pt idx="21">
                  <c:v>1949</c:v>
                </c:pt>
                <c:pt idx="22">
                  <c:v>1950</c:v>
                </c:pt>
                <c:pt idx="23">
                  <c:v>1951</c:v>
                </c:pt>
                <c:pt idx="24">
                  <c:v>1952</c:v>
                </c:pt>
                <c:pt idx="25">
                  <c:v>1953</c:v>
                </c:pt>
                <c:pt idx="26">
                  <c:v>1954</c:v>
                </c:pt>
                <c:pt idx="27">
                  <c:v>1955</c:v>
                </c:pt>
                <c:pt idx="28">
                  <c:v>1956</c:v>
                </c:pt>
                <c:pt idx="29">
                  <c:v>1957</c:v>
                </c:pt>
                <c:pt idx="30">
                  <c:v>1958</c:v>
                </c:pt>
                <c:pt idx="31">
                  <c:v>1959</c:v>
                </c:pt>
                <c:pt idx="32">
                  <c:v>1960</c:v>
                </c:pt>
                <c:pt idx="33">
                  <c:v>1961</c:v>
                </c:pt>
                <c:pt idx="34">
                  <c:v>1962</c:v>
                </c:pt>
                <c:pt idx="35">
                  <c:v>1963</c:v>
                </c:pt>
                <c:pt idx="36">
                  <c:v>1964</c:v>
                </c:pt>
                <c:pt idx="37">
                  <c:v>1965</c:v>
                </c:pt>
                <c:pt idx="38">
                  <c:v>1966</c:v>
                </c:pt>
                <c:pt idx="39">
                  <c:v>1967</c:v>
                </c:pt>
                <c:pt idx="40">
                  <c:v>1968</c:v>
                </c:pt>
                <c:pt idx="41">
                  <c:v>1969</c:v>
                </c:pt>
                <c:pt idx="42">
                  <c:v>1970</c:v>
                </c:pt>
                <c:pt idx="43">
                  <c:v>1971</c:v>
                </c:pt>
                <c:pt idx="44">
                  <c:v>1972</c:v>
                </c:pt>
                <c:pt idx="45">
                  <c:v>1973</c:v>
                </c:pt>
                <c:pt idx="46">
                  <c:v>1974</c:v>
                </c:pt>
                <c:pt idx="47">
                  <c:v>1975</c:v>
                </c:pt>
                <c:pt idx="48">
                  <c:v>1976</c:v>
                </c:pt>
                <c:pt idx="49">
                  <c:v>1977</c:v>
                </c:pt>
                <c:pt idx="50">
                  <c:v>1978</c:v>
                </c:pt>
                <c:pt idx="51">
                  <c:v>1979</c:v>
                </c:pt>
                <c:pt idx="52">
                  <c:v>1980</c:v>
                </c:pt>
                <c:pt idx="53">
                  <c:v>1981</c:v>
                </c:pt>
                <c:pt idx="54">
                  <c:v>1982</c:v>
                </c:pt>
                <c:pt idx="55">
                  <c:v>1983</c:v>
                </c:pt>
                <c:pt idx="56">
                  <c:v>1984</c:v>
                </c:pt>
                <c:pt idx="57">
                  <c:v>1985</c:v>
                </c:pt>
                <c:pt idx="58">
                  <c:v>1986</c:v>
                </c:pt>
                <c:pt idx="59">
                  <c:v>1987</c:v>
                </c:pt>
                <c:pt idx="60">
                  <c:v>1988</c:v>
                </c:pt>
                <c:pt idx="61">
                  <c:v>1989</c:v>
                </c:pt>
                <c:pt idx="62">
                  <c:v>1990</c:v>
                </c:pt>
                <c:pt idx="63">
                  <c:v>1991</c:v>
                </c:pt>
                <c:pt idx="64">
                  <c:v>1992</c:v>
                </c:pt>
                <c:pt idx="65">
                  <c:v>1993</c:v>
                </c:pt>
                <c:pt idx="66">
                  <c:v>1994</c:v>
                </c:pt>
                <c:pt idx="67">
                  <c:v>1995</c:v>
                </c:pt>
                <c:pt idx="68">
                  <c:v>1996</c:v>
                </c:pt>
                <c:pt idx="69">
                  <c:v>1997</c:v>
                </c:pt>
                <c:pt idx="70">
                  <c:v>1998</c:v>
                </c:pt>
                <c:pt idx="71">
                  <c:v>1999</c:v>
                </c:pt>
                <c:pt idx="72">
                  <c:v>2000</c:v>
                </c:pt>
                <c:pt idx="73">
                  <c:v>2001</c:v>
                </c:pt>
                <c:pt idx="74">
                  <c:v>2002</c:v>
                </c:pt>
                <c:pt idx="75">
                  <c:v>2003</c:v>
                </c:pt>
                <c:pt idx="76">
                  <c:v>2004</c:v>
                </c:pt>
                <c:pt idx="77">
                  <c:v>2005</c:v>
                </c:pt>
                <c:pt idx="78">
                  <c:v>2006</c:v>
                </c:pt>
                <c:pt idx="79">
                  <c:v>2007</c:v>
                </c:pt>
                <c:pt idx="80">
                  <c:v>2008</c:v>
                </c:pt>
                <c:pt idx="81">
                  <c:v>2009</c:v>
                </c:pt>
                <c:pt idx="82">
                  <c:v>2010</c:v>
                </c:pt>
                <c:pt idx="83">
                  <c:v>2011</c:v>
                </c:pt>
                <c:pt idx="84">
                  <c:v>2012</c:v>
                </c:pt>
                <c:pt idx="85">
                  <c:v>2013</c:v>
                </c:pt>
                <c:pt idx="86">
                  <c:v>2014</c:v>
                </c:pt>
                <c:pt idx="87">
                  <c:v>2015</c:v>
                </c:pt>
                <c:pt idx="88">
                  <c:v>2016</c:v>
                </c:pt>
                <c:pt idx="89">
                  <c:v>2017</c:v>
                </c:pt>
                <c:pt idx="90">
                  <c:v>2018</c:v>
                </c:pt>
              </c:numCache>
            </c:numRef>
          </c:cat>
          <c:val>
            <c:numRef>
              <c:f>'Tax Effect'!$O$3:$O$93</c:f>
              <c:numCache>
                <c:formatCode>_("$"* #,##0.00_);_("$"* \(#,##0.00\);_("$"* "-"??_);_(@_)</c:formatCode>
                <c:ptCount val="91"/>
                <c:pt idx="0">
                  <c:v>126.28669309173273</c:v>
                </c:pt>
                <c:pt idx="1">
                  <c:v>119.99917166931382</c:v>
                </c:pt>
                <c:pt idx="2">
                  <c:v>101.91027835156933</c:v>
                </c:pt>
                <c:pt idx="3">
                  <c:v>75.105297492694575</c:v>
                </c:pt>
                <c:pt idx="4">
                  <c:v>71.210773337388659</c:v>
                </c:pt>
                <c:pt idx="5">
                  <c:v>92.566410894859175</c:v>
                </c:pt>
                <c:pt idx="6">
                  <c:v>91.906283330704255</c:v>
                </c:pt>
                <c:pt idx="7">
                  <c:v>117.68071361226168</c:v>
                </c:pt>
                <c:pt idx="8">
                  <c:v>140.23545351084408</c:v>
                </c:pt>
                <c:pt idx="9">
                  <c:v>110.50268041609527</c:v>
                </c:pt>
                <c:pt idx="10">
                  <c:v>129.91755097513138</c:v>
                </c:pt>
                <c:pt idx="11">
                  <c:v>129.06199347733988</c:v>
                </c:pt>
                <c:pt idx="12">
                  <c:v>120.79721973387733</c:v>
                </c:pt>
                <c:pt idx="13">
                  <c:v>111.54068178025862</c:v>
                </c:pt>
                <c:pt idx="14">
                  <c:v>124.37260932794103</c:v>
                </c:pt>
                <c:pt idx="15">
                  <c:v>143.07425253449398</c:v>
                </c:pt>
                <c:pt idx="16">
                  <c:v>159.41105181309587</c:v>
                </c:pt>
                <c:pt idx="17">
                  <c:v>193.67271220091075</c:v>
                </c:pt>
                <c:pt idx="18">
                  <c:v>183.87773709387415</c:v>
                </c:pt>
                <c:pt idx="19">
                  <c:v>189.614722491203</c:v>
                </c:pt>
                <c:pt idx="20">
                  <c:v>196.10475111043129</c:v>
                </c:pt>
                <c:pt idx="21">
                  <c:v>217.64084586109522</c:v>
                </c:pt>
                <c:pt idx="22">
                  <c:v>257.86810726687423</c:v>
                </c:pt>
                <c:pt idx="23">
                  <c:v>294.50362995658281</c:v>
                </c:pt>
                <c:pt idx="24">
                  <c:v>326.57682220928905</c:v>
                </c:pt>
                <c:pt idx="25">
                  <c:v>324.20939221759255</c:v>
                </c:pt>
                <c:pt idx="26">
                  <c:v>426.45852681333463</c:v>
                </c:pt>
                <c:pt idx="27">
                  <c:v>509.86698752874429</c:v>
                </c:pt>
                <c:pt idx="28">
                  <c:v>532.6259565740429</c:v>
                </c:pt>
                <c:pt idx="29">
                  <c:v>499.20678773202292</c:v>
                </c:pt>
                <c:pt idx="30">
                  <c:v>630.15857747034954</c:v>
                </c:pt>
                <c:pt idx="31">
                  <c:v>675.74345684346656</c:v>
                </c:pt>
                <c:pt idx="32">
                  <c:v>677.10792606507539</c:v>
                </c:pt>
                <c:pt idx="33">
                  <c:v>785.32756552246678</c:v>
                </c:pt>
                <c:pt idx="34">
                  <c:v>743.80826850281949</c:v>
                </c:pt>
                <c:pt idx="35">
                  <c:v>844.72189856469004</c:v>
                </c:pt>
                <c:pt idx="36">
                  <c:v>927.92086889729603</c:v>
                </c:pt>
                <c:pt idx="37">
                  <c:v>996.95396401973051</c:v>
                </c:pt>
                <c:pt idx="38">
                  <c:v>937.31046991806011</c:v>
                </c:pt>
                <c:pt idx="39">
                  <c:v>1071.1750882852732</c:v>
                </c:pt>
                <c:pt idx="40">
                  <c:v>1140.6827570190076</c:v>
                </c:pt>
                <c:pt idx="41">
                  <c:v>1084.2780177324039</c:v>
                </c:pt>
                <c:pt idx="42">
                  <c:v>1107.4456445663409</c:v>
                </c:pt>
                <c:pt idx="43">
                  <c:v>1201.9405503186354</c:v>
                </c:pt>
                <c:pt idx="44">
                  <c:v>1337.1975376600606</c:v>
                </c:pt>
                <c:pt idx="45">
                  <c:v>1222.4014228469582</c:v>
                </c:pt>
                <c:pt idx="46">
                  <c:v>1032.4271443099171</c:v>
                </c:pt>
                <c:pt idx="47">
                  <c:v>1261.5958468452677</c:v>
                </c:pt>
                <c:pt idx="48">
                  <c:v>1441.9863830486565</c:v>
                </c:pt>
                <c:pt idx="49">
                  <c:v>1381.5985536374096</c:v>
                </c:pt>
                <c:pt idx="50">
                  <c:v>1435.5578570628968</c:v>
                </c:pt>
                <c:pt idx="51">
                  <c:v>1595.0726547755601</c:v>
                </c:pt>
                <c:pt idx="52">
                  <c:v>1898.7927885781201</c:v>
                </c:pt>
                <c:pt idx="53">
                  <c:v>1845.2196004319719</c:v>
                </c:pt>
                <c:pt idx="54">
                  <c:v>2071.2854443625897</c:v>
                </c:pt>
                <c:pt idx="55">
                  <c:v>2348.8851991569591</c:v>
                </c:pt>
                <c:pt idx="56">
                  <c:v>2435.5046910061337</c:v>
                </c:pt>
                <c:pt idx="57">
                  <c:v>2891.9448095873427</c:v>
                </c:pt>
                <c:pt idx="58">
                  <c:v>3212.856615856359</c:v>
                </c:pt>
                <c:pt idx="59">
                  <c:v>3324.9092629547117</c:v>
                </c:pt>
                <c:pt idx="60">
                  <c:v>3654.8172563389244</c:v>
                </c:pt>
                <c:pt idx="61">
                  <c:v>4345.0335221828318</c:v>
                </c:pt>
                <c:pt idx="62">
                  <c:v>4265.1426522718011</c:v>
                </c:pt>
                <c:pt idx="63">
                  <c:v>5038.8781665077386</c:v>
                </c:pt>
                <c:pt idx="64">
                  <c:v>5265.4380601023831</c:v>
                </c:pt>
                <c:pt idx="65">
                  <c:v>5580.3234133356982</c:v>
                </c:pt>
                <c:pt idx="66">
                  <c:v>5624.7178105395469</c:v>
                </c:pt>
                <c:pt idx="67">
                  <c:v>6879.9927969438522</c:v>
                </c:pt>
                <c:pt idx="68">
                  <c:v>7816.2620939690014</c:v>
                </c:pt>
                <c:pt idx="69">
                  <c:v>9368.7430675248997</c:v>
                </c:pt>
                <c:pt idx="70">
                  <c:v>10961.689087476476</c:v>
                </c:pt>
                <c:pt idx="71">
                  <c:v>12335.321431824766</c:v>
                </c:pt>
                <c:pt idx="72">
                  <c:v>11666.859092262481</c:v>
                </c:pt>
                <c:pt idx="73">
                  <c:v>10837.36227114069</c:v>
                </c:pt>
                <c:pt idx="74">
                  <c:v>9409.0381548297883</c:v>
                </c:pt>
                <c:pt idx="75">
                  <c:v>11009.842982317412</c:v>
                </c:pt>
                <c:pt idx="76">
                  <c:v>11719.500640349706</c:v>
                </c:pt>
                <c:pt idx="77">
                  <c:v>12059.44661492794</c:v>
                </c:pt>
                <c:pt idx="78">
                  <c:v>13189.11947177209</c:v>
                </c:pt>
                <c:pt idx="79">
                  <c:v>13623.152442388666</c:v>
                </c:pt>
                <c:pt idx="80">
                  <c:v>10635.403506618619</c:v>
                </c:pt>
                <c:pt idx="81">
                  <c:v>12290.393570583508</c:v>
                </c:pt>
                <c:pt idx="82">
                  <c:v>13383.335914091896</c:v>
                </c:pt>
                <c:pt idx="83">
                  <c:v>13551.835437694621</c:v>
                </c:pt>
                <c:pt idx="84">
                  <c:v>14843.915014922148</c:v>
                </c:pt>
                <c:pt idx="85">
                  <c:v>17706.868550674491</c:v>
                </c:pt>
                <c:pt idx="86">
                  <c:v>19143.719488900038</c:v>
                </c:pt>
                <c:pt idx="87">
                  <c:v>19302.102177604651</c:v>
                </c:pt>
                <c:pt idx="88">
                  <c:v>20665.573437547991</c:v>
                </c:pt>
                <c:pt idx="89">
                  <c:v>23344.511416977341</c:v>
                </c:pt>
                <c:pt idx="90">
                  <c:v>22751.732784305186</c:v>
                </c:pt>
              </c:numCache>
            </c:numRef>
          </c:val>
          <c:smooth val="0"/>
          <c:extLst>
            <c:ext xmlns:c16="http://schemas.microsoft.com/office/drawing/2014/chart" uri="{C3380CC4-5D6E-409C-BE32-E72D297353CC}">
              <c16:uniqueId val="{00000007-B289-3449-ABF1-834BE6EF5977}"/>
            </c:ext>
          </c:extLst>
        </c:ser>
        <c:dLbls>
          <c:showLegendKey val="0"/>
          <c:showVal val="0"/>
          <c:showCatName val="0"/>
          <c:showSerName val="0"/>
          <c:showPercent val="0"/>
          <c:showBubbleSize val="0"/>
        </c:dLbls>
        <c:smooth val="0"/>
        <c:axId val="722903216"/>
        <c:axId val="723090480"/>
      </c:lineChart>
      <c:catAx>
        <c:axId val="722903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23090480"/>
        <c:crosses val="autoZero"/>
        <c:auto val="1"/>
        <c:lblAlgn val="ctr"/>
        <c:lblOffset val="100"/>
        <c:noMultiLvlLbl val="0"/>
      </c:catAx>
      <c:valAx>
        <c:axId val="723090480"/>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00_);_(&quot;$&quot;* \(#,##0.0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22903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1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5234" name="Rectangle 2">
            <a:extLst>
              <a:ext uri="{FF2B5EF4-FFF2-40B4-BE49-F238E27FC236}">
                <a16:creationId xmlns:a16="http://schemas.microsoft.com/office/drawing/2014/main" id="{9868F8AD-EDA2-514D-AA2C-8A4062EA79E2}"/>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95235" name="Rectangle 3">
            <a:extLst>
              <a:ext uri="{FF2B5EF4-FFF2-40B4-BE49-F238E27FC236}">
                <a16:creationId xmlns:a16="http://schemas.microsoft.com/office/drawing/2014/main" id="{0D5D7CBB-D944-BE4D-9ED9-FA7343AE9A57}"/>
              </a:ext>
            </a:extLst>
          </p:cNvPr>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algn="r">
              <a:defRPr sz="1200">
                <a:latin typeface="Times" charset="0"/>
                <a:ea typeface="ＭＳ Ｐゴシック" charset="0"/>
                <a:cs typeface="+mn-cs"/>
              </a:defRPr>
            </a:lvl1pPr>
          </a:lstStyle>
          <a:p>
            <a:pPr>
              <a:defRPr/>
            </a:pPr>
            <a:endParaRPr lang="en-US"/>
          </a:p>
        </p:txBody>
      </p:sp>
      <p:sp>
        <p:nvSpPr>
          <p:cNvPr id="1028" name="Rectangle 4">
            <a:extLst>
              <a:ext uri="{FF2B5EF4-FFF2-40B4-BE49-F238E27FC236}">
                <a16:creationId xmlns:a16="http://schemas.microsoft.com/office/drawing/2014/main" id="{F2102A93-C058-5A45-9AEB-DF657F211378}"/>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5237" name="Rectangle 5">
            <a:extLst>
              <a:ext uri="{FF2B5EF4-FFF2-40B4-BE49-F238E27FC236}">
                <a16:creationId xmlns:a16="http://schemas.microsoft.com/office/drawing/2014/main" id="{B0CE31C4-D9C2-6B4B-8EDC-572D981851F1}"/>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95238" name="Rectangle 6">
            <a:extLst>
              <a:ext uri="{FF2B5EF4-FFF2-40B4-BE49-F238E27FC236}">
                <a16:creationId xmlns:a16="http://schemas.microsoft.com/office/drawing/2014/main" id="{E324B1C4-EFB2-3048-9628-D24B95E82AAC}"/>
              </a:ext>
            </a:extLst>
          </p:cNvPr>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b"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95239" name="Rectangle 7">
            <a:extLst>
              <a:ext uri="{FF2B5EF4-FFF2-40B4-BE49-F238E27FC236}">
                <a16:creationId xmlns:a16="http://schemas.microsoft.com/office/drawing/2014/main" id="{84FB880D-9A22-1D45-8867-9BBF24577CE9}"/>
              </a:ext>
            </a:extLst>
          </p:cNvPr>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b" anchorCtr="0" compatLnSpc="1">
            <a:prstTxWarp prst="textNoShape">
              <a:avLst/>
            </a:prstTxWarp>
          </a:bodyPr>
          <a:lstStyle>
            <a:lvl1pPr algn="r">
              <a:defRPr sz="1200">
                <a:latin typeface="Times" charset="0"/>
                <a:ea typeface="ＭＳ Ｐゴシック" charset="-128"/>
              </a:defRPr>
            </a:lvl1pPr>
          </a:lstStyle>
          <a:p>
            <a:pPr>
              <a:defRPr/>
            </a:pPr>
            <a:fld id="{DB50D50D-DFC9-0346-B225-6C5171F0A20A}"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Times"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FFD6046-ECE1-0448-BCCE-DB5AFD695275}"/>
              </a:ext>
            </a:extLst>
          </p:cNvPr>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id="{6AB8FD7E-A790-F54B-91B8-6028290115D7}"/>
              </a:ext>
            </a:extLst>
          </p:cNvPr>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C719D220-7E01-B645-A08B-10303D631EC0}"/>
              </a:ext>
            </a:extLst>
          </p:cNvPr>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endParaRPr lang="en-US" dirty="0"/>
          </a:p>
        </p:txBody>
      </p:sp>
      <p:sp>
        <p:nvSpPr>
          <p:cNvPr id="7" name="Date Placeholder 27">
            <a:extLst>
              <a:ext uri="{FF2B5EF4-FFF2-40B4-BE49-F238E27FC236}">
                <a16:creationId xmlns:a16="http://schemas.microsoft.com/office/drawing/2014/main" id="{41DF3857-59A6-3840-935F-11F7570D4914}"/>
              </a:ext>
            </a:extLst>
          </p:cNvPr>
          <p:cNvSpPr>
            <a:spLocks noGrp="1"/>
          </p:cNvSpPr>
          <p:nvPr>
            <p:ph type="dt" sz="half" idx="10"/>
          </p:nvPr>
        </p:nvSpPr>
        <p:spPr>
          <a:xfrm>
            <a:off x="76200" y="6069013"/>
            <a:ext cx="2057400" cy="685800"/>
          </a:xfrm>
        </p:spPr>
        <p:txBody>
          <a:bodyPr>
            <a:noAutofit/>
          </a:bodyPr>
          <a:lstStyle>
            <a:lvl1pPr algn="ctr">
              <a:defRPr sz="2000" smtClean="0">
                <a:solidFill>
                  <a:srgbClr val="FFFFFF"/>
                </a:solidFill>
              </a:defRPr>
            </a:lvl1pPr>
          </a:lstStyle>
          <a:p>
            <a:pPr>
              <a:defRPr/>
            </a:pPr>
            <a:fld id="{F0F1E2C1-14D2-974C-983D-E24D96540D3E}" type="datetime1">
              <a:rPr lang="en-US" altLang="en-US"/>
              <a:pPr>
                <a:defRPr/>
              </a:pPr>
              <a:t>4/28/19</a:t>
            </a:fld>
            <a:endParaRPr lang="en-US" altLang="en-US"/>
          </a:p>
        </p:txBody>
      </p:sp>
      <p:sp>
        <p:nvSpPr>
          <p:cNvPr id="10" name="Footer Placeholder 16">
            <a:extLst>
              <a:ext uri="{FF2B5EF4-FFF2-40B4-BE49-F238E27FC236}">
                <a16:creationId xmlns:a16="http://schemas.microsoft.com/office/drawing/2014/main" id="{E3EFA672-3BF4-6A4B-932F-918EFB43149B}"/>
              </a:ext>
            </a:extLst>
          </p:cNvPr>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endParaRPr lang="en-US"/>
          </a:p>
        </p:txBody>
      </p:sp>
      <p:sp>
        <p:nvSpPr>
          <p:cNvPr id="11" name="Slide Number Placeholder 28">
            <a:extLst>
              <a:ext uri="{FF2B5EF4-FFF2-40B4-BE49-F238E27FC236}">
                <a16:creationId xmlns:a16="http://schemas.microsoft.com/office/drawing/2014/main" id="{15B6AB74-4E6E-6D4B-87A6-921A251A499A}"/>
              </a:ext>
            </a:extLst>
          </p:cNvPr>
          <p:cNvSpPr>
            <a:spLocks noGrp="1"/>
          </p:cNvSpPr>
          <p:nvPr>
            <p:ph type="sldNum" sz="quarter" idx="12"/>
          </p:nvPr>
        </p:nvSpPr>
        <p:spPr>
          <a:xfrm>
            <a:off x="8001000" y="228600"/>
            <a:ext cx="838200" cy="381000"/>
          </a:xfrm>
        </p:spPr>
        <p:txBody>
          <a:bodyPr/>
          <a:lstStyle>
            <a:lvl1pPr>
              <a:defRPr smtClean="0">
                <a:solidFill>
                  <a:schemeClr val="tx2"/>
                </a:solidFill>
              </a:defRPr>
            </a:lvl1pPr>
          </a:lstStyle>
          <a:p>
            <a:pPr>
              <a:defRPr/>
            </a:pPr>
            <a:fld id="{04FD6432-812C-C14F-82D2-048AF5C678C1}" type="slidenum">
              <a:rPr lang="en-US" altLang="en-US"/>
              <a:pPr>
                <a:defRPr/>
              </a:pPr>
              <a:t>‹#›</a:t>
            </a:fld>
            <a:endParaRPr lang="en-US" altLang="en-US"/>
          </a:p>
        </p:txBody>
      </p:sp>
    </p:spTree>
    <p:extLst>
      <p:ext uri="{BB962C8B-B14F-4D97-AF65-F5344CB8AC3E}">
        <p14:creationId xmlns:p14="http://schemas.microsoft.com/office/powerpoint/2010/main" val="8019890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9548FBB-C737-DA48-9D90-50C580E36681}"/>
              </a:ext>
            </a:extLst>
          </p:cNvPr>
          <p:cNvSpPr txBox="1">
            <a:spLocks noChangeArrowheads="1"/>
          </p:cNvSpPr>
          <p:nvPr/>
        </p:nvSpPr>
        <p:spPr bwMode="auto">
          <a:xfrm>
            <a:off x="8588375" y="6383338"/>
            <a:ext cx="423863" cy="338137"/>
          </a:xfrm>
          <a:prstGeom prst="rect">
            <a:avLst/>
          </a:prstGeom>
          <a:noFill/>
          <a:ln>
            <a:noFill/>
          </a:ln>
          <a:extLst>
            <a:ext uri="{909E8E84-426E-40dd-AFC4-6F175D3DCCD1}"/>
            <a:ext uri="{91240B29-F687-4f45-9708-019B960494DF}"/>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defRPr/>
            </a:pPr>
            <a:fld id="{C1364C7D-AD5D-4940-9609-C1344E5BC47D}" type="slidenum">
              <a:rPr lang="en-US" altLang="en-US" sz="1600"/>
              <a:pPr>
                <a:defRPr/>
              </a:pPr>
              <a:t>‹#›</a:t>
            </a:fld>
            <a:endParaRPr lang="en-US" altLang="en-US" sz="1600"/>
          </a:p>
        </p:txBody>
      </p:sp>
      <p:sp>
        <p:nvSpPr>
          <p:cNvPr id="2" name="Title 1"/>
          <p:cNvSpPr>
            <a:spLocks noGrp="1"/>
          </p:cNvSpPr>
          <p:nvPr>
            <p:ph type="title"/>
          </p:nvPr>
        </p:nvSpPr>
        <p:spPr>
          <a:xfrm>
            <a:off x="612648" y="228600"/>
            <a:ext cx="8153400" cy="990600"/>
          </a:xfrm>
        </p:spPr>
        <p:txBody>
          <a:bodyPr/>
          <a:lstStyle/>
          <a:p>
            <a:r>
              <a:rPr lang="en-US"/>
              <a:t>Click to edit Master title style</a:t>
            </a:r>
            <a:endParaRPr lang="en-US" dirty="0"/>
          </a:p>
        </p:txBody>
      </p:sp>
      <p:sp>
        <p:nvSpPr>
          <p:cNvPr id="8" name="Content Placeholder 7"/>
          <p:cNvSpPr>
            <a:spLocks noGrp="1"/>
          </p:cNvSpPr>
          <p:nvPr>
            <p:ph sz="quarter" idx="1"/>
          </p:nvPr>
        </p:nvSpPr>
        <p:spPr>
          <a:xfrm>
            <a:off x="612648" y="1600200"/>
            <a:ext cx="8153400" cy="4495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D7814852-47BC-6B47-ACF1-1034E5DCB79D}"/>
              </a:ext>
            </a:extLst>
          </p:cNvPr>
          <p:cNvSpPr>
            <a:spLocks noGrp="1"/>
          </p:cNvSpPr>
          <p:nvPr>
            <p:ph type="ftr" sz="quarter" idx="10"/>
          </p:nvPr>
        </p:nvSpPr>
        <p:spPr/>
        <p:txBody>
          <a:bodyPr/>
          <a:lstStyle>
            <a:lvl1pPr algn="l">
              <a:defRPr/>
            </a:lvl1pPr>
          </a:lstStyle>
          <a:p>
            <a:pPr>
              <a:defRPr/>
            </a:pPr>
            <a:endParaRPr lang="en-US"/>
          </a:p>
        </p:txBody>
      </p:sp>
      <p:sp>
        <p:nvSpPr>
          <p:cNvPr id="6" name="Slide Number Placeholder 5">
            <a:extLst>
              <a:ext uri="{FF2B5EF4-FFF2-40B4-BE49-F238E27FC236}">
                <a16:creationId xmlns:a16="http://schemas.microsoft.com/office/drawing/2014/main" id="{826E25D9-BADB-B94E-B0AA-DB53D3CC5861}"/>
              </a:ext>
            </a:extLst>
          </p:cNvPr>
          <p:cNvSpPr>
            <a:spLocks noGrp="1"/>
          </p:cNvSpPr>
          <p:nvPr>
            <p:ph type="sldNum" sz="quarter" idx="11"/>
          </p:nvPr>
        </p:nvSpPr>
        <p:spPr/>
        <p:txBody>
          <a:bodyPr/>
          <a:lstStyle>
            <a:lvl1pPr>
              <a:defRPr smtClean="0"/>
            </a:lvl1pPr>
          </a:lstStyle>
          <a:p>
            <a:pPr>
              <a:defRPr/>
            </a:pPr>
            <a:fld id="{74E6BE9C-04D6-144D-813E-670071C51FF1}" type="slidenum">
              <a:rPr lang="en-US" altLang="en-US"/>
              <a:pPr>
                <a:defRPr/>
              </a:pPr>
              <a:t>‹#›</a:t>
            </a:fld>
            <a:endParaRPr lang="en-US" altLang="en-US"/>
          </a:p>
        </p:txBody>
      </p:sp>
    </p:spTree>
    <p:extLst>
      <p:ext uri="{BB962C8B-B14F-4D97-AF65-F5344CB8AC3E}">
        <p14:creationId xmlns:p14="http://schemas.microsoft.com/office/powerpoint/2010/main" val="33372588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787D1E9-0290-DB44-9A72-6A2C50B5B196}"/>
              </a:ext>
            </a:extLst>
          </p:cNvPr>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id="{B01B3127-8945-CF4A-8CA9-1304E20AF9B2}"/>
              </a:ext>
            </a:extLst>
          </p:cNvPr>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32108A4A-61E4-9F4D-82E3-11DECA8448D6}"/>
              </a:ext>
            </a:extLst>
          </p:cNvPr>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0" y="2743200"/>
            <a:ext cx="7123113" cy="1673225"/>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a:t>Click to edit Master title style</a:t>
            </a:r>
            <a:endParaRPr lang="en-US" dirty="0"/>
          </a:p>
        </p:txBody>
      </p:sp>
      <p:sp>
        <p:nvSpPr>
          <p:cNvPr id="7" name="Date Placeholder 11">
            <a:extLst>
              <a:ext uri="{FF2B5EF4-FFF2-40B4-BE49-F238E27FC236}">
                <a16:creationId xmlns:a16="http://schemas.microsoft.com/office/drawing/2014/main" id="{D75ABF05-6BD8-A54B-91A4-4FE04D026937}"/>
              </a:ext>
            </a:extLst>
          </p:cNvPr>
          <p:cNvSpPr>
            <a:spLocks noGrp="1"/>
          </p:cNvSpPr>
          <p:nvPr>
            <p:ph type="dt" sz="half" idx="10"/>
          </p:nvPr>
        </p:nvSpPr>
        <p:spPr/>
        <p:txBody>
          <a:bodyPr/>
          <a:lstStyle>
            <a:lvl1pPr>
              <a:defRPr smtClean="0"/>
            </a:lvl1pPr>
          </a:lstStyle>
          <a:p>
            <a:pPr>
              <a:defRPr/>
            </a:pPr>
            <a:fld id="{0530114F-82EC-304D-A1D2-9F80DC676F09}" type="datetime1">
              <a:rPr lang="en-US" altLang="en-US"/>
              <a:pPr>
                <a:defRPr/>
              </a:pPr>
              <a:t>4/28/19</a:t>
            </a:fld>
            <a:endParaRPr lang="en-US" altLang="en-US"/>
          </a:p>
        </p:txBody>
      </p:sp>
      <p:sp>
        <p:nvSpPr>
          <p:cNvPr id="8" name="Slide Number Placeholder 12">
            <a:extLst>
              <a:ext uri="{FF2B5EF4-FFF2-40B4-BE49-F238E27FC236}">
                <a16:creationId xmlns:a16="http://schemas.microsoft.com/office/drawing/2014/main" id="{F28ED3FC-BED7-7944-A4E8-6C1B391F38EA}"/>
              </a:ext>
            </a:extLst>
          </p:cNvPr>
          <p:cNvSpPr>
            <a:spLocks noGrp="1"/>
          </p:cNvSpPr>
          <p:nvPr>
            <p:ph type="sldNum" sz="quarter" idx="11"/>
          </p:nvPr>
        </p:nvSpPr>
        <p:spPr>
          <a:xfrm>
            <a:off x="0" y="1752600"/>
            <a:ext cx="1295400" cy="701675"/>
          </a:xfrm>
        </p:spPr>
        <p:txBody>
          <a:bodyPr>
            <a:noAutofit/>
          </a:bodyPr>
          <a:lstStyle>
            <a:lvl1pPr>
              <a:defRPr sz="2400" smtClean="0"/>
            </a:lvl1pPr>
          </a:lstStyle>
          <a:p>
            <a:pPr>
              <a:defRPr/>
            </a:pPr>
            <a:fld id="{87FD5B55-E92A-B448-ADF6-95C01AFB74E7}" type="slidenum">
              <a:rPr lang="en-US" altLang="en-US"/>
              <a:pPr>
                <a:defRPr/>
              </a:pPr>
              <a:t>‹#›</a:t>
            </a:fld>
            <a:endParaRPr lang="en-US" altLang="en-US"/>
          </a:p>
        </p:txBody>
      </p:sp>
      <p:sp>
        <p:nvSpPr>
          <p:cNvPr id="9" name="Footer Placeholder 13">
            <a:extLst>
              <a:ext uri="{FF2B5EF4-FFF2-40B4-BE49-F238E27FC236}">
                <a16:creationId xmlns:a16="http://schemas.microsoft.com/office/drawing/2014/main" id="{5261BB86-6B66-E44C-8CC9-1B79655A26B7}"/>
              </a:ext>
            </a:extLst>
          </p:cNvPr>
          <p:cNvSpPr>
            <a:spLocks noGrp="1"/>
          </p:cNvSpPr>
          <p:nvPr>
            <p:ph type="ftr"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30952424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7">
            <a:extLst>
              <a:ext uri="{FF2B5EF4-FFF2-40B4-BE49-F238E27FC236}">
                <a16:creationId xmlns:a16="http://schemas.microsoft.com/office/drawing/2014/main" id="{3FE0A080-F469-2F4D-8327-64223B306A99}"/>
              </a:ext>
            </a:extLst>
          </p:cNvPr>
          <p:cNvSpPr>
            <a:spLocks noGrp="1"/>
          </p:cNvSpPr>
          <p:nvPr>
            <p:ph type="dt" sz="half" idx="10"/>
          </p:nvPr>
        </p:nvSpPr>
        <p:spPr/>
        <p:txBody>
          <a:bodyPr/>
          <a:lstStyle>
            <a:lvl1pPr>
              <a:defRPr smtClean="0"/>
            </a:lvl1pPr>
          </a:lstStyle>
          <a:p>
            <a:pPr>
              <a:defRPr/>
            </a:pPr>
            <a:fld id="{DFAE3107-D9F4-284D-9B0A-EA429F9AB9BF}" type="datetime1">
              <a:rPr lang="en-US" altLang="en-US"/>
              <a:pPr>
                <a:defRPr/>
              </a:pPr>
              <a:t>4/28/19</a:t>
            </a:fld>
            <a:endParaRPr lang="en-US" altLang="en-US"/>
          </a:p>
        </p:txBody>
      </p:sp>
      <p:sp>
        <p:nvSpPr>
          <p:cNvPr id="6" name="Slide Number Placeholder 9">
            <a:extLst>
              <a:ext uri="{FF2B5EF4-FFF2-40B4-BE49-F238E27FC236}">
                <a16:creationId xmlns:a16="http://schemas.microsoft.com/office/drawing/2014/main" id="{FAA95C63-179A-4E48-A072-CAC349B482CE}"/>
              </a:ext>
            </a:extLst>
          </p:cNvPr>
          <p:cNvSpPr>
            <a:spLocks noGrp="1"/>
          </p:cNvSpPr>
          <p:nvPr>
            <p:ph type="sldNum" sz="quarter" idx="11"/>
          </p:nvPr>
        </p:nvSpPr>
        <p:spPr/>
        <p:txBody>
          <a:bodyPr/>
          <a:lstStyle>
            <a:lvl1pPr>
              <a:defRPr smtClean="0"/>
            </a:lvl1pPr>
          </a:lstStyle>
          <a:p>
            <a:pPr>
              <a:defRPr/>
            </a:pPr>
            <a:fld id="{0CF9E961-152A-1C44-93B5-124117794CB6}" type="slidenum">
              <a:rPr lang="en-US" altLang="en-US"/>
              <a:pPr>
                <a:defRPr/>
              </a:pPr>
              <a:t>‹#›</a:t>
            </a:fld>
            <a:endParaRPr lang="en-US" altLang="en-US"/>
          </a:p>
        </p:txBody>
      </p:sp>
      <p:sp>
        <p:nvSpPr>
          <p:cNvPr id="7" name="Footer Placeholder 11">
            <a:extLst>
              <a:ext uri="{FF2B5EF4-FFF2-40B4-BE49-F238E27FC236}">
                <a16:creationId xmlns:a16="http://schemas.microsoft.com/office/drawing/2014/main" id="{05A8C03F-D671-6B40-AC5B-D27773FD7BD1}"/>
              </a:ext>
            </a:extLst>
          </p:cNvPr>
          <p:cNvSpPr>
            <a:spLocks noGrp="1"/>
          </p:cNvSpPr>
          <p:nvPr>
            <p:ph type="ftr" sz="quarter" idx="12"/>
          </p:nvPr>
        </p:nvSpPr>
        <p:spPr/>
        <p:txBody>
          <a:bodyPr rtlCol="0"/>
          <a:lstStyle>
            <a:lvl1pPr>
              <a:defRPr/>
            </a:lvl1pPr>
          </a:lstStyle>
          <a:p>
            <a:pPr>
              <a:defRPr/>
            </a:pPr>
            <a:endParaRPr lang="en-US"/>
          </a:p>
        </p:txBody>
      </p:sp>
    </p:spTree>
    <p:extLst>
      <p:ext uri="{BB962C8B-B14F-4D97-AF65-F5344CB8AC3E}">
        <p14:creationId xmlns:p14="http://schemas.microsoft.com/office/powerpoint/2010/main" val="30658167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6" name="Date Placeholder 13">
            <a:extLst>
              <a:ext uri="{FF2B5EF4-FFF2-40B4-BE49-F238E27FC236}">
                <a16:creationId xmlns:a16="http://schemas.microsoft.com/office/drawing/2014/main" id="{5589E5F9-06D1-1944-8292-9253E3917F14}"/>
              </a:ext>
            </a:extLst>
          </p:cNvPr>
          <p:cNvSpPr>
            <a:spLocks noGrp="1"/>
          </p:cNvSpPr>
          <p:nvPr>
            <p:ph type="dt" sz="half" idx="10"/>
          </p:nvPr>
        </p:nvSpPr>
        <p:spPr/>
        <p:txBody>
          <a:bodyPr/>
          <a:lstStyle>
            <a:lvl1pPr>
              <a:defRPr/>
            </a:lvl1pPr>
          </a:lstStyle>
          <a:p>
            <a:pPr>
              <a:defRPr/>
            </a:pPr>
            <a:fld id="{90136A3B-0EC6-E54C-8396-35A49F463A9F}" type="datetime1">
              <a:rPr lang="en-US" altLang="en-US"/>
              <a:pPr>
                <a:defRPr/>
              </a:pPr>
              <a:t>4/28/19</a:t>
            </a:fld>
            <a:endParaRPr lang="en-US" altLang="en-US"/>
          </a:p>
        </p:txBody>
      </p:sp>
      <p:sp>
        <p:nvSpPr>
          <p:cNvPr id="7" name="Footer Placeholder 2">
            <a:extLst>
              <a:ext uri="{FF2B5EF4-FFF2-40B4-BE49-F238E27FC236}">
                <a16:creationId xmlns:a16="http://schemas.microsoft.com/office/drawing/2014/main" id="{FEBD2D57-7CBA-5B42-ABA4-54AF17DE228B}"/>
              </a:ext>
            </a:extLst>
          </p:cNvPr>
          <p:cNvSpPr>
            <a:spLocks noGrp="1"/>
          </p:cNvSpPr>
          <p:nvPr>
            <p:ph type="ftr" sz="quarter" idx="11"/>
          </p:nvPr>
        </p:nvSpPr>
        <p:spPr/>
        <p:txBody>
          <a:bodyPr/>
          <a:lstStyle>
            <a:lvl1pPr>
              <a:defRPr/>
            </a:lvl1pPr>
          </a:lstStyle>
          <a:p>
            <a:pPr>
              <a:defRPr/>
            </a:pPr>
            <a:endParaRPr lang="en-US"/>
          </a:p>
        </p:txBody>
      </p:sp>
      <p:sp>
        <p:nvSpPr>
          <p:cNvPr id="8" name="Slide Number Placeholder 22">
            <a:extLst>
              <a:ext uri="{FF2B5EF4-FFF2-40B4-BE49-F238E27FC236}">
                <a16:creationId xmlns:a16="http://schemas.microsoft.com/office/drawing/2014/main" id="{2F5CFEEE-97CF-FE42-98E0-C55D2BA12BD6}"/>
              </a:ext>
            </a:extLst>
          </p:cNvPr>
          <p:cNvSpPr>
            <a:spLocks noGrp="1"/>
          </p:cNvSpPr>
          <p:nvPr>
            <p:ph type="sldNum" sz="quarter" idx="12"/>
          </p:nvPr>
        </p:nvSpPr>
        <p:spPr/>
        <p:txBody>
          <a:bodyPr/>
          <a:lstStyle>
            <a:lvl1pPr>
              <a:defRPr/>
            </a:lvl1pPr>
          </a:lstStyle>
          <a:p>
            <a:pPr>
              <a:defRPr/>
            </a:pPr>
            <a:r>
              <a:rPr lang="en-US"/>
              <a:t>1</a:t>
            </a:r>
          </a:p>
        </p:txBody>
      </p:sp>
    </p:spTree>
    <p:extLst>
      <p:ext uri="{BB962C8B-B14F-4D97-AF65-F5344CB8AC3E}">
        <p14:creationId xmlns:p14="http://schemas.microsoft.com/office/powerpoint/2010/main" val="23184956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13">
            <a:extLst>
              <a:ext uri="{FF2B5EF4-FFF2-40B4-BE49-F238E27FC236}">
                <a16:creationId xmlns:a16="http://schemas.microsoft.com/office/drawing/2014/main" id="{C709F7A7-1864-BD47-80F6-AC636757F26D}"/>
              </a:ext>
            </a:extLst>
          </p:cNvPr>
          <p:cNvSpPr>
            <a:spLocks noGrp="1"/>
          </p:cNvSpPr>
          <p:nvPr>
            <p:ph type="dt" sz="half" idx="10"/>
          </p:nvPr>
        </p:nvSpPr>
        <p:spPr/>
        <p:txBody>
          <a:bodyPr/>
          <a:lstStyle>
            <a:lvl1pPr>
              <a:defRPr smtClean="0"/>
            </a:lvl1pPr>
          </a:lstStyle>
          <a:p>
            <a:pPr>
              <a:defRPr/>
            </a:pPr>
            <a:fld id="{FC62AFD3-E6FF-B646-B29C-EA6BB07CF700}" type="datetime1">
              <a:rPr lang="en-US" altLang="en-US"/>
              <a:pPr>
                <a:defRPr/>
              </a:pPr>
              <a:t>4/28/19</a:t>
            </a:fld>
            <a:endParaRPr lang="en-US" altLang="en-US"/>
          </a:p>
        </p:txBody>
      </p:sp>
      <p:sp>
        <p:nvSpPr>
          <p:cNvPr id="4" name="Footer Placeholder 2">
            <a:extLst>
              <a:ext uri="{FF2B5EF4-FFF2-40B4-BE49-F238E27FC236}">
                <a16:creationId xmlns:a16="http://schemas.microsoft.com/office/drawing/2014/main" id="{F34AEE1B-A371-EB43-AE96-681BAC7F693F}"/>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22">
            <a:extLst>
              <a:ext uri="{FF2B5EF4-FFF2-40B4-BE49-F238E27FC236}">
                <a16:creationId xmlns:a16="http://schemas.microsoft.com/office/drawing/2014/main" id="{7F4A0440-F5DF-8D47-9143-52DB9F45B7D2}"/>
              </a:ext>
            </a:extLst>
          </p:cNvPr>
          <p:cNvSpPr>
            <a:spLocks noGrp="1"/>
          </p:cNvSpPr>
          <p:nvPr>
            <p:ph type="sldNum" sz="quarter" idx="12"/>
          </p:nvPr>
        </p:nvSpPr>
        <p:spPr/>
        <p:txBody>
          <a:bodyPr/>
          <a:lstStyle>
            <a:lvl1pPr>
              <a:defRPr smtClean="0"/>
            </a:lvl1pPr>
          </a:lstStyle>
          <a:p>
            <a:pPr>
              <a:defRPr/>
            </a:pPr>
            <a:fld id="{C2FA71F5-A505-FB43-82F7-EEBAC7CCDEA4}" type="slidenum">
              <a:rPr lang="en-US" altLang="en-US"/>
              <a:pPr>
                <a:defRPr/>
              </a:pPr>
              <a:t>‹#›</a:t>
            </a:fld>
            <a:endParaRPr lang="en-US" altLang="en-US"/>
          </a:p>
        </p:txBody>
      </p:sp>
    </p:spTree>
    <p:extLst>
      <p:ext uri="{BB962C8B-B14F-4D97-AF65-F5344CB8AC3E}">
        <p14:creationId xmlns:p14="http://schemas.microsoft.com/office/powerpoint/2010/main" val="5346413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AED6F1F-68FD-9440-A899-69E51A6FACB1}"/>
              </a:ext>
            </a:extLst>
          </p:cNvPr>
          <p:cNvSpPr>
            <a:spLocks noGrp="1"/>
          </p:cNvSpPr>
          <p:nvPr>
            <p:ph type="dt" sz="half" idx="10"/>
          </p:nvPr>
        </p:nvSpPr>
        <p:spPr/>
        <p:txBody>
          <a:bodyPr/>
          <a:lstStyle>
            <a:lvl1pPr>
              <a:defRPr smtClean="0"/>
            </a:lvl1pPr>
          </a:lstStyle>
          <a:p>
            <a:pPr>
              <a:defRPr/>
            </a:pPr>
            <a:fld id="{67D10480-CBEB-C345-A1C5-657CBF526FFB}" type="datetime1">
              <a:rPr lang="en-US" altLang="en-US"/>
              <a:pPr>
                <a:defRPr/>
              </a:pPr>
              <a:t>4/28/19</a:t>
            </a:fld>
            <a:endParaRPr lang="en-US" altLang="en-US"/>
          </a:p>
        </p:txBody>
      </p:sp>
      <p:sp>
        <p:nvSpPr>
          <p:cNvPr id="3" name="Footer Placeholder 2">
            <a:extLst>
              <a:ext uri="{FF2B5EF4-FFF2-40B4-BE49-F238E27FC236}">
                <a16:creationId xmlns:a16="http://schemas.microsoft.com/office/drawing/2014/main" id="{3C02A8D7-A098-A843-A260-B5876C5CB227}"/>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3">
            <a:extLst>
              <a:ext uri="{FF2B5EF4-FFF2-40B4-BE49-F238E27FC236}">
                <a16:creationId xmlns:a16="http://schemas.microsoft.com/office/drawing/2014/main" id="{F1615917-EAC0-E84A-8644-02D3A5948D7A}"/>
              </a:ext>
            </a:extLst>
          </p:cNvPr>
          <p:cNvSpPr>
            <a:spLocks noGrp="1"/>
          </p:cNvSpPr>
          <p:nvPr>
            <p:ph type="sldNum" sz="quarter" idx="12"/>
          </p:nvPr>
        </p:nvSpPr>
        <p:spPr>
          <a:xfrm>
            <a:off x="0" y="6248400"/>
            <a:ext cx="533400" cy="381000"/>
          </a:xfrm>
        </p:spPr>
        <p:txBody>
          <a:bodyPr/>
          <a:lstStyle>
            <a:lvl1pPr>
              <a:defRPr smtClean="0">
                <a:solidFill>
                  <a:schemeClr val="tx2"/>
                </a:solidFill>
              </a:defRPr>
            </a:lvl1pPr>
          </a:lstStyle>
          <a:p>
            <a:pPr>
              <a:defRPr/>
            </a:pPr>
            <a:fld id="{6ECDF4BF-F0AF-F047-AAF8-0668A863F4A0}" type="slidenum">
              <a:rPr lang="en-US" altLang="en-US"/>
              <a:pPr>
                <a:defRPr/>
              </a:pPr>
              <a:t>‹#›</a:t>
            </a:fld>
            <a:endParaRPr lang="en-US" altLang="en-US"/>
          </a:p>
        </p:txBody>
      </p:sp>
    </p:spTree>
    <p:extLst>
      <p:ext uri="{BB962C8B-B14F-4D97-AF65-F5344CB8AC3E}">
        <p14:creationId xmlns:p14="http://schemas.microsoft.com/office/powerpoint/2010/main" val="25270632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a:extLst>
              <a:ext uri="{FF2B5EF4-FFF2-40B4-BE49-F238E27FC236}">
                <a16:creationId xmlns:a16="http://schemas.microsoft.com/office/drawing/2014/main" id="{C08325FC-E59F-8D44-9AE6-ED947C18B1E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755775"/>
            <a:ext cx="1614488" cy="1689100"/>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73050"/>
            <a:ext cx="8077200" cy="869950"/>
          </a:xfrm>
        </p:spPr>
        <p:txBody>
          <a:bodyPr/>
          <a:lstStyle>
            <a:lvl1pPr algn="l">
              <a:buNone/>
              <a:defRPr sz="4400" b="0"/>
            </a:lvl1pPr>
          </a:lstStyle>
          <a:p>
            <a:r>
              <a:rPr lang="en-US"/>
              <a:t>Click to edit Master title style</a:t>
            </a:r>
            <a:endParaRPr lang="en-US" dirty="0"/>
          </a:p>
        </p:txBody>
      </p:sp>
      <p:sp>
        <p:nvSpPr>
          <p:cNvPr id="9" name="Content Placeholder 8"/>
          <p:cNvSpPr>
            <a:spLocks noGrp="1"/>
          </p:cNvSpPr>
          <p:nvPr>
            <p:ph sz="quarter" idx="1"/>
          </p:nvPr>
        </p:nvSpPr>
        <p:spPr>
          <a:xfrm>
            <a:off x="2362200" y="1752600"/>
            <a:ext cx="6400800" cy="44196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71D44D61-3542-3345-9563-7E0A2560F3AB}"/>
              </a:ext>
            </a:extLst>
          </p:cNvPr>
          <p:cNvSpPr>
            <a:spLocks noGrp="1"/>
          </p:cNvSpPr>
          <p:nvPr>
            <p:ph type="dt" sz="half" idx="10"/>
          </p:nvPr>
        </p:nvSpPr>
        <p:spPr/>
        <p:txBody>
          <a:bodyPr/>
          <a:lstStyle>
            <a:lvl1pPr>
              <a:defRPr smtClean="0"/>
            </a:lvl1pPr>
          </a:lstStyle>
          <a:p>
            <a:pPr>
              <a:defRPr/>
            </a:pPr>
            <a:fld id="{6BB3B8E8-E73C-EE4F-A227-245989ED11C6}" type="datetime1">
              <a:rPr lang="en-US" altLang="en-US"/>
              <a:pPr>
                <a:defRPr/>
              </a:pPr>
              <a:t>4/28/19</a:t>
            </a:fld>
            <a:endParaRPr lang="en-US" altLang="en-US"/>
          </a:p>
        </p:txBody>
      </p:sp>
      <p:sp>
        <p:nvSpPr>
          <p:cNvPr id="6" name="Footer Placeholder 5">
            <a:extLst>
              <a:ext uri="{FF2B5EF4-FFF2-40B4-BE49-F238E27FC236}">
                <a16:creationId xmlns:a16="http://schemas.microsoft.com/office/drawing/2014/main" id="{740E79C6-486A-A041-9F19-73252153F049}"/>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6">
            <a:extLst>
              <a:ext uri="{FF2B5EF4-FFF2-40B4-BE49-F238E27FC236}">
                <a16:creationId xmlns:a16="http://schemas.microsoft.com/office/drawing/2014/main" id="{4B2246BB-E4F6-8144-B62A-999A8C7F6CE7}"/>
              </a:ext>
            </a:extLst>
          </p:cNvPr>
          <p:cNvSpPr>
            <a:spLocks noGrp="1"/>
          </p:cNvSpPr>
          <p:nvPr>
            <p:ph type="sldNum" sz="quarter" idx="12"/>
          </p:nvPr>
        </p:nvSpPr>
        <p:spPr/>
        <p:txBody>
          <a:bodyPr/>
          <a:lstStyle>
            <a:lvl1pPr>
              <a:defRPr/>
            </a:lvl1pPr>
          </a:lstStyle>
          <a:p>
            <a:pPr>
              <a:defRPr/>
            </a:pPr>
            <a:r>
              <a:rPr lang="en-US"/>
              <a:t>1</a:t>
            </a:r>
          </a:p>
        </p:txBody>
      </p:sp>
    </p:spTree>
    <p:extLst>
      <p:ext uri="{BB962C8B-B14F-4D97-AF65-F5344CB8AC3E}">
        <p14:creationId xmlns:p14="http://schemas.microsoft.com/office/powerpoint/2010/main" val="6836099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6F957BF-158F-404B-99CA-DBF9C11B03F5}"/>
              </a:ext>
            </a:extLst>
          </p:cNvPr>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184BB684-8008-0B47-B92A-84123D3F3432}"/>
              </a:ext>
            </a:extLst>
          </p:cNvPr>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a:extLst>
              <a:ext uri="{FF2B5EF4-FFF2-40B4-BE49-F238E27FC236}">
                <a16:creationId xmlns:a16="http://schemas.microsoft.com/office/drawing/2014/main" id="{4B5B42BA-B5E1-B94D-9178-0E41D727F40A}"/>
              </a:ext>
            </a:extLst>
          </p:cNvPr>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a:extLst>
              <a:ext uri="{FF2B5EF4-FFF2-40B4-BE49-F238E27FC236}">
                <a16:creationId xmlns:a16="http://schemas.microsoft.com/office/drawing/2014/main" id="{58A3D7B6-6B53-C44C-8A39-2CF4FFDC70FE}"/>
              </a:ext>
            </a:extLst>
          </p:cNvPr>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a:t>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a:t>Click icon to add picture</a:t>
            </a:r>
            <a:endParaRPr lang="en-US" noProof="0" dirty="0"/>
          </a:p>
        </p:txBody>
      </p:sp>
      <p:sp>
        <p:nvSpPr>
          <p:cNvPr id="9" name="Date Placeholder 11">
            <a:extLst>
              <a:ext uri="{FF2B5EF4-FFF2-40B4-BE49-F238E27FC236}">
                <a16:creationId xmlns:a16="http://schemas.microsoft.com/office/drawing/2014/main" id="{476A23F9-47D4-6545-8908-15F80CF33247}"/>
              </a:ext>
            </a:extLst>
          </p:cNvPr>
          <p:cNvSpPr>
            <a:spLocks noGrp="1"/>
          </p:cNvSpPr>
          <p:nvPr>
            <p:ph type="dt" sz="half" idx="10"/>
          </p:nvPr>
        </p:nvSpPr>
        <p:spPr>
          <a:xfrm>
            <a:off x="6248400" y="6248400"/>
            <a:ext cx="2667000" cy="365125"/>
          </a:xfrm>
        </p:spPr>
        <p:txBody>
          <a:bodyPr/>
          <a:lstStyle>
            <a:lvl1pPr>
              <a:defRPr smtClean="0"/>
            </a:lvl1pPr>
          </a:lstStyle>
          <a:p>
            <a:pPr>
              <a:defRPr/>
            </a:pPr>
            <a:fld id="{3DA1AE9A-F9F3-B54A-886E-E28E89C34472}" type="datetime1">
              <a:rPr lang="en-US" altLang="en-US"/>
              <a:pPr>
                <a:defRPr/>
              </a:pPr>
              <a:t>4/28/19</a:t>
            </a:fld>
            <a:endParaRPr lang="en-US" altLang="en-US"/>
          </a:p>
        </p:txBody>
      </p:sp>
      <p:sp>
        <p:nvSpPr>
          <p:cNvPr id="10" name="Slide Number Placeholder 12">
            <a:extLst>
              <a:ext uri="{FF2B5EF4-FFF2-40B4-BE49-F238E27FC236}">
                <a16:creationId xmlns:a16="http://schemas.microsoft.com/office/drawing/2014/main" id="{343A20BC-90F9-3842-BF79-178CA9ABCE5C}"/>
              </a:ext>
            </a:extLst>
          </p:cNvPr>
          <p:cNvSpPr>
            <a:spLocks noGrp="1"/>
          </p:cNvSpPr>
          <p:nvPr>
            <p:ph type="sldNum" sz="quarter" idx="11"/>
          </p:nvPr>
        </p:nvSpPr>
        <p:spPr>
          <a:xfrm>
            <a:off x="0" y="4667250"/>
            <a:ext cx="1447800" cy="663575"/>
          </a:xfrm>
        </p:spPr>
        <p:txBody>
          <a:bodyPr/>
          <a:lstStyle>
            <a:lvl1pPr>
              <a:defRPr sz="2800" smtClean="0"/>
            </a:lvl1pPr>
          </a:lstStyle>
          <a:p>
            <a:pPr>
              <a:defRPr/>
            </a:pPr>
            <a:fld id="{CDD7D188-3806-5347-BB4D-0A260117758E}" type="slidenum">
              <a:rPr lang="en-US" altLang="en-US"/>
              <a:pPr>
                <a:defRPr/>
              </a:pPr>
              <a:t>‹#›</a:t>
            </a:fld>
            <a:endParaRPr lang="en-US" altLang="en-US"/>
          </a:p>
        </p:txBody>
      </p:sp>
      <p:sp>
        <p:nvSpPr>
          <p:cNvPr id="11" name="Footer Placeholder 13">
            <a:extLst>
              <a:ext uri="{FF2B5EF4-FFF2-40B4-BE49-F238E27FC236}">
                <a16:creationId xmlns:a16="http://schemas.microsoft.com/office/drawing/2014/main" id="{733670DB-D61D-154B-A770-81E189F3B33C}"/>
              </a:ext>
            </a:extLst>
          </p:cNvPr>
          <p:cNvSpPr>
            <a:spLocks noGrp="1"/>
          </p:cNvSpPr>
          <p:nvPr>
            <p:ph type="ftr" sz="quarter" idx="12"/>
          </p:nvPr>
        </p:nvSpPr>
        <p:spPr>
          <a:xfrm>
            <a:off x="1600200" y="6248400"/>
            <a:ext cx="4572000" cy="365125"/>
          </a:xfrm>
        </p:spPr>
        <p:txBody>
          <a:bodyPr rtlCol="0"/>
          <a:lstStyle>
            <a:lvl1pPr>
              <a:defRPr/>
            </a:lvl1pPr>
          </a:lstStyle>
          <a:p>
            <a:pPr>
              <a:defRPr/>
            </a:pPr>
            <a:endParaRPr lang="en-US"/>
          </a:p>
        </p:txBody>
      </p:sp>
    </p:spTree>
    <p:extLst>
      <p:ext uri="{BB962C8B-B14F-4D97-AF65-F5344CB8AC3E}">
        <p14:creationId xmlns:p14="http://schemas.microsoft.com/office/powerpoint/2010/main" val="41921217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a:extLst>
              <a:ext uri="{FF2B5EF4-FFF2-40B4-BE49-F238E27FC236}">
                <a16:creationId xmlns:a16="http://schemas.microsoft.com/office/drawing/2014/main" id="{6096FA5D-F8F7-094A-946F-9A733BC1F84F}"/>
              </a:ext>
            </a:extLst>
          </p:cNvPr>
          <p:cNvSpPr>
            <a:spLocks noGrp="1"/>
          </p:cNvSpPr>
          <p:nvPr>
            <p:ph type="dt" sz="half" idx="10"/>
          </p:nvPr>
        </p:nvSpPr>
        <p:spPr/>
        <p:txBody>
          <a:bodyPr/>
          <a:lstStyle>
            <a:lvl1pPr>
              <a:defRPr smtClean="0"/>
            </a:lvl1pPr>
          </a:lstStyle>
          <a:p>
            <a:pPr>
              <a:defRPr/>
            </a:pPr>
            <a:fld id="{093FC224-5F6A-4645-A61A-57739C52A06B}" type="datetime1">
              <a:rPr lang="en-US" altLang="en-US"/>
              <a:pPr>
                <a:defRPr/>
              </a:pPr>
              <a:t>4/28/19</a:t>
            </a:fld>
            <a:endParaRPr lang="en-US" altLang="en-US"/>
          </a:p>
        </p:txBody>
      </p:sp>
      <p:sp>
        <p:nvSpPr>
          <p:cNvPr id="5" name="Footer Placeholder 2">
            <a:extLst>
              <a:ext uri="{FF2B5EF4-FFF2-40B4-BE49-F238E27FC236}">
                <a16:creationId xmlns:a16="http://schemas.microsoft.com/office/drawing/2014/main" id="{61CE2D7D-3C75-E84C-B92E-AA84BEB0D350}"/>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22">
            <a:extLst>
              <a:ext uri="{FF2B5EF4-FFF2-40B4-BE49-F238E27FC236}">
                <a16:creationId xmlns:a16="http://schemas.microsoft.com/office/drawing/2014/main" id="{6BCC50F6-3019-DB40-870C-4B1CDA82C953}"/>
              </a:ext>
            </a:extLst>
          </p:cNvPr>
          <p:cNvSpPr>
            <a:spLocks noGrp="1"/>
          </p:cNvSpPr>
          <p:nvPr>
            <p:ph type="sldNum" sz="quarter" idx="12"/>
          </p:nvPr>
        </p:nvSpPr>
        <p:spPr/>
        <p:txBody>
          <a:bodyPr/>
          <a:lstStyle>
            <a:lvl1pPr>
              <a:defRPr smtClean="0"/>
            </a:lvl1pPr>
          </a:lstStyle>
          <a:p>
            <a:pPr>
              <a:defRPr/>
            </a:pPr>
            <a:fld id="{48BA3CE1-0DB5-9340-87DA-FD58B1D7420F}" type="slidenum">
              <a:rPr lang="en-US" altLang="en-US"/>
              <a:pPr>
                <a:defRPr/>
              </a:pPr>
              <a:t>‹#›</a:t>
            </a:fld>
            <a:endParaRPr lang="en-US" altLang="en-US"/>
          </a:p>
        </p:txBody>
      </p:sp>
    </p:spTree>
    <p:extLst>
      <p:ext uri="{BB962C8B-B14F-4D97-AF65-F5344CB8AC3E}">
        <p14:creationId xmlns:p14="http://schemas.microsoft.com/office/powerpoint/2010/main" val="4390540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DA94331-ECBE-8D4B-9490-55828CC87BC3}"/>
              </a:ext>
            </a:extLst>
          </p:cNvPr>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id="{04AF5768-98DD-734F-AFCB-522CBFC67B84}"/>
              </a:ext>
            </a:extLst>
          </p:cNvPr>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53473EA9-4D76-AE4A-8D46-DC50BD87A4D5}"/>
              </a:ext>
            </a:extLst>
          </p:cNvPr>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a:extLst>
              <a:ext uri="{FF2B5EF4-FFF2-40B4-BE49-F238E27FC236}">
                <a16:creationId xmlns:a16="http://schemas.microsoft.com/office/drawing/2014/main" id="{F5C24A3A-583F-F448-A1E9-D20A714905AB}"/>
              </a:ext>
            </a:extLst>
          </p:cNvPr>
          <p:cNvSpPr>
            <a:spLocks noGrp="1"/>
          </p:cNvSpPr>
          <p:nvPr>
            <p:ph type="dt" sz="half" idx="10"/>
          </p:nvPr>
        </p:nvSpPr>
        <p:spPr>
          <a:xfrm>
            <a:off x="6553200" y="6248400"/>
            <a:ext cx="2209800" cy="365125"/>
          </a:xfrm>
        </p:spPr>
        <p:txBody>
          <a:bodyPr/>
          <a:lstStyle>
            <a:lvl1pPr>
              <a:defRPr smtClean="0"/>
            </a:lvl1pPr>
          </a:lstStyle>
          <a:p>
            <a:pPr>
              <a:defRPr/>
            </a:pPr>
            <a:fld id="{92AD0A66-6A17-5F48-8729-5A7A4E0997F3}" type="datetime1">
              <a:rPr lang="en-US" altLang="en-US"/>
              <a:pPr>
                <a:defRPr/>
              </a:pPr>
              <a:t>4/28/19</a:t>
            </a:fld>
            <a:endParaRPr lang="en-US" altLang="en-US"/>
          </a:p>
        </p:txBody>
      </p:sp>
      <p:sp>
        <p:nvSpPr>
          <p:cNvPr id="8" name="Footer Placeholder 4">
            <a:extLst>
              <a:ext uri="{FF2B5EF4-FFF2-40B4-BE49-F238E27FC236}">
                <a16:creationId xmlns:a16="http://schemas.microsoft.com/office/drawing/2014/main" id="{4E565185-D827-BC4C-AAEB-0846AB601EF6}"/>
              </a:ext>
            </a:extLst>
          </p:cNvPr>
          <p:cNvSpPr>
            <a:spLocks noGrp="1"/>
          </p:cNvSpPr>
          <p:nvPr>
            <p:ph type="ftr" sz="quarter" idx="11"/>
          </p:nvPr>
        </p:nvSpPr>
        <p:spPr>
          <a:xfrm>
            <a:off x="457200" y="6248400"/>
            <a:ext cx="5573713" cy="365125"/>
          </a:xfrm>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22FFFA0D-5500-1A44-A37F-0A5742516624}"/>
              </a:ext>
            </a:extLst>
          </p:cNvPr>
          <p:cNvSpPr>
            <a:spLocks noGrp="1"/>
          </p:cNvSpPr>
          <p:nvPr>
            <p:ph type="sldNum" sz="quarter" idx="12"/>
          </p:nvPr>
        </p:nvSpPr>
        <p:spPr>
          <a:xfrm rot="5400000">
            <a:off x="5989638" y="144462"/>
            <a:ext cx="533400" cy="244475"/>
          </a:xfrm>
        </p:spPr>
        <p:txBody>
          <a:bodyPr/>
          <a:lstStyle>
            <a:lvl1pPr>
              <a:defRPr smtClean="0"/>
            </a:lvl1pPr>
          </a:lstStyle>
          <a:p>
            <a:pPr>
              <a:defRPr/>
            </a:pPr>
            <a:fld id="{837AD122-B888-A74E-9914-01842DA10715}" type="slidenum">
              <a:rPr lang="en-US" altLang="en-US"/>
              <a:pPr>
                <a:defRPr/>
              </a:pPr>
              <a:t>‹#›</a:t>
            </a:fld>
            <a:endParaRPr lang="en-US" altLang="en-US"/>
          </a:p>
        </p:txBody>
      </p:sp>
    </p:spTree>
    <p:extLst>
      <p:ext uri="{BB962C8B-B14F-4D97-AF65-F5344CB8AC3E}">
        <p14:creationId xmlns:p14="http://schemas.microsoft.com/office/powerpoint/2010/main" val="4096647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6" name="Date Placeholder 13">
            <a:extLst>
              <a:ext uri="{FF2B5EF4-FFF2-40B4-BE49-F238E27FC236}">
                <a16:creationId xmlns:a16="http://schemas.microsoft.com/office/drawing/2014/main" id="{8236AE7C-A176-E64B-B5A4-20866441F5F1}"/>
              </a:ext>
            </a:extLst>
          </p:cNvPr>
          <p:cNvSpPr>
            <a:spLocks noGrp="1"/>
          </p:cNvSpPr>
          <p:nvPr>
            <p:ph type="dt" sz="half" idx="10"/>
          </p:nvPr>
        </p:nvSpPr>
        <p:spPr/>
        <p:txBody>
          <a:bodyPr/>
          <a:lstStyle>
            <a:lvl1pPr>
              <a:defRPr/>
            </a:lvl1pPr>
          </a:lstStyle>
          <a:p>
            <a:pPr>
              <a:defRPr/>
            </a:pPr>
            <a:fld id="{CC9F5F9E-27CE-3041-B3E2-441BF325A551}" type="datetime1">
              <a:rPr lang="en-US" altLang="en-US"/>
              <a:pPr>
                <a:defRPr/>
              </a:pPr>
              <a:t>4/28/19</a:t>
            </a:fld>
            <a:endParaRPr lang="en-US" altLang="en-US"/>
          </a:p>
        </p:txBody>
      </p:sp>
      <p:sp>
        <p:nvSpPr>
          <p:cNvPr id="7" name="Footer Placeholder 2">
            <a:extLst>
              <a:ext uri="{FF2B5EF4-FFF2-40B4-BE49-F238E27FC236}">
                <a16:creationId xmlns:a16="http://schemas.microsoft.com/office/drawing/2014/main" id="{81575ADE-F9BA-414C-8907-D7D2E35D8E85}"/>
              </a:ext>
            </a:extLst>
          </p:cNvPr>
          <p:cNvSpPr>
            <a:spLocks noGrp="1"/>
          </p:cNvSpPr>
          <p:nvPr>
            <p:ph type="ftr" sz="quarter" idx="11"/>
          </p:nvPr>
        </p:nvSpPr>
        <p:spPr/>
        <p:txBody>
          <a:bodyPr/>
          <a:lstStyle>
            <a:lvl1pPr>
              <a:defRPr/>
            </a:lvl1pPr>
          </a:lstStyle>
          <a:p>
            <a:pPr>
              <a:defRPr/>
            </a:pPr>
            <a:endParaRPr lang="en-US"/>
          </a:p>
        </p:txBody>
      </p:sp>
      <p:sp>
        <p:nvSpPr>
          <p:cNvPr id="8" name="Slide Number Placeholder 22">
            <a:extLst>
              <a:ext uri="{FF2B5EF4-FFF2-40B4-BE49-F238E27FC236}">
                <a16:creationId xmlns:a16="http://schemas.microsoft.com/office/drawing/2014/main" id="{6602A4B1-9985-EB44-9859-28C5CFD15829}"/>
              </a:ext>
            </a:extLst>
          </p:cNvPr>
          <p:cNvSpPr>
            <a:spLocks noGrp="1"/>
          </p:cNvSpPr>
          <p:nvPr>
            <p:ph type="sldNum" sz="quarter" idx="12"/>
          </p:nvPr>
        </p:nvSpPr>
        <p:spPr/>
        <p:txBody>
          <a:bodyPr/>
          <a:lstStyle>
            <a:lvl1pPr>
              <a:defRPr/>
            </a:lvl1pPr>
          </a:lstStyle>
          <a:p>
            <a:pPr>
              <a:defRPr/>
            </a:pPr>
            <a:r>
              <a:rPr lang="en-US"/>
              <a:t>1</a:t>
            </a:r>
          </a:p>
        </p:txBody>
      </p:sp>
    </p:spTree>
    <p:extLst>
      <p:ext uri="{BB962C8B-B14F-4D97-AF65-F5344CB8AC3E}">
        <p14:creationId xmlns:p14="http://schemas.microsoft.com/office/powerpoint/2010/main" val="38590804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24578" name="Title Placeholder 21">
            <a:extLst>
              <a:ext uri="{FF2B5EF4-FFF2-40B4-BE49-F238E27FC236}">
                <a16:creationId xmlns:a16="http://schemas.microsoft.com/office/drawing/2014/main" id="{0A9BBBA9-9766-DD4E-A5BD-9E6FA71F5EFC}"/>
              </a:ext>
            </a:extLst>
          </p:cNvPr>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4579" name="Text Placeholder 12">
            <a:extLst>
              <a:ext uri="{FF2B5EF4-FFF2-40B4-BE49-F238E27FC236}">
                <a16:creationId xmlns:a16="http://schemas.microsoft.com/office/drawing/2014/main" id="{C300E41F-86A1-2D47-B0F1-45EB8A8F0B71}"/>
              </a:ext>
            </a:extLst>
          </p:cNvPr>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a:extLst>
              <a:ext uri="{FF2B5EF4-FFF2-40B4-BE49-F238E27FC236}">
                <a16:creationId xmlns:a16="http://schemas.microsoft.com/office/drawing/2014/main" id="{41DCE677-1F64-C641-85C9-4B6670C007DF}"/>
              </a:ext>
            </a:extLst>
          </p:cNvPr>
          <p:cNvSpPr>
            <a:spLocks noGrp="1"/>
          </p:cNvSpPr>
          <p:nvPr>
            <p:ph type="dt" sz="half" idx="2"/>
          </p:nvPr>
        </p:nvSpPr>
        <p:spPr>
          <a:xfrm>
            <a:off x="6096000" y="6248400"/>
            <a:ext cx="2667000" cy="365125"/>
          </a:xfrm>
          <a:prstGeom prst="rect">
            <a:avLst/>
          </a:prstGeom>
        </p:spPr>
        <p:txBody>
          <a:bodyPr vert="horz" wrap="square" lIns="91440" tIns="45720" rIns="91440" bIns="45720" numCol="1" anchor="ctr" anchorCtr="0" compatLnSpc="1">
            <a:prstTxWarp prst="textNoShape">
              <a:avLst/>
            </a:prstTxWarp>
          </a:bodyPr>
          <a:lstStyle>
            <a:lvl1pPr algn="r">
              <a:defRPr sz="1400" smtClean="0">
                <a:solidFill>
                  <a:schemeClr val="tx2"/>
                </a:solidFill>
                <a:latin typeface="Times" charset="0"/>
                <a:ea typeface="ＭＳ Ｐゴシック" charset="-128"/>
              </a:defRPr>
            </a:lvl1pPr>
          </a:lstStyle>
          <a:p>
            <a:pPr>
              <a:defRPr/>
            </a:pPr>
            <a:fld id="{FFA229DB-75FF-9046-B9BB-C33D20C0C87A}" type="datetime1">
              <a:rPr lang="en-US" altLang="en-US"/>
              <a:pPr>
                <a:defRPr/>
              </a:pPr>
              <a:t>4/28/19</a:t>
            </a:fld>
            <a:endParaRPr lang="en-US" altLang="en-US"/>
          </a:p>
        </p:txBody>
      </p:sp>
      <p:sp>
        <p:nvSpPr>
          <p:cNvPr id="3" name="Footer Placeholder 2">
            <a:extLst>
              <a:ext uri="{FF2B5EF4-FFF2-40B4-BE49-F238E27FC236}">
                <a16:creationId xmlns:a16="http://schemas.microsoft.com/office/drawing/2014/main" id="{FAD299E6-C31A-744A-85AE-BDF24017BA7E}"/>
              </a:ext>
            </a:extLst>
          </p:cNvPr>
          <p:cNvSpPr>
            <a:spLocks noGrp="1"/>
          </p:cNvSpPr>
          <p:nvPr>
            <p:ph type="ftr" sz="quarter" idx="3"/>
          </p:nvPr>
        </p:nvSpPr>
        <p:spPr>
          <a:xfrm>
            <a:off x="609600" y="6248400"/>
            <a:ext cx="5421313" cy="365125"/>
          </a:xfrm>
          <a:prstGeom prst="rect">
            <a:avLst/>
          </a:prstGeom>
        </p:spPr>
        <p:txBody>
          <a:bodyPr vert="horz" anchor="ctr"/>
          <a:lstStyle>
            <a:lvl1pPr algn="l">
              <a:defRPr sz="1400">
                <a:solidFill>
                  <a:schemeClr val="tx2"/>
                </a:solidFill>
                <a:latin typeface="Times" charset="0"/>
                <a:ea typeface="ＭＳ Ｐゴシック" charset="0"/>
                <a:cs typeface="ＭＳ Ｐゴシック" charset="0"/>
              </a:defRPr>
            </a:lvl1pPr>
          </a:lstStyle>
          <a:p>
            <a:pPr>
              <a:defRPr/>
            </a:pPr>
            <a:endParaRPr lang="en-US"/>
          </a:p>
        </p:txBody>
      </p:sp>
      <p:sp>
        <p:nvSpPr>
          <p:cNvPr id="7" name="Rectangle 6">
            <a:extLst>
              <a:ext uri="{FF2B5EF4-FFF2-40B4-BE49-F238E27FC236}">
                <a16:creationId xmlns:a16="http://schemas.microsoft.com/office/drawing/2014/main" id="{6285B5B1-AC6D-C349-A1C2-B2CD7B84F2D4}"/>
              </a:ext>
            </a:extLst>
          </p:cNvPr>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a:extLst>
              <a:ext uri="{FF2B5EF4-FFF2-40B4-BE49-F238E27FC236}">
                <a16:creationId xmlns:a16="http://schemas.microsoft.com/office/drawing/2014/main" id="{1D086DEA-8F8F-7B4E-A72D-F7D811474205}"/>
              </a:ext>
            </a:extLst>
          </p:cNvPr>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a:extLst>
              <a:ext uri="{FF2B5EF4-FFF2-40B4-BE49-F238E27FC236}">
                <a16:creationId xmlns:a16="http://schemas.microsoft.com/office/drawing/2014/main" id="{93A8A0B1-F128-B842-978D-F4B9FE43A329}"/>
              </a:ext>
            </a:extLst>
          </p:cNvPr>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a:extLst>
              <a:ext uri="{FF2B5EF4-FFF2-40B4-BE49-F238E27FC236}">
                <a16:creationId xmlns:a16="http://schemas.microsoft.com/office/drawing/2014/main" id="{388E4366-DDF4-514F-BDC3-6C5AC501A6C7}"/>
              </a:ext>
            </a:extLst>
          </p:cNvPr>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400" b="1">
                <a:solidFill>
                  <a:srgbClr val="FFFFFF"/>
                </a:solidFill>
                <a:latin typeface="Times" charset="0"/>
                <a:ea typeface="ＭＳ Ｐゴシック" charset="-128"/>
              </a:defRPr>
            </a:lvl1pPr>
          </a:lstStyle>
          <a:p>
            <a:pPr>
              <a:defRPr/>
            </a:pPr>
            <a:r>
              <a:rPr lang="en-US"/>
              <a:t>1</a:t>
            </a:r>
          </a:p>
        </p:txBody>
      </p:sp>
    </p:spTree>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85" r:id="rId5"/>
    <p:sldLayoutId id="2147483791" r:id="rId6"/>
    <p:sldLayoutId id="2147483792" r:id="rId7"/>
    <p:sldLayoutId id="2147483793" r:id="rId8"/>
    <p:sldLayoutId id="2147483794" r:id="rId9"/>
    <p:sldLayoutId id="2147483795" r:id="rId10"/>
    <p:sldLayoutId id="2147483796" r:id="rId11"/>
    <p:sldLayoutId id="2147483786" r:id="rId12"/>
  </p:sldLayoutIdLst>
  <p:txStyles>
    <p:titleStyle>
      <a:lvl1pPr algn="l" rtl="0" fontAlgn="base">
        <a:spcBef>
          <a:spcPct val="0"/>
        </a:spcBef>
        <a:spcAft>
          <a:spcPct val="0"/>
        </a:spcAft>
        <a:defRPr sz="3600" kern="1200">
          <a:solidFill>
            <a:schemeClr val="tx2"/>
          </a:solidFill>
          <a:latin typeface="+mj-lt"/>
          <a:ea typeface="ＭＳ Ｐゴシック" charset="0"/>
          <a:cs typeface="ＭＳ Ｐゴシック" charset="0"/>
        </a:defRPr>
      </a:lvl1pPr>
      <a:lvl2pPr algn="l" rtl="0" fontAlgn="base">
        <a:spcBef>
          <a:spcPct val="0"/>
        </a:spcBef>
        <a:spcAft>
          <a:spcPct val="0"/>
        </a:spcAft>
        <a:defRPr sz="3600">
          <a:solidFill>
            <a:schemeClr val="tx2"/>
          </a:solidFill>
          <a:latin typeface="Calibri" charset="0"/>
          <a:ea typeface="ＭＳ Ｐゴシック" charset="0"/>
          <a:cs typeface="ＭＳ Ｐゴシック" charset="0"/>
        </a:defRPr>
      </a:lvl2pPr>
      <a:lvl3pPr algn="l" rtl="0" fontAlgn="base">
        <a:spcBef>
          <a:spcPct val="0"/>
        </a:spcBef>
        <a:spcAft>
          <a:spcPct val="0"/>
        </a:spcAft>
        <a:defRPr sz="3600">
          <a:solidFill>
            <a:schemeClr val="tx2"/>
          </a:solidFill>
          <a:latin typeface="Calibri" charset="0"/>
          <a:ea typeface="ＭＳ Ｐゴシック" charset="0"/>
          <a:cs typeface="ＭＳ Ｐゴシック" charset="0"/>
        </a:defRPr>
      </a:lvl3pPr>
      <a:lvl4pPr algn="l" rtl="0" fontAlgn="base">
        <a:spcBef>
          <a:spcPct val="0"/>
        </a:spcBef>
        <a:spcAft>
          <a:spcPct val="0"/>
        </a:spcAft>
        <a:defRPr sz="3600">
          <a:solidFill>
            <a:schemeClr val="tx2"/>
          </a:solidFill>
          <a:latin typeface="Calibri" charset="0"/>
          <a:ea typeface="ＭＳ Ｐゴシック" charset="0"/>
          <a:cs typeface="ＭＳ Ｐゴシック" charset="0"/>
        </a:defRPr>
      </a:lvl4pPr>
      <a:lvl5pPr algn="l" rtl="0" fontAlgn="base">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fontAlgn="base">
        <a:spcBef>
          <a:spcPts val="700"/>
        </a:spcBef>
        <a:spcAft>
          <a:spcPct val="0"/>
        </a:spcAft>
        <a:buClr>
          <a:schemeClr val="accent2"/>
        </a:buClr>
        <a:buSzPct val="60000"/>
        <a:buFont typeface="Wingdings" pitchFamily="2" charset="2"/>
        <a:buChar char=""/>
        <a:defRPr sz="2800" kern="1200">
          <a:solidFill>
            <a:schemeClr val="tx1"/>
          </a:solidFill>
          <a:latin typeface="+mn-lt"/>
          <a:ea typeface="ＭＳ Ｐゴシック" charset="0"/>
          <a:cs typeface="ＭＳ Ｐゴシック" charset="0"/>
        </a:defRPr>
      </a:lvl1pPr>
      <a:lvl2pPr marL="639763" indent="-273050" algn="l" rtl="0" fontAlgn="base">
        <a:spcBef>
          <a:spcPts val="550"/>
        </a:spcBef>
        <a:spcAft>
          <a:spcPct val="0"/>
        </a:spcAft>
        <a:buClr>
          <a:schemeClr val="accent1"/>
        </a:buClr>
        <a:buSzPct val="70000"/>
        <a:buFont typeface="Wingdings 2" pitchFamily="2" charset="2"/>
        <a:buChar char=""/>
        <a:defRPr sz="2400" kern="1200">
          <a:solidFill>
            <a:schemeClr val="tx1"/>
          </a:solidFill>
          <a:latin typeface="+mn-lt"/>
          <a:ea typeface="ＭＳ Ｐゴシック" charset="0"/>
          <a:cs typeface="+mn-cs"/>
        </a:defRPr>
      </a:lvl2pPr>
      <a:lvl3pPr marL="914400" indent="-228600" algn="l" rtl="0" fontAlgn="base">
        <a:spcBef>
          <a:spcPts val="500"/>
        </a:spcBef>
        <a:spcAft>
          <a:spcPct val="0"/>
        </a:spcAft>
        <a:buClr>
          <a:schemeClr val="accent2"/>
        </a:buClr>
        <a:buSzPct val="75000"/>
        <a:buFont typeface="Wingdings" pitchFamily="2" charset="2"/>
        <a:buChar char=""/>
        <a:defRPr sz="2400" kern="1200">
          <a:solidFill>
            <a:schemeClr val="tx1"/>
          </a:solidFill>
          <a:latin typeface="+mn-lt"/>
          <a:ea typeface="ＭＳ Ｐゴシック" charset="0"/>
          <a:cs typeface="+mn-cs"/>
        </a:defRPr>
      </a:lvl3pPr>
      <a:lvl4pPr marL="1371600" indent="-228600" algn="l" rtl="0" fontAlgn="base">
        <a:spcBef>
          <a:spcPts val="400"/>
        </a:spcBef>
        <a:spcAft>
          <a:spcPct val="0"/>
        </a:spcAft>
        <a:buClr>
          <a:srgbClr val="A04DA3"/>
        </a:buClr>
        <a:buSzPct val="75000"/>
        <a:buFont typeface="Wingdings" pitchFamily="2" charset="2"/>
        <a:buChar char=""/>
        <a:defRPr sz="2000" kern="1200">
          <a:solidFill>
            <a:schemeClr val="tx1"/>
          </a:solidFill>
          <a:latin typeface="+mn-lt"/>
          <a:ea typeface="ＭＳ Ｐゴシック" charset="0"/>
          <a:cs typeface="+mn-cs"/>
        </a:defRPr>
      </a:lvl4pPr>
      <a:lvl5pPr marL="1828800" indent="-228600" algn="l" rtl="0" fontAlgn="base">
        <a:spcBef>
          <a:spcPts val="400"/>
        </a:spcBef>
        <a:spcAft>
          <a:spcPct val="0"/>
        </a:spcAft>
        <a:buClr>
          <a:srgbClr val="C4652D"/>
        </a:buClr>
        <a:buSzPct val="65000"/>
        <a:buFont typeface="Wingdings" pitchFamily="2"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11.em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a:extLst>
              <a:ext uri="{FF2B5EF4-FFF2-40B4-BE49-F238E27FC236}">
                <a16:creationId xmlns:a16="http://schemas.microsoft.com/office/drawing/2014/main" id="{3DB5E337-B2D8-0445-86F0-2A73BA393ABF}"/>
              </a:ext>
            </a:extLst>
          </p:cNvPr>
          <p:cNvSpPr>
            <a:spLocks noGrp="1" noChangeArrowheads="1"/>
          </p:cNvSpPr>
          <p:nvPr>
            <p:ph type="ctrTitle"/>
          </p:nvPr>
        </p:nvSpPr>
        <p:spPr/>
        <p:txBody>
          <a:bodyPr/>
          <a:lstStyle/>
          <a:p>
            <a:pPr>
              <a:defRPr/>
            </a:pPr>
            <a:r>
              <a:rPr lang="en-US" altLang="en-US">
                <a:ea typeface="ＭＳ Ｐゴシック" panose="020B0600070205080204" pitchFamily="34" charset="-128"/>
              </a:rPr>
              <a:t>Trading Costs and Taxes</a:t>
            </a:r>
          </a:p>
        </p:txBody>
      </p:sp>
      <p:sp>
        <p:nvSpPr>
          <p:cNvPr id="237571" name="Rectangle 3">
            <a:extLst>
              <a:ext uri="{FF2B5EF4-FFF2-40B4-BE49-F238E27FC236}">
                <a16:creationId xmlns:a16="http://schemas.microsoft.com/office/drawing/2014/main" id="{13A63DB2-0CF7-D440-88E1-5637D6EE3BCC}"/>
              </a:ext>
            </a:extLst>
          </p:cNvPr>
          <p:cNvSpPr>
            <a:spLocks noGrp="1" noChangeArrowheads="1"/>
          </p:cNvSpPr>
          <p:nvPr>
            <p:ph type="subTitle" idx="1"/>
          </p:nvPr>
        </p:nvSpPr>
        <p:spPr>
          <a:xfrm>
            <a:off x="2362200" y="6049963"/>
            <a:ext cx="6705600" cy="685800"/>
          </a:xfrm>
        </p:spPr>
        <p:txBody>
          <a:bodyPr rtlCol="0"/>
          <a:lstStyle/>
          <a:p>
            <a:pPr fontAlgn="auto">
              <a:spcAft>
                <a:spcPts val="0"/>
              </a:spcAft>
              <a:buFont typeface="Arial"/>
              <a:buNone/>
              <a:defRPr/>
            </a:pPr>
            <a:r>
              <a:rPr lang="en-US">
                <a:ea typeface="+mn-ea"/>
                <a:cs typeface="+mn-cs"/>
              </a:rPr>
              <a:t>Aswath Damodaran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Rectangle 2">
            <a:extLst>
              <a:ext uri="{FF2B5EF4-FFF2-40B4-BE49-F238E27FC236}">
                <a16:creationId xmlns:a16="http://schemas.microsoft.com/office/drawing/2014/main" id="{C1901CA1-D009-9840-93C0-5826E53034CE}"/>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The Components of Trading Costs</a:t>
            </a:r>
          </a:p>
        </p:txBody>
      </p:sp>
      <p:sp>
        <p:nvSpPr>
          <p:cNvPr id="3074" name="Rectangle 3">
            <a:extLst>
              <a:ext uri="{FF2B5EF4-FFF2-40B4-BE49-F238E27FC236}">
                <a16:creationId xmlns:a16="http://schemas.microsoft.com/office/drawing/2014/main" id="{FF05FE00-F5B5-A940-8BFB-4F11B2B5DD74}"/>
              </a:ext>
            </a:extLst>
          </p:cNvPr>
          <p:cNvSpPr>
            <a:spLocks noGrp="1"/>
          </p:cNvSpPr>
          <p:nvPr>
            <p:ph sz="quarter" idx="1"/>
          </p:nvPr>
        </p:nvSpPr>
        <p:spPr>
          <a:xfrm>
            <a:off x="612775" y="1600200"/>
            <a:ext cx="8153400" cy="4495800"/>
          </a:xfrm>
        </p:spPr>
        <p:txBody>
          <a:bodyPr/>
          <a:lstStyle/>
          <a:p>
            <a:pPr marL="514350" indent="-514350">
              <a:lnSpc>
                <a:spcPct val="80000"/>
              </a:lnSpc>
              <a:buFont typeface="Calibri" panose="020F0502020204030204" pitchFamily="34" charset="0"/>
              <a:buAutoNum type="arabicPeriod"/>
            </a:pPr>
            <a:r>
              <a:rPr lang="en-US" altLang="en-US" sz="2200" u="sng">
                <a:ea typeface="ＭＳ Ｐゴシック" panose="020B0600070205080204" pitchFamily="34" charset="-128"/>
              </a:rPr>
              <a:t>Brokerage Cost</a:t>
            </a:r>
            <a:r>
              <a:rPr lang="en-US" altLang="en-US" sz="2200">
                <a:ea typeface="ＭＳ Ｐゴシック" panose="020B0600070205080204" pitchFamily="34" charset="-128"/>
              </a:rPr>
              <a:t>: This is the most explicit of the costs that any investor pays but it is usually the smallest component. </a:t>
            </a:r>
          </a:p>
          <a:p>
            <a:pPr marL="514350" indent="-514350">
              <a:lnSpc>
                <a:spcPct val="80000"/>
              </a:lnSpc>
              <a:buFont typeface="Calibri" panose="020F0502020204030204" pitchFamily="34" charset="0"/>
              <a:buAutoNum type="arabicPeriod"/>
            </a:pPr>
            <a:r>
              <a:rPr lang="en-US" altLang="en-US" sz="2200" u="sng">
                <a:ea typeface="ＭＳ Ｐゴシック" panose="020B0600070205080204" pitchFamily="34" charset="-128"/>
              </a:rPr>
              <a:t>Bid-Ask Spread</a:t>
            </a:r>
            <a:r>
              <a:rPr lang="en-US" altLang="en-US" sz="2200">
                <a:ea typeface="ＭＳ Ｐゴシック" panose="020B0600070205080204" pitchFamily="34" charset="-128"/>
              </a:rPr>
              <a:t>: The spread between the price at which you can buy an asset (the dealer</a:t>
            </a:r>
            <a:r>
              <a:rPr lang="ja-JP" altLang="en-US" sz="2200">
                <a:ea typeface="ＭＳ Ｐゴシック" panose="020B0600070205080204" pitchFamily="34" charset="-128"/>
              </a:rPr>
              <a:t>’</a:t>
            </a:r>
            <a:r>
              <a:rPr lang="en-US" altLang="ja-JP" sz="2200">
                <a:ea typeface="ＭＳ Ｐゴシック" panose="020B0600070205080204" pitchFamily="34" charset="-128"/>
              </a:rPr>
              <a:t>s ask price) and the price at which you can sell the same asset at the same point in time (the dealer</a:t>
            </a:r>
            <a:r>
              <a:rPr lang="ja-JP" altLang="en-US" sz="2200">
                <a:ea typeface="ＭＳ Ｐゴシック" panose="020B0600070205080204" pitchFamily="34" charset="-128"/>
              </a:rPr>
              <a:t>’</a:t>
            </a:r>
            <a:r>
              <a:rPr lang="en-US" altLang="ja-JP" sz="2200">
                <a:ea typeface="ＭＳ Ｐゴシック" panose="020B0600070205080204" pitchFamily="34" charset="-128"/>
              </a:rPr>
              <a:t>s bid price). </a:t>
            </a:r>
          </a:p>
          <a:p>
            <a:pPr marL="514350" indent="-514350">
              <a:lnSpc>
                <a:spcPct val="80000"/>
              </a:lnSpc>
              <a:buFont typeface="Calibri" panose="020F0502020204030204" pitchFamily="34" charset="0"/>
              <a:buAutoNum type="arabicPeriod"/>
            </a:pPr>
            <a:r>
              <a:rPr lang="en-US" altLang="en-US" sz="2200" u="sng">
                <a:ea typeface="ＭＳ Ｐゴシック" panose="020B0600070205080204" pitchFamily="34" charset="-128"/>
              </a:rPr>
              <a:t>Price Impact</a:t>
            </a:r>
            <a:r>
              <a:rPr lang="en-US" altLang="en-US" sz="2200">
                <a:ea typeface="ＭＳ Ｐゴシック" panose="020B0600070205080204" pitchFamily="34" charset="-128"/>
              </a:rPr>
              <a:t>: The price impact that an investor can create by trading on an asset, pushing the price up when buying the asset and pushing it down while selling. </a:t>
            </a:r>
          </a:p>
          <a:p>
            <a:pPr marL="514350" indent="-514350">
              <a:lnSpc>
                <a:spcPct val="80000"/>
              </a:lnSpc>
              <a:buFont typeface="Calibri" panose="020F0502020204030204" pitchFamily="34" charset="0"/>
              <a:buAutoNum type="arabicPeriod"/>
            </a:pPr>
            <a:r>
              <a:rPr lang="en-US" altLang="en-US" sz="2200" u="sng">
                <a:ea typeface="ＭＳ Ｐゴシック" panose="020B0600070205080204" pitchFamily="34" charset="-128"/>
              </a:rPr>
              <a:t>Opportunity Cost</a:t>
            </a:r>
            <a:r>
              <a:rPr lang="en-US" altLang="en-US" sz="2200">
                <a:ea typeface="ＭＳ Ｐゴシック" panose="020B0600070205080204" pitchFamily="34" charset="-128"/>
              </a:rPr>
              <a:t>: There is the opportunity cost associated with waiting to trade. While being a patient trader may reduce the previous two components of trading cost, the waiting can cost profits both on trades that are made and in terms of trades that would have been profitable if made instantaneously but which became unprofitable as a result of the waiting.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2">
            <a:extLst>
              <a:ext uri="{FF2B5EF4-FFF2-40B4-BE49-F238E27FC236}">
                <a16:creationId xmlns:a16="http://schemas.microsoft.com/office/drawing/2014/main" id="{BC513F27-6399-264C-BAF7-68F5B1EF401B}"/>
              </a:ext>
            </a:extLst>
          </p:cNvPr>
          <p:cNvSpPr>
            <a:spLocks noGrp="1" noChangeArrowheads="1"/>
          </p:cNvSpPr>
          <p:nvPr>
            <p:ph type="title"/>
          </p:nvPr>
        </p:nvSpPr>
        <p:spPr>
          <a:xfrm>
            <a:off x="612775" y="228600"/>
            <a:ext cx="8153400" cy="990600"/>
          </a:xfrm>
        </p:spPr>
        <p:txBody>
          <a:bodyPr rtlCol="0">
            <a:normAutofit/>
          </a:bodyPr>
          <a:lstStyle/>
          <a:p>
            <a:pPr fontAlgn="auto">
              <a:spcAft>
                <a:spcPts val="0"/>
              </a:spcAft>
              <a:defRPr/>
            </a:pPr>
            <a:r>
              <a:rPr lang="en-US">
                <a:ea typeface="+mj-ea"/>
                <a:cs typeface="+mj-cs"/>
              </a:rPr>
              <a:t>Simple Evidence of a Trading Cost Drag</a:t>
            </a:r>
          </a:p>
        </p:txBody>
      </p:sp>
      <p:sp>
        <p:nvSpPr>
          <p:cNvPr id="4098" name="Rectangle 3">
            <a:extLst>
              <a:ext uri="{FF2B5EF4-FFF2-40B4-BE49-F238E27FC236}">
                <a16:creationId xmlns:a16="http://schemas.microsoft.com/office/drawing/2014/main" id="{FB98B536-F717-A149-957F-2C5FC5A1FD64}"/>
              </a:ext>
            </a:extLst>
          </p:cNvPr>
          <p:cNvSpPr>
            <a:spLocks noGrp="1"/>
          </p:cNvSpPr>
          <p:nvPr>
            <p:ph sz="quarter" idx="1"/>
          </p:nvPr>
        </p:nvSpPr>
        <p:spPr>
          <a:xfrm>
            <a:off x="612775" y="1600200"/>
            <a:ext cx="8153400" cy="4495800"/>
          </a:xfrm>
        </p:spPr>
        <p:txBody>
          <a:bodyPr/>
          <a:lstStyle/>
          <a:p>
            <a:pPr>
              <a:lnSpc>
                <a:spcPct val="90000"/>
              </a:lnSpc>
            </a:pPr>
            <a:r>
              <a:rPr lang="en-US" altLang="en-US" sz="2700">
                <a:ea typeface="ＭＳ Ｐゴシック" panose="020B0600070205080204" pitchFamily="34" charset="-128"/>
              </a:rPr>
              <a:t>Active money managers trade because they believe that there is profit in trading, and the return to any active money manager has three ingredients to it:</a:t>
            </a:r>
          </a:p>
          <a:p>
            <a:pPr lvl="1">
              <a:lnSpc>
                <a:spcPct val="90000"/>
              </a:lnSpc>
            </a:pPr>
            <a:r>
              <a:rPr lang="en-US" altLang="en-US">
                <a:ea typeface="ＭＳ Ｐゴシック" panose="020B0600070205080204" pitchFamily="34" charset="-128"/>
              </a:rPr>
              <a:t>Return on active money manager = Expected ReturnRisk + Return from active trading - Trading costs</a:t>
            </a:r>
          </a:p>
          <a:p>
            <a:pPr>
              <a:lnSpc>
                <a:spcPct val="90000"/>
              </a:lnSpc>
            </a:pPr>
            <a:r>
              <a:rPr lang="en-US" altLang="en-US" sz="2700">
                <a:ea typeface="ＭＳ Ｐゴシック" panose="020B0600070205080204" pitchFamily="34" charset="-128"/>
              </a:rPr>
              <a:t>The average active money manager makes about 1% less than the market. If we assume that the return to active trading is zero across all active money managers, the trading costs have to be roughly 1%. If we believe that there is a payoff to active trading, the trading costs must be much higher.</a:t>
            </a:r>
          </a:p>
          <a:p>
            <a:pPr>
              <a:lnSpc>
                <a:spcPct val="90000"/>
              </a:lnSpc>
            </a:pPr>
            <a:endParaRPr lang="en-US" altLang="en-US" sz="2700">
              <a:ea typeface="ＭＳ Ｐゴシック" panose="020B0600070205080204" pitchFamily="34" charset="-128"/>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58D4CA-28D0-9644-8D7F-B61D85AD02A9}"/>
              </a:ext>
            </a:extLst>
          </p:cNvPr>
          <p:cNvSpPr>
            <a:spLocks noGrp="1"/>
          </p:cNvSpPr>
          <p:nvPr>
            <p:ph type="title"/>
          </p:nvPr>
        </p:nvSpPr>
        <p:spPr>
          <a:xfrm>
            <a:off x="612775" y="228600"/>
            <a:ext cx="8153400" cy="990600"/>
          </a:xfrm>
        </p:spPr>
        <p:txBody>
          <a:bodyPr>
            <a:normAutofit fontScale="90000"/>
          </a:bodyPr>
          <a:lstStyle/>
          <a:p>
            <a:pPr>
              <a:defRPr/>
            </a:pPr>
            <a:r>
              <a:rPr lang="en-US" altLang="en-US" sz="4000">
                <a:ea typeface="ＭＳ Ｐゴシック" panose="020B0600070205080204" pitchFamily="34" charset="-128"/>
              </a:rPr>
              <a:t>Many a slip… The Value Line experience..</a:t>
            </a:r>
          </a:p>
        </p:txBody>
      </p:sp>
      <p:pic>
        <p:nvPicPr>
          <p:cNvPr id="5122" name="Content Placeholder 3">
            <a:extLst>
              <a:ext uri="{FF2B5EF4-FFF2-40B4-BE49-F238E27FC236}">
                <a16:creationId xmlns:a16="http://schemas.microsoft.com/office/drawing/2014/main" id="{E49FDBAD-3A43-7B45-B56A-6B6B2A07081D}"/>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1401763" y="1600200"/>
            <a:ext cx="6575425" cy="4495800"/>
          </a:xfr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2">
            <a:extLst>
              <a:ext uri="{FF2B5EF4-FFF2-40B4-BE49-F238E27FC236}">
                <a16:creationId xmlns:a16="http://schemas.microsoft.com/office/drawing/2014/main" id="{C4BA10CB-3B03-CA47-BE87-9B4D3D689F74}"/>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1. The Bid Ask Spread</a:t>
            </a:r>
          </a:p>
        </p:txBody>
      </p:sp>
      <p:sp>
        <p:nvSpPr>
          <p:cNvPr id="239619" name="Rectangle 3">
            <a:extLst>
              <a:ext uri="{FF2B5EF4-FFF2-40B4-BE49-F238E27FC236}">
                <a16:creationId xmlns:a16="http://schemas.microsoft.com/office/drawing/2014/main" id="{3F2590F6-EFD6-0946-8B41-C362511C2D60}"/>
              </a:ext>
            </a:extLst>
          </p:cNvPr>
          <p:cNvSpPr>
            <a:spLocks noGrp="1" noChangeArrowheads="1"/>
          </p:cNvSpPr>
          <p:nvPr>
            <p:ph sz="quarter" idx="1"/>
          </p:nvPr>
        </p:nvSpPr>
        <p:spPr>
          <a:xfrm>
            <a:off x="612775" y="1600200"/>
            <a:ext cx="8153400" cy="4495800"/>
          </a:xfrm>
        </p:spPr>
        <p:txBody>
          <a:bodyPr rtlCol="0">
            <a:normAutofit lnSpcReduction="10000"/>
          </a:bodyPr>
          <a:lstStyle/>
          <a:p>
            <a:pPr fontAlgn="auto">
              <a:spcAft>
                <a:spcPts val="0"/>
              </a:spcAft>
              <a:buFont typeface="Arial"/>
              <a:buChar char="•"/>
              <a:defRPr/>
            </a:pPr>
            <a:r>
              <a:rPr lang="en-US">
                <a:ea typeface="+mn-ea"/>
                <a:cs typeface="+mn-cs"/>
              </a:rPr>
              <a:t>In most markets, there is a dealer or market maker who sets the bid-ask spread, and there are three types of costs that the dealer faces that the spread is designed to cover. </a:t>
            </a:r>
          </a:p>
          <a:p>
            <a:pPr lvl="1" fontAlgn="auto">
              <a:spcAft>
                <a:spcPts val="0"/>
              </a:spcAft>
              <a:buFont typeface="Arial"/>
              <a:buChar char="–"/>
              <a:defRPr/>
            </a:pPr>
            <a:r>
              <a:rPr lang="en-US">
                <a:ea typeface="+mn-ea"/>
              </a:rPr>
              <a:t>The first is the risk cost of holding inventory; </a:t>
            </a:r>
          </a:p>
          <a:p>
            <a:pPr lvl="1" fontAlgn="auto">
              <a:spcAft>
                <a:spcPts val="0"/>
              </a:spcAft>
              <a:buFont typeface="Arial"/>
              <a:buChar char="–"/>
              <a:defRPr/>
            </a:pPr>
            <a:r>
              <a:rPr lang="en-US">
                <a:ea typeface="+mn-ea"/>
              </a:rPr>
              <a:t>the second is the cost of processing orders and </a:t>
            </a:r>
          </a:p>
          <a:p>
            <a:pPr lvl="1" fontAlgn="auto">
              <a:spcAft>
                <a:spcPts val="0"/>
              </a:spcAft>
              <a:buFont typeface="Arial"/>
              <a:buChar char="–"/>
              <a:defRPr/>
            </a:pPr>
            <a:r>
              <a:rPr lang="en-US">
                <a:ea typeface="+mn-ea"/>
              </a:rPr>
              <a:t>the final cost is the cost of trading with more informed investors.</a:t>
            </a:r>
          </a:p>
          <a:p>
            <a:pPr fontAlgn="auto">
              <a:spcAft>
                <a:spcPts val="0"/>
              </a:spcAft>
              <a:buFont typeface="Arial"/>
              <a:buChar char="•"/>
              <a:defRPr/>
            </a:pPr>
            <a:r>
              <a:rPr lang="en-US">
                <a:ea typeface="+mn-ea"/>
                <a:cs typeface="+mn-cs"/>
              </a:rPr>
              <a:t> The spread has to be large enough to cover these costs and yield a reasonable profit to the market maker on his or her investment in the profession. </a:t>
            </a:r>
          </a:p>
          <a:p>
            <a:pPr fontAlgn="auto">
              <a:spcAft>
                <a:spcPts val="0"/>
              </a:spcAft>
              <a:buFont typeface="Arial"/>
              <a:buChar char="•"/>
              <a:defRPr/>
            </a:pPr>
            <a:endParaRPr lang="en-US">
              <a:ea typeface="+mn-ea"/>
              <a:cs typeface="+mn-c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EF617-328D-384D-8E49-3C522BC466D2}"/>
              </a:ext>
            </a:extLst>
          </p:cNvPr>
          <p:cNvSpPr>
            <a:spLocks noGrp="1"/>
          </p:cNvSpPr>
          <p:nvPr>
            <p:ph type="title"/>
          </p:nvPr>
        </p:nvSpPr>
        <p:spPr>
          <a:xfrm>
            <a:off x="612775" y="228600"/>
            <a:ext cx="8153400" cy="990600"/>
          </a:xfrm>
        </p:spPr>
        <p:txBody>
          <a:bodyPr rtlCol="0">
            <a:normAutofit/>
          </a:bodyPr>
          <a:lstStyle/>
          <a:p>
            <a:pPr fontAlgn="auto">
              <a:spcAft>
                <a:spcPts val="0"/>
              </a:spcAft>
              <a:defRPr/>
            </a:pPr>
            <a:r>
              <a:rPr lang="en-US">
                <a:ea typeface="+mj-ea"/>
                <a:cs typeface="+mj-cs"/>
              </a:rPr>
              <a:t>Factors determining the bid-ask spread</a:t>
            </a:r>
            <a:endParaRPr lang="en-US" dirty="0">
              <a:ea typeface="+mj-ea"/>
              <a:cs typeface="+mj-cs"/>
            </a:endParaRPr>
          </a:p>
        </p:txBody>
      </p:sp>
      <p:sp>
        <p:nvSpPr>
          <p:cNvPr id="3" name="Content Placeholder 2">
            <a:extLst>
              <a:ext uri="{FF2B5EF4-FFF2-40B4-BE49-F238E27FC236}">
                <a16:creationId xmlns:a16="http://schemas.microsoft.com/office/drawing/2014/main" id="{EA1D820F-71E2-4549-93E8-6481502C9F4A}"/>
              </a:ext>
            </a:extLst>
          </p:cNvPr>
          <p:cNvSpPr>
            <a:spLocks noGrp="1"/>
          </p:cNvSpPr>
          <p:nvPr>
            <p:ph sz="quarter" idx="1"/>
          </p:nvPr>
        </p:nvSpPr>
        <p:spPr>
          <a:xfrm>
            <a:off x="612775" y="1600200"/>
            <a:ext cx="8153400" cy="4495800"/>
          </a:xfrm>
        </p:spPr>
        <p:txBody>
          <a:bodyPr rtlCol="0">
            <a:normAutofit fontScale="77500" lnSpcReduction="20000"/>
          </a:bodyPr>
          <a:lstStyle/>
          <a:p>
            <a:pPr marL="514350" indent="-514350" fontAlgn="auto">
              <a:spcAft>
                <a:spcPts val="0"/>
              </a:spcAft>
              <a:buFont typeface="+mj-lt"/>
              <a:buAutoNum type="arabicPeriod"/>
              <a:defRPr/>
            </a:pPr>
            <a:r>
              <a:rPr lang="en-US" u="sng" dirty="0">
                <a:ea typeface="+mn-ea"/>
                <a:cs typeface="+mn-cs"/>
              </a:rPr>
              <a:t>Liqui</a:t>
            </a:r>
            <a:r>
              <a:rPr lang="en-US" dirty="0">
                <a:ea typeface="+mn-ea"/>
                <a:cs typeface="+mn-cs"/>
              </a:rPr>
              <a:t>dity: More liquid stocks have lower bid-ask spreads.</a:t>
            </a:r>
          </a:p>
          <a:p>
            <a:pPr marL="514350" indent="-514350" fontAlgn="auto">
              <a:spcAft>
                <a:spcPts val="0"/>
              </a:spcAft>
              <a:buFont typeface="+mj-lt"/>
              <a:buAutoNum type="arabicPeriod"/>
              <a:defRPr/>
            </a:pPr>
            <a:r>
              <a:rPr lang="en-US" u="sng" dirty="0">
                <a:ea typeface="+mn-ea"/>
                <a:cs typeface="+mn-cs"/>
              </a:rPr>
              <a:t>Ownership structure</a:t>
            </a:r>
            <a:r>
              <a:rPr lang="en-US" dirty="0">
                <a:ea typeface="+mn-ea"/>
                <a:cs typeface="+mn-cs"/>
              </a:rPr>
              <a:t>: Stocks with increases in institutional activity report higher bid-ask spreads (perhaps because institutional investors tend to be more likely to be informed?)</a:t>
            </a:r>
          </a:p>
          <a:p>
            <a:pPr marL="514350" indent="-514350" fontAlgn="auto">
              <a:spcAft>
                <a:spcPts val="0"/>
              </a:spcAft>
              <a:buFont typeface="+mj-lt"/>
              <a:buAutoNum type="arabicPeriod"/>
              <a:defRPr/>
            </a:pPr>
            <a:r>
              <a:rPr lang="en-US" u="sng" dirty="0">
                <a:ea typeface="+mn-ea"/>
                <a:cs typeface="+mn-cs"/>
              </a:rPr>
              <a:t>Riskiness</a:t>
            </a:r>
            <a:r>
              <a:rPr lang="en-US" dirty="0">
                <a:ea typeface="+mn-ea"/>
                <a:cs typeface="+mn-cs"/>
              </a:rPr>
              <a:t>: Riskier stocks tend to have higher bid-ask spreads</a:t>
            </a:r>
          </a:p>
          <a:p>
            <a:pPr marL="514350" indent="-514350" fontAlgn="auto">
              <a:spcAft>
                <a:spcPts val="0"/>
              </a:spcAft>
              <a:buFont typeface="+mj-lt"/>
              <a:buAutoNum type="arabicPeriod"/>
              <a:defRPr/>
            </a:pPr>
            <a:r>
              <a:rPr lang="en-US" u="sng" dirty="0">
                <a:ea typeface="+mn-ea"/>
                <a:cs typeface="+mn-cs"/>
              </a:rPr>
              <a:t>Price level</a:t>
            </a:r>
            <a:r>
              <a:rPr lang="en-US" dirty="0">
                <a:ea typeface="+mn-ea"/>
                <a:cs typeface="+mn-cs"/>
              </a:rPr>
              <a:t>: The spread as a percent of the price increases as price levels decrease.</a:t>
            </a:r>
          </a:p>
          <a:p>
            <a:pPr marL="514350" indent="-514350" fontAlgn="auto">
              <a:spcAft>
                <a:spcPts val="0"/>
              </a:spcAft>
              <a:buFont typeface="+mj-lt"/>
              <a:buAutoNum type="arabicPeriod"/>
              <a:defRPr/>
            </a:pPr>
            <a:r>
              <a:rPr lang="en-US" u="sng" dirty="0">
                <a:ea typeface="+mn-ea"/>
                <a:cs typeface="+mn-cs"/>
              </a:rPr>
              <a:t>Information transparency &amp; corporate governance</a:t>
            </a:r>
            <a:r>
              <a:rPr lang="en-US" dirty="0">
                <a:ea typeface="+mn-ea"/>
                <a:cs typeface="+mn-cs"/>
              </a:rPr>
              <a:t>: Bid-ask spreads tend to increase as information becomes more opaque (less transparent) and as corporate governance gets weaker.</a:t>
            </a:r>
          </a:p>
          <a:p>
            <a:pPr marL="514350" indent="-514350" fontAlgn="auto">
              <a:spcAft>
                <a:spcPts val="0"/>
              </a:spcAft>
              <a:buFont typeface="+mj-lt"/>
              <a:buAutoNum type="arabicPeriod"/>
              <a:defRPr/>
            </a:pPr>
            <a:r>
              <a:rPr lang="en-US" u="sng" dirty="0">
                <a:ea typeface="+mn-ea"/>
                <a:cs typeface="+mn-cs"/>
              </a:rPr>
              <a:t>Market microstructure</a:t>
            </a:r>
            <a:r>
              <a:rPr lang="en-US" dirty="0">
                <a:ea typeface="+mn-ea"/>
                <a:cs typeface="+mn-cs"/>
              </a:rPr>
              <a:t>: The exchange on which an asset is traded can affect bid-ask spreads as does the mode of trading: electronic versus floor trading, for instance.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2">
            <a:extLst>
              <a:ext uri="{FF2B5EF4-FFF2-40B4-BE49-F238E27FC236}">
                <a16:creationId xmlns:a16="http://schemas.microsoft.com/office/drawing/2014/main" id="{6955CA60-5C2D-5545-8FFB-83F384217361}"/>
              </a:ext>
            </a:extLst>
          </p:cNvPr>
          <p:cNvSpPr>
            <a:spLocks noGrp="1" noChangeArrowheads="1"/>
          </p:cNvSpPr>
          <p:nvPr>
            <p:ph type="title"/>
          </p:nvPr>
        </p:nvSpPr>
        <p:spPr>
          <a:xfrm>
            <a:off x="612775" y="228600"/>
            <a:ext cx="8153400" cy="990600"/>
          </a:xfrm>
        </p:spPr>
        <p:txBody>
          <a:bodyPr rtlCol="0">
            <a:normAutofit fontScale="90000"/>
          </a:bodyPr>
          <a:lstStyle/>
          <a:p>
            <a:pPr fontAlgn="auto">
              <a:spcAft>
                <a:spcPts val="0"/>
              </a:spcAft>
              <a:defRPr/>
            </a:pPr>
            <a:r>
              <a:rPr lang="en-US" dirty="0">
                <a:ea typeface="+mj-ea"/>
                <a:cs typeface="+mj-cs"/>
              </a:rPr>
              <a:t>Bid Ask Spread for US stocks -  By Market Cap</a:t>
            </a:r>
          </a:p>
        </p:txBody>
      </p:sp>
      <p:pic>
        <p:nvPicPr>
          <p:cNvPr id="8194" name="Picture 6">
            <a:extLst>
              <a:ext uri="{FF2B5EF4-FFF2-40B4-BE49-F238E27FC236}">
                <a16:creationId xmlns:a16="http://schemas.microsoft.com/office/drawing/2014/main" id="{BDDD7D2C-7F76-BC43-84CA-3EECD58B67EB}"/>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838200" y="1639888"/>
            <a:ext cx="7086600" cy="4835525"/>
          </a:xfr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2">
            <a:extLst>
              <a:ext uri="{FF2B5EF4-FFF2-40B4-BE49-F238E27FC236}">
                <a16:creationId xmlns:a16="http://schemas.microsoft.com/office/drawing/2014/main" id="{E1D7A3F5-5E2C-A14A-A67B-EC0FCDF74C33}"/>
              </a:ext>
            </a:extLst>
          </p:cNvPr>
          <p:cNvSpPr>
            <a:spLocks noGrp="1" noChangeArrowheads="1"/>
          </p:cNvSpPr>
          <p:nvPr>
            <p:ph type="title"/>
          </p:nvPr>
        </p:nvSpPr>
        <p:spPr>
          <a:xfrm>
            <a:off x="612775" y="228600"/>
            <a:ext cx="8153400" cy="990600"/>
          </a:xfrm>
        </p:spPr>
        <p:txBody>
          <a:bodyPr>
            <a:normAutofit fontScale="90000"/>
          </a:bodyPr>
          <a:lstStyle/>
          <a:p>
            <a:pPr>
              <a:defRPr/>
            </a:pPr>
            <a:r>
              <a:rPr lang="en-US" altLang="en-US" sz="4000">
                <a:ea typeface="ＭＳ Ｐゴシック" panose="020B0600070205080204" pitchFamily="34" charset="-128"/>
              </a:rPr>
              <a:t>More on variation in spreads across US stocks…</a:t>
            </a:r>
          </a:p>
        </p:txBody>
      </p:sp>
      <p:sp>
        <p:nvSpPr>
          <p:cNvPr id="9218" name="Rectangle 3">
            <a:extLst>
              <a:ext uri="{FF2B5EF4-FFF2-40B4-BE49-F238E27FC236}">
                <a16:creationId xmlns:a16="http://schemas.microsoft.com/office/drawing/2014/main" id="{B8FAE5AC-8D1A-974D-A297-9B35DF3F9D11}"/>
              </a:ext>
            </a:extLst>
          </p:cNvPr>
          <p:cNvSpPr>
            <a:spLocks noGrp="1"/>
          </p:cNvSpPr>
          <p:nvPr>
            <p:ph sz="quarter" idx="1"/>
          </p:nvPr>
        </p:nvSpPr>
        <p:spPr>
          <a:xfrm>
            <a:off x="612775" y="1600200"/>
            <a:ext cx="8153400" cy="4495800"/>
          </a:xfrm>
        </p:spPr>
        <p:txBody>
          <a:bodyPr/>
          <a:lstStyle/>
          <a:p>
            <a:pPr>
              <a:lnSpc>
                <a:spcPct val="80000"/>
              </a:lnSpc>
            </a:pPr>
            <a:r>
              <a:rPr lang="en-US" altLang="en-US" sz="2200" u="sng">
                <a:ea typeface="ＭＳ Ｐゴシック" panose="020B0600070205080204" pitchFamily="34" charset="-128"/>
              </a:rPr>
              <a:t>Price level</a:t>
            </a:r>
            <a:r>
              <a:rPr lang="en-US" altLang="en-US" sz="2200">
                <a:ea typeface="ＭＳ Ｐゴシック" panose="020B0600070205080204" pitchFamily="34" charset="-128"/>
              </a:rPr>
              <a:t>: Lower priced stocks have substantially higher spreads (as a percent of stock price) than higher priced stocks. In studies of bid ask spreads around stock splits, the spread as a percent of the stock price just before and after stock splits, the spread cost (as a percent of the stock price) increases significantly after stock splits.</a:t>
            </a:r>
          </a:p>
          <a:p>
            <a:pPr>
              <a:lnSpc>
                <a:spcPct val="80000"/>
              </a:lnSpc>
            </a:pPr>
            <a:r>
              <a:rPr lang="en-US" altLang="en-US" sz="2200" u="sng">
                <a:ea typeface="ＭＳ Ｐゴシック" panose="020B0600070205080204" pitchFamily="34" charset="-128"/>
              </a:rPr>
              <a:t>Trading volume</a:t>
            </a:r>
            <a:r>
              <a:rPr lang="en-US" altLang="en-US" sz="2200">
                <a:ea typeface="ＭＳ Ｐゴシック" panose="020B0600070205080204" pitchFamily="34" charset="-128"/>
              </a:rPr>
              <a:t>: A study found that the stocks in the top 20% in terms of trading volume had an average spread of only 0.62% of the price while the stocks in the bottom 20% had a spread of 2.06%. </a:t>
            </a:r>
          </a:p>
          <a:p>
            <a:pPr>
              <a:lnSpc>
                <a:spcPct val="80000"/>
              </a:lnSpc>
            </a:pPr>
            <a:r>
              <a:rPr lang="en-US" altLang="en-US" sz="2200" u="sng">
                <a:ea typeface="ＭＳ Ｐゴシック" panose="020B0600070205080204" pitchFamily="34" charset="-128"/>
              </a:rPr>
              <a:t>Ownership structure</a:t>
            </a:r>
            <a:r>
              <a:rPr lang="en-US" altLang="en-US" sz="2200">
                <a:ea typeface="ＭＳ Ｐゴシック" panose="020B0600070205080204" pitchFamily="34" charset="-128"/>
              </a:rPr>
              <a:t>: As insider holdings increase, as a percent of total stock outstanding, bid ask spreads increase, reflecting lower liquidity (since insiders don’t trade their holdings as frequently) and a fear that insiders may know more about the company than other investors (information asymmetry).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Title 1">
            <a:extLst>
              <a:ext uri="{FF2B5EF4-FFF2-40B4-BE49-F238E27FC236}">
                <a16:creationId xmlns:a16="http://schemas.microsoft.com/office/drawing/2014/main" id="{00162779-8964-A345-942F-ACE710B5F84F}"/>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Spreads in other equity markets</a:t>
            </a:r>
          </a:p>
        </p:txBody>
      </p:sp>
      <p:pic>
        <p:nvPicPr>
          <p:cNvPr id="10242" name="Content Placeholder 4">
            <a:extLst>
              <a:ext uri="{FF2B5EF4-FFF2-40B4-BE49-F238E27FC236}">
                <a16:creationId xmlns:a16="http://schemas.microsoft.com/office/drawing/2014/main" id="{16327281-ECF4-A14A-ACF3-C637FD7B6023}"/>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1938338" y="1600200"/>
            <a:ext cx="5502275" cy="4495800"/>
          </a:xfr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99ECE-B474-0F42-8913-4E927CA1E0CF}"/>
              </a:ext>
            </a:extLst>
          </p:cNvPr>
          <p:cNvSpPr>
            <a:spLocks noGrp="1"/>
          </p:cNvSpPr>
          <p:nvPr>
            <p:ph type="title"/>
          </p:nvPr>
        </p:nvSpPr>
        <p:spPr>
          <a:xfrm>
            <a:off x="612775" y="228600"/>
            <a:ext cx="8153400" cy="990600"/>
          </a:xfrm>
        </p:spPr>
        <p:txBody>
          <a:bodyPr>
            <a:normAutofit fontScale="90000"/>
          </a:bodyPr>
          <a:lstStyle/>
          <a:p>
            <a:pPr>
              <a:defRPr/>
            </a:pPr>
            <a:r>
              <a:rPr lang="en-US" altLang="en-US" sz="4000">
                <a:ea typeface="ＭＳ Ｐゴシック" panose="020B0600070205080204" pitchFamily="34" charset="-128"/>
              </a:rPr>
              <a:t>Variation in equity spreads over time… Effects of crisis – 51 large caps</a:t>
            </a:r>
          </a:p>
        </p:txBody>
      </p:sp>
      <p:pic>
        <p:nvPicPr>
          <p:cNvPr id="11266" name="Content Placeholder 3">
            <a:extLst>
              <a:ext uri="{FF2B5EF4-FFF2-40B4-BE49-F238E27FC236}">
                <a16:creationId xmlns:a16="http://schemas.microsoft.com/office/drawing/2014/main" id="{0DCDFFD4-DFF7-2A43-A1A8-54650C97820A}"/>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1952625" y="2070100"/>
            <a:ext cx="5473700" cy="3556000"/>
          </a:xfr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2">
            <a:extLst>
              <a:ext uri="{FF2B5EF4-FFF2-40B4-BE49-F238E27FC236}">
                <a16:creationId xmlns:a16="http://schemas.microsoft.com/office/drawing/2014/main" id="{7CBB2B85-6413-3F4F-8053-41FC737EEA0B}"/>
              </a:ext>
            </a:extLst>
          </p:cNvPr>
          <p:cNvSpPr>
            <a:spLocks noGrp="1" noChangeArrowheads="1"/>
          </p:cNvSpPr>
          <p:nvPr>
            <p:ph type="title"/>
          </p:nvPr>
        </p:nvSpPr>
        <p:spPr>
          <a:xfrm>
            <a:off x="612775" y="228600"/>
            <a:ext cx="8153400" cy="990600"/>
          </a:xfrm>
        </p:spPr>
        <p:txBody>
          <a:bodyPr rtlCol="0">
            <a:normAutofit/>
          </a:bodyPr>
          <a:lstStyle/>
          <a:p>
            <a:pPr fontAlgn="auto">
              <a:spcAft>
                <a:spcPts val="0"/>
              </a:spcAft>
              <a:defRPr/>
            </a:pPr>
            <a:r>
              <a:rPr lang="en-US">
                <a:ea typeface="+mj-ea"/>
                <a:cs typeface="+mj-cs"/>
              </a:rPr>
              <a:t>Role of Spread in Investment Strategies</a:t>
            </a:r>
          </a:p>
        </p:txBody>
      </p:sp>
      <p:sp>
        <p:nvSpPr>
          <p:cNvPr id="12290" name="Rectangle 3">
            <a:extLst>
              <a:ext uri="{FF2B5EF4-FFF2-40B4-BE49-F238E27FC236}">
                <a16:creationId xmlns:a16="http://schemas.microsoft.com/office/drawing/2014/main" id="{A2258A37-C1F6-194C-9CDB-1F0EF865F2B7}"/>
              </a:ext>
            </a:extLst>
          </p:cNvPr>
          <p:cNvSpPr>
            <a:spLocks noGrp="1"/>
          </p:cNvSpPr>
          <p:nvPr>
            <p:ph sz="quarter" idx="1"/>
          </p:nvPr>
        </p:nvSpPr>
        <p:spPr>
          <a:xfrm>
            <a:off x="612775" y="1600200"/>
            <a:ext cx="8153400" cy="4495800"/>
          </a:xfrm>
        </p:spPr>
        <p:txBody>
          <a:bodyPr/>
          <a:lstStyle/>
          <a:p>
            <a:pPr>
              <a:lnSpc>
                <a:spcPct val="80000"/>
              </a:lnSpc>
            </a:pPr>
            <a:r>
              <a:rPr lang="en-US" altLang="en-US" sz="2500" dirty="0">
                <a:ea typeface="ＭＳ Ｐゴシック" panose="020B0600070205080204" pitchFamily="34" charset="-128"/>
              </a:rPr>
              <a:t>Strategies that involve investing in small-cap stocks or low-prices stocks will be affected disproportionately by the costs created by bid-ask spreads.</a:t>
            </a:r>
          </a:p>
          <a:p>
            <a:pPr>
              <a:lnSpc>
                <a:spcPct val="80000"/>
              </a:lnSpc>
            </a:pPr>
            <a:r>
              <a:rPr lang="en-US" altLang="en-US" sz="2500" dirty="0">
                <a:ea typeface="ＭＳ Ｐゴシック" panose="020B0600070205080204" pitchFamily="34" charset="-128"/>
              </a:rPr>
              <a:t>As an example, consider the strategy of buying </a:t>
            </a:r>
            <a:r>
              <a:rPr lang="ja-JP" altLang="en-US" sz="2500">
                <a:ea typeface="ＭＳ Ｐゴシック" panose="020B0600070205080204" pitchFamily="34" charset="-128"/>
              </a:rPr>
              <a:t>“</a:t>
            </a:r>
            <a:r>
              <a:rPr lang="en-US" altLang="ja-JP" sz="2500" dirty="0">
                <a:ea typeface="ＭＳ Ｐゴシック" panose="020B0600070205080204" pitchFamily="34" charset="-128"/>
              </a:rPr>
              <a:t>losers</a:t>
            </a:r>
            <a:r>
              <a:rPr lang="ja-JP" altLang="en-US" sz="2500">
                <a:ea typeface="ＭＳ Ｐゴシック" panose="020B0600070205080204" pitchFamily="34" charset="-128"/>
              </a:rPr>
              <a:t>”</a:t>
            </a:r>
            <a:r>
              <a:rPr lang="en-US" altLang="ja-JP" sz="2500" dirty="0">
                <a:ea typeface="ＭＳ Ｐゴシック" panose="020B0600070205080204" pitchFamily="34" charset="-128"/>
              </a:rPr>
              <a:t>, where you buy stocks that have gone down the most over a time period.</a:t>
            </a:r>
          </a:p>
          <a:p>
            <a:pPr lvl="1">
              <a:lnSpc>
                <a:spcPct val="80000"/>
              </a:lnSpc>
            </a:pPr>
            <a:r>
              <a:rPr lang="en-US" altLang="ja-JP" sz="2100" dirty="0" err="1">
                <a:ea typeface="ＭＳ Ｐゴシック" panose="020B0600070205080204" pitchFamily="34" charset="-128"/>
              </a:rPr>
              <a:t>DeBondt</a:t>
            </a:r>
            <a:r>
              <a:rPr lang="en-US" altLang="ja-JP" sz="2100" dirty="0">
                <a:ea typeface="ＭＳ Ｐゴシック" panose="020B0600070205080204" pitchFamily="34" charset="-128"/>
              </a:rPr>
              <a:t> and Thaler(1985) present evidence that a strategy of buying the stocks which have the most negative returns over the previous year and holding for a five-year period earns significant excess returns. </a:t>
            </a:r>
          </a:p>
          <a:p>
            <a:pPr lvl="1">
              <a:lnSpc>
                <a:spcPct val="80000"/>
              </a:lnSpc>
            </a:pPr>
            <a:r>
              <a:rPr lang="en-US" altLang="ja-JP" sz="2100" dirty="0">
                <a:ea typeface="ＭＳ Ｐゴシック" panose="020B0600070205080204" pitchFamily="34" charset="-128"/>
              </a:rPr>
              <a:t>A follow-up study, however, noted that many of these </a:t>
            </a:r>
            <a:r>
              <a:rPr lang="ja-JP" altLang="en-US" sz="2100">
                <a:ea typeface="ＭＳ Ｐゴシック" panose="020B0600070205080204" pitchFamily="34" charset="-128"/>
              </a:rPr>
              <a:t>“</a:t>
            </a:r>
            <a:r>
              <a:rPr lang="en-US" altLang="ja-JP" sz="2100" dirty="0">
                <a:ea typeface="ＭＳ Ｐゴシック" panose="020B0600070205080204" pitchFamily="34" charset="-128"/>
              </a:rPr>
              <a:t>losers</a:t>
            </a:r>
            <a:r>
              <a:rPr lang="ja-JP" altLang="en-US" sz="2100">
                <a:ea typeface="ＭＳ Ｐゴシック" panose="020B0600070205080204" pitchFamily="34" charset="-128"/>
              </a:rPr>
              <a:t>”</a:t>
            </a:r>
            <a:r>
              <a:rPr lang="en-US" altLang="ja-JP" sz="2100" dirty="0">
                <a:ea typeface="ＭＳ Ｐゴシック" panose="020B0600070205080204" pitchFamily="34" charset="-128"/>
              </a:rPr>
              <a:t> were low-priced stocks, and that putting in a constraint that the prices be greater than $10 on this strategy resulted in a significant drop in the excess returns.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2">
            <a:extLst>
              <a:ext uri="{FF2B5EF4-FFF2-40B4-BE49-F238E27FC236}">
                <a16:creationId xmlns:a16="http://schemas.microsoft.com/office/drawing/2014/main" id="{F01335BB-64AA-2A43-B8BA-FBADCD5E05F2}"/>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2. The Price Impact</a:t>
            </a:r>
          </a:p>
        </p:txBody>
      </p:sp>
      <p:sp>
        <p:nvSpPr>
          <p:cNvPr id="13314" name="Rectangle 3">
            <a:extLst>
              <a:ext uri="{FF2B5EF4-FFF2-40B4-BE49-F238E27FC236}">
                <a16:creationId xmlns:a16="http://schemas.microsoft.com/office/drawing/2014/main" id="{CA6DCF86-6A80-EE4F-842B-9F42E7FC554A}"/>
              </a:ext>
            </a:extLst>
          </p:cNvPr>
          <p:cNvSpPr>
            <a:spLocks noGrp="1"/>
          </p:cNvSpPr>
          <p:nvPr>
            <p:ph sz="quarter" idx="1"/>
          </p:nvPr>
        </p:nvSpPr>
        <p:spPr>
          <a:xfrm>
            <a:off x="612775" y="1600200"/>
            <a:ext cx="8153400" cy="4495800"/>
          </a:xfrm>
        </p:spPr>
        <p:txBody>
          <a:bodyPr/>
          <a:lstStyle/>
          <a:p>
            <a:pPr>
              <a:lnSpc>
                <a:spcPct val="80000"/>
              </a:lnSpc>
            </a:pPr>
            <a:r>
              <a:rPr lang="en-US" altLang="en-US" sz="2200" dirty="0">
                <a:ea typeface="ＭＳ Ｐゴシック" panose="020B0600070205080204" pitchFamily="34" charset="-128"/>
              </a:rPr>
              <a:t>There are two reasons why trading can create a price impact, pushing up stocks as you are buying and down when you are selling:</a:t>
            </a:r>
          </a:p>
          <a:p>
            <a:pPr lvl="1">
              <a:lnSpc>
                <a:spcPct val="80000"/>
              </a:lnSpc>
            </a:pPr>
            <a:r>
              <a:rPr lang="en-US" altLang="en-US" sz="1800" u="sng" dirty="0">
                <a:ea typeface="ＭＳ Ｐゴシック" panose="020B0600070205080204" pitchFamily="34" charset="-128"/>
              </a:rPr>
              <a:t>Markets are not completely liquid</a:t>
            </a:r>
            <a:r>
              <a:rPr lang="en-US" altLang="en-US" sz="1800" dirty="0">
                <a:ea typeface="ＭＳ Ｐゴシック" panose="020B0600070205080204" pitchFamily="34" charset="-128"/>
              </a:rPr>
              <a:t>. A large trade can create an imbalance between buy and sell orders, and the only way in which this imbalance can be resolved is with a price change. This price change, that arises from lack of liquidity, will generally be temporary.</a:t>
            </a:r>
          </a:p>
          <a:p>
            <a:pPr lvl="1">
              <a:lnSpc>
                <a:spcPct val="80000"/>
              </a:lnSpc>
            </a:pPr>
            <a:r>
              <a:rPr lang="en-US" altLang="en-US" sz="1800" u="sng" dirty="0">
                <a:ea typeface="ＭＳ Ｐゴシック" panose="020B0600070205080204" pitchFamily="34" charset="-128"/>
              </a:rPr>
              <a:t>The price impact is informational</a:t>
            </a:r>
            <a:r>
              <a:rPr lang="en-US" altLang="en-US" sz="1800" dirty="0">
                <a:ea typeface="ＭＳ Ｐゴシック" panose="020B0600070205080204" pitchFamily="34" charset="-128"/>
              </a:rPr>
              <a:t>. A large trade attracts the attention of other investors in that asset market because if might be motivated by new information that the trader possesses. This price effect will generally not be temporary, especially when we look at a large number of stocks where such large trades are made. </a:t>
            </a:r>
          </a:p>
          <a:p>
            <a:pPr>
              <a:lnSpc>
                <a:spcPct val="80000"/>
              </a:lnSpc>
            </a:pPr>
            <a:r>
              <a:rPr lang="en-US" altLang="en-US" sz="2200" dirty="0">
                <a:ea typeface="ＭＳ Ｐゴシック" panose="020B0600070205080204" pitchFamily="34" charset="-128"/>
              </a:rPr>
              <a:t>Whatever the reason, price impact can reduce returns on investment strategies, since you pay more when you buy and get less when you sell than you thought you would.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2">
            <a:extLst>
              <a:ext uri="{FF2B5EF4-FFF2-40B4-BE49-F238E27FC236}">
                <a16:creationId xmlns:a16="http://schemas.microsoft.com/office/drawing/2014/main" id="{6F2051FF-9C9F-9046-A89F-E93953756A65}"/>
              </a:ext>
            </a:extLst>
          </p:cNvPr>
          <p:cNvSpPr>
            <a:spLocks noGrp="1" noChangeArrowheads="1"/>
          </p:cNvSpPr>
          <p:nvPr>
            <p:ph type="title"/>
          </p:nvPr>
        </p:nvSpPr>
        <p:spPr>
          <a:xfrm>
            <a:off x="612775" y="228600"/>
            <a:ext cx="8153400" cy="990600"/>
          </a:xfrm>
        </p:spPr>
        <p:txBody>
          <a:bodyPr rtlCol="0">
            <a:normAutofit fontScale="90000"/>
          </a:bodyPr>
          <a:lstStyle/>
          <a:p>
            <a:pPr fontAlgn="auto">
              <a:spcAft>
                <a:spcPts val="0"/>
              </a:spcAft>
              <a:defRPr/>
            </a:pPr>
            <a:r>
              <a:rPr lang="en-US" dirty="0">
                <a:ea typeface="+mj-ea"/>
                <a:cs typeface="+mj-cs"/>
              </a:rPr>
              <a:t>How large is the price impact? Evidence from Studies of Block Trades</a:t>
            </a:r>
          </a:p>
        </p:txBody>
      </p:sp>
      <p:pic>
        <p:nvPicPr>
          <p:cNvPr id="14338" name="Picture 5">
            <a:extLst>
              <a:ext uri="{FF2B5EF4-FFF2-40B4-BE49-F238E27FC236}">
                <a16:creationId xmlns:a16="http://schemas.microsoft.com/office/drawing/2014/main" id="{D2CCD930-098C-F042-BB78-FE9C27C36208}"/>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1143000" y="1744663"/>
            <a:ext cx="6629400" cy="4522787"/>
          </a:xfr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2">
            <a:extLst>
              <a:ext uri="{FF2B5EF4-FFF2-40B4-BE49-F238E27FC236}">
                <a16:creationId xmlns:a16="http://schemas.microsoft.com/office/drawing/2014/main" id="{32CC052D-E3EC-C14C-8C36-E3170308D305}"/>
              </a:ext>
            </a:extLst>
          </p:cNvPr>
          <p:cNvSpPr>
            <a:spLocks noGrp="1" noChangeArrowheads="1"/>
          </p:cNvSpPr>
          <p:nvPr>
            <p:ph type="title"/>
          </p:nvPr>
        </p:nvSpPr>
        <p:spPr>
          <a:xfrm>
            <a:off x="381000" y="0"/>
            <a:ext cx="8229600" cy="1143000"/>
          </a:xfrm>
        </p:spPr>
        <p:txBody>
          <a:bodyPr rtlCol="0">
            <a:normAutofit fontScale="90000"/>
          </a:bodyPr>
          <a:lstStyle/>
          <a:p>
            <a:pPr fontAlgn="auto">
              <a:spcAft>
                <a:spcPts val="0"/>
              </a:spcAft>
              <a:defRPr/>
            </a:pPr>
            <a:r>
              <a:rPr lang="en-US" dirty="0">
                <a:ea typeface="+mj-ea"/>
                <a:cs typeface="+mj-cs"/>
              </a:rPr>
              <a:t>Total Trading Cost as a Function of Market Cap and Trade Size</a:t>
            </a:r>
          </a:p>
        </p:txBody>
      </p:sp>
      <p:graphicFrame>
        <p:nvGraphicFramePr>
          <p:cNvPr id="15362" name="Object 4">
            <a:extLst>
              <a:ext uri="{FF2B5EF4-FFF2-40B4-BE49-F238E27FC236}">
                <a16:creationId xmlns:a16="http://schemas.microsoft.com/office/drawing/2014/main" id="{66E4D7A5-0676-A944-9312-9C22730CBD15}"/>
              </a:ext>
            </a:extLst>
          </p:cNvPr>
          <p:cNvGraphicFramePr>
            <a:graphicFrameLocks noGrp="1" noChangeAspect="1"/>
          </p:cNvGraphicFramePr>
          <p:nvPr>
            <p:ph sz="quarter" idx="1"/>
          </p:nvPr>
        </p:nvGraphicFramePr>
        <p:xfrm>
          <a:off x="415925" y="1905000"/>
          <a:ext cx="8745538" cy="3352800"/>
        </p:xfrm>
        <a:graphic>
          <a:graphicData uri="http://schemas.openxmlformats.org/presentationml/2006/ole">
            <mc:AlternateContent xmlns:mc="http://schemas.openxmlformats.org/markup-compatibility/2006">
              <mc:Choice xmlns:v="urn:schemas-microsoft-com:vml" Requires="v">
                <p:oleObj spid="_x0000_s15364" name="Document" r:id="rId3" imgW="5499100" imgH="2108200" progId="Word.Document.8">
                  <p:embed/>
                </p:oleObj>
              </mc:Choice>
              <mc:Fallback>
                <p:oleObj name="Document" r:id="rId3" imgW="5499100" imgH="2108200" progId="Word.Document.8">
                  <p:embed/>
                  <p:pic>
                    <p:nvPicPr>
                      <p:cNvPr id="0" name="Object 4"/>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5925" y="1905000"/>
                        <a:ext cx="874553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a:extLst>
              <a:ext uri="{FF2B5EF4-FFF2-40B4-BE49-F238E27FC236}">
                <a16:creationId xmlns:a16="http://schemas.microsoft.com/office/drawing/2014/main" id="{5D4281F6-4DAA-364C-B7CB-179DE6766ED0}"/>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Impact on Investment Strategy</a:t>
            </a:r>
          </a:p>
        </p:txBody>
      </p:sp>
      <p:sp>
        <p:nvSpPr>
          <p:cNvPr id="16386" name="Rectangle 3">
            <a:extLst>
              <a:ext uri="{FF2B5EF4-FFF2-40B4-BE49-F238E27FC236}">
                <a16:creationId xmlns:a16="http://schemas.microsoft.com/office/drawing/2014/main" id="{F56B6470-A90E-CB4D-AF41-60E416E12B56}"/>
              </a:ext>
            </a:extLst>
          </p:cNvPr>
          <p:cNvSpPr>
            <a:spLocks noGrp="1"/>
          </p:cNvSpPr>
          <p:nvPr>
            <p:ph sz="quarter" idx="1"/>
          </p:nvPr>
        </p:nvSpPr>
        <p:spPr>
          <a:xfrm>
            <a:off x="612775" y="1600200"/>
            <a:ext cx="8153400" cy="4495800"/>
          </a:xfrm>
        </p:spPr>
        <p:txBody>
          <a:bodyPr/>
          <a:lstStyle/>
          <a:p>
            <a:pPr>
              <a:lnSpc>
                <a:spcPct val="80000"/>
              </a:lnSpc>
            </a:pPr>
            <a:r>
              <a:rPr lang="en-US" altLang="en-US" sz="2500" u="sng" dirty="0">
                <a:ea typeface="ＭＳ Ｐゴシック" panose="020B0600070205080204" pitchFamily="34" charset="-128"/>
              </a:rPr>
              <a:t>Type of stocks</a:t>
            </a:r>
            <a:r>
              <a:rPr lang="en-US" altLang="en-US" sz="2500" dirty="0">
                <a:ea typeface="ＭＳ Ｐゴシック" panose="020B0600070205080204" pitchFamily="34" charset="-128"/>
              </a:rPr>
              <a:t>: Small, lightly traded stocks are much more likely to see price impacts from trading than large, widely followed stocks. If your </a:t>
            </a:r>
            <a:r>
              <a:rPr lang="en-US" altLang="en-US" sz="2500" u="sng" dirty="0">
                <a:ea typeface="ＭＳ Ｐゴシック" panose="020B0600070205080204" pitchFamily="34" charset="-128"/>
              </a:rPr>
              <a:t>investment strategy is built around small, lightly traded stocks</a:t>
            </a:r>
            <a:r>
              <a:rPr lang="en-US" altLang="en-US" sz="2500" dirty="0">
                <a:ea typeface="ＭＳ Ｐゴシック" panose="020B0600070205080204" pitchFamily="34" charset="-128"/>
              </a:rPr>
              <a:t>, you will be affected more.</a:t>
            </a:r>
          </a:p>
          <a:p>
            <a:pPr>
              <a:lnSpc>
                <a:spcPct val="80000"/>
              </a:lnSpc>
            </a:pPr>
            <a:r>
              <a:rPr lang="en-US" altLang="en-US" sz="2500" u="sng" dirty="0">
                <a:ea typeface="ＭＳ Ｐゴシック" panose="020B0600070205080204" pitchFamily="34" charset="-128"/>
              </a:rPr>
              <a:t>Need for speed</a:t>
            </a:r>
            <a:r>
              <a:rPr lang="en-US" altLang="en-US" sz="2500" dirty="0">
                <a:ea typeface="ＭＳ Ｐゴシック" panose="020B0600070205080204" pitchFamily="34" charset="-128"/>
              </a:rPr>
              <a:t>: Since you can reduce the price impact of trades by breaking them up into smaller trades, the price impact cost is likely to be greatest for </a:t>
            </a:r>
            <a:r>
              <a:rPr lang="en-US" altLang="en-US" sz="2500" u="sng" dirty="0">
                <a:ea typeface="ＭＳ Ｐゴシック" panose="020B0600070205080204" pitchFamily="34" charset="-128"/>
              </a:rPr>
              <a:t>investment strategies that require instantaneous trading</a:t>
            </a:r>
            <a:r>
              <a:rPr lang="en-US" altLang="en-US" sz="2500" dirty="0">
                <a:ea typeface="ＭＳ Ｐゴシック" panose="020B0600070205080204" pitchFamily="34" charset="-128"/>
              </a:rPr>
              <a:t>. 	</a:t>
            </a:r>
          </a:p>
          <a:p>
            <a:pPr>
              <a:lnSpc>
                <a:spcPct val="80000"/>
              </a:lnSpc>
            </a:pPr>
            <a:r>
              <a:rPr lang="en-US" altLang="en-US" sz="2500" u="sng" dirty="0">
                <a:ea typeface="ＭＳ Ｐゴシック" panose="020B0600070205080204" pitchFamily="34" charset="-128"/>
              </a:rPr>
              <a:t>Size of portfolio</a:t>
            </a:r>
            <a:r>
              <a:rPr lang="en-US" altLang="en-US" sz="2500" dirty="0">
                <a:ea typeface="ＭＳ Ｐゴシック" panose="020B0600070205080204" pitchFamily="34" charset="-128"/>
              </a:rPr>
              <a:t>: The price impact effect also will increase as you scale up your buying or selling. An investment strategy that is successful with a small amount of money can become non-viable with larger amounts.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a:extLst>
              <a:ext uri="{FF2B5EF4-FFF2-40B4-BE49-F238E27FC236}">
                <a16:creationId xmlns:a16="http://schemas.microsoft.com/office/drawing/2014/main" id="{A9C3D20A-4291-1A48-8DE5-183B3C16F886}"/>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3. The Cost of Waiting</a:t>
            </a:r>
          </a:p>
        </p:txBody>
      </p:sp>
      <p:sp>
        <p:nvSpPr>
          <p:cNvPr id="252931" name="Rectangle 3">
            <a:extLst>
              <a:ext uri="{FF2B5EF4-FFF2-40B4-BE49-F238E27FC236}">
                <a16:creationId xmlns:a16="http://schemas.microsoft.com/office/drawing/2014/main" id="{09090623-2CA3-DE4A-9324-4143F46305B1}"/>
              </a:ext>
            </a:extLst>
          </p:cNvPr>
          <p:cNvSpPr>
            <a:spLocks noGrp="1" noChangeArrowheads="1"/>
          </p:cNvSpPr>
          <p:nvPr>
            <p:ph sz="quarter" idx="1"/>
          </p:nvPr>
        </p:nvSpPr>
        <p:spPr>
          <a:xfrm>
            <a:off x="612775" y="1600200"/>
            <a:ext cx="8153400" cy="4495800"/>
          </a:xfrm>
        </p:spPr>
        <p:txBody>
          <a:bodyPr rtlCol="0">
            <a:normAutofit fontScale="85000" lnSpcReduction="20000"/>
          </a:bodyPr>
          <a:lstStyle/>
          <a:p>
            <a:pPr fontAlgn="auto">
              <a:spcAft>
                <a:spcPts val="0"/>
              </a:spcAft>
              <a:buFont typeface="Arial"/>
              <a:buChar char="•"/>
              <a:defRPr/>
            </a:pPr>
            <a:r>
              <a:rPr lang="en-US">
                <a:ea typeface="+mn-ea"/>
                <a:cs typeface="+mn-cs"/>
              </a:rPr>
              <a:t>If there was no cost to waiting, even a large investor could break up trades into small lots and buy or sell large quantities without affecting the price or the spread significantly. </a:t>
            </a:r>
          </a:p>
          <a:p>
            <a:pPr fontAlgn="auto">
              <a:spcAft>
                <a:spcPts val="0"/>
              </a:spcAft>
              <a:buFont typeface="Arial"/>
              <a:buChar char="•"/>
              <a:defRPr/>
            </a:pPr>
            <a:r>
              <a:rPr lang="en-US">
                <a:ea typeface="+mn-ea"/>
                <a:cs typeface="+mn-cs"/>
              </a:rPr>
              <a:t>There is, however, a cost to waiting. In particular, the price of an asset that an investor wants to buy because he or she believes that it is undervalued may rise while the investor waits to trade, and this, in turn, can lead to one of two consequences. </a:t>
            </a:r>
          </a:p>
          <a:p>
            <a:pPr lvl="1" fontAlgn="auto">
              <a:spcAft>
                <a:spcPts val="0"/>
              </a:spcAft>
              <a:buFont typeface="Arial"/>
              <a:buChar char="–"/>
              <a:defRPr/>
            </a:pPr>
            <a:r>
              <a:rPr lang="en-US">
                <a:ea typeface="+mn-ea"/>
              </a:rPr>
              <a:t>One is that the investor does eventually buy, but at a much higher price, reducing expected profits from the investment. </a:t>
            </a:r>
          </a:p>
          <a:p>
            <a:pPr lvl="1" fontAlgn="auto">
              <a:spcAft>
                <a:spcPts val="0"/>
              </a:spcAft>
              <a:buFont typeface="Arial"/>
              <a:buChar char="–"/>
              <a:defRPr/>
            </a:pPr>
            <a:r>
              <a:rPr lang="en-US">
                <a:ea typeface="+mn-ea"/>
              </a:rPr>
              <a:t>The other is that the price rises so much that the asset is no longer under valued and the investor does not trade at all. A similar calculus applies when an investor wants to sell an asset that he or she thinks is overvalued.</a:t>
            </a:r>
          </a:p>
          <a:p>
            <a:pPr fontAlgn="auto">
              <a:spcAft>
                <a:spcPts val="0"/>
              </a:spcAft>
              <a:buFont typeface="Arial"/>
              <a:buChar char="•"/>
              <a:defRPr/>
            </a:pPr>
            <a:endParaRPr lang="en-US">
              <a:ea typeface="+mn-ea"/>
              <a:cs typeface="+mn-c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2">
            <a:extLst>
              <a:ext uri="{FF2B5EF4-FFF2-40B4-BE49-F238E27FC236}">
                <a16:creationId xmlns:a16="http://schemas.microsoft.com/office/drawing/2014/main" id="{3C5602FB-B234-BD40-B9D4-37D344D75F62}"/>
              </a:ext>
            </a:extLst>
          </p:cNvPr>
          <p:cNvSpPr>
            <a:spLocks noGrp="1" noChangeArrowheads="1"/>
          </p:cNvSpPr>
          <p:nvPr>
            <p:ph type="title"/>
          </p:nvPr>
        </p:nvSpPr>
        <p:spPr>
          <a:xfrm>
            <a:off x="612775" y="228600"/>
            <a:ext cx="8153400" cy="990600"/>
          </a:xfrm>
        </p:spPr>
        <p:txBody>
          <a:bodyPr rtlCol="0">
            <a:normAutofit/>
          </a:bodyPr>
          <a:lstStyle/>
          <a:p>
            <a:pPr fontAlgn="auto">
              <a:spcAft>
                <a:spcPts val="0"/>
              </a:spcAft>
              <a:defRPr/>
            </a:pPr>
            <a:r>
              <a:rPr lang="en-US">
                <a:ea typeface="+mj-ea"/>
                <a:cs typeface="+mj-cs"/>
              </a:rPr>
              <a:t>Determinants of the Cost of Waiting</a:t>
            </a:r>
          </a:p>
        </p:txBody>
      </p:sp>
      <p:sp>
        <p:nvSpPr>
          <p:cNvPr id="18434" name="Rectangle 3">
            <a:extLst>
              <a:ext uri="{FF2B5EF4-FFF2-40B4-BE49-F238E27FC236}">
                <a16:creationId xmlns:a16="http://schemas.microsoft.com/office/drawing/2014/main" id="{EA1E593D-5801-904E-9DE3-C87000FB8293}"/>
              </a:ext>
            </a:extLst>
          </p:cNvPr>
          <p:cNvSpPr>
            <a:spLocks noGrp="1"/>
          </p:cNvSpPr>
          <p:nvPr>
            <p:ph sz="quarter" idx="1"/>
          </p:nvPr>
        </p:nvSpPr>
        <p:spPr>
          <a:xfrm>
            <a:off x="612775" y="1600200"/>
            <a:ext cx="8153400" cy="4495800"/>
          </a:xfrm>
        </p:spPr>
        <p:txBody>
          <a:bodyPr/>
          <a:lstStyle/>
          <a:p>
            <a:pPr>
              <a:lnSpc>
                <a:spcPct val="80000"/>
              </a:lnSpc>
            </a:pPr>
            <a:r>
              <a:rPr lang="en-US" altLang="en-US" sz="2000" u="sng">
                <a:ea typeface="ＭＳ Ｐゴシック" panose="020B0600070205080204" pitchFamily="34" charset="-128"/>
              </a:rPr>
              <a:t>Type of information</a:t>
            </a:r>
            <a:r>
              <a:rPr lang="en-US" altLang="en-US" sz="2000">
                <a:ea typeface="ＭＳ Ｐゴシック" panose="020B0600070205080204" pitchFamily="34" charset="-128"/>
              </a:rPr>
              <a:t>: Is the valuation assessment based upon private information or is based upon public information? Private information tends to have a short shelf life in financial markets, and the risks of sitting on private information are much greater than the risks of waiting when the valuation assessment is based upon public information. </a:t>
            </a:r>
          </a:p>
          <a:p>
            <a:pPr>
              <a:lnSpc>
                <a:spcPct val="80000"/>
              </a:lnSpc>
            </a:pPr>
            <a:r>
              <a:rPr lang="en-US" altLang="en-US" sz="2000" u="sng">
                <a:ea typeface="ＭＳ Ｐゴシック" panose="020B0600070205080204" pitchFamily="34" charset="-128"/>
              </a:rPr>
              <a:t>How active is the market for information? </a:t>
            </a:r>
            <a:r>
              <a:rPr lang="en-US" altLang="en-US" sz="2000">
                <a:ea typeface="ＭＳ Ｐゴシック" panose="020B0600070205080204" pitchFamily="34" charset="-128"/>
              </a:rPr>
              <a:t>The risks of waiting, when one has valuable information, is much greater in markets where there are other investors actively searching for the same information. </a:t>
            </a:r>
          </a:p>
          <a:p>
            <a:pPr>
              <a:lnSpc>
                <a:spcPct val="80000"/>
              </a:lnSpc>
            </a:pPr>
            <a:r>
              <a:rPr lang="en-US" altLang="en-US" sz="2000" u="sng">
                <a:ea typeface="ＭＳ Ｐゴシック" panose="020B0600070205080204" pitchFamily="34" charset="-128"/>
              </a:rPr>
              <a:t>How long term or short term is the strategy?</a:t>
            </a:r>
            <a:r>
              <a:rPr lang="en-US" altLang="en-US" sz="2000">
                <a:ea typeface="ＭＳ Ｐゴシック" panose="020B0600070205080204" pitchFamily="34" charset="-128"/>
              </a:rPr>
              <a:t>   Short term strategies will be affected more by the cost of waiting than long term strategies. </a:t>
            </a:r>
          </a:p>
          <a:p>
            <a:pPr>
              <a:lnSpc>
                <a:spcPct val="80000"/>
              </a:lnSpc>
            </a:pPr>
            <a:r>
              <a:rPr lang="en-US" altLang="en-US" sz="2000" u="sng">
                <a:ea typeface="ＭＳ Ｐゴシック" panose="020B0600070205080204" pitchFamily="34" charset="-128"/>
              </a:rPr>
              <a:t>Is the investment strategy a </a:t>
            </a:r>
            <a:r>
              <a:rPr lang="ja-JP" altLang="en-US" sz="2000" u="sng">
                <a:ea typeface="ＭＳ Ｐゴシック" panose="020B0600070205080204" pitchFamily="34" charset="-128"/>
              </a:rPr>
              <a:t>“</a:t>
            </a:r>
            <a:r>
              <a:rPr lang="en-US" altLang="ja-JP" sz="2000" u="sng">
                <a:ea typeface="ＭＳ Ｐゴシック" panose="020B0600070205080204" pitchFamily="34" charset="-128"/>
              </a:rPr>
              <a:t>contrarian</a:t>
            </a:r>
            <a:r>
              <a:rPr lang="ja-JP" altLang="en-US" sz="2000" u="sng">
                <a:ea typeface="ＭＳ Ｐゴシック" panose="020B0600070205080204" pitchFamily="34" charset="-128"/>
              </a:rPr>
              <a:t>”</a:t>
            </a:r>
            <a:r>
              <a:rPr lang="en-US" altLang="ja-JP" sz="2000" u="sng">
                <a:ea typeface="ＭＳ Ｐゴシック" panose="020B0600070205080204" pitchFamily="34" charset="-128"/>
              </a:rPr>
              <a:t> or </a:t>
            </a:r>
            <a:r>
              <a:rPr lang="ja-JP" altLang="en-US" sz="2000" u="sng">
                <a:ea typeface="ＭＳ Ｐゴシック" panose="020B0600070205080204" pitchFamily="34" charset="-128"/>
              </a:rPr>
              <a:t>“</a:t>
            </a:r>
            <a:r>
              <a:rPr lang="en-US" altLang="ja-JP" sz="2000" u="sng">
                <a:ea typeface="ＭＳ Ｐゴシック" panose="020B0600070205080204" pitchFamily="34" charset="-128"/>
              </a:rPr>
              <a:t>momentum</a:t>
            </a:r>
            <a:r>
              <a:rPr lang="ja-JP" altLang="en-US" sz="2000" u="sng">
                <a:ea typeface="ＭＳ Ｐゴシック" panose="020B0600070205080204" pitchFamily="34" charset="-128"/>
              </a:rPr>
              <a:t>”</a:t>
            </a:r>
            <a:r>
              <a:rPr lang="en-US" altLang="ja-JP" sz="2000" u="sng">
                <a:ea typeface="ＭＳ Ｐゴシック" panose="020B0600070205080204" pitchFamily="34" charset="-128"/>
              </a:rPr>
              <a:t> strategy? </a:t>
            </a:r>
            <a:r>
              <a:rPr lang="en-US" altLang="ja-JP" sz="2000">
                <a:ea typeface="ＭＳ Ｐゴシック" panose="020B0600070205080204" pitchFamily="34" charset="-128"/>
              </a:rPr>
              <a:t>In a contrarian strategy, where investors are investing against the prevailing tide, the cost of waiting is likely to be smaller than in a momentum strategy.</a:t>
            </a:r>
            <a:endParaRPr lang="en-US" altLang="en-US" sz="2000">
              <a:ea typeface="ＭＳ Ｐゴシック" panose="020B0600070205080204" pitchFamily="34" charset="-128"/>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a:extLst>
              <a:ext uri="{FF2B5EF4-FFF2-40B4-BE49-F238E27FC236}">
                <a16:creationId xmlns:a16="http://schemas.microsoft.com/office/drawing/2014/main" id="{59DFB164-C879-6E43-92BD-97FAC2D6E610}"/>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Trading costs on real assets</a:t>
            </a:r>
          </a:p>
        </p:txBody>
      </p:sp>
      <p:sp>
        <p:nvSpPr>
          <p:cNvPr id="19458" name="Content Placeholder 2">
            <a:extLst>
              <a:ext uri="{FF2B5EF4-FFF2-40B4-BE49-F238E27FC236}">
                <a16:creationId xmlns:a16="http://schemas.microsoft.com/office/drawing/2014/main" id="{B5772E11-F3BD-1440-A18B-49F1E2BC2171}"/>
              </a:ext>
            </a:extLst>
          </p:cNvPr>
          <p:cNvSpPr>
            <a:spLocks noGrp="1"/>
          </p:cNvSpPr>
          <p:nvPr>
            <p:ph sz="quarter" idx="1"/>
          </p:nvPr>
        </p:nvSpPr>
        <p:spPr>
          <a:xfrm>
            <a:off x="612775" y="1600200"/>
            <a:ext cx="8153400" cy="4495800"/>
          </a:xfrm>
        </p:spPr>
        <p:txBody>
          <a:bodyPr/>
          <a:lstStyle/>
          <a:p>
            <a:pPr>
              <a:lnSpc>
                <a:spcPct val="80000"/>
              </a:lnSpc>
            </a:pPr>
            <a:r>
              <a:rPr lang="en-US" altLang="en-US" sz="2200">
                <a:ea typeface="ＭＳ Ｐゴシック" panose="020B0600070205080204" pitchFamily="34" charset="-128"/>
              </a:rPr>
              <a:t>The smallest transactions costs are associated with commodities – gold, silver or diamonds – since they tend to come in standardized units. </a:t>
            </a:r>
          </a:p>
          <a:p>
            <a:pPr>
              <a:lnSpc>
                <a:spcPct val="80000"/>
              </a:lnSpc>
            </a:pPr>
            <a:r>
              <a:rPr lang="en-US" altLang="en-US" sz="2200">
                <a:ea typeface="ＭＳ Ｐゴシック" panose="020B0600070205080204" pitchFamily="34" charset="-128"/>
              </a:rPr>
              <a:t>With residential real estate, the commission that you have to pay a real estate broker or salesperson can be 5-6% of the value of the asset. With commercial real estate, it may be smaller for larger transactions.</a:t>
            </a:r>
          </a:p>
          <a:p>
            <a:pPr>
              <a:lnSpc>
                <a:spcPct val="80000"/>
              </a:lnSpc>
            </a:pPr>
            <a:r>
              <a:rPr lang="en-US" altLang="en-US" sz="2200">
                <a:ea typeface="ＭＳ Ｐゴシック" panose="020B0600070205080204" pitchFamily="34" charset="-128"/>
              </a:rPr>
              <a:t>With fine art or collectibles, the commissions become even higher.</a:t>
            </a:r>
          </a:p>
          <a:p>
            <a:pPr>
              <a:lnSpc>
                <a:spcPct val="80000"/>
              </a:lnSpc>
            </a:pPr>
            <a:r>
              <a:rPr lang="en-US" altLang="en-US" sz="2200">
                <a:ea typeface="ＭＳ Ｐゴシック" panose="020B0600070205080204" pitchFamily="34" charset="-128"/>
              </a:rPr>
              <a:t>The costs tend to be higher because:</a:t>
            </a:r>
          </a:p>
          <a:p>
            <a:pPr lvl="1">
              <a:lnSpc>
                <a:spcPct val="80000"/>
              </a:lnSpc>
            </a:pPr>
            <a:r>
              <a:rPr lang="en-US" altLang="en-US" sz="2000">
                <a:ea typeface="ＭＳ Ｐゴシック" panose="020B0600070205080204" pitchFamily="34" charset="-128"/>
              </a:rPr>
              <a:t>There are far fewer intermediaries in real asset businesses than there are in the stock or bond markets</a:t>
            </a:r>
          </a:p>
          <a:p>
            <a:pPr lvl="1">
              <a:lnSpc>
                <a:spcPct val="80000"/>
              </a:lnSpc>
            </a:pPr>
            <a:r>
              <a:rPr lang="en-US" altLang="en-US" sz="2000">
                <a:ea typeface="ＭＳ Ｐゴシック" panose="020B0600070205080204" pitchFamily="34" charset="-128"/>
              </a:rPr>
              <a:t>The products are not standardized. In other words, one Picasso can be very different from another, and you often need the help of experts to judge value and arrange transactions. This adds to the cost in the process.</a:t>
            </a:r>
          </a:p>
          <a:p>
            <a:pPr>
              <a:lnSpc>
                <a:spcPct val="80000"/>
              </a:lnSpc>
            </a:pPr>
            <a:endParaRPr lang="en-US" altLang="en-US" sz="2200">
              <a:ea typeface="ＭＳ Ｐゴシック" panose="020B0600070205080204" pitchFamily="34" charset="-128"/>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a:extLst>
              <a:ext uri="{FF2B5EF4-FFF2-40B4-BE49-F238E27FC236}">
                <a16:creationId xmlns:a16="http://schemas.microsoft.com/office/drawing/2014/main" id="{E11F90FE-0D56-064E-A149-EE5138066D74}"/>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Why taxes matter?</a:t>
            </a:r>
          </a:p>
        </p:txBody>
      </p:sp>
      <p:graphicFrame>
        <p:nvGraphicFramePr>
          <p:cNvPr id="8" name="Content Placeholder 7">
            <a:extLst>
              <a:ext uri="{FF2B5EF4-FFF2-40B4-BE49-F238E27FC236}">
                <a16:creationId xmlns:a16="http://schemas.microsoft.com/office/drawing/2014/main" id="{DA0839B9-E21A-8B4E-B2AE-AFE2AB87728D}"/>
              </a:ext>
            </a:extLst>
          </p:cNvPr>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E5B2E-7AB8-4044-86CF-7292FDD36C81}"/>
              </a:ext>
            </a:extLst>
          </p:cNvPr>
          <p:cNvSpPr>
            <a:spLocks noGrp="1"/>
          </p:cNvSpPr>
          <p:nvPr>
            <p:ph type="title"/>
          </p:nvPr>
        </p:nvSpPr>
        <p:spPr/>
        <p:txBody>
          <a:bodyPr/>
          <a:lstStyle/>
          <a:p>
            <a:r>
              <a:rPr lang="en-US" dirty="0"/>
              <a:t>The Determinants of the Tax Effects</a:t>
            </a:r>
          </a:p>
        </p:txBody>
      </p:sp>
      <p:sp>
        <p:nvSpPr>
          <p:cNvPr id="3" name="Content Placeholder 2">
            <a:extLst>
              <a:ext uri="{FF2B5EF4-FFF2-40B4-BE49-F238E27FC236}">
                <a16:creationId xmlns:a16="http://schemas.microsoft.com/office/drawing/2014/main" id="{114785AB-7AEC-0B47-A36C-D0126966BB9F}"/>
              </a:ext>
            </a:extLst>
          </p:cNvPr>
          <p:cNvSpPr>
            <a:spLocks noGrp="1"/>
          </p:cNvSpPr>
          <p:nvPr>
            <p:ph sz="quarter" idx="1"/>
          </p:nvPr>
        </p:nvSpPr>
        <p:spPr/>
        <p:txBody>
          <a:bodyPr>
            <a:normAutofit fontScale="92500" lnSpcReduction="10000"/>
          </a:bodyPr>
          <a:lstStyle/>
          <a:p>
            <a:r>
              <a:rPr lang="en-US" u="sng" dirty="0"/>
              <a:t>Dividends or Capital Gains</a:t>
            </a:r>
            <a:r>
              <a:rPr lang="en-US" dirty="0"/>
              <a:t>: Returns on stocks take the form of dividends and price appreciation. If the tax rates are different on the two forms of income, as they were for much of the 20</a:t>
            </a:r>
            <a:r>
              <a:rPr lang="en-US" baseline="30000" dirty="0"/>
              <a:t>th</a:t>
            </a:r>
            <a:r>
              <a:rPr lang="en-US" dirty="0"/>
              <a:t> century (with dividends taxed more highly than capital gains), a high dividend yield strategy will be taxed more highly.</a:t>
            </a:r>
          </a:p>
          <a:p>
            <a:r>
              <a:rPr lang="en-US" u="sng" dirty="0"/>
              <a:t>Turnover</a:t>
            </a:r>
            <a:r>
              <a:rPr lang="en-US" dirty="0"/>
              <a:t>: Since the capital gains portion of returns is taxed only when stocks are sold, a higher turnover strategy will get taxed more, and the effect will be exacerbated if the trading is so frequent that the bulk of your capital gains are short term (and taxed at a higher rate).</a:t>
            </a:r>
          </a:p>
        </p:txBody>
      </p:sp>
    </p:spTree>
    <p:extLst>
      <p:ext uri="{BB962C8B-B14F-4D97-AF65-F5344CB8AC3E}">
        <p14:creationId xmlns:p14="http://schemas.microsoft.com/office/powerpoint/2010/main" val="29270376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a:extLst>
              <a:ext uri="{FF2B5EF4-FFF2-40B4-BE49-F238E27FC236}">
                <a16:creationId xmlns:a16="http://schemas.microsoft.com/office/drawing/2014/main" id="{61FCFEA4-39C0-B847-BE77-7074BAFCED3C}"/>
              </a:ext>
            </a:extLst>
          </p:cNvPr>
          <p:cNvSpPr>
            <a:spLocks noGrp="1"/>
          </p:cNvSpPr>
          <p:nvPr>
            <p:ph type="title"/>
          </p:nvPr>
        </p:nvSpPr>
        <p:spPr>
          <a:xfrm>
            <a:off x="612775" y="228600"/>
            <a:ext cx="8153400" cy="990600"/>
          </a:xfrm>
        </p:spPr>
        <p:txBody>
          <a:bodyPr/>
          <a:lstStyle/>
          <a:p>
            <a:r>
              <a:rPr lang="en-US" altLang="en-US" dirty="0">
                <a:ea typeface="ＭＳ Ｐゴシック" panose="020B0600070205080204" pitchFamily="34" charset="-128"/>
              </a:rPr>
              <a:t>The Tax Effect and Dividend Yields: 1928 - 2008</a:t>
            </a:r>
          </a:p>
        </p:txBody>
      </p:sp>
      <p:pic>
        <p:nvPicPr>
          <p:cNvPr id="21506" name="Content Placeholder 2">
            <a:extLst>
              <a:ext uri="{FF2B5EF4-FFF2-40B4-BE49-F238E27FC236}">
                <a16:creationId xmlns:a16="http://schemas.microsoft.com/office/drawing/2014/main" id="{AA66A7CF-CF7A-8F46-AB8C-FD24A0B03466}"/>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1389063" y="1600200"/>
            <a:ext cx="6600825" cy="4495800"/>
          </a:xfr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2">
            <a:extLst>
              <a:ext uri="{FF2B5EF4-FFF2-40B4-BE49-F238E27FC236}">
                <a16:creationId xmlns:a16="http://schemas.microsoft.com/office/drawing/2014/main" id="{3ED7B569-CDB9-694E-B3D4-28A43EB15B65}"/>
              </a:ext>
            </a:extLst>
          </p:cNvPr>
          <p:cNvSpPr>
            <a:spLocks noGrp="1" noChangeArrowheads="1"/>
          </p:cNvSpPr>
          <p:nvPr>
            <p:ph type="title"/>
          </p:nvPr>
        </p:nvSpPr>
        <p:spPr>
          <a:xfrm>
            <a:off x="612775" y="228600"/>
            <a:ext cx="8153400" cy="990600"/>
          </a:xfrm>
        </p:spPr>
        <p:txBody>
          <a:bodyPr rtlCol="0">
            <a:normAutofit fontScale="90000"/>
          </a:bodyPr>
          <a:lstStyle/>
          <a:p>
            <a:pPr fontAlgn="auto">
              <a:spcAft>
                <a:spcPts val="0"/>
              </a:spcAft>
              <a:defRPr/>
            </a:pPr>
            <a:r>
              <a:rPr lang="en-US" dirty="0">
                <a:ea typeface="+mj-ea"/>
                <a:cs typeface="+mj-cs"/>
              </a:rPr>
              <a:t>Mutual </a:t>
            </a:r>
            <a:r>
              <a:rPr lang="en-US">
                <a:ea typeface="+mj-ea"/>
                <a:cs typeface="+mj-cs"/>
              </a:rPr>
              <a:t>Funds: Tax </a:t>
            </a:r>
            <a:r>
              <a:rPr lang="en-US" dirty="0">
                <a:ea typeface="+mj-ea"/>
                <a:cs typeface="+mj-cs"/>
              </a:rPr>
              <a:t>Effect and Turnover Ratios</a:t>
            </a:r>
          </a:p>
        </p:txBody>
      </p:sp>
      <p:pic>
        <p:nvPicPr>
          <p:cNvPr id="22530" name="Content Placeholder 2">
            <a:extLst>
              <a:ext uri="{FF2B5EF4-FFF2-40B4-BE49-F238E27FC236}">
                <a16:creationId xmlns:a16="http://schemas.microsoft.com/office/drawing/2014/main" id="{F13627B4-B210-F249-A69D-F6086B372C3F}"/>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1946275" y="1981200"/>
            <a:ext cx="5486400" cy="3733800"/>
          </a:xfr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a:extLst>
              <a:ext uri="{FF2B5EF4-FFF2-40B4-BE49-F238E27FC236}">
                <a16:creationId xmlns:a16="http://schemas.microsoft.com/office/drawing/2014/main" id="{22DACD6E-1B51-E240-B70A-E165AC22EE11}"/>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How to manage taxes…</a:t>
            </a:r>
          </a:p>
        </p:txBody>
      </p:sp>
      <p:sp>
        <p:nvSpPr>
          <p:cNvPr id="23554" name="Rectangle 3">
            <a:extLst>
              <a:ext uri="{FF2B5EF4-FFF2-40B4-BE49-F238E27FC236}">
                <a16:creationId xmlns:a16="http://schemas.microsoft.com/office/drawing/2014/main" id="{6B0B3084-C072-D24F-B0EA-2DE0F12451FF}"/>
              </a:ext>
            </a:extLst>
          </p:cNvPr>
          <p:cNvSpPr>
            <a:spLocks noGrp="1"/>
          </p:cNvSpPr>
          <p:nvPr>
            <p:ph sz="quarter" idx="1"/>
          </p:nvPr>
        </p:nvSpPr>
        <p:spPr>
          <a:xfrm>
            <a:off x="612775" y="1600200"/>
            <a:ext cx="8153400" cy="4495800"/>
          </a:xfrm>
        </p:spPr>
        <p:txBody>
          <a:bodyPr/>
          <a:lstStyle/>
          <a:p>
            <a:pPr>
              <a:lnSpc>
                <a:spcPct val="80000"/>
              </a:lnSpc>
            </a:pPr>
            <a:r>
              <a:rPr lang="en-US" altLang="en-US" sz="2200" u="sng">
                <a:ea typeface="ＭＳ Ｐゴシック" panose="020B0600070205080204" pitchFamily="34" charset="-128"/>
              </a:rPr>
              <a:t>Keep trading to a minimum</a:t>
            </a:r>
            <a:r>
              <a:rPr lang="en-US" altLang="en-US" sz="2200">
                <a:ea typeface="ＭＳ Ｐゴシック" panose="020B0600070205080204" pitchFamily="34" charset="-128"/>
              </a:rPr>
              <a:t>: The more you trade, the higher the tax liability you will face as an investor.</a:t>
            </a:r>
          </a:p>
          <a:p>
            <a:pPr>
              <a:lnSpc>
                <a:spcPct val="80000"/>
              </a:lnSpc>
            </a:pPr>
            <a:r>
              <a:rPr lang="en-US" altLang="en-US" sz="2200" u="sng">
                <a:ea typeface="ＭＳ Ｐゴシック" panose="020B0600070205080204" pitchFamily="34" charset="-128"/>
              </a:rPr>
              <a:t>Factor in taxes when buying</a:t>
            </a:r>
            <a:r>
              <a:rPr lang="en-US" altLang="en-US" sz="2200">
                <a:ea typeface="ＭＳ Ｐゴシック" panose="020B0600070205080204" pitchFamily="34" charset="-128"/>
              </a:rPr>
              <a:t>: When investing, take into account the expected tax drag on returns. Thus, if dividends are taxed at a rate higher than capital gains, you will pay more in taxes. If you don’t need the cash from dividends, you will do better investing in stocks that deliver more price appreciation.</a:t>
            </a:r>
          </a:p>
          <a:p>
            <a:pPr>
              <a:lnSpc>
                <a:spcPct val="80000"/>
              </a:lnSpc>
            </a:pPr>
            <a:r>
              <a:rPr lang="en-US" altLang="en-US" sz="2200" u="sng">
                <a:ea typeface="ＭＳ Ｐゴシック" panose="020B0600070205080204" pitchFamily="34" charset="-128"/>
              </a:rPr>
              <a:t>Factor in taxes when selling</a:t>
            </a:r>
            <a:r>
              <a:rPr lang="en-US" altLang="en-US" sz="2200">
                <a:ea typeface="ＭＳ Ｐゴシック" panose="020B0600070205080204" pitchFamily="34" charset="-128"/>
              </a:rPr>
              <a:t>: When trading, consider the tax effects of your trades. Match losing stock sales with capital gains.</a:t>
            </a:r>
          </a:p>
          <a:p>
            <a:pPr>
              <a:lnSpc>
                <a:spcPct val="80000"/>
              </a:lnSpc>
            </a:pPr>
            <a:r>
              <a:rPr lang="en-US" altLang="en-US" sz="2200" u="sng">
                <a:ea typeface="ＭＳ Ｐゴシック" panose="020B0600070205080204" pitchFamily="34" charset="-128"/>
              </a:rPr>
              <a:t>Don’t invest just to avoid taxes</a:t>
            </a:r>
            <a:r>
              <a:rPr lang="en-US" altLang="en-US" sz="2200">
                <a:ea typeface="ＭＳ Ｐゴシック" panose="020B0600070205080204" pitchFamily="34" charset="-128"/>
              </a:rPr>
              <a:t>: Investments that are structured primarily to avoid taxes are not only often bad investments but they are more likely to be challenged by tax authorities.</a:t>
            </a: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valintro3hour2018</Template>
  <TotalTime>3689</TotalTime>
  <Words>1943</Words>
  <Application>Microsoft Macintosh PowerPoint</Application>
  <PresentationFormat>On-screen Show (4:3)</PresentationFormat>
  <Paragraphs>81</Paragraphs>
  <Slides>23</Slides>
  <Notes>0</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23</vt:i4>
      </vt:variant>
    </vt:vector>
  </HeadingPairs>
  <TitlesOfParts>
    <vt:vector size="31" baseType="lpstr">
      <vt:lpstr>Times</vt:lpstr>
      <vt:lpstr>ＭＳ Ｐゴシック</vt:lpstr>
      <vt:lpstr>Arial</vt:lpstr>
      <vt:lpstr>Calibri</vt:lpstr>
      <vt:lpstr>Wingdings</vt:lpstr>
      <vt:lpstr>Wingdings 2</vt:lpstr>
      <vt:lpstr>Basic</vt:lpstr>
      <vt:lpstr>Microsoft Word Document</vt:lpstr>
      <vt:lpstr>Trading Costs and Taxes</vt:lpstr>
      <vt:lpstr>The Components of Trading Costs</vt:lpstr>
      <vt:lpstr>Simple Evidence of a Trading Cost Drag</vt:lpstr>
      <vt:lpstr>Many a slip… The Value Line experience..</vt:lpstr>
      <vt:lpstr>1. The Bid Ask Spread</vt:lpstr>
      <vt:lpstr>Factors determining the bid-ask spread</vt:lpstr>
      <vt:lpstr>Bid Ask Spread for US stocks -  By Market Cap</vt:lpstr>
      <vt:lpstr>More on variation in spreads across US stocks…</vt:lpstr>
      <vt:lpstr>Spreads in other equity markets</vt:lpstr>
      <vt:lpstr>Variation in equity spreads over time… Effects of crisis – 51 large caps</vt:lpstr>
      <vt:lpstr>Role of Spread in Investment Strategies</vt:lpstr>
      <vt:lpstr>2. The Price Impact</vt:lpstr>
      <vt:lpstr>How large is the price impact? Evidence from Studies of Block Trades</vt:lpstr>
      <vt:lpstr>Total Trading Cost as a Function of Market Cap and Trade Size</vt:lpstr>
      <vt:lpstr>Impact on Investment Strategy</vt:lpstr>
      <vt:lpstr>3. The Cost of Waiting</vt:lpstr>
      <vt:lpstr>Determinants of the Cost of Waiting</vt:lpstr>
      <vt:lpstr>Trading costs on real assets</vt:lpstr>
      <vt:lpstr>Why taxes matter?</vt:lpstr>
      <vt:lpstr>The Determinants of the Tax Effects</vt:lpstr>
      <vt:lpstr>The Tax Effect and Dividend Yields: 1928 - 2008</vt:lpstr>
      <vt:lpstr>Mutual Funds: Tax Effect and Turnover Ratios</vt:lpstr>
      <vt:lpstr>How to manage taxes…</vt:lpstr>
    </vt:vector>
  </TitlesOfParts>
  <Company>Stern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Acquisition Valuation</dc:title>
  <dc:creator>Aswath Damodaran</dc:creator>
  <cp:lastModifiedBy>Aswath Damodaran</cp:lastModifiedBy>
  <cp:revision>130</cp:revision>
  <cp:lastPrinted>2012-06-27T21:02:01Z</cp:lastPrinted>
  <dcterms:created xsi:type="dcterms:W3CDTF">1998-04-01T02:07:44Z</dcterms:created>
  <dcterms:modified xsi:type="dcterms:W3CDTF">2019-04-28T23:02:26Z</dcterms:modified>
</cp:coreProperties>
</file>