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4" r:id="rId1"/>
  </p:sldMasterIdLst>
  <p:notesMasterIdLst>
    <p:notesMasterId r:id="rId16"/>
  </p:notesMasterIdLst>
  <p:sldIdLst>
    <p:sldId id="300" r:id="rId2"/>
    <p:sldId id="299" r:id="rId3"/>
    <p:sldId id="301" r:id="rId4"/>
    <p:sldId id="303" r:id="rId5"/>
    <p:sldId id="304" r:id="rId6"/>
    <p:sldId id="305" r:id="rId7"/>
    <p:sldId id="306" r:id="rId8"/>
    <p:sldId id="307" r:id="rId9"/>
    <p:sldId id="351" r:id="rId10"/>
    <p:sldId id="308" r:id="rId11"/>
    <p:sldId id="345" r:id="rId12"/>
    <p:sldId id="346" r:id="rId13"/>
    <p:sldId id="347" r:id="rId14"/>
    <p:sldId id="352"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18C4AA2-2584-3C4E-9E16-44D6D25D299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5" name="Rectangle 3">
            <a:extLst>
              <a:ext uri="{FF2B5EF4-FFF2-40B4-BE49-F238E27FC236}">
                <a16:creationId xmlns:a16="http://schemas.microsoft.com/office/drawing/2014/main" id="{A5609BE5-3070-B149-B3E7-22E3B39244A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8C17F468-AFC6-5C43-AEF5-BC7F3D4C63E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E5B7A543-37A3-2449-97F7-82DE844E15F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432532DD-CD6C-5F40-BA94-2E45B16262A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9" name="Rectangle 7">
            <a:extLst>
              <a:ext uri="{FF2B5EF4-FFF2-40B4-BE49-F238E27FC236}">
                <a16:creationId xmlns:a16="http://schemas.microsoft.com/office/drawing/2014/main" id="{85278AF1-1300-1347-9E12-BEA7CEE68EB8}"/>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75EC4D95-CF23-7443-955E-0D08267EF7E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7D9BA4-B662-874B-B7A3-D17B8642188F}"/>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EF1431F-BEE6-2048-B339-140BE993F1CB}"/>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12795AD-07CD-194B-AB1B-25A9471AA5B7}"/>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815B6B23-65CC-5047-8C93-FCF4D0C48FEC}"/>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67A5BD78-9ECB-CC46-8E13-B59BD0DBAA76}"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84F6A0C0-8DC4-3947-9269-56A71D1F04DB}"/>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C39F26A2-11D3-DE4C-B02D-EC6D48F49D9F}"/>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AE14D8CE-8C19-0646-BBA5-12B8C5086F98}" type="slidenum">
              <a:rPr lang="en-US" altLang="en-US"/>
              <a:pPr>
                <a:defRPr/>
              </a:pPr>
              <a:t>‹#›</a:t>
            </a:fld>
            <a:endParaRPr lang="en-US" altLang="en-US"/>
          </a:p>
        </p:txBody>
      </p:sp>
    </p:spTree>
    <p:extLst>
      <p:ext uri="{BB962C8B-B14F-4D97-AF65-F5344CB8AC3E}">
        <p14:creationId xmlns:p14="http://schemas.microsoft.com/office/powerpoint/2010/main" val="2215276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87F3BD-5F70-2346-8B30-85A9A6686B70}"/>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22038ED1-A67D-2F4B-9088-CFFD27C223EB}"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13E9A3E-02BA-DA4B-8F35-617CA64EB68E}"/>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CCB2AF04-A21C-F046-9499-B436385A1FC1}"/>
              </a:ext>
            </a:extLst>
          </p:cNvPr>
          <p:cNvSpPr>
            <a:spLocks noGrp="1"/>
          </p:cNvSpPr>
          <p:nvPr>
            <p:ph type="sldNum" sz="quarter" idx="11"/>
          </p:nvPr>
        </p:nvSpPr>
        <p:spPr/>
        <p:txBody>
          <a:bodyPr/>
          <a:lstStyle>
            <a:lvl1pPr>
              <a:defRPr/>
            </a:lvl1pPr>
          </a:lstStyle>
          <a:p>
            <a:pPr>
              <a:defRPr/>
            </a:pPr>
            <a:fld id="{0B9193C2-986C-604A-8CA5-0B37758F9F80}" type="slidenum">
              <a:rPr lang="en-US" altLang="en-US"/>
              <a:pPr>
                <a:defRPr/>
              </a:pPr>
              <a:t>‹#›</a:t>
            </a:fld>
            <a:endParaRPr lang="en-US" altLang="en-US"/>
          </a:p>
        </p:txBody>
      </p:sp>
    </p:spTree>
    <p:extLst>
      <p:ext uri="{BB962C8B-B14F-4D97-AF65-F5344CB8AC3E}">
        <p14:creationId xmlns:p14="http://schemas.microsoft.com/office/powerpoint/2010/main" val="547742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419990-EE2C-8A4C-ACD3-26AA2DC0C9E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F344FE07-2BDA-AA4C-979E-737F0232B2F4}"/>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6197DAE-9ACE-BC4F-9B7A-9AC4ADA8E0D0}"/>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A30E2084-A2FD-3D4F-BEA5-AD095AE86469}"/>
              </a:ext>
            </a:extLst>
          </p:cNvPr>
          <p:cNvSpPr>
            <a:spLocks noGrp="1"/>
          </p:cNvSpPr>
          <p:nvPr>
            <p:ph type="dt" sz="half" idx="10"/>
          </p:nvPr>
        </p:nvSpPr>
        <p:spPr/>
        <p:txBody>
          <a:bodyPr/>
          <a:lstStyle>
            <a:lvl1pPr>
              <a:defRPr/>
            </a:lvl1pPr>
          </a:lstStyle>
          <a:p>
            <a:pPr>
              <a:defRPr/>
            </a:pPr>
            <a:fld id="{6EDB164F-8556-AE46-80E4-22FFDBCA3742}"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E9E6C471-F19D-F74B-8BA5-34463AB85875}"/>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72CD54D1-2478-DE46-A8A5-5691BD873560}"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5EC36F93-D69E-DC4A-B1E4-CC53A03A37F3}"/>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823409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7870DEB3-074E-AF44-8C9C-1D9047A140BD}"/>
              </a:ext>
            </a:extLst>
          </p:cNvPr>
          <p:cNvSpPr>
            <a:spLocks noGrp="1"/>
          </p:cNvSpPr>
          <p:nvPr>
            <p:ph type="dt" sz="half" idx="10"/>
          </p:nvPr>
        </p:nvSpPr>
        <p:spPr/>
        <p:txBody>
          <a:bodyPr/>
          <a:lstStyle>
            <a:lvl1pPr>
              <a:defRPr/>
            </a:lvl1pPr>
          </a:lstStyle>
          <a:p>
            <a:pPr>
              <a:defRPr/>
            </a:pPr>
            <a:fld id="{E9C37F18-6B3E-4C4A-A102-E5E9F3106B9D}"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E95F4911-6123-454D-846B-DA9EC2369068}"/>
              </a:ext>
            </a:extLst>
          </p:cNvPr>
          <p:cNvSpPr>
            <a:spLocks noGrp="1"/>
          </p:cNvSpPr>
          <p:nvPr>
            <p:ph type="sldNum" sz="quarter" idx="11"/>
          </p:nvPr>
        </p:nvSpPr>
        <p:spPr/>
        <p:txBody>
          <a:bodyPr/>
          <a:lstStyle>
            <a:lvl1pPr>
              <a:defRPr/>
            </a:lvl1pPr>
          </a:lstStyle>
          <a:p>
            <a:pPr>
              <a:defRPr/>
            </a:pPr>
            <a:fld id="{6EC5A866-D1DF-4A48-AA4A-F9260037F3AB}"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77D61FA4-9A11-D843-9E25-4F14EAF50C11}"/>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964705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A1346DAE-A44C-EB4B-9B6E-31DEFB9733AE}"/>
              </a:ext>
            </a:extLst>
          </p:cNvPr>
          <p:cNvSpPr>
            <a:spLocks noGrp="1"/>
          </p:cNvSpPr>
          <p:nvPr>
            <p:ph type="dt" sz="half" idx="10"/>
          </p:nvPr>
        </p:nvSpPr>
        <p:spPr/>
        <p:txBody>
          <a:bodyPr/>
          <a:lstStyle>
            <a:lvl1pPr>
              <a:defRPr/>
            </a:lvl1pPr>
          </a:lstStyle>
          <a:p>
            <a:pPr>
              <a:defRPr/>
            </a:pPr>
            <a:fld id="{5AD93F4D-3722-4A42-891F-5C474D95D124}"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6949C988-1EC3-B040-A1F0-8BC63941609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ECBC78EF-4629-824E-A250-BB8DFC38F6D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535017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39624676-3FF6-7949-8214-0E23030895B9}"/>
              </a:ext>
            </a:extLst>
          </p:cNvPr>
          <p:cNvSpPr>
            <a:spLocks noGrp="1"/>
          </p:cNvSpPr>
          <p:nvPr>
            <p:ph type="dt" sz="half" idx="10"/>
          </p:nvPr>
        </p:nvSpPr>
        <p:spPr/>
        <p:txBody>
          <a:bodyPr/>
          <a:lstStyle>
            <a:lvl1pPr>
              <a:defRPr/>
            </a:lvl1pPr>
          </a:lstStyle>
          <a:p>
            <a:pPr>
              <a:defRPr/>
            </a:pPr>
            <a:fld id="{AC4E3AB0-AEC5-024F-9B96-410CE70AFDF8}"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F3D900CA-E632-C641-B228-E28E942A414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E2759AF8-2219-D149-9130-39B7A08843FC}"/>
              </a:ext>
            </a:extLst>
          </p:cNvPr>
          <p:cNvSpPr>
            <a:spLocks noGrp="1"/>
          </p:cNvSpPr>
          <p:nvPr>
            <p:ph type="sldNum" sz="quarter" idx="12"/>
          </p:nvPr>
        </p:nvSpPr>
        <p:spPr/>
        <p:txBody>
          <a:bodyPr/>
          <a:lstStyle>
            <a:lvl1pPr>
              <a:defRPr/>
            </a:lvl1pPr>
          </a:lstStyle>
          <a:p>
            <a:pPr>
              <a:defRPr/>
            </a:pPr>
            <a:fld id="{D11383B1-6B75-FC42-9EF1-18A32B78A0D4}" type="slidenum">
              <a:rPr lang="en-US" altLang="en-US"/>
              <a:pPr>
                <a:defRPr/>
              </a:pPr>
              <a:t>‹#›</a:t>
            </a:fld>
            <a:endParaRPr lang="en-US" altLang="en-US"/>
          </a:p>
        </p:txBody>
      </p:sp>
    </p:spTree>
    <p:extLst>
      <p:ext uri="{BB962C8B-B14F-4D97-AF65-F5344CB8AC3E}">
        <p14:creationId xmlns:p14="http://schemas.microsoft.com/office/powerpoint/2010/main" val="2109670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B57503-319F-C441-8541-036A57383BCE}"/>
              </a:ext>
            </a:extLst>
          </p:cNvPr>
          <p:cNvSpPr>
            <a:spLocks noGrp="1"/>
          </p:cNvSpPr>
          <p:nvPr>
            <p:ph type="dt" sz="half" idx="10"/>
          </p:nvPr>
        </p:nvSpPr>
        <p:spPr/>
        <p:txBody>
          <a:bodyPr/>
          <a:lstStyle>
            <a:lvl1pPr>
              <a:defRPr/>
            </a:lvl1pPr>
          </a:lstStyle>
          <a:p>
            <a:pPr>
              <a:defRPr/>
            </a:pPr>
            <a:fld id="{BDF7F2E8-58FD-7648-9037-6091584A89B2}"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28C2E5E5-8220-214B-B67A-18D9D098CA4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4B04E9EE-B90D-AF4E-BA21-B9DB0E7E695E}"/>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CF777FF2-DEB2-4144-B55C-86C55D82FDE6}" type="slidenum">
              <a:rPr lang="en-US" altLang="en-US"/>
              <a:pPr>
                <a:defRPr/>
              </a:pPr>
              <a:t>‹#›</a:t>
            </a:fld>
            <a:endParaRPr lang="en-US" altLang="en-US"/>
          </a:p>
        </p:txBody>
      </p:sp>
    </p:spTree>
    <p:extLst>
      <p:ext uri="{BB962C8B-B14F-4D97-AF65-F5344CB8AC3E}">
        <p14:creationId xmlns:p14="http://schemas.microsoft.com/office/powerpoint/2010/main" val="8708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6FE8189C-E42D-A74F-BC0D-7B46D33AF7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460CF51-538D-224A-BCD8-600069F07448}"/>
              </a:ext>
            </a:extLst>
          </p:cNvPr>
          <p:cNvSpPr>
            <a:spLocks noGrp="1"/>
          </p:cNvSpPr>
          <p:nvPr>
            <p:ph type="dt" sz="half" idx="10"/>
          </p:nvPr>
        </p:nvSpPr>
        <p:spPr/>
        <p:txBody>
          <a:bodyPr/>
          <a:lstStyle>
            <a:lvl1pPr>
              <a:defRPr/>
            </a:lvl1pPr>
          </a:lstStyle>
          <a:p>
            <a:pPr>
              <a:defRPr/>
            </a:pPr>
            <a:fld id="{539ADFD0-CC5C-5349-854B-B229F8B6266E}"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90F82D5B-71AE-4E41-A79D-2B42FE5965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F9EA2629-B2A2-9A41-BB10-BD3DC0BEB185}"/>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95305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439A5F-F095-9F42-88ED-7B69FCD23A10}"/>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0E4564E-91CB-D148-9F15-7DAD6C2C23BA}"/>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33CAE28A-884F-8D43-B8BB-7BADB4D89114}"/>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158DF76-B8BF-934D-8182-E2B3912E085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FDB3C26A-2B28-554C-BF09-F15DC1598302}"/>
              </a:ext>
            </a:extLst>
          </p:cNvPr>
          <p:cNvSpPr>
            <a:spLocks noGrp="1"/>
          </p:cNvSpPr>
          <p:nvPr>
            <p:ph type="dt" sz="half" idx="10"/>
          </p:nvPr>
        </p:nvSpPr>
        <p:spPr>
          <a:xfrm>
            <a:off x="6248400" y="6248400"/>
            <a:ext cx="2667000" cy="365125"/>
          </a:xfrm>
        </p:spPr>
        <p:txBody>
          <a:bodyPr/>
          <a:lstStyle>
            <a:lvl1pPr>
              <a:defRPr/>
            </a:lvl1pPr>
          </a:lstStyle>
          <a:p>
            <a:pPr>
              <a:defRPr/>
            </a:pPr>
            <a:fld id="{B2FB1985-1C00-2C4C-B5D0-259E7B1E8EA7}"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0B0CE2D4-D148-D44C-B498-59900AF30BFF}"/>
              </a:ext>
            </a:extLst>
          </p:cNvPr>
          <p:cNvSpPr>
            <a:spLocks noGrp="1"/>
          </p:cNvSpPr>
          <p:nvPr>
            <p:ph type="sldNum" sz="quarter" idx="11"/>
          </p:nvPr>
        </p:nvSpPr>
        <p:spPr>
          <a:xfrm>
            <a:off x="0" y="4667250"/>
            <a:ext cx="1447800" cy="663575"/>
          </a:xfrm>
        </p:spPr>
        <p:txBody>
          <a:bodyPr/>
          <a:lstStyle>
            <a:lvl1pPr>
              <a:defRPr sz="2800"/>
            </a:lvl1pPr>
          </a:lstStyle>
          <a:p>
            <a:pPr>
              <a:defRPr/>
            </a:pPr>
            <a:fld id="{A782B7D8-D201-0443-BA2F-C7A30C035E18}"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BE5A3FAF-77C8-D74D-9512-417FDAF66691}"/>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382213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F4134EA0-595C-F842-A7B3-06FC41D2295D}"/>
              </a:ext>
            </a:extLst>
          </p:cNvPr>
          <p:cNvSpPr>
            <a:spLocks noGrp="1"/>
          </p:cNvSpPr>
          <p:nvPr>
            <p:ph type="dt" sz="half" idx="10"/>
          </p:nvPr>
        </p:nvSpPr>
        <p:spPr/>
        <p:txBody>
          <a:bodyPr/>
          <a:lstStyle>
            <a:lvl1pPr>
              <a:defRPr/>
            </a:lvl1pPr>
          </a:lstStyle>
          <a:p>
            <a:pPr>
              <a:defRPr/>
            </a:pPr>
            <a:fld id="{6BBDF5A7-53D8-ED48-8503-0B5E92D40447}"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6162F1FC-DC9E-F646-82BB-3B73752BAF2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2416D817-C4AC-AC46-BEEC-F30DFB18B922}"/>
              </a:ext>
            </a:extLst>
          </p:cNvPr>
          <p:cNvSpPr>
            <a:spLocks noGrp="1"/>
          </p:cNvSpPr>
          <p:nvPr>
            <p:ph type="sldNum" sz="quarter" idx="12"/>
          </p:nvPr>
        </p:nvSpPr>
        <p:spPr/>
        <p:txBody>
          <a:bodyPr/>
          <a:lstStyle>
            <a:lvl1pPr>
              <a:defRPr/>
            </a:lvl1pPr>
          </a:lstStyle>
          <a:p>
            <a:pPr>
              <a:defRPr/>
            </a:pPr>
            <a:fld id="{DD3948D7-8F23-3E4C-87FD-15AE8B3CC2AB}" type="slidenum">
              <a:rPr lang="en-US" altLang="en-US"/>
              <a:pPr>
                <a:defRPr/>
              </a:pPr>
              <a:t>‹#›</a:t>
            </a:fld>
            <a:endParaRPr lang="en-US" altLang="en-US"/>
          </a:p>
        </p:txBody>
      </p:sp>
    </p:spTree>
    <p:extLst>
      <p:ext uri="{BB962C8B-B14F-4D97-AF65-F5344CB8AC3E}">
        <p14:creationId xmlns:p14="http://schemas.microsoft.com/office/powerpoint/2010/main" val="1099899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F98B42-DE06-0549-B2CF-FFB2BEF69DDF}"/>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6F00106-1C60-194D-8C33-47B811CC7C5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1F34B77-8E0B-0041-B963-B681BDCEDC6E}"/>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6005D54-E1BF-F845-BAF6-6E00A2CF00A9}"/>
              </a:ext>
            </a:extLst>
          </p:cNvPr>
          <p:cNvSpPr>
            <a:spLocks noGrp="1"/>
          </p:cNvSpPr>
          <p:nvPr>
            <p:ph type="dt" sz="half" idx="10"/>
          </p:nvPr>
        </p:nvSpPr>
        <p:spPr>
          <a:xfrm>
            <a:off x="6553200" y="6248400"/>
            <a:ext cx="2209800" cy="365125"/>
          </a:xfrm>
        </p:spPr>
        <p:txBody>
          <a:bodyPr/>
          <a:lstStyle>
            <a:lvl1pPr>
              <a:defRPr/>
            </a:lvl1pPr>
          </a:lstStyle>
          <a:p>
            <a:pPr>
              <a:defRPr/>
            </a:pPr>
            <a:fld id="{64A8E1D0-B145-4147-B1BD-B7AB94B39B4E}"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58F11197-6D7D-B242-815D-D90F9685D2CD}"/>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EE7AEBA-337A-4049-95C8-7926F0AB4AB6}"/>
              </a:ext>
            </a:extLst>
          </p:cNvPr>
          <p:cNvSpPr>
            <a:spLocks noGrp="1"/>
          </p:cNvSpPr>
          <p:nvPr>
            <p:ph type="sldNum" sz="quarter" idx="12"/>
          </p:nvPr>
        </p:nvSpPr>
        <p:spPr>
          <a:xfrm rot="5400000">
            <a:off x="5989638" y="144462"/>
            <a:ext cx="533400" cy="244475"/>
          </a:xfrm>
        </p:spPr>
        <p:txBody>
          <a:bodyPr/>
          <a:lstStyle>
            <a:lvl1pPr>
              <a:defRPr/>
            </a:lvl1pPr>
          </a:lstStyle>
          <a:p>
            <a:pPr>
              <a:defRPr/>
            </a:pPr>
            <a:fld id="{209311A2-CFE3-9B43-8140-128C7F533993}" type="slidenum">
              <a:rPr lang="en-US" altLang="en-US"/>
              <a:pPr>
                <a:defRPr/>
              </a:pPr>
              <a:t>‹#›</a:t>
            </a:fld>
            <a:endParaRPr lang="en-US" altLang="en-US"/>
          </a:p>
        </p:txBody>
      </p:sp>
    </p:spTree>
    <p:extLst>
      <p:ext uri="{BB962C8B-B14F-4D97-AF65-F5344CB8AC3E}">
        <p14:creationId xmlns:p14="http://schemas.microsoft.com/office/powerpoint/2010/main" val="1574321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7C71554A-4BA2-3647-B8C8-ED6422396689}"/>
              </a:ext>
            </a:extLst>
          </p:cNvPr>
          <p:cNvSpPr>
            <a:spLocks noGrp="1"/>
          </p:cNvSpPr>
          <p:nvPr>
            <p:ph type="dt" sz="half" idx="10"/>
          </p:nvPr>
        </p:nvSpPr>
        <p:spPr/>
        <p:txBody>
          <a:bodyPr/>
          <a:lstStyle>
            <a:lvl1pPr>
              <a:defRPr/>
            </a:lvl1pPr>
          </a:lstStyle>
          <a:p>
            <a:pPr>
              <a:defRPr/>
            </a:pPr>
            <a:fld id="{D4167CAF-06FD-794D-B9B8-8E1E8437F3EF}"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A76CF4ED-2994-8F45-9E7A-3E53A22F146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B299E2B4-FFBC-9A41-B555-9F10E46E6ABC}"/>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44656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EC1BC31F-58CE-6F4B-B2BC-61137909633F}"/>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2B4A169D-07C2-6041-87B9-6D10A2FD4A3F}"/>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9B0456B-3572-F743-9A9F-F210A2C7A624}"/>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fld id="{8606C095-1B1F-4E4B-AC61-9296EC45CCF0}"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0FE185FC-736E-714D-AE17-BAE5B26B1DD3}"/>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B05FC325-2CD5-1C47-80A8-2AA7901D0892}"/>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96498AF0-F139-6C44-A135-E7164108B49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FE4F3C81-01D8-9748-92EF-8C7B5FC7ED0E}"/>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26A4434A-7838-9842-B3F9-F29702979C1B}"/>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09" r:id="rId5"/>
    <p:sldLayoutId id="2147483815" r:id="rId6"/>
    <p:sldLayoutId id="2147483816" r:id="rId7"/>
    <p:sldLayoutId id="2147483817" r:id="rId8"/>
    <p:sldLayoutId id="2147483818" r:id="rId9"/>
    <p:sldLayoutId id="2147483819" r:id="rId10"/>
    <p:sldLayoutId id="2147483820" r:id="rId11"/>
    <p:sldLayoutId id="214748381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F65192D3-AE8D-C441-B87B-F442BF17ACA4}"/>
              </a:ext>
            </a:extLst>
          </p:cNvPr>
          <p:cNvSpPr>
            <a:spLocks noGrp="1" noChangeArrowheads="1"/>
          </p:cNvSpPr>
          <p:nvPr>
            <p:ph type="ctrTitle"/>
          </p:nvPr>
        </p:nvSpPr>
        <p:spPr/>
        <p:txBody>
          <a:bodyPr/>
          <a:lstStyle/>
          <a:p>
            <a:pPr eaLnBrk="1" hangingPunct="1">
              <a:defRPr/>
            </a:pPr>
            <a:r>
              <a:rPr lang="en-US" altLang="en-US">
                <a:ea typeface="ＭＳ Ｐゴシック" panose="020B0600070205080204" pitchFamily="34" charset="-128"/>
              </a:rPr>
              <a:t>Market Efficiency: Laying the groundwork</a:t>
            </a:r>
          </a:p>
        </p:txBody>
      </p:sp>
      <p:sp>
        <p:nvSpPr>
          <p:cNvPr id="3" name="Subtitle 2">
            <a:extLst>
              <a:ext uri="{FF2B5EF4-FFF2-40B4-BE49-F238E27FC236}">
                <a16:creationId xmlns:a16="http://schemas.microsoft.com/office/drawing/2014/main" id="{CD87D1CB-D70D-A64D-9D9A-7A1F45513AA3}"/>
              </a:ext>
            </a:extLst>
          </p:cNvPr>
          <p:cNvSpPr>
            <a:spLocks noGrp="1"/>
          </p:cNvSpPr>
          <p:nvPr>
            <p:ph type="subTitle" idx="1"/>
          </p:nvPr>
        </p:nvSpPr>
        <p:spPr>
          <a:xfrm>
            <a:off x="2362200" y="6049963"/>
            <a:ext cx="6705600" cy="685800"/>
          </a:xfrm>
        </p:spPr>
        <p:txBody>
          <a:bodyPr rtlCol="0"/>
          <a:lstStyle/>
          <a:p>
            <a:pPr eaLnBrk="1" fontAlgn="auto" hangingPunct="1">
              <a:spcAft>
                <a:spcPts val="0"/>
              </a:spcAft>
              <a:buFont typeface="Arial"/>
              <a:buNone/>
              <a:defRPr/>
            </a:pPr>
            <a:r>
              <a:rPr lang="en-US" dirty="0">
                <a:ea typeface="+mn-ea"/>
                <a:cs typeface="+mn-cs"/>
              </a:rPr>
              <a:t>Session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7256D3C3-ADCC-7440-A8C7-C41BE6D3A0A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Why market efficiency matters ..</a:t>
            </a:r>
          </a:p>
        </p:txBody>
      </p:sp>
      <p:sp>
        <p:nvSpPr>
          <p:cNvPr id="83971" name="Rectangle 3">
            <a:extLst>
              <a:ext uri="{FF2B5EF4-FFF2-40B4-BE49-F238E27FC236}">
                <a16:creationId xmlns:a16="http://schemas.microsoft.com/office/drawing/2014/main" id="{C0697C99-E43D-4549-9C4A-AE8E6CDCEB73}"/>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eaLnBrk="1" fontAlgn="auto" hangingPunct="1">
              <a:spcAft>
                <a:spcPts val="0"/>
              </a:spcAft>
              <a:buFont typeface="Arial"/>
              <a:buChar char="•"/>
              <a:defRPr/>
            </a:pPr>
            <a:r>
              <a:rPr lang="en-US" dirty="0">
                <a:ea typeface="+mn-ea"/>
                <a:cs typeface="+mn-cs"/>
              </a:rPr>
              <a:t>The question of whether markets are efficient, and if not, where the inefficiencies lie, is central to investment valuation. </a:t>
            </a:r>
          </a:p>
          <a:p>
            <a:pPr lvl="1" eaLnBrk="1" fontAlgn="auto" hangingPunct="1">
              <a:spcAft>
                <a:spcPts val="0"/>
              </a:spcAft>
              <a:buFont typeface="Arial"/>
              <a:buChar char="–"/>
              <a:defRPr/>
            </a:pPr>
            <a:r>
              <a:rPr lang="en-US" dirty="0">
                <a:ea typeface="+mn-ea"/>
              </a:rPr>
              <a:t>If markets are, in fact, efficient, the market price is the best estimate of value, and the process of valuation becomes one of justifying the market price. </a:t>
            </a:r>
          </a:p>
          <a:p>
            <a:pPr lvl="1" eaLnBrk="1" fontAlgn="auto" hangingPunct="1">
              <a:spcAft>
                <a:spcPts val="0"/>
              </a:spcAft>
              <a:buFont typeface="Arial"/>
              <a:buChar char="–"/>
              <a:defRPr/>
            </a:pPr>
            <a:r>
              <a:rPr lang="en-US" dirty="0">
                <a:ea typeface="+mn-ea"/>
              </a:rPr>
              <a:t>If markets are not efficient, the market price may deviate from the true value, and the process of valuation is directed towards obtaining a reasonable estimate of this value.</a:t>
            </a:r>
          </a:p>
          <a:p>
            <a:pPr eaLnBrk="1" fontAlgn="auto" hangingPunct="1">
              <a:spcAft>
                <a:spcPts val="0"/>
              </a:spcAft>
              <a:buFont typeface="Arial"/>
              <a:buChar char="•"/>
              <a:defRPr/>
            </a:pPr>
            <a:r>
              <a:rPr lang="en-US" dirty="0">
                <a:ea typeface="+mn-ea"/>
                <a:cs typeface="+mn-cs"/>
              </a:rPr>
              <a:t>Market 'inefficiencies' can provide the basis for screening the universe of stocks to come up with a sub-sample that is more likely to have under valued stocks</a:t>
            </a:r>
          </a:p>
          <a:p>
            <a:pPr lvl="1" eaLnBrk="1" fontAlgn="auto" hangingPunct="1">
              <a:spcAft>
                <a:spcPts val="0"/>
              </a:spcAft>
              <a:buFont typeface="Arial"/>
              <a:buChar char="–"/>
              <a:defRPr/>
            </a:pPr>
            <a:r>
              <a:rPr lang="en-US" dirty="0">
                <a:ea typeface="+mn-ea"/>
              </a:rPr>
              <a:t> Saves time for the analyst</a:t>
            </a:r>
          </a:p>
          <a:p>
            <a:pPr lvl="1" eaLnBrk="1" fontAlgn="auto" hangingPunct="1">
              <a:spcAft>
                <a:spcPts val="0"/>
              </a:spcAft>
              <a:buFont typeface="Arial"/>
              <a:buChar char="–"/>
              <a:defRPr/>
            </a:pPr>
            <a:r>
              <a:rPr lang="en-US" dirty="0">
                <a:ea typeface="+mn-ea"/>
              </a:rPr>
              <a:t>Increases the odds significantly of finding under and over valued stocks.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19E2316-8C1B-7948-AB49-A5A4ECFD759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is an efficient market?</a:t>
            </a:r>
          </a:p>
        </p:txBody>
      </p:sp>
      <p:sp>
        <p:nvSpPr>
          <p:cNvPr id="17410" name="Rectangle 3">
            <a:extLst>
              <a:ext uri="{FF2B5EF4-FFF2-40B4-BE49-F238E27FC236}">
                <a16:creationId xmlns:a16="http://schemas.microsoft.com/office/drawing/2014/main" id="{F59FD3F4-9423-ED4F-AA5C-00228777A71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500" dirty="0">
                <a:ea typeface="ＭＳ Ｐゴシック" panose="020B0600070205080204" pitchFamily="34" charset="-128"/>
              </a:rPr>
              <a:t>An efficient market is one where the market price is an unbiased estimate of the true value of the investment.</a:t>
            </a:r>
          </a:p>
          <a:p>
            <a:pPr eaLnBrk="1" hangingPunct="1">
              <a:lnSpc>
                <a:spcPct val="80000"/>
              </a:lnSpc>
            </a:pPr>
            <a:r>
              <a:rPr lang="en-US" altLang="en-US" sz="2500" dirty="0">
                <a:ea typeface="ＭＳ Ｐゴシック" panose="020B0600070205080204" pitchFamily="34" charset="-128"/>
              </a:rPr>
              <a:t>Implicit in this derivation are several key concepts -</a:t>
            </a:r>
          </a:p>
          <a:p>
            <a:pPr lvl="1" eaLnBrk="1" hangingPunct="1">
              <a:lnSpc>
                <a:spcPct val="80000"/>
              </a:lnSpc>
            </a:pPr>
            <a:r>
              <a:rPr lang="en-US" altLang="en-US" sz="2200" u="sng" dirty="0">
                <a:ea typeface="ＭＳ Ｐゴシック" panose="020B0600070205080204" pitchFamily="34" charset="-128"/>
              </a:rPr>
              <a:t>Market efficiency does not require that the market price be equal to true value at every point in time</a:t>
            </a:r>
            <a:r>
              <a:rPr lang="en-US" altLang="en-US" sz="2200" dirty="0">
                <a:ea typeface="ＭＳ Ｐゴシック" panose="020B0600070205080204" pitchFamily="34" charset="-128"/>
              </a:rPr>
              <a:t>. All it requires is that errors in the market price be unbiased, i.e., that prices can be greater than or less than true value, as long as these deviations are random. </a:t>
            </a:r>
          </a:p>
          <a:p>
            <a:pPr lvl="1" eaLnBrk="1" hangingPunct="1">
              <a:lnSpc>
                <a:spcPct val="80000"/>
              </a:lnSpc>
            </a:pPr>
            <a:r>
              <a:rPr lang="en-US" altLang="en-US" sz="2200" u="sng" dirty="0">
                <a:ea typeface="ＭＳ Ｐゴシック" panose="020B0600070205080204" pitchFamily="34" charset="-128"/>
              </a:rPr>
              <a:t>Randomness implies that there is an equal chance that stocks are under or over valued at any point in time</a:t>
            </a:r>
            <a:r>
              <a:rPr lang="en-US" altLang="en-US" sz="2200" dirty="0">
                <a:ea typeface="ＭＳ Ｐゴシック" panose="020B0600070205080204" pitchFamily="34" charset="-128"/>
              </a:rPr>
              <a:t>. If the deviations of market price from true value are random, it follows that no group of investors should be able to consistently find under or over valued stocks using any investment strategy.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B6E4CAC-351C-4C49-B363-173B48B984A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Definitions of Market Efficiency</a:t>
            </a:r>
          </a:p>
        </p:txBody>
      </p:sp>
      <p:sp>
        <p:nvSpPr>
          <p:cNvPr id="18434" name="Rectangle 3">
            <a:extLst>
              <a:ext uri="{FF2B5EF4-FFF2-40B4-BE49-F238E27FC236}">
                <a16:creationId xmlns:a16="http://schemas.microsoft.com/office/drawing/2014/main" id="{C9C9D72F-52D4-1241-A06B-7A580B44E49E}"/>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Definitions of market efficiency have to be specific not only about </a:t>
            </a:r>
            <a:r>
              <a:rPr lang="en-US" altLang="en-US" sz="2200" u="sng" dirty="0">
                <a:ea typeface="ＭＳ Ｐゴシック" panose="020B0600070205080204" pitchFamily="34" charset="-128"/>
              </a:rPr>
              <a:t>the market</a:t>
            </a:r>
            <a:r>
              <a:rPr lang="en-US" altLang="en-US" sz="2200" dirty="0">
                <a:ea typeface="ＭＳ Ｐゴシック" panose="020B0600070205080204" pitchFamily="34" charset="-128"/>
              </a:rPr>
              <a:t> that is being considered but also </a:t>
            </a:r>
            <a:r>
              <a:rPr lang="en-US" altLang="en-US" sz="2200" u="sng" dirty="0">
                <a:ea typeface="ＭＳ Ｐゴシック" panose="020B0600070205080204" pitchFamily="34" charset="-128"/>
              </a:rPr>
              <a:t>the investor group </a:t>
            </a:r>
            <a:r>
              <a:rPr lang="en-US" altLang="en-US" sz="2200" dirty="0">
                <a:ea typeface="ＭＳ Ｐゴシック" panose="020B0600070205080204" pitchFamily="34" charset="-128"/>
              </a:rPr>
              <a:t>that is covered. </a:t>
            </a:r>
          </a:p>
          <a:p>
            <a:pPr lvl="1" eaLnBrk="1" hangingPunct="1">
              <a:lnSpc>
                <a:spcPct val="80000"/>
              </a:lnSpc>
            </a:pPr>
            <a:r>
              <a:rPr lang="en-US" altLang="en-US" sz="2000" dirty="0">
                <a:ea typeface="ＭＳ Ｐゴシック" panose="020B0600070205080204" pitchFamily="34" charset="-128"/>
              </a:rPr>
              <a:t>It is extremely unlikely that all markets are efficient to all investors, but it is entirely possible that a particular market (for instance, the New York Stock Exchange) is efficient with respect to the average investor. </a:t>
            </a:r>
          </a:p>
          <a:p>
            <a:pPr lvl="1" eaLnBrk="1" hangingPunct="1">
              <a:lnSpc>
                <a:spcPct val="80000"/>
              </a:lnSpc>
            </a:pPr>
            <a:r>
              <a:rPr lang="en-US" altLang="en-US" sz="2000" dirty="0">
                <a:ea typeface="ＭＳ Ｐゴシック" panose="020B0600070205080204" pitchFamily="34" charset="-128"/>
              </a:rPr>
              <a:t>It is possible that some markets are efficient while others are not, and that a market is efficient with respect to some investors and not to others. This is a direct consequence of differential tax rates and transactions costs, which confer advantages on some investors relative to others.</a:t>
            </a:r>
          </a:p>
          <a:p>
            <a:pPr lvl="1" eaLnBrk="1" hangingPunct="1">
              <a:lnSpc>
                <a:spcPct val="80000"/>
              </a:lnSpc>
            </a:pPr>
            <a:r>
              <a:rPr lang="en-US" altLang="en-US" sz="2000" dirty="0">
                <a:ea typeface="ＭＳ Ｐゴシック" panose="020B0600070205080204" pitchFamily="34" charset="-128"/>
              </a:rPr>
              <a:t>It is also possible that a market can be efficient to an investor or group of investors at some times and not at others. </a:t>
            </a:r>
          </a:p>
          <a:p>
            <a:pPr eaLnBrk="1" hangingPunct="1">
              <a:lnSpc>
                <a:spcPct val="80000"/>
              </a:lnSpc>
            </a:pPr>
            <a:r>
              <a:rPr lang="en-US" altLang="en-US" sz="2200" dirty="0">
                <a:ea typeface="ＭＳ Ｐゴシック" panose="020B0600070205080204" pitchFamily="34" charset="-128"/>
              </a:rPr>
              <a:t>Definitions of market efficiency are also linked up with assumptions about what information is available to investors and reflected in the price.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73FD1AA8-3925-414E-91A3-E1D1E8DF51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Information and Market Efficiency: The Fama Categorization</a:t>
            </a:r>
          </a:p>
        </p:txBody>
      </p:sp>
      <p:sp>
        <p:nvSpPr>
          <p:cNvPr id="19458" name="Rectangle 3">
            <a:extLst>
              <a:ext uri="{FF2B5EF4-FFF2-40B4-BE49-F238E27FC236}">
                <a16:creationId xmlns:a16="http://schemas.microsoft.com/office/drawing/2014/main" id="{91FD7E29-77CC-5744-8FD9-2572B4390E46}"/>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500">
                <a:ea typeface="ＭＳ Ｐゴシック" panose="020B0600070205080204" pitchFamily="34" charset="-128"/>
              </a:rPr>
              <a:t>Under </a:t>
            </a:r>
            <a:r>
              <a:rPr lang="en-US" altLang="en-US" sz="2500" u="sng">
                <a:ea typeface="ＭＳ Ｐゴシック" panose="020B0600070205080204" pitchFamily="34" charset="-128"/>
              </a:rPr>
              <a:t>weak form efficiency</a:t>
            </a:r>
            <a:r>
              <a:rPr lang="en-US" altLang="en-US" sz="2500">
                <a:ea typeface="ＭＳ Ｐゴシック" panose="020B0600070205080204" pitchFamily="34" charset="-128"/>
              </a:rPr>
              <a:t>, the current price reflects the information contained in all past prices, suggesting that charts and technical analyses that use past prices alone would not be useful in finding under valued stocks. </a:t>
            </a:r>
          </a:p>
          <a:p>
            <a:pPr eaLnBrk="1" hangingPunct="1">
              <a:lnSpc>
                <a:spcPct val="80000"/>
              </a:lnSpc>
            </a:pPr>
            <a:r>
              <a:rPr lang="en-US" altLang="en-US" sz="2500">
                <a:ea typeface="ＭＳ Ｐゴシック" panose="020B0600070205080204" pitchFamily="34" charset="-128"/>
              </a:rPr>
              <a:t>Under </a:t>
            </a:r>
            <a:r>
              <a:rPr lang="en-US" altLang="en-US" sz="2500" u="sng">
                <a:ea typeface="ＭＳ Ｐゴシック" panose="020B0600070205080204" pitchFamily="34" charset="-128"/>
              </a:rPr>
              <a:t>semi-strong form efficiency</a:t>
            </a:r>
            <a:r>
              <a:rPr lang="en-US" altLang="en-US" sz="2500">
                <a:ea typeface="ＭＳ Ｐゴシック" panose="020B0600070205080204" pitchFamily="34" charset="-128"/>
              </a:rPr>
              <a:t>, the current price reflects the information contained not only in past prices but all public information (including financial statements and news reports) and no approach that was predicated on using and massaging this information would be useful in finding under valued stocks. </a:t>
            </a:r>
          </a:p>
          <a:p>
            <a:pPr eaLnBrk="1" hangingPunct="1">
              <a:lnSpc>
                <a:spcPct val="80000"/>
              </a:lnSpc>
            </a:pPr>
            <a:r>
              <a:rPr lang="en-US" altLang="en-US" sz="2500">
                <a:ea typeface="ＭＳ Ｐゴシック" panose="020B0600070205080204" pitchFamily="34" charset="-128"/>
              </a:rPr>
              <a:t>Under </a:t>
            </a:r>
            <a:r>
              <a:rPr lang="en-US" altLang="en-US" sz="2500" u="sng">
                <a:ea typeface="ＭＳ Ｐゴシック" panose="020B0600070205080204" pitchFamily="34" charset="-128"/>
              </a:rPr>
              <a:t>strong form efficiency</a:t>
            </a:r>
            <a:r>
              <a:rPr lang="en-US" altLang="en-US" sz="2500">
                <a:ea typeface="ＭＳ Ｐゴシック" panose="020B0600070205080204" pitchFamily="34" charset="-128"/>
              </a:rPr>
              <a:t>, the current price reflects all information, public as well as private, and no investors will be able to consistently find under valued stocks.</a:t>
            </a:r>
          </a:p>
          <a:p>
            <a:pPr eaLnBrk="1" hangingPunct="1">
              <a:lnSpc>
                <a:spcPct val="80000"/>
              </a:lnSpc>
            </a:pPr>
            <a:endParaRPr lang="en-US" altLang="en-US" sz="250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A4A9DCDA-DACC-9F4D-A24D-7FB90F456A1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Implications of Market Efficiency</a:t>
            </a:r>
          </a:p>
        </p:txBody>
      </p:sp>
      <p:sp>
        <p:nvSpPr>
          <p:cNvPr id="20482" name="Rectangle 3">
            <a:extLst>
              <a:ext uri="{FF2B5EF4-FFF2-40B4-BE49-F238E27FC236}">
                <a16:creationId xmlns:a16="http://schemas.microsoft.com/office/drawing/2014/main" id="{AC7E569A-9802-AA41-AA41-7253EADB78F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dirty="0">
                <a:ea typeface="ＭＳ Ｐゴシック" panose="020B0600070205080204" pitchFamily="34" charset="-128"/>
              </a:rPr>
              <a:t>If markets are efficient, no group of investors should be able to consistently beat the market using a common investment strategy. </a:t>
            </a:r>
          </a:p>
          <a:p>
            <a:pPr eaLnBrk="1" hangingPunct="1">
              <a:lnSpc>
                <a:spcPct val="80000"/>
              </a:lnSpc>
            </a:pPr>
            <a:r>
              <a:rPr lang="en-US" altLang="en-US" sz="2000" dirty="0">
                <a:ea typeface="ＭＳ Ｐゴシック" panose="020B0600070205080204" pitchFamily="34" charset="-128"/>
              </a:rPr>
              <a:t>An efficient market would also carry negative implications for many investment strategies and actions that are taken for granted –</a:t>
            </a:r>
          </a:p>
          <a:p>
            <a:pPr marL="971550" lvl="1" indent="-514350" eaLnBrk="1" hangingPunct="1">
              <a:lnSpc>
                <a:spcPct val="80000"/>
              </a:lnSpc>
              <a:buFont typeface="Calibri" panose="020F0502020204030204" pitchFamily="34" charset="0"/>
              <a:buAutoNum type="alphaLcPeriod"/>
            </a:pPr>
            <a:r>
              <a:rPr lang="en-US" altLang="en-US" sz="1800" dirty="0">
                <a:ea typeface="ＭＳ Ｐゴシック" panose="020B0600070205080204" pitchFamily="34" charset="-128"/>
              </a:rPr>
              <a:t> In an efficient market, </a:t>
            </a:r>
            <a:r>
              <a:rPr lang="en-US" altLang="en-US" sz="1800" u="sng" dirty="0">
                <a:ea typeface="ＭＳ Ｐゴシック" panose="020B0600070205080204" pitchFamily="34" charset="-128"/>
              </a:rPr>
              <a:t>equity research and valuation would be a costly task that provided no benefits</a:t>
            </a:r>
            <a:r>
              <a:rPr lang="en-US" altLang="en-US" sz="1800" dirty="0">
                <a:ea typeface="ＭＳ Ｐゴシック" panose="020B0600070205080204" pitchFamily="34" charset="-128"/>
              </a:rPr>
              <a:t>. The odds of finding an undervalued stock should be random (50/50). At best, the benefits from information collection and equity research would cover the costs of doing the research.</a:t>
            </a:r>
          </a:p>
          <a:p>
            <a:pPr marL="971550" lvl="1" indent="-514350" eaLnBrk="1" hangingPunct="1">
              <a:lnSpc>
                <a:spcPct val="80000"/>
              </a:lnSpc>
              <a:buFont typeface="Calibri" panose="020F0502020204030204" pitchFamily="34" charset="0"/>
              <a:buAutoNum type="alphaLcPeriod"/>
            </a:pPr>
            <a:r>
              <a:rPr lang="en-US" altLang="en-US" sz="1800" dirty="0">
                <a:ea typeface="ＭＳ Ｐゴシック" panose="020B0600070205080204" pitchFamily="34" charset="-128"/>
              </a:rPr>
              <a:t>In an efficient market, a </a:t>
            </a:r>
            <a:r>
              <a:rPr lang="en-US" altLang="en-US" sz="1800" u="sng" dirty="0">
                <a:ea typeface="ＭＳ Ｐゴシック" panose="020B0600070205080204" pitchFamily="34" charset="-128"/>
              </a:rPr>
              <a:t>strategy of randomly diversifying across stocks or indexing to the market, carrying little or no information cost and minimal execution costs, would be superior to any other strategy, that created larger information and execution costs.</a:t>
            </a:r>
            <a:r>
              <a:rPr lang="en-US" altLang="en-US" sz="1800" dirty="0">
                <a:ea typeface="ＭＳ Ｐゴシック" panose="020B0600070205080204" pitchFamily="34" charset="-128"/>
              </a:rPr>
              <a:t> There would be no value added by portfolio managers and investment strategists.</a:t>
            </a:r>
          </a:p>
          <a:p>
            <a:pPr marL="971550" lvl="1" indent="-514350" eaLnBrk="1" hangingPunct="1">
              <a:lnSpc>
                <a:spcPct val="80000"/>
              </a:lnSpc>
              <a:buFont typeface="Calibri" panose="020F0502020204030204" pitchFamily="34" charset="0"/>
              <a:buAutoNum type="alphaLcPeriod"/>
            </a:pPr>
            <a:r>
              <a:rPr lang="en-US" altLang="en-US" sz="1800" dirty="0">
                <a:ea typeface="ＭＳ Ｐゴシック" panose="020B0600070205080204" pitchFamily="34" charset="-128"/>
              </a:rPr>
              <a:t>In an efficient market, a </a:t>
            </a:r>
            <a:r>
              <a:rPr lang="en-US" altLang="en-US" sz="1800" u="sng" dirty="0">
                <a:ea typeface="ＭＳ Ｐゴシック" panose="020B0600070205080204" pitchFamily="34" charset="-128"/>
              </a:rPr>
              <a:t>strategy of minimizing trading, i.e., creating a portfolio and not trading unless cash was needed, would be superior to a strategy that required frequent trading</a:t>
            </a:r>
            <a:r>
              <a:rPr lang="en-US" altLang="en-US" sz="1800" dirty="0">
                <a:ea typeface="ＭＳ Ｐゴシック" panose="020B0600070205080204" pitchFamily="34" charset="-128"/>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2F5FC2A7-7D8F-CE47-BB53-D2316AD7217C}"/>
              </a:ext>
            </a:extLst>
          </p:cNvPr>
          <p:cNvSpPr>
            <a:spLocks noGrp="1" noChangeArrowheads="1"/>
          </p:cNvSpPr>
          <p:nvPr>
            <p:ph type="title"/>
          </p:nvPr>
        </p:nvSpPr>
        <p:spPr>
          <a:xfrm>
            <a:off x="612775" y="228600"/>
            <a:ext cx="8153400" cy="990600"/>
          </a:xfrm>
        </p:spPr>
        <p:txBody>
          <a:bodyPr rtlCol="0">
            <a:normAutofit/>
          </a:bodyPr>
          <a:lstStyle/>
          <a:p>
            <a:pPr eaLnBrk="1" fontAlgn="auto" hangingPunct="1">
              <a:spcAft>
                <a:spcPts val="0"/>
              </a:spcAft>
              <a:defRPr/>
            </a:pPr>
            <a:r>
              <a:rPr lang="en-US">
                <a:ea typeface="+mj-ea"/>
                <a:cs typeface="+mj-cs"/>
              </a:rPr>
              <a:t>What market efficiency does not imply..</a:t>
            </a:r>
          </a:p>
        </p:txBody>
      </p:sp>
      <p:sp>
        <p:nvSpPr>
          <p:cNvPr id="21506" name="Rectangle 3">
            <a:extLst>
              <a:ext uri="{FF2B5EF4-FFF2-40B4-BE49-F238E27FC236}">
                <a16:creationId xmlns:a16="http://schemas.microsoft.com/office/drawing/2014/main" id="{AC40EEA7-CA93-394D-95BB-1624ECBAF8C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An efficient market does not imply that -</a:t>
            </a:r>
          </a:p>
          <a:p>
            <a:pPr marL="457200" lvl="1" indent="0" eaLnBrk="1" hangingPunct="1">
              <a:lnSpc>
                <a:spcPct val="80000"/>
              </a:lnSpc>
              <a:buFont typeface="Arial" panose="020B0604020202020204" pitchFamily="34" charset="0"/>
              <a:buNone/>
            </a:pPr>
            <a:r>
              <a:rPr lang="en-US" altLang="en-US" sz="2000" u="sng" dirty="0">
                <a:ea typeface="ＭＳ Ｐゴシック" panose="020B0600070205080204" pitchFamily="34" charset="-128"/>
              </a:rPr>
              <a:t>(a) stock prices cannot deviate from true value</a:t>
            </a:r>
            <a:r>
              <a:rPr lang="en-US" altLang="en-US" sz="2000" dirty="0">
                <a:ea typeface="ＭＳ Ｐゴシック" panose="020B0600070205080204" pitchFamily="34" charset="-128"/>
              </a:rPr>
              <a:t>; in fact, there can be large deviations from true value. The deviations do have to be random.</a:t>
            </a:r>
          </a:p>
          <a:p>
            <a:pPr marL="457200" lvl="1" indent="0" eaLnBrk="1" hangingPunct="1">
              <a:lnSpc>
                <a:spcPct val="80000"/>
              </a:lnSpc>
              <a:buFont typeface="Arial" panose="020B0604020202020204" pitchFamily="34" charset="0"/>
              <a:buNone/>
            </a:pPr>
            <a:r>
              <a:rPr lang="en-US" altLang="en-US" sz="2000" u="sng" dirty="0">
                <a:ea typeface="ＭＳ Ｐゴシック" panose="020B0600070205080204" pitchFamily="34" charset="-128"/>
              </a:rPr>
              <a:t>(b) no investor will 'beat' the market in any time period</a:t>
            </a:r>
            <a:r>
              <a:rPr lang="en-US" altLang="en-US" sz="2000" dirty="0">
                <a:ea typeface="ＭＳ Ｐゴシック" panose="020B0600070205080204" pitchFamily="34" charset="-128"/>
              </a:rPr>
              <a:t>. To the contrary, approximately half of all investors, prior to transactions costs, should beat the market in any period. </a:t>
            </a:r>
          </a:p>
          <a:p>
            <a:pPr marL="457200" lvl="1" indent="0" eaLnBrk="1" hangingPunct="1">
              <a:lnSpc>
                <a:spcPct val="80000"/>
              </a:lnSpc>
              <a:buFont typeface="Arial" panose="020B0604020202020204" pitchFamily="34" charset="0"/>
              <a:buNone/>
            </a:pPr>
            <a:r>
              <a:rPr lang="en-US" altLang="en-US" sz="2000" u="sng" dirty="0">
                <a:ea typeface="ＭＳ Ｐゴシック" panose="020B0600070205080204" pitchFamily="34" charset="-128"/>
              </a:rPr>
              <a:t>(c) no group of investors will beat the market in the long term</a:t>
            </a:r>
            <a:r>
              <a:rPr lang="en-US" altLang="en-US" sz="2000" dirty="0">
                <a:ea typeface="ＭＳ Ｐゴシック" panose="020B0600070205080204" pitchFamily="34" charset="-128"/>
              </a:rPr>
              <a:t>. Given the number of investors in financial markets, the laws of probability would suggest that a fairly large number are going to beat the market consistently over long periods, not because of their investment strategies but because they are lucky. </a:t>
            </a:r>
          </a:p>
          <a:p>
            <a:pPr eaLnBrk="1" hangingPunct="1">
              <a:lnSpc>
                <a:spcPct val="80000"/>
              </a:lnSpc>
            </a:pPr>
            <a:r>
              <a:rPr lang="en-US" altLang="en-US" sz="2200" dirty="0">
                <a:ea typeface="ＭＳ Ｐゴシック" panose="020B0600070205080204" pitchFamily="34" charset="-128"/>
              </a:rPr>
              <a:t>In an efficient market, the expected returns from any investment will be consistent with the risk of that investment over the long term, though there may be deviations from these expected returns in the short term. </a:t>
            </a:r>
          </a:p>
          <a:p>
            <a:pPr eaLnBrk="1" hangingPunct="1">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899684C9-5D1E-3343-A322-C3F513C51696}"/>
              </a:ext>
            </a:extLst>
          </p:cNvPr>
          <p:cNvSpPr>
            <a:spLocks noGrp="1" noChangeArrowheads="1"/>
          </p:cNvSpPr>
          <p:nvPr>
            <p:ph type="title"/>
          </p:nvPr>
        </p:nvSpPr>
        <p:spPr>
          <a:xfrm>
            <a:off x="612775" y="228600"/>
            <a:ext cx="8153400" cy="990600"/>
          </a:xfrm>
        </p:spPr>
        <p:txBody>
          <a:bodyPr rtlCol="0">
            <a:normAutofit/>
          </a:bodyPr>
          <a:lstStyle/>
          <a:p>
            <a:pPr eaLnBrk="1" fontAlgn="auto" hangingPunct="1">
              <a:spcAft>
                <a:spcPts val="0"/>
              </a:spcAft>
              <a:defRPr/>
            </a:pPr>
            <a:r>
              <a:rPr lang="en-US">
                <a:ea typeface="+mj-ea"/>
                <a:cs typeface="+mj-cs"/>
              </a:rPr>
              <a:t>Necessary Conditions for Market Efficiency</a:t>
            </a:r>
          </a:p>
        </p:txBody>
      </p:sp>
      <p:sp>
        <p:nvSpPr>
          <p:cNvPr id="92163" name="Rectangle 3">
            <a:extLst>
              <a:ext uri="{FF2B5EF4-FFF2-40B4-BE49-F238E27FC236}">
                <a16:creationId xmlns:a16="http://schemas.microsoft.com/office/drawing/2014/main" id="{18B4BF20-CF3B-3240-B78D-73DFA39DBD8A}"/>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eaLnBrk="1" fontAlgn="auto" hangingPunct="1">
              <a:spcAft>
                <a:spcPts val="0"/>
              </a:spcAft>
              <a:buFont typeface="Arial"/>
              <a:buChar char="•"/>
              <a:defRPr/>
            </a:pPr>
            <a:r>
              <a:rPr lang="en-US" dirty="0">
                <a:ea typeface="+mn-ea"/>
                <a:cs typeface="+mn-cs"/>
              </a:rPr>
              <a:t>Markets do not become efficient automatically. It is the actions of investors, sensing bargains and putting into effect schemes to beat the market, that make markets efficient. </a:t>
            </a:r>
          </a:p>
          <a:p>
            <a:pPr eaLnBrk="1" fontAlgn="auto" hangingPunct="1">
              <a:spcAft>
                <a:spcPts val="0"/>
              </a:spcAft>
              <a:buFont typeface="Arial"/>
              <a:buChar char="•"/>
              <a:defRPr/>
            </a:pPr>
            <a:r>
              <a:rPr lang="en-US" dirty="0">
                <a:ea typeface="+mn-ea"/>
                <a:cs typeface="+mn-cs"/>
              </a:rPr>
              <a:t>The necessary conditions for a market inefficiency to be eliminated are as follows -</a:t>
            </a:r>
          </a:p>
          <a:p>
            <a:pPr marL="457200" lvl="1" indent="0" eaLnBrk="1" fontAlgn="auto" hangingPunct="1">
              <a:spcAft>
                <a:spcPts val="0"/>
              </a:spcAft>
              <a:buFont typeface="Arial"/>
              <a:buNone/>
              <a:defRPr/>
            </a:pPr>
            <a:r>
              <a:rPr lang="en-US" dirty="0">
                <a:ea typeface="+mn-ea"/>
              </a:rPr>
              <a:t>(1) The market inefficiency should provide the basis for a scheme to beat the market and earn excess returns. For this to hold true -</a:t>
            </a:r>
          </a:p>
          <a:p>
            <a:pPr lvl="2" indent="0" eaLnBrk="1" fontAlgn="auto" hangingPunct="1">
              <a:spcAft>
                <a:spcPts val="0"/>
              </a:spcAft>
              <a:buFont typeface="Arial"/>
              <a:buNone/>
              <a:defRPr/>
            </a:pPr>
            <a:r>
              <a:rPr lang="en-US" dirty="0">
                <a:ea typeface="+mn-ea"/>
              </a:rPr>
              <a:t>(a) The asset (or assets) which is the source of the inefficiency has to be traded.</a:t>
            </a:r>
          </a:p>
          <a:p>
            <a:pPr lvl="2" indent="0" eaLnBrk="1" fontAlgn="auto" hangingPunct="1">
              <a:spcAft>
                <a:spcPts val="0"/>
              </a:spcAft>
              <a:buFont typeface="Arial"/>
              <a:buNone/>
              <a:defRPr/>
            </a:pPr>
            <a:r>
              <a:rPr lang="en-US" dirty="0">
                <a:ea typeface="+mn-ea"/>
              </a:rPr>
              <a:t>(b) The transactions costs of executing the scheme have to be smaller than the expected profits from the scheme.</a:t>
            </a:r>
          </a:p>
          <a:p>
            <a:pPr marL="457200" lvl="1" indent="0" eaLnBrk="1" fontAlgn="auto" hangingPunct="1">
              <a:spcAft>
                <a:spcPts val="0"/>
              </a:spcAft>
              <a:buFont typeface="Arial"/>
              <a:buNone/>
              <a:defRPr/>
            </a:pPr>
            <a:r>
              <a:rPr lang="en-US" dirty="0">
                <a:ea typeface="+mn-ea"/>
              </a:rPr>
              <a:t>(2) There should be profit maximizing investors who</a:t>
            </a:r>
          </a:p>
          <a:p>
            <a:pPr marL="457200" lvl="1" indent="0" eaLnBrk="1" fontAlgn="auto" hangingPunct="1">
              <a:spcAft>
                <a:spcPts val="0"/>
              </a:spcAft>
              <a:buFont typeface="Arial"/>
              <a:buNone/>
              <a:defRPr/>
            </a:pPr>
            <a:r>
              <a:rPr lang="en-US" dirty="0">
                <a:ea typeface="+mn-ea"/>
              </a:rPr>
              <a:t>	(a) recognize the 'potential for excess return' </a:t>
            </a:r>
          </a:p>
          <a:p>
            <a:pPr marL="457200" lvl="1" indent="0" eaLnBrk="1" fontAlgn="auto" hangingPunct="1">
              <a:spcAft>
                <a:spcPts val="0"/>
              </a:spcAft>
              <a:buFont typeface="Arial"/>
              <a:buNone/>
              <a:defRPr/>
            </a:pPr>
            <a:r>
              <a:rPr lang="en-US" dirty="0">
                <a:ea typeface="+mn-ea"/>
              </a:rPr>
              <a:t>	(b) can replicate the beat the market beating scheme </a:t>
            </a:r>
          </a:p>
          <a:p>
            <a:pPr marL="457200" lvl="1" indent="0" eaLnBrk="1" fontAlgn="auto" hangingPunct="1">
              <a:spcAft>
                <a:spcPts val="0"/>
              </a:spcAft>
              <a:buFont typeface="Arial"/>
              <a:buNone/>
              <a:defRPr/>
            </a:pPr>
            <a:r>
              <a:rPr lang="en-US" dirty="0">
                <a:ea typeface="+mn-ea"/>
              </a:rPr>
              <a:t>	(c) have the resources to trade until the inefficiency disappears</a:t>
            </a:r>
          </a:p>
          <a:p>
            <a:pPr marL="0" indent="0" eaLnBrk="1" fontAlgn="auto" hangingPunct="1">
              <a:spcAft>
                <a:spcPts val="0"/>
              </a:spcAft>
              <a:buFont typeface="Arial"/>
              <a:buNone/>
              <a:defRPr/>
            </a:pPr>
            <a:endParaRPr lang="en-US" dirty="0">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E350-7BDA-B544-9DD9-01A47323561C}"/>
              </a:ext>
            </a:extLst>
          </p:cNvPr>
          <p:cNvSpPr>
            <a:spLocks noGrp="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en-US" dirty="0">
                <a:ea typeface="+mj-ea"/>
                <a:cs typeface="+mj-cs"/>
              </a:rPr>
              <a:t>General Propositions about market efficiency</a:t>
            </a:r>
          </a:p>
        </p:txBody>
      </p:sp>
      <p:sp>
        <p:nvSpPr>
          <p:cNvPr id="3" name="Content Placeholder 2">
            <a:extLst>
              <a:ext uri="{FF2B5EF4-FFF2-40B4-BE49-F238E27FC236}">
                <a16:creationId xmlns:a16="http://schemas.microsoft.com/office/drawing/2014/main" id="{A8AECD73-7AA9-AB4F-8D32-EE55E7BD120C}"/>
              </a:ext>
            </a:extLst>
          </p:cNvPr>
          <p:cNvSpPr>
            <a:spLocks noGrp="1"/>
          </p:cNvSpPr>
          <p:nvPr>
            <p:ph sz="quarter" idx="1"/>
          </p:nvPr>
        </p:nvSpPr>
        <p:spPr>
          <a:xfrm>
            <a:off x="612775" y="1600200"/>
            <a:ext cx="8153400" cy="4495800"/>
          </a:xfrm>
        </p:spPr>
        <p:txBody>
          <a:bodyPr rtlCol="0">
            <a:normAutofit fontScale="85000" lnSpcReduction="20000"/>
          </a:bodyPr>
          <a:lstStyle/>
          <a:p>
            <a:pPr marL="0" indent="0" eaLnBrk="1" fontAlgn="auto" hangingPunct="1">
              <a:spcAft>
                <a:spcPts val="0"/>
              </a:spcAft>
              <a:buFont typeface="Arial"/>
              <a:buNone/>
              <a:defRPr/>
            </a:pPr>
            <a:r>
              <a:rPr lang="en-US" u="sng" dirty="0">
                <a:ea typeface="+mn-ea"/>
                <a:cs typeface="+mn-cs"/>
              </a:rPr>
              <a:t>Proposition 1</a:t>
            </a:r>
            <a:r>
              <a:rPr lang="en-US" dirty="0">
                <a:ea typeface="+mn-ea"/>
                <a:cs typeface="+mn-cs"/>
              </a:rPr>
              <a:t>: The probability of finding inefficiencies in an asset market decreases as the ease of trading on the asset increases. You are more likely to find mispriced assets in markets/assets where there is less trading.</a:t>
            </a:r>
          </a:p>
          <a:p>
            <a:pPr marL="0" indent="0" eaLnBrk="1" fontAlgn="auto" hangingPunct="1">
              <a:spcAft>
                <a:spcPts val="0"/>
              </a:spcAft>
              <a:buFont typeface="Arial"/>
              <a:buNone/>
              <a:defRPr/>
            </a:pPr>
            <a:r>
              <a:rPr lang="en-US" u="sng" dirty="0">
                <a:ea typeface="+mn-ea"/>
                <a:cs typeface="+mn-cs"/>
              </a:rPr>
              <a:t>Proposition 2</a:t>
            </a:r>
            <a:r>
              <a:rPr lang="en-US" dirty="0">
                <a:ea typeface="+mn-ea"/>
                <a:cs typeface="+mn-cs"/>
              </a:rPr>
              <a:t>: The probability of finding an inefficiency in an asset market increases as the transactions and information cost of exploiting the inefficiency increases. </a:t>
            </a:r>
          </a:p>
          <a:p>
            <a:pPr marL="0" indent="0" eaLnBrk="1" fontAlgn="auto" hangingPunct="1">
              <a:spcAft>
                <a:spcPts val="0"/>
              </a:spcAft>
              <a:buFont typeface="Arial"/>
              <a:buNone/>
              <a:defRPr/>
            </a:pPr>
            <a:r>
              <a:rPr lang="en-US" u="sng" dirty="0">
                <a:ea typeface="+mn-ea"/>
                <a:cs typeface="+mn-cs"/>
              </a:rPr>
              <a:t>Proposition 3</a:t>
            </a:r>
            <a:r>
              <a:rPr lang="en-US" dirty="0">
                <a:ea typeface="+mn-ea"/>
                <a:cs typeface="+mn-cs"/>
              </a:rPr>
              <a:t>: The probability of finding inefficiencies in a market decreases as information becomes more accessible to more investors.</a:t>
            </a:r>
          </a:p>
          <a:p>
            <a:pPr marL="0" indent="0" eaLnBrk="1" fontAlgn="auto" hangingPunct="1">
              <a:spcAft>
                <a:spcPts val="0"/>
              </a:spcAft>
              <a:buFont typeface="Arial"/>
              <a:buNone/>
              <a:defRPr/>
            </a:pPr>
            <a:r>
              <a:rPr lang="en-US" u="sng" dirty="0">
                <a:ea typeface="+mn-ea"/>
                <a:cs typeface="+mn-cs"/>
              </a:rPr>
              <a:t>Proposition 4</a:t>
            </a:r>
            <a:r>
              <a:rPr lang="en-US" dirty="0">
                <a:ea typeface="+mn-ea"/>
                <a:cs typeface="+mn-cs"/>
              </a:rPr>
              <a:t>: The speed with which an inefficiency is resolved will be directly related to how easily the scheme to exploit the inefficiency can be replicated by other investors.</a:t>
            </a:r>
          </a:p>
          <a:p>
            <a:pPr marL="0" indent="0" eaLnBrk="1" fontAlgn="auto" hangingPunct="1">
              <a:spcAft>
                <a:spcPts val="0"/>
              </a:spcAft>
              <a:buFont typeface="Arial"/>
              <a:buNone/>
              <a:defRPr/>
            </a:pPr>
            <a:endParaRPr lang="en-US" dirty="0">
              <a:ea typeface="+mn-ea"/>
              <a:cs typeface="+mn-cs"/>
            </a:endParaRPr>
          </a:p>
          <a:p>
            <a:pPr marL="0" indent="0" eaLnBrk="1" fontAlgn="auto" hangingPunct="1">
              <a:spcAft>
                <a:spcPts val="0"/>
              </a:spcAft>
              <a:buFont typeface="Arial"/>
              <a:buNone/>
              <a:defRPr/>
            </a:pPr>
            <a:endParaRPr lang="en-US" dirty="0">
              <a:ea typeface="+mn-ea"/>
              <a:cs typeface="+mn-cs"/>
            </a:endParaRPr>
          </a:p>
          <a:p>
            <a:pPr marL="0" indent="0" eaLnBrk="1" fontAlgn="auto" hangingPunct="1">
              <a:spcAft>
                <a:spcPts val="0"/>
              </a:spcAft>
              <a:buFont typeface="Arial"/>
              <a:buNone/>
              <a:defRPr/>
            </a:pPr>
            <a:endParaRPr lang="en-US" dirty="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A10C9135-5BF2-1C4A-9C65-62053B0304C0}"/>
              </a:ext>
            </a:extLst>
          </p:cNvPr>
          <p:cNvSpPr>
            <a:spLocks noGrp="1" noChangeArrowheads="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en-US">
                <a:ea typeface="+mj-ea"/>
                <a:cs typeface="+mj-cs"/>
              </a:rPr>
              <a:t>Efficient Markets and Profit-seeking Investors: The Internal Contradiction</a:t>
            </a:r>
          </a:p>
        </p:txBody>
      </p:sp>
      <p:sp>
        <p:nvSpPr>
          <p:cNvPr id="94211" name="Rectangle 3">
            <a:extLst>
              <a:ext uri="{FF2B5EF4-FFF2-40B4-BE49-F238E27FC236}">
                <a16:creationId xmlns:a16="http://schemas.microsoft.com/office/drawing/2014/main" id="{3788A084-64D0-4147-9EAF-6FC5B25D0807}"/>
              </a:ext>
            </a:extLst>
          </p:cNvPr>
          <p:cNvSpPr>
            <a:spLocks noGrp="1" noChangeArrowheads="1"/>
          </p:cNvSpPr>
          <p:nvPr>
            <p:ph sz="quarter" idx="1"/>
          </p:nvPr>
        </p:nvSpPr>
        <p:spPr>
          <a:xfrm>
            <a:off x="612775" y="1600200"/>
            <a:ext cx="8153400" cy="4495800"/>
          </a:xfrm>
        </p:spPr>
        <p:txBody>
          <a:bodyPr rtlCol="0">
            <a:normAutofit fontScale="92500" lnSpcReduction="10000"/>
          </a:bodyPr>
          <a:lstStyle/>
          <a:p>
            <a:pPr eaLnBrk="1" fontAlgn="auto" hangingPunct="1">
              <a:spcAft>
                <a:spcPts val="0"/>
              </a:spcAft>
              <a:buFont typeface="Arial"/>
              <a:buChar char="•"/>
              <a:defRPr/>
            </a:pPr>
            <a:r>
              <a:rPr lang="en-US">
                <a:ea typeface="+mn-ea"/>
                <a:cs typeface="+mn-cs"/>
              </a:rPr>
              <a:t>There is an internal contradiction in claiming that there is no possibility of beating the market in an efficient market and then requiring profit-maximizing investors to constantly seek out ways of beating the market and thus making it efficient. </a:t>
            </a:r>
          </a:p>
          <a:p>
            <a:pPr eaLnBrk="1" fontAlgn="auto" hangingPunct="1">
              <a:spcAft>
                <a:spcPts val="0"/>
              </a:spcAft>
              <a:buFont typeface="Arial"/>
              <a:buChar char="•"/>
              <a:defRPr/>
            </a:pPr>
            <a:r>
              <a:rPr lang="en-US">
                <a:ea typeface="+mn-ea"/>
                <a:cs typeface="+mn-cs"/>
              </a:rPr>
              <a:t>If markets were, in fact, efficient, investors would stop looking for inefficiencies, which would lead to markets becoming inefficient again. </a:t>
            </a:r>
          </a:p>
          <a:p>
            <a:pPr eaLnBrk="1" fontAlgn="auto" hangingPunct="1">
              <a:spcAft>
                <a:spcPts val="0"/>
              </a:spcAft>
              <a:buFont typeface="Arial"/>
              <a:buChar char="•"/>
              <a:defRPr/>
            </a:pPr>
            <a:r>
              <a:rPr lang="en-US">
                <a:ea typeface="+mn-ea"/>
                <a:cs typeface="+mn-cs"/>
              </a:rPr>
              <a:t>It makes sense to think about an efficient market as a self-correcting mechanism, where inefficiencies appear at regular intervals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6AC0-C01B-E242-B496-6EFA6E89BB5A}"/>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4000">
                <a:ea typeface="ＭＳ Ｐゴシック" panose="020B0600070205080204" pitchFamily="34" charset="-128"/>
              </a:rPr>
              <a:t>Behavioral Finance’s challenge to efficient markets</a:t>
            </a:r>
          </a:p>
        </p:txBody>
      </p:sp>
      <p:sp>
        <p:nvSpPr>
          <p:cNvPr id="25602" name="Content Placeholder 2">
            <a:extLst>
              <a:ext uri="{FF2B5EF4-FFF2-40B4-BE49-F238E27FC236}">
                <a16:creationId xmlns:a16="http://schemas.microsoft.com/office/drawing/2014/main" id="{0591D4F7-8F3E-2A47-A8FC-8AE3D4D11F7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500" u="sng" dirty="0">
                <a:ea typeface="ＭＳ Ｐゴシック" panose="020B0600070205080204" pitchFamily="34" charset="-128"/>
              </a:rPr>
              <a:t>Investor rationality</a:t>
            </a:r>
            <a:r>
              <a:rPr lang="en-US" altLang="en-US" sz="2500" dirty="0">
                <a:ea typeface="ＭＳ Ｐゴシック" panose="020B0600070205080204" pitchFamily="34" charset="-128"/>
              </a:rPr>
              <a:t>: Underlying the notion of efficient markets is the belief that investors are for the most part rational and even when not so, that irrationalities cancel out in the aggregate. </a:t>
            </a:r>
          </a:p>
          <a:p>
            <a:pPr eaLnBrk="1" hangingPunct="1">
              <a:lnSpc>
                <a:spcPct val="80000"/>
              </a:lnSpc>
            </a:pPr>
            <a:r>
              <a:rPr lang="en-US" altLang="en-US" sz="2500" u="sng" dirty="0">
                <a:ea typeface="ＭＳ Ｐゴシック" panose="020B0600070205080204" pitchFamily="34" charset="-128"/>
              </a:rPr>
              <a:t>Challenges to rationality</a:t>
            </a:r>
            <a:r>
              <a:rPr lang="en-US" altLang="en-US" sz="2500" dirty="0">
                <a:ea typeface="ＭＳ Ｐゴシック" panose="020B0600070205080204" pitchFamily="34" charset="-128"/>
              </a:rPr>
              <a:t>: A subset of economists, with backing from psychologists, point to the patterns that are observable in stock prices, the recurrence of price bubbles in different asset markets and the reaction to news announcements in markets as backing for their argument. </a:t>
            </a:r>
          </a:p>
          <a:p>
            <a:pPr eaLnBrk="1" hangingPunct="1">
              <a:lnSpc>
                <a:spcPct val="80000"/>
              </a:lnSpc>
            </a:pPr>
            <a:r>
              <a:rPr lang="en-US" altLang="en-US" sz="2500" u="sng" dirty="0">
                <a:ea typeface="ＭＳ Ｐゴシック" panose="020B0600070205080204" pitchFamily="34" charset="-128"/>
              </a:rPr>
              <a:t>Active investing</a:t>
            </a:r>
            <a:r>
              <a:rPr lang="en-US" altLang="en-US" sz="2500" dirty="0">
                <a:ea typeface="ＭＳ Ｐゴシック" panose="020B0600070205080204" pitchFamily="34" charset="-128"/>
              </a:rPr>
              <a:t>: Almost all investment philosophies try to exploit one investor irrationality or another and that ironically investor failures in applying these philosophies can be traced back to other irrationalities.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BF6A-F5FD-2849-9242-B321D5EF732E}"/>
              </a:ext>
            </a:extLst>
          </p:cNvPr>
          <p:cNvSpPr>
            <a:spLocks noGrp="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en-US">
                <a:ea typeface="+mj-ea"/>
                <a:cs typeface="+mj-cs"/>
              </a:rPr>
              <a:t>Psychological studies backing behavioral finance..</a:t>
            </a:r>
            <a:endParaRPr lang="en-US" dirty="0">
              <a:ea typeface="+mj-ea"/>
              <a:cs typeface="+mj-cs"/>
            </a:endParaRPr>
          </a:p>
        </p:txBody>
      </p:sp>
      <p:sp>
        <p:nvSpPr>
          <p:cNvPr id="26626" name="Content Placeholder 2">
            <a:extLst>
              <a:ext uri="{FF2B5EF4-FFF2-40B4-BE49-F238E27FC236}">
                <a16:creationId xmlns:a16="http://schemas.microsoft.com/office/drawing/2014/main" id="{CCE3E6AF-1DE9-254D-A173-4F01F067A233}"/>
              </a:ext>
            </a:extLst>
          </p:cNvPr>
          <p:cNvSpPr>
            <a:spLocks noGrp="1"/>
          </p:cNvSpPr>
          <p:nvPr>
            <p:ph sz="quarter" idx="1"/>
          </p:nvPr>
        </p:nvSpPr>
        <p:spPr>
          <a:xfrm>
            <a:off x="612775" y="1600200"/>
            <a:ext cx="8153400" cy="4495800"/>
          </a:xfrm>
        </p:spPr>
        <p:txBody>
          <a:bodyPr/>
          <a:lstStyle/>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Anchors</a:t>
            </a:r>
            <a:r>
              <a:rPr lang="en-US" altLang="en-US" sz="2000" dirty="0">
                <a:ea typeface="ＭＳ Ｐゴシック" panose="020B0600070205080204" pitchFamily="34" charset="-128"/>
              </a:rPr>
              <a:t>: When confronted with decisions, it is human nature to begin with the familiar and use it to make judgments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Power of the story</a:t>
            </a:r>
            <a:r>
              <a:rPr lang="en-US" altLang="en-US" sz="2000" dirty="0">
                <a:ea typeface="ＭＳ Ｐゴシック" panose="020B0600070205080204" pitchFamily="34" charset="-128"/>
              </a:rPr>
              <a:t>: People look for simple reasons for their decisions, and will often base their decision on whether these reasons exist.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Overconfidence and Intuitive Thinking</a:t>
            </a:r>
            <a:r>
              <a:rPr lang="en-US" altLang="en-US" sz="2000" dirty="0">
                <a:ea typeface="ＭＳ Ｐゴシック" panose="020B0600070205080204" pitchFamily="34" charset="-128"/>
              </a:rPr>
              <a:t>: Human beings tend to be opinionated about things they are not well informed on and to make decisions based upon these opinions. They also have a propensity to </a:t>
            </a:r>
            <a:r>
              <a:rPr lang="en-US" altLang="en-US" sz="2000" u="sng" dirty="0">
                <a:ea typeface="ＭＳ Ｐゴシック" panose="020B0600070205080204" pitchFamily="34" charset="-128"/>
              </a:rPr>
              <a:t>hindsight bias</a:t>
            </a:r>
            <a:r>
              <a:rPr lang="en-US" altLang="en-US" sz="2000" dirty="0">
                <a:ea typeface="ＭＳ Ｐゴシック" panose="020B0600070205080204" pitchFamily="34" charset="-128"/>
              </a:rPr>
              <a:t>, i.e., they observe what happens and act as it they knew it was coming all the time.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Herd Behavior</a:t>
            </a:r>
            <a:r>
              <a:rPr lang="en-US" altLang="en-US" sz="2000" dirty="0">
                <a:ea typeface="ＭＳ Ｐゴシック" panose="020B0600070205080204" pitchFamily="34" charset="-128"/>
              </a:rPr>
              <a:t>: The tendency of human beings to be swayed by crowds has been long documented (and not just in markets).</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Unwillingness to admit mistakes</a:t>
            </a:r>
            <a:r>
              <a:rPr lang="en-US" altLang="en-US" sz="2000" dirty="0">
                <a:ea typeface="ＭＳ Ｐゴシック" panose="020B0600070205080204" pitchFamily="34" charset="-128"/>
              </a:rPr>
              <a:t>: It may be human to err, but it is also human to claim not to err. In other words, we are much more willing to claim our successes than we are willing to face up to our failures.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B2CB44C6-259A-314E-9474-FB2B8DC2CC9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Empirical Evidence</a:t>
            </a:r>
          </a:p>
        </p:txBody>
      </p:sp>
      <p:sp>
        <p:nvSpPr>
          <p:cNvPr id="27650" name="Content Placeholder 2">
            <a:extLst>
              <a:ext uri="{FF2B5EF4-FFF2-40B4-BE49-F238E27FC236}">
                <a16:creationId xmlns:a16="http://schemas.microsoft.com/office/drawing/2014/main" id="{F131F6EF-FF09-8D4B-85B9-20449789107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700" u="sng">
                <a:ea typeface="ＭＳ Ｐゴシック" panose="020B0600070205080204" pitchFamily="34" charset="-128"/>
              </a:rPr>
              <a:t>Loss Aversion</a:t>
            </a:r>
            <a:r>
              <a:rPr lang="en-US" altLang="en-US" sz="2700">
                <a:ea typeface="ＭＳ Ｐゴシック" panose="020B0600070205080204" pitchFamily="34" charset="-128"/>
              </a:rPr>
              <a:t>: Loss aversion refers to the tendency of individuals to prefer avoiding losses to making gains. As a consequence, they will often take an uncertain loss over a certain loss (of equivalent amount).</a:t>
            </a:r>
          </a:p>
          <a:p>
            <a:pPr eaLnBrk="1" hangingPunct="1">
              <a:lnSpc>
                <a:spcPct val="90000"/>
              </a:lnSpc>
            </a:pPr>
            <a:r>
              <a:rPr lang="en-US" altLang="en-US" sz="2700" u="sng">
                <a:ea typeface="ＭＳ Ｐゴシック" panose="020B0600070205080204" pitchFamily="34" charset="-128"/>
              </a:rPr>
              <a:t>House Money Effect</a:t>
            </a:r>
            <a:r>
              <a:rPr lang="en-US" altLang="en-US" sz="2700">
                <a:ea typeface="ＭＳ Ｐゴシック" panose="020B0600070205080204" pitchFamily="34" charset="-128"/>
              </a:rPr>
              <a:t>: Investors tend be not only less risk averse but also less careful about assessing it, when playing with other people’s money.</a:t>
            </a:r>
          </a:p>
          <a:p>
            <a:pPr eaLnBrk="1" hangingPunct="1">
              <a:lnSpc>
                <a:spcPct val="90000"/>
              </a:lnSpc>
            </a:pPr>
            <a:r>
              <a:rPr lang="en-US" altLang="en-US" sz="2700" u="sng">
                <a:ea typeface="ＭＳ Ｐゴシック" panose="020B0600070205080204" pitchFamily="34" charset="-128"/>
              </a:rPr>
              <a:t>Break Even Effect</a:t>
            </a:r>
            <a:r>
              <a:rPr lang="en-US" altLang="en-US" sz="2700">
                <a:ea typeface="ＭＳ Ｐゴシック" panose="020B0600070205080204" pitchFamily="34" charset="-128"/>
              </a:rPr>
              <a:t>: Investors who have lost money, become more reckless about risk taking (often taking bad risks and abandoning good sense) to get back what they have already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202B3-AD02-A447-987C-F1340CC7345A}"/>
              </a:ext>
            </a:extLst>
          </p:cNvPr>
          <p:cNvSpPr>
            <a:spLocks noGrp="1"/>
          </p:cNvSpPr>
          <p:nvPr>
            <p:ph type="title"/>
          </p:nvPr>
        </p:nvSpPr>
        <p:spPr/>
        <p:txBody>
          <a:bodyPr/>
          <a:lstStyle/>
          <a:p>
            <a:r>
              <a:rPr lang="en-US" dirty="0"/>
              <a:t>Market Efficiency: Bottom Line</a:t>
            </a:r>
          </a:p>
        </p:txBody>
      </p:sp>
      <p:sp>
        <p:nvSpPr>
          <p:cNvPr id="3" name="Content Placeholder 2">
            <a:extLst>
              <a:ext uri="{FF2B5EF4-FFF2-40B4-BE49-F238E27FC236}">
                <a16:creationId xmlns:a16="http://schemas.microsoft.com/office/drawing/2014/main" id="{D268B49A-051D-8D47-ADBD-54213CA34752}"/>
              </a:ext>
            </a:extLst>
          </p:cNvPr>
          <p:cNvSpPr>
            <a:spLocks noGrp="1"/>
          </p:cNvSpPr>
          <p:nvPr>
            <p:ph sz="quarter" idx="1"/>
          </p:nvPr>
        </p:nvSpPr>
        <p:spPr/>
        <p:txBody>
          <a:bodyPr/>
          <a:lstStyle/>
          <a:p>
            <a:r>
              <a:rPr lang="en-US" dirty="0"/>
              <a:t>The question of whether markets are efficient or not can be debated, but neither side of this divide can point to conclusive proof that it is right.</a:t>
            </a:r>
          </a:p>
          <a:p>
            <a:pPr lvl="1"/>
            <a:r>
              <a:rPr lang="en-US" dirty="0"/>
              <a:t>The fact that stocks sometimes move a lot, that there are individual stocks that rise far more than they should or fall far more, is not proof that markets are inefficient. Also, the fact that investors behave in irrational ways is not sufficient proof that markets are inefficient.</a:t>
            </a:r>
          </a:p>
          <a:p>
            <a:pPr lvl="1"/>
            <a:r>
              <a:rPr lang="en-US" dirty="0"/>
              <a:t>The fact that index funds have beaten active money managers over long periods of time is not proof that markets </a:t>
            </a:r>
            <a:r>
              <a:rPr lang="en-US"/>
              <a:t>are efficient.</a:t>
            </a:r>
            <a:endParaRPr lang="en-US" dirty="0"/>
          </a:p>
        </p:txBody>
      </p:sp>
    </p:spTree>
    <p:extLst>
      <p:ext uri="{BB962C8B-B14F-4D97-AF65-F5344CB8AC3E}">
        <p14:creationId xmlns:p14="http://schemas.microsoft.com/office/powerpoint/2010/main" val="3485434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530</TotalTime>
  <Words>1835</Words>
  <Application>Microsoft Macintosh PowerPoint</Application>
  <PresentationFormat>On-screen Show (4:3)</PresentationFormat>
  <Paragraphs>74</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ＭＳ Ｐゴシック</vt:lpstr>
      <vt:lpstr>Arial</vt:lpstr>
      <vt:lpstr>Calibri</vt:lpstr>
      <vt:lpstr>Times</vt:lpstr>
      <vt:lpstr>Wingdings</vt:lpstr>
      <vt:lpstr>Wingdings 2</vt:lpstr>
      <vt:lpstr>Basic</vt:lpstr>
      <vt:lpstr>Market Efficiency: Laying the groundwork</vt:lpstr>
      <vt:lpstr>Why market efficiency matters ..</vt:lpstr>
      <vt:lpstr>What is an efficient market?</vt:lpstr>
      <vt:lpstr>Definitions of Market Efficiency</vt:lpstr>
      <vt:lpstr>Information and Market Efficiency: The Fama Categorization</vt:lpstr>
      <vt:lpstr>Implications of Market Efficiency</vt:lpstr>
      <vt:lpstr>What market efficiency does not imply..</vt:lpstr>
      <vt:lpstr>Necessary Conditions for Market Efficiency</vt:lpstr>
      <vt:lpstr>General Propositions about market efficiency</vt:lpstr>
      <vt:lpstr>Efficient Markets and Profit-seeking Investors: The Internal Contradiction</vt:lpstr>
      <vt:lpstr>Behavioral Finance’s challenge to efficient markets</vt:lpstr>
      <vt:lpstr>Psychological studies backing behavioral finance..</vt:lpstr>
      <vt:lpstr>Empirical Evidence</vt:lpstr>
      <vt:lpstr>Market Efficiency: Bottom Line</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for Investment Management</dc:title>
  <dc:creator>Aswath Damodaran</dc:creator>
  <cp:lastModifiedBy>Kiran Damodaran</cp:lastModifiedBy>
  <cp:revision>76</cp:revision>
  <cp:lastPrinted>2012-06-27T21:03:07Z</cp:lastPrinted>
  <dcterms:created xsi:type="dcterms:W3CDTF">1998-07-17T19:19:52Z</dcterms:created>
  <dcterms:modified xsi:type="dcterms:W3CDTF">2019-08-19T13:35:34Z</dcterms:modified>
</cp:coreProperties>
</file>