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4" r:id="rId1"/>
  </p:sldMasterIdLst>
  <p:notesMasterIdLst>
    <p:notesMasterId r:id="rId23"/>
  </p:notesMasterIdLst>
  <p:sldIdLst>
    <p:sldId id="352" r:id="rId2"/>
    <p:sldId id="313" r:id="rId3"/>
    <p:sldId id="348" r:id="rId4"/>
    <p:sldId id="349" r:id="rId5"/>
    <p:sldId id="354" r:id="rId6"/>
    <p:sldId id="314" r:id="rId7"/>
    <p:sldId id="353" r:id="rId8"/>
    <p:sldId id="320" r:id="rId9"/>
    <p:sldId id="323" r:id="rId10"/>
    <p:sldId id="324" r:id="rId11"/>
    <p:sldId id="325" r:id="rId12"/>
    <p:sldId id="328" r:id="rId13"/>
    <p:sldId id="339" r:id="rId14"/>
    <p:sldId id="340" r:id="rId15"/>
    <p:sldId id="341" r:id="rId16"/>
    <p:sldId id="355" r:id="rId17"/>
    <p:sldId id="356" r:id="rId18"/>
    <p:sldId id="357" r:id="rId19"/>
    <p:sldId id="330" r:id="rId20"/>
    <p:sldId id="335" r:id="rId21"/>
    <p:sldId id="350" r:id="rId2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1F89CBA-8F7F-2A45-B8E7-197878C03F2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5" name="Rectangle 3">
            <a:extLst>
              <a:ext uri="{FF2B5EF4-FFF2-40B4-BE49-F238E27FC236}">
                <a16:creationId xmlns:a16="http://schemas.microsoft.com/office/drawing/2014/main" id="{D1F2DC11-A4A7-5845-87BD-000F8BD0830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009A6500-2EAF-DC4C-9191-857065389D9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9E422098-FE38-5D4B-99C1-57FB4DEB2D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3816E3D3-BAAC-5542-B7DE-6729E7F8201E}"/>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9" name="Rectangle 7">
            <a:extLst>
              <a:ext uri="{FF2B5EF4-FFF2-40B4-BE49-F238E27FC236}">
                <a16:creationId xmlns:a16="http://schemas.microsoft.com/office/drawing/2014/main" id="{574DCDB5-C0F0-8749-AB40-349623BCA152}"/>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3DE94692-7359-BB40-AF6B-66FA96E4C66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6C9920E-61FD-CF4A-91FC-4EB991D6CBC1}"/>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478E39B-6BFB-784D-A78D-B313181E57D5}"/>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D2D3822C-5D13-5946-B861-A5187F2603D2}"/>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73E622ED-FC90-294E-A56F-BECF1885D8E9}"/>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5C9AE99B-9F85-A048-B587-EAAAF43BCD1B}"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C3C12DAE-7390-8640-AF9E-417ABF0BBACA}"/>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85A439E5-0F22-794A-A309-3043ADDD2AC3}"/>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ACB12AFC-C8F6-EB40-AA4D-E23BCF702E99}" type="slidenum">
              <a:rPr lang="en-US" altLang="en-US"/>
              <a:pPr>
                <a:defRPr/>
              </a:pPr>
              <a:t>‹#›</a:t>
            </a:fld>
            <a:endParaRPr lang="en-US" altLang="en-US"/>
          </a:p>
        </p:txBody>
      </p:sp>
    </p:spTree>
    <p:extLst>
      <p:ext uri="{BB962C8B-B14F-4D97-AF65-F5344CB8AC3E}">
        <p14:creationId xmlns:p14="http://schemas.microsoft.com/office/powerpoint/2010/main" val="2163126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18A3ED-0202-5542-BAB0-13DA25A5477A}"/>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823EA754-443D-D140-AF19-727C8CAB9C73}"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22D2876-1D71-2D40-AEEF-428EF46D2602}"/>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1D3FBFFB-9129-4844-BB0D-360FA1184596}"/>
              </a:ext>
            </a:extLst>
          </p:cNvPr>
          <p:cNvSpPr>
            <a:spLocks noGrp="1"/>
          </p:cNvSpPr>
          <p:nvPr>
            <p:ph type="sldNum" sz="quarter" idx="11"/>
          </p:nvPr>
        </p:nvSpPr>
        <p:spPr/>
        <p:txBody>
          <a:bodyPr/>
          <a:lstStyle>
            <a:lvl1pPr>
              <a:defRPr smtClean="0"/>
            </a:lvl1pPr>
          </a:lstStyle>
          <a:p>
            <a:pPr>
              <a:defRPr/>
            </a:pPr>
            <a:fld id="{D2B85ECD-3158-1447-9174-2843288AEE08}" type="slidenum">
              <a:rPr lang="en-US" altLang="en-US"/>
              <a:pPr>
                <a:defRPr/>
              </a:pPr>
              <a:t>‹#›</a:t>
            </a:fld>
            <a:endParaRPr lang="en-US" altLang="en-US"/>
          </a:p>
        </p:txBody>
      </p:sp>
    </p:spTree>
    <p:extLst>
      <p:ext uri="{BB962C8B-B14F-4D97-AF65-F5344CB8AC3E}">
        <p14:creationId xmlns:p14="http://schemas.microsoft.com/office/powerpoint/2010/main" val="1574254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C6D27D-48E1-3A43-8534-3D48501B0AA2}"/>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4E1E14E-58E5-0242-8765-E7D28CB2EA36}"/>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EE19D7E-2E21-D140-A664-3FE68EC76622}"/>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6DF51A2D-D25D-194F-AEE2-7B73DB652289}"/>
              </a:ext>
            </a:extLst>
          </p:cNvPr>
          <p:cNvSpPr>
            <a:spLocks noGrp="1"/>
          </p:cNvSpPr>
          <p:nvPr>
            <p:ph type="dt" sz="half" idx="10"/>
          </p:nvPr>
        </p:nvSpPr>
        <p:spPr/>
        <p:txBody>
          <a:bodyPr/>
          <a:lstStyle>
            <a:lvl1pPr>
              <a:defRPr smtClean="0"/>
            </a:lvl1pPr>
          </a:lstStyle>
          <a:p>
            <a:pPr>
              <a:defRPr/>
            </a:pPr>
            <a:fld id="{CFD76645-0D0C-F841-9330-A6B886755119}"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CDFC8D45-7960-EC4F-BDFE-ACB995606F46}"/>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89BEB0EC-4E39-554D-AEA1-810FF6F1A182}"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C6575F76-3024-4B47-A08D-9A93188F28BA}"/>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156370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48D871C0-A37B-AF42-987B-F8450774BAAA}"/>
              </a:ext>
            </a:extLst>
          </p:cNvPr>
          <p:cNvSpPr>
            <a:spLocks noGrp="1"/>
          </p:cNvSpPr>
          <p:nvPr>
            <p:ph type="dt" sz="half" idx="10"/>
          </p:nvPr>
        </p:nvSpPr>
        <p:spPr/>
        <p:txBody>
          <a:bodyPr/>
          <a:lstStyle>
            <a:lvl1pPr>
              <a:defRPr smtClean="0"/>
            </a:lvl1pPr>
          </a:lstStyle>
          <a:p>
            <a:pPr>
              <a:defRPr/>
            </a:pPr>
            <a:fld id="{5442EEF9-CB2D-C645-A3AD-67A251137D2D}"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26B7FC77-5602-1E45-8473-F8C1F87E49CF}"/>
              </a:ext>
            </a:extLst>
          </p:cNvPr>
          <p:cNvSpPr>
            <a:spLocks noGrp="1"/>
          </p:cNvSpPr>
          <p:nvPr>
            <p:ph type="sldNum" sz="quarter" idx="11"/>
          </p:nvPr>
        </p:nvSpPr>
        <p:spPr/>
        <p:txBody>
          <a:bodyPr/>
          <a:lstStyle>
            <a:lvl1pPr>
              <a:defRPr smtClean="0"/>
            </a:lvl1pPr>
          </a:lstStyle>
          <a:p>
            <a:pPr>
              <a:defRPr/>
            </a:pPr>
            <a:fld id="{A6C5A4A7-2AED-1F4F-9C42-91245A224AD7}"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CE75CDE3-BC6D-0A40-A7D1-2D5D82F96414}"/>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971783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BB7F148C-8925-2A49-B9A4-4A6F1846A95A}"/>
              </a:ext>
            </a:extLst>
          </p:cNvPr>
          <p:cNvSpPr>
            <a:spLocks noGrp="1"/>
          </p:cNvSpPr>
          <p:nvPr>
            <p:ph type="dt" sz="half" idx="10"/>
          </p:nvPr>
        </p:nvSpPr>
        <p:spPr/>
        <p:txBody>
          <a:bodyPr/>
          <a:lstStyle>
            <a:lvl1pPr>
              <a:defRPr/>
            </a:lvl1pPr>
          </a:lstStyle>
          <a:p>
            <a:pPr>
              <a:defRPr/>
            </a:pPr>
            <a:fld id="{91F150C0-E260-B248-A86D-A762FCC75113}"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5BB8935F-2E0F-C245-9CED-7EC56D7DA57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C936F1F7-34E9-C24D-82A7-D3312C05C6BD}"/>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635367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5BCFC20B-D0DC-9C49-898A-2623E60AAA70}"/>
              </a:ext>
            </a:extLst>
          </p:cNvPr>
          <p:cNvSpPr>
            <a:spLocks noGrp="1"/>
          </p:cNvSpPr>
          <p:nvPr>
            <p:ph type="dt" sz="half" idx="10"/>
          </p:nvPr>
        </p:nvSpPr>
        <p:spPr/>
        <p:txBody>
          <a:bodyPr/>
          <a:lstStyle>
            <a:lvl1pPr>
              <a:defRPr smtClean="0"/>
            </a:lvl1pPr>
          </a:lstStyle>
          <a:p>
            <a:pPr>
              <a:defRPr/>
            </a:pPr>
            <a:fld id="{FDFEAFAF-D501-114A-BDEF-B328976BB96E}"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D2359AC7-20DA-3547-9FF4-C9EE6A9B542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9D7B1D80-AF77-C148-8BA7-1827B50E31D4}"/>
              </a:ext>
            </a:extLst>
          </p:cNvPr>
          <p:cNvSpPr>
            <a:spLocks noGrp="1"/>
          </p:cNvSpPr>
          <p:nvPr>
            <p:ph type="sldNum" sz="quarter" idx="12"/>
          </p:nvPr>
        </p:nvSpPr>
        <p:spPr/>
        <p:txBody>
          <a:bodyPr/>
          <a:lstStyle>
            <a:lvl1pPr>
              <a:defRPr smtClean="0"/>
            </a:lvl1pPr>
          </a:lstStyle>
          <a:p>
            <a:pPr>
              <a:defRPr/>
            </a:pPr>
            <a:fld id="{EE1AF70B-3FC6-2140-9BAD-CA3AA3FAF88D}" type="slidenum">
              <a:rPr lang="en-US" altLang="en-US"/>
              <a:pPr>
                <a:defRPr/>
              </a:pPr>
              <a:t>‹#›</a:t>
            </a:fld>
            <a:endParaRPr lang="en-US" altLang="en-US"/>
          </a:p>
        </p:txBody>
      </p:sp>
    </p:spTree>
    <p:extLst>
      <p:ext uri="{BB962C8B-B14F-4D97-AF65-F5344CB8AC3E}">
        <p14:creationId xmlns:p14="http://schemas.microsoft.com/office/powerpoint/2010/main" val="4196578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DC56AD-2C1B-8B41-9CAE-4B0031EE7BE5}"/>
              </a:ext>
            </a:extLst>
          </p:cNvPr>
          <p:cNvSpPr>
            <a:spLocks noGrp="1"/>
          </p:cNvSpPr>
          <p:nvPr>
            <p:ph type="dt" sz="half" idx="10"/>
          </p:nvPr>
        </p:nvSpPr>
        <p:spPr/>
        <p:txBody>
          <a:bodyPr/>
          <a:lstStyle>
            <a:lvl1pPr>
              <a:defRPr smtClean="0"/>
            </a:lvl1pPr>
          </a:lstStyle>
          <a:p>
            <a:pPr>
              <a:defRPr/>
            </a:pPr>
            <a:fld id="{C29B10CD-9817-3E4D-87F6-B1CD4B76C5E5}"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11170EC8-22AB-F74E-8D16-8CCF6838406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DA792A00-D023-3844-9331-CD06E367B42A}"/>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3E3AAB6E-1A8F-2941-AE39-EC9A8B41936D}" type="slidenum">
              <a:rPr lang="en-US" altLang="en-US"/>
              <a:pPr>
                <a:defRPr/>
              </a:pPr>
              <a:t>‹#›</a:t>
            </a:fld>
            <a:endParaRPr lang="en-US" altLang="en-US"/>
          </a:p>
        </p:txBody>
      </p:sp>
    </p:spTree>
    <p:extLst>
      <p:ext uri="{BB962C8B-B14F-4D97-AF65-F5344CB8AC3E}">
        <p14:creationId xmlns:p14="http://schemas.microsoft.com/office/powerpoint/2010/main" val="2234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a:extLst>
              <a:ext uri="{FF2B5EF4-FFF2-40B4-BE49-F238E27FC236}">
                <a16:creationId xmlns:a16="http://schemas.microsoft.com/office/drawing/2014/main" id="{D63F8596-5AB6-574C-BD34-24C1A79001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D51DB1E-F205-904E-9D89-0C65287C71A3}"/>
              </a:ext>
            </a:extLst>
          </p:cNvPr>
          <p:cNvSpPr>
            <a:spLocks noGrp="1"/>
          </p:cNvSpPr>
          <p:nvPr>
            <p:ph type="dt" sz="half" idx="10"/>
          </p:nvPr>
        </p:nvSpPr>
        <p:spPr/>
        <p:txBody>
          <a:bodyPr/>
          <a:lstStyle>
            <a:lvl1pPr>
              <a:defRPr smtClean="0"/>
            </a:lvl1pPr>
          </a:lstStyle>
          <a:p>
            <a:pPr>
              <a:defRPr/>
            </a:pPr>
            <a:fld id="{5B5F841F-3669-AD42-BD12-6CC8609D451B}"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A0E65F83-0EED-6541-99F7-87471DE6946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F2AEC883-9A8E-E649-8A64-CAA6DBC844B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647327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4770377-D64B-0540-BBA8-AA7627E707E7}"/>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F890CEB3-44D0-EA4D-97AC-4BFA89149C1E}"/>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6D8C35AA-6F54-E244-82FC-441753765F95}"/>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10F5CAE9-1C4A-C64E-869A-62679011CAF9}"/>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EE64950D-56D7-4D48-9EBB-0F00C9894494}"/>
              </a:ext>
            </a:extLst>
          </p:cNvPr>
          <p:cNvSpPr>
            <a:spLocks noGrp="1"/>
          </p:cNvSpPr>
          <p:nvPr>
            <p:ph type="dt" sz="half" idx="10"/>
          </p:nvPr>
        </p:nvSpPr>
        <p:spPr>
          <a:xfrm>
            <a:off x="6248400" y="6248400"/>
            <a:ext cx="2667000" cy="365125"/>
          </a:xfrm>
        </p:spPr>
        <p:txBody>
          <a:bodyPr/>
          <a:lstStyle>
            <a:lvl1pPr>
              <a:defRPr smtClean="0"/>
            </a:lvl1pPr>
          </a:lstStyle>
          <a:p>
            <a:pPr>
              <a:defRPr/>
            </a:pPr>
            <a:fld id="{66ED8B56-32E7-C64B-9D95-A7112BB79585}"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FAC8E7FE-8EC9-8642-BAA1-DE06E6EA53A1}"/>
              </a:ext>
            </a:extLst>
          </p:cNvPr>
          <p:cNvSpPr>
            <a:spLocks noGrp="1"/>
          </p:cNvSpPr>
          <p:nvPr>
            <p:ph type="sldNum" sz="quarter" idx="11"/>
          </p:nvPr>
        </p:nvSpPr>
        <p:spPr>
          <a:xfrm>
            <a:off x="0" y="4667250"/>
            <a:ext cx="1447800" cy="663575"/>
          </a:xfrm>
        </p:spPr>
        <p:txBody>
          <a:bodyPr/>
          <a:lstStyle>
            <a:lvl1pPr>
              <a:defRPr sz="2800" smtClean="0"/>
            </a:lvl1pPr>
          </a:lstStyle>
          <a:p>
            <a:pPr>
              <a:defRPr/>
            </a:pPr>
            <a:fld id="{B3FA05A1-0BC5-D54C-B5AE-AF1A5F30F98D}"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25164A39-F611-C045-87D9-9099A4DBE436}"/>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685817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FC7E2A33-D8DC-DB4A-9F6F-5A2D319A0A3A}"/>
              </a:ext>
            </a:extLst>
          </p:cNvPr>
          <p:cNvSpPr>
            <a:spLocks noGrp="1"/>
          </p:cNvSpPr>
          <p:nvPr>
            <p:ph type="dt" sz="half" idx="10"/>
          </p:nvPr>
        </p:nvSpPr>
        <p:spPr/>
        <p:txBody>
          <a:bodyPr/>
          <a:lstStyle>
            <a:lvl1pPr>
              <a:defRPr smtClean="0"/>
            </a:lvl1pPr>
          </a:lstStyle>
          <a:p>
            <a:pPr>
              <a:defRPr/>
            </a:pPr>
            <a:fld id="{F5AFEADD-1992-FD40-9178-563D630CD5A0}"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2B698348-C129-7640-9FC3-6969049603E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34270258-A627-2747-9F73-796520EAE373}"/>
              </a:ext>
            </a:extLst>
          </p:cNvPr>
          <p:cNvSpPr>
            <a:spLocks noGrp="1"/>
          </p:cNvSpPr>
          <p:nvPr>
            <p:ph type="sldNum" sz="quarter" idx="12"/>
          </p:nvPr>
        </p:nvSpPr>
        <p:spPr/>
        <p:txBody>
          <a:bodyPr/>
          <a:lstStyle>
            <a:lvl1pPr>
              <a:defRPr smtClean="0"/>
            </a:lvl1pPr>
          </a:lstStyle>
          <a:p>
            <a:pPr>
              <a:defRPr/>
            </a:pPr>
            <a:fld id="{426F85EB-3BA2-D54C-BD77-8D4CE57E8B76}" type="slidenum">
              <a:rPr lang="en-US" altLang="en-US"/>
              <a:pPr>
                <a:defRPr/>
              </a:pPr>
              <a:t>‹#›</a:t>
            </a:fld>
            <a:endParaRPr lang="en-US" altLang="en-US"/>
          </a:p>
        </p:txBody>
      </p:sp>
    </p:spTree>
    <p:extLst>
      <p:ext uri="{BB962C8B-B14F-4D97-AF65-F5344CB8AC3E}">
        <p14:creationId xmlns:p14="http://schemas.microsoft.com/office/powerpoint/2010/main" val="363555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EB8B9C-5B4A-E74F-96F9-DA9E434E4F81}"/>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F5D1240-ED33-6547-9D7C-A4B67BCDA7C7}"/>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70F52F1-B348-934F-AB60-5D52CF73892F}"/>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8330FA6E-2B30-1445-B53F-DD1975CC112D}"/>
              </a:ext>
            </a:extLst>
          </p:cNvPr>
          <p:cNvSpPr>
            <a:spLocks noGrp="1"/>
          </p:cNvSpPr>
          <p:nvPr>
            <p:ph type="dt" sz="half" idx="10"/>
          </p:nvPr>
        </p:nvSpPr>
        <p:spPr>
          <a:xfrm>
            <a:off x="6553200" y="6248400"/>
            <a:ext cx="2209800" cy="365125"/>
          </a:xfrm>
        </p:spPr>
        <p:txBody>
          <a:bodyPr/>
          <a:lstStyle>
            <a:lvl1pPr>
              <a:defRPr smtClean="0"/>
            </a:lvl1pPr>
          </a:lstStyle>
          <a:p>
            <a:pPr>
              <a:defRPr/>
            </a:pPr>
            <a:fld id="{08690FBA-6785-8041-A3CD-A96819754880}"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586D3898-84EE-C643-AF97-EB36CC08770A}"/>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44096D3-5932-A84A-A6EE-7088C9761EBF}"/>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0B3F6732-E0EF-4A4F-BDAD-7B5700CB8C5F}" type="slidenum">
              <a:rPr lang="en-US" altLang="en-US"/>
              <a:pPr>
                <a:defRPr/>
              </a:pPr>
              <a:t>‹#›</a:t>
            </a:fld>
            <a:endParaRPr lang="en-US" altLang="en-US"/>
          </a:p>
        </p:txBody>
      </p:sp>
    </p:spTree>
    <p:extLst>
      <p:ext uri="{BB962C8B-B14F-4D97-AF65-F5344CB8AC3E}">
        <p14:creationId xmlns:p14="http://schemas.microsoft.com/office/powerpoint/2010/main" val="356020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1F26B434-F38C-9448-960E-3784382F5F43}"/>
              </a:ext>
            </a:extLst>
          </p:cNvPr>
          <p:cNvSpPr>
            <a:spLocks noGrp="1"/>
          </p:cNvSpPr>
          <p:nvPr>
            <p:ph type="dt" sz="half" idx="10"/>
          </p:nvPr>
        </p:nvSpPr>
        <p:spPr/>
        <p:txBody>
          <a:bodyPr/>
          <a:lstStyle>
            <a:lvl1pPr>
              <a:defRPr/>
            </a:lvl1pPr>
          </a:lstStyle>
          <a:p>
            <a:pPr>
              <a:defRPr/>
            </a:pPr>
            <a:fld id="{0B4592F6-7D58-3946-A9FD-4E6C6BEF8E48}"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CB3D2726-8AB3-DD4D-A8A7-2C4E90C5B48C}"/>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393AA8A7-C185-B24F-ABDD-40D601B8468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705488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9458" name="Title Placeholder 21">
            <a:extLst>
              <a:ext uri="{FF2B5EF4-FFF2-40B4-BE49-F238E27FC236}">
                <a16:creationId xmlns:a16="http://schemas.microsoft.com/office/drawing/2014/main" id="{36E4FFDF-7821-4C43-BDFC-04E30F62CC7F}"/>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Text Placeholder 12">
            <a:extLst>
              <a:ext uri="{FF2B5EF4-FFF2-40B4-BE49-F238E27FC236}">
                <a16:creationId xmlns:a16="http://schemas.microsoft.com/office/drawing/2014/main" id="{42B58220-0144-B94E-9745-62800E0EB8E1}"/>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BA707387-66AF-D544-AA50-DAC3C274D253}"/>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B3CBB224-C5A5-C540-8FB2-847AFCFC4C41}"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3B4480E6-5ABE-F649-BF6A-F98DBA389E99}"/>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96531204-AF61-0C4F-8F4C-86D695E76ADC}"/>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AC12F18A-396C-2F40-BA53-DDCE0D460C50}"/>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8353E540-FD3B-E64C-8AD8-4CB418835693}"/>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14435D1F-AB27-934D-920F-6D7E63EAD887}"/>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87" r:id="rId5"/>
    <p:sldLayoutId id="2147483793" r:id="rId6"/>
    <p:sldLayoutId id="2147483794" r:id="rId7"/>
    <p:sldLayoutId id="2147483795" r:id="rId8"/>
    <p:sldLayoutId id="2147483796" r:id="rId9"/>
    <p:sldLayoutId id="2147483797" r:id="rId10"/>
    <p:sldLayoutId id="2147483798" r:id="rId11"/>
    <p:sldLayoutId id="2147483788"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247AF8F9-3F9E-144C-8669-D2123E57CBEA}"/>
              </a:ext>
            </a:extLst>
          </p:cNvPr>
          <p:cNvSpPr>
            <a:spLocks noGrp="1"/>
          </p:cNvSpPr>
          <p:nvPr>
            <p:ph type="ctrTitle"/>
          </p:nvPr>
        </p:nvSpPr>
        <p:spPr/>
        <p:txBody>
          <a:bodyPr/>
          <a:lstStyle/>
          <a:p>
            <a:pPr>
              <a:defRPr/>
            </a:pPr>
            <a:r>
              <a:rPr lang="en-US" altLang="en-US">
                <a:ea typeface="ＭＳ Ｐゴシック" panose="020B0600070205080204" pitchFamily="34" charset="-128"/>
              </a:rPr>
              <a:t>Testing “market beating” schemes and strategies</a:t>
            </a:r>
          </a:p>
        </p:txBody>
      </p:sp>
      <p:sp>
        <p:nvSpPr>
          <p:cNvPr id="3" name="Subtitle 2">
            <a:extLst>
              <a:ext uri="{FF2B5EF4-FFF2-40B4-BE49-F238E27FC236}">
                <a16:creationId xmlns:a16="http://schemas.microsoft.com/office/drawing/2014/main" id="{441F5C46-E6AE-5044-8029-D617A7284F35}"/>
              </a:ext>
            </a:extLst>
          </p:cNvPr>
          <p:cNvSpPr>
            <a:spLocks noGrp="1"/>
          </p:cNvSpPr>
          <p:nvPr>
            <p:ph type="subTitle" idx="1"/>
          </p:nvPr>
        </p:nvSpPr>
        <p:spPr>
          <a:xfrm>
            <a:off x="2362200" y="6049963"/>
            <a:ext cx="6705600" cy="685800"/>
          </a:xfrm>
        </p:spPr>
        <p:txBody>
          <a:bodyPr rtlCol="0"/>
          <a:lstStyle/>
          <a:p>
            <a:pPr fontAlgn="auto">
              <a:spcAft>
                <a:spcPts val="0"/>
              </a:spcAft>
              <a:buFont typeface="Arial"/>
              <a:buNone/>
              <a:defRPr/>
            </a:pPr>
            <a:endParaRPr lang="en-US">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7B8D2ABE-B441-314E-B524-F891838BF00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Testing Market Efficiency</a:t>
            </a:r>
          </a:p>
        </p:txBody>
      </p:sp>
      <p:sp>
        <p:nvSpPr>
          <p:cNvPr id="3074" name="Rectangle 3">
            <a:extLst>
              <a:ext uri="{FF2B5EF4-FFF2-40B4-BE49-F238E27FC236}">
                <a16:creationId xmlns:a16="http://schemas.microsoft.com/office/drawing/2014/main" id="{5EE84755-3C10-2B4F-ACAD-6EF409304ECC}"/>
              </a:ext>
            </a:extLst>
          </p:cNvPr>
          <p:cNvSpPr>
            <a:spLocks noGrp="1"/>
          </p:cNvSpPr>
          <p:nvPr>
            <p:ph sz="quarter" idx="1"/>
          </p:nvPr>
        </p:nvSpPr>
        <p:spPr>
          <a:xfrm>
            <a:off x="612775" y="1600200"/>
            <a:ext cx="8153400" cy="4495800"/>
          </a:xfrm>
        </p:spPr>
        <p:txBody>
          <a:bodyPr/>
          <a:lstStyle/>
          <a:p>
            <a:pPr marL="342900" lvl="1" indent="-342900">
              <a:buFont typeface="Arial" panose="020B0604020202020204" pitchFamily="34" charset="0"/>
              <a:buChar char="•"/>
            </a:pPr>
            <a:r>
              <a:rPr lang="en-US" altLang="en-US">
                <a:ea typeface="ＭＳ Ｐゴシック" panose="020B0600070205080204" pitchFamily="34" charset="-128"/>
              </a:rPr>
              <a:t>Tests of market efficiency look at the </a:t>
            </a:r>
            <a:r>
              <a:rPr lang="en-US" altLang="en-US" u="sng">
                <a:ea typeface="ＭＳ Ｐゴシック" panose="020B0600070205080204" pitchFamily="34" charset="-128"/>
              </a:rPr>
              <a:t>whether specific investment strategies earn excess returns</a:t>
            </a:r>
            <a:r>
              <a:rPr lang="en-US" altLang="en-US">
                <a:ea typeface="ＭＳ Ｐゴシック" panose="020B0600070205080204" pitchFamily="34" charset="-128"/>
              </a:rPr>
              <a:t>, after adjusting for risk. Some tests also account for transactions costs and execution feasibility.</a:t>
            </a:r>
          </a:p>
          <a:p>
            <a:pPr marL="342900" lvl="1" indent="-342900">
              <a:buFont typeface="Arial" panose="020B0604020202020204" pitchFamily="34" charset="0"/>
              <a:buChar char="•"/>
            </a:pPr>
            <a:r>
              <a:rPr lang="en-US" altLang="en-US">
                <a:ea typeface="ＭＳ Ｐゴシック" panose="020B0600070205080204" pitchFamily="34" charset="-128"/>
              </a:rPr>
              <a:t>A test of market efficiency is a </a:t>
            </a:r>
            <a:r>
              <a:rPr lang="en-US" altLang="en-US" u="sng">
                <a:ea typeface="ＭＳ Ｐゴシック" panose="020B0600070205080204" pitchFamily="34" charset="-128"/>
              </a:rPr>
              <a:t>joint test of market efficiency and the efficacy of the model used for expected returns</a:t>
            </a:r>
            <a:r>
              <a:rPr lang="en-US" altLang="en-US">
                <a:ea typeface="ＭＳ Ｐゴシック" panose="020B0600070205080204" pitchFamily="34" charset="-128"/>
              </a:rPr>
              <a:t>. When there is evidence of excess returns in a test of market efficiency, it can indicate that markets are inefficient or that the model used to compute expected returns is wrong or both.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8031B06B-10F0-0743-9541-7EA3784AA20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Benchmarks to assess performance</a:t>
            </a:r>
          </a:p>
        </p:txBody>
      </p:sp>
      <p:sp>
        <p:nvSpPr>
          <p:cNvPr id="4098" name="Content Placeholder 2">
            <a:extLst>
              <a:ext uri="{FF2B5EF4-FFF2-40B4-BE49-F238E27FC236}">
                <a16:creationId xmlns:a16="http://schemas.microsoft.com/office/drawing/2014/main" id="{C3329CFE-C31F-E040-B02E-7D959BED60BD}"/>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Comparison to indices</a:t>
            </a:r>
            <a:r>
              <a:rPr lang="en-US" altLang="en-US" sz="2200">
                <a:ea typeface="ＭＳ Ｐゴシック" panose="020B0600070205080204" pitchFamily="34" charset="-128"/>
              </a:rPr>
              <a:t>:  Compare to returns you would have made by investing in an index, without adjusting for risk.</a:t>
            </a:r>
          </a:p>
          <a:p>
            <a:pPr>
              <a:lnSpc>
                <a:spcPct val="80000"/>
              </a:lnSpc>
            </a:pPr>
            <a:r>
              <a:rPr lang="en-US" altLang="en-US" sz="2200" u="sng">
                <a:ea typeface="ＭＳ Ｐゴシック" panose="020B0600070205080204" pitchFamily="34" charset="-128"/>
              </a:rPr>
              <a:t>Risk and Return Models</a:t>
            </a:r>
            <a:r>
              <a:rPr lang="en-US" altLang="en-US" sz="2200">
                <a:ea typeface="ＭＳ Ｐゴシック" panose="020B0600070205080204" pitchFamily="34" charset="-128"/>
              </a:rPr>
              <a:t>: You can adjust for risk, when making your comparison:</a:t>
            </a:r>
          </a:p>
          <a:p>
            <a:pPr lvl="1">
              <a:lnSpc>
                <a:spcPct val="80000"/>
              </a:lnSpc>
            </a:pPr>
            <a:r>
              <a:rPr lang="en-US" altLang="en-US" sz="2000">
                <a:ea typeface="ＭＳ Ｐゴシック" panose="020B0600070205080204" pitchFamily="34" charset="-128"/>
              </a:rPr>
              <a:t>Mean Variance Measures </a:t>
            </a:r>
          </a:p>
          <a:p>
            <a:pPr lvl="2">
              <a:lnSpc>
                <a:spcPct val="80000"/>
              </a:lnSpc>
            </a:pPr>
            <a:r>
              <a:rPr lang="en-US" altLang="en-US" sz="1700">
                <a:ea typeface="ＭＳ Ｐゴシック" panose="020B0600070205080204" pitchFamily="34" charset="-128"/>
              </a:rPr>
              <a:t>Sharpe Ratio: Average Return / Standard deviation of Returns from Strategy </a:t>
            </a:r>
          </a:p>
          <a:p>
            <a:pPr lvl="2">
              <a:lnSpc>
                <a:spcPct val="80000"/>
              </a:lnSpc>
            </a:pPr>
            <a:r>
              <a:rPr lang="en-US" altLang="en-US" sz="1700">
                <a:ea typeface="ＭＳ Ｐゴシック" panose="020B0600070205080204" pitchFamily="34" charset="-128"/>
              </a:rPr>
              <a:t>Information Ratio: (Return on Strategy – Return on Index)/ Tracking Error versus the Index</a:t>
            </a:r>
          </a:p>
          <a:p>
            <a:pPr lvl="1">
              <a:lnSpc>
                <a:spcPct val="80000"/>
              </a:lnSpc>
            </a:pPr>
            <a:r>
              <a:rPr lang="en-US" altLang="en-US" sz="2000">
                <a:ea typeface="ＭＳ Ｐゴシック" panose="020B0600070205080204" pitchFamily="34" charset="-128"/>
              </a:rPr>
              <a:t>CAPM based measures</a:t>
            </a:r>
          </a:p>
          <a:p>
            <a:pPr lvl="2">
              <a:lnSpc>
                <a:spcPct val="80000"/>
              </a:lnSpc>
            </a:pPr>
            <a:r>
              <a:rPr lang="en-US" altLang="en-US" sz="1700">
                <a:ea typeface="ＭＳ Ｐゴシック" panose="020B0600070205080204" pitchFamily="34" charset="-128"/>
              </a:rPr>
              <a:t>Jensen’s alpha = Actual return – Expected Return (from CAPM)</a:t>
            </a:r>
          </a:p>
          <a:p>
            <a:pPr lvl="2">
              <a:lnSpc>
                <a:spcPct val="80000"/>
              </a:lnSpc>
            </a:pPr>
            <a:r>
              <a:rPr lang="en-US" altLang="en-US" sz="1700">
                <a:ea typeface="ＭＳ Ｐゴシック" panose="020B0600070205080204" pitchFamily="34" charset="-128"/>
              </a:rPr>
              <a:t>Treynor Index = (Return on Strategy – Riskfree Rate)/ Beta</a:t>
            </a:r>
          </a:p>
          <a:p>
            <a:pPr lvl="1">
              <a:lnSpc>
                <a:spcPct val="80000"/>
              </a:lnSpc>
            </a:pPr>
            <a:r>
              <a:rPr lang="en-US" altLang="en-US" sz="2000">
                <a:ea typeface="ＭＳ Ｐゴシック" panose="020B0600070205080204" pitchFamily="34" charset="-128"/>
              </a:rPr>
              <a:t>Arbitrage Pricing and Multi-factor Models</a:t>
            </a:r>
          </a:p>
          <a:p>
            <a:pPr lvl="1">
              <a:lnSpc>
                <a:spcPct val="80000"/>
              </a:lnSpc>
            </a:pPr>
            <a:r>
              <a:rPr lang="en-US" altLang="en-US" sz="2000">
                <a:ea typeface="ＭＳ Ｐゴシック" panose="020B0600070205080204" pitchFamily="34" charset="-128"/>
              </a:rPr>
              <a:t>Proxy and Composite Models</a:t>
            </a:r>
          </a:p>
          <a:p>
            <a:pPr>
              <a:lnSpc>
                <a:spcPct val="80000"/>
              </a:lnSpc>
            </a:pPr>
            <a:endParaRPr lang="en-US" altLang="en-US" sz="2200">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FD44FF61-23CD-5C47-AC2A-00168C8456E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Reviewing the choices…</a:t>
            </a:r>
          </a:p>
        </p:txBody>
      </p:sp>
      <p:pic>
        <p:nvPicPr>
          <p:cNvPr id="5122" name="Content Placeholder 4">
            <a:extLst>
              <a:ext uri="{FF2B5EF4-FFF2-40B4-BE49-F238E27FC236}">
                <a16:creationId xmlns:a16="http://schemas.microsoft.com/office/drawing/2014/main" id="{E83CE0F3-6F37-D94E-B266-5548BEFF4EC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85800" y="1600200"/>
            <a:ext cx="7772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9E594-2ACC-084A-AA71-DC486BE32EB1}"/>
              </a:ext>
            </a:extLst>
          </p:cNvPr>
          <p:cNvSpPr>
            <a:spLocks noGrp="1"/>
          </p:cNvSpPr>
          <p:nvPr>
            <p:ph type="title"/>
          </p:nvPr>
        </p:nvSpPr>
        <p:spPr/>
        <p:txBody>
          <a:bodyPr/>
          <a:lstStyle/>
          <a:p>
            <a:r>
              <a:rPr lang="en-US" dirty="0"/>
              <a:t>Testing Efficiency: Three forms</a:t>
            </a:r>
          </a:p>
        </p:txBody>
      </p:sp>
      <p:sp>
        <p:nvSpPr>
          <p:cNvPr id="3" name="Content Placeholder 2">
            <a:extLst>
              <a:ext uri="{FF2B5EF4-FFF2-40B4-BE49-F238E27FC236}">
                <a16:creationId xmlns:a16="http://schemas.microsoft.com/office/drawing/2014/main" id="{61EDA78A-F2E0-6F49-AE6D-1819B8E498AC}"/>
              </a:ext>
            </a:extLst>
          </p:cNvPr>
          <p:cNvSpPr>
            <a:spLocks noGrp="1"/>
          </p:cNvSpPr>
          <p:nvPr>
            <p:ph sz="quarter" idx="1"/>
          </p:nvPr>
        </p:nvSpPr>
        <p:spPr/>
        <p:txBody>
          <a:bodyPr>
            <a:normAutofit fontScale="85000" lnSpcReduction="10000"/>
          </a:bodyPr>
          <a:lstStyle/>
          <a:p>
            <a:r>
              <a:rPr lang="en-US" u="sng" dirty="0"/>
              <a:t>In an event study</a:t>
            </a:r>
            <a:r>
              <a:rPr lang="en-US" dirty="0"/>
              <a:t>, we examine whether markets efficiently incorporate the ”news” in a news story (earnings announcement, acquisition or even a Federal Reserve interest rate change).</a:t>
            </a:r>
          </a:p>
          <a:p>
            <a:r>
              <a:rPr lang="en-US" u="sng" dirty="0"/>
              <a:t>In a portfolio study</a:t>
            </a:r>
            <a:r>
              <a:rPr lang="en-US" dirty="0"/>
              <a:t>, we examine whether investing in an group of assets/companies that share the same characteristic (low PE ratio, high dividend yields etc.) generates higher returns than it should, given the risk in the investments.</a:t>
            </a:r>
          </a:p>
          <a:p>
            <a:r>
              <a:rPr lang="en-US" u="sng" dirty="0"/>
              <a:t>In an investor group study</a:t>
            </a:r>
            <a:r>
              <a:rPr lang="en-US" dirty="0"/>
              <a:t>, we evaluate whether a group of investors who share the same characteristic (value investors, hedge funds, growth-oriented mutual funds) beat the market, after adjusting for risk and transactions costs.</a:t>
            </a:r>
          </a:p>
        </p:txBody>
      </p:sp>
    </p:spTree>
    <p:extLst>
      <p:ext uri="{BB962C8B-B14F-4D97-AF65-F5344CB8AC3E}">
        <p14:creationId xmlns:p14="http://schemas.microsoft.com/office/powerpoint/2010/main" val="2716426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08057815-68A3-6843-BF8C-A7F94B2F7EC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Event Study</a:t>
            </a:r>
          </a:p>
        </p:txBody>
      </p:sp>
      <p:sp>
        <p:nvSpPr>
          <p:cNvPr id="100355" name="Rectangle 3">
            <a:extLst>
              <a:ext uri="{FF2B5EF4-FFF2-40B4-BE49-F238E27FC236}">
                <a16:creationId xmlns:a16="http://schemas.microsoft.com/office/drawing/2014/main" id="{234C5AF2-BE48-0E42-AE10-454B0869E078}"/>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b="1" dirty="0">
                <a:ea typeface="+mn-ea"/>
                <a:cs typeface="+mn-cs"/>
              </a:rPr>
              <a:t>An event study</a:t>
            </a:r>
            <a:r>
              <a:rPr lang="en-US" dirty="0">
                <a:ea typeface="+mn-ea"/>
                <a:cs typeface="+mn-cs"/>
              </a:rPr>
              <a:t> is designed to examine market reactions to, and excess returns around specific information events. </a:t>
            </a:r>
          </a:p>
          <a:p>
            <a:pPr fontAlgn="auto">
              <a:spcAft>
                <a:spcPts val="0"/>
              </a:spcAft>
              <a:buFont typeface="Arial"/>
              <a:buChar char="•"/>
              <a:defRPr/>
            </a:pPr>
            <a:r>
              <a:rPr lang="en-US" dirty="0">
                <a:ea typeface="+mn-ea"/>
                <a:cs typeface="+mn-cs"/>
              </a:rPr>
              <a:t>The information events can be </a:t>
            </a:r>
            <a:r>
              <a:rPr lang="en-US" u="sng" dirty="0">
                <a:ea typeface="+mn-ea"/>
                <a:cs typeface="+mn-cs"/>
              </a:rPr>
              <a:t>market-wide</a:t>
            </a:r>
            <a:r>
              <a:rPr lang="en-US" dirty="0">
                <a:ea typeface="+mn-ea"/>
                <a:cs typeface="+mn-cs"/>
              </a:rPr>
              <a:t>, such as macro-economic announcements, or </a:t>
            </a:r>
            <a:r>
              <a:rPr lang="en-US" u="sng" dirty="0">
                <a:ea typeface="+mn-ea"/>
                <a:cs typeface="+mn-cs"/>
              </a:rPr>
              <a:t>firm-specific</a:t>
            </a:r>
            <a:r>
              <a:rPr lang="en-US" dirty="0">
                <a:ea typeface="+mn-ea"/>
                <a:cs typeface="+mn-cs"/>
              </a:rPr>
              <a:t>, such as earnings or dividend announcements.</a:t>
            </a:r>
          </a:p>
          <a:p>
            <a:pPr fontAlgn="auto">
              <a:spcAft>
                <a:spcPts val="0"/>
              </a:spcAft>
              <a:buFont typeface="Arial"/>
              <a:buChar char="•"/>
              <a:defRPr/>
            </a:pPr>
            <a:r>
              <a:rPr lang="en-US" dirty="0">
                <a:ea typeface="+mn-ea"/>
                <a:cs typeface="+mn-cs"/>
              </a:rPr>
              <a:t>The objective is to examine whether the event causes stock prices to move abnormally (up or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91F26EC3-2957-D34C-8290-54C21A6B7F31}"/>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Steps in conducting an event study</a:t>
            </a:r>
          </a:p>
        </p:txBody>
      </p:sp>
      <p:sp>
        <p:nvSpPr>
          <p:cNvPr id="7170" name="Content Placeholder 2">
            <a:extLst>
              <a:ext uri="{FF2B5EF4-FFF2-40B4-BE49-F238E27FC236}">
                <a16:creationId xmlns:a16="http://schemas.microsoft.com/office/drawing/2014/main" id="{901D3DC7-DB3B-F742-BB38-2FF440862FE6}"/>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500">
                <a:ea typeface="ＭＳ Ｐゴシック" panose="020B0600070205080204" pitchFamily="34" charset="-128"/>
              </a:rPr>
              <a:t>Specify the “event” that you are testing and dentify the “time” the event occurred</a:t>
            </a:r>
          </a:p>
          <a:p>
            <a:pPr marL="514350" indent="-514350">
              <a:lnSpc>
                <a:spcPct val="80000"/>
              </a:lnSpc>
              <a:buFont typeface="Calibri" panose="020F0502020204030204" pitchFamily="34" charset="0"/>
              <a:buAutoNum type="arabicPeriod"/>
            </a:pPr>
            <a:r>
              <a:rPr lang="en-US" altLang="en-US" sz="2500">
                <a:ea typeface="ＭＳ Ｐゴシック" panose="020B0600070205080204" pitchFamily="34" charset="-128"/>
              </a:rPr>
              <a:t>Returns are collected around these dates for each of the firms in the sample. </a:t>
            </a:r>
          </a:p>
          <a:p>
            <a:pPr marL="914400" lvl="1" indent="-514350">
              <a:lnSpc>
                <a:spcPct val="80000"/>
              </a:lnSpc>
              <a:buFont typeface="Calibri" panose="020F0502020204030204" pitchFamily="34" charset="0"/>
              <a:buAutoNum type="alphaLcPeriod"/>
            </a:pPr>
            <a:r>
              <a:rPr lang="en-US" altLang="en-US" sz="2200">
                <a:ea typeface="ＭＳ Ｐゴシック" panose="020B0600070205080204" pitchFamily="34" charset="-128"/>
              </a:rPr>
              <a:t>Decide on time intervals (hourly, daily, weekly)</a:t>
            </a:r>
          </a:p>
          <a:p>
            <a:pPr marL="914400" lvl="1" indent="-514350">
              <a:lnSpc>
                <a:spcPct val="80000"/>
              </a:lnSpc>
              <a:buFont typeface="Calibri" panose="020F0502020204030204" pitchFamily="34" charset="0"/>
              <a:buAutoNum type="alphaLcPeriod"/>
            </a:pPr>
            <a:r>
              <a:rPr lang="en-US" altLang="en-US" sz="2200">
                <a:ea typeface="ＭＳ Ｐゴシック" panose="020B0600070205080204" pitchFamily="34" charset="-128"/>
              </a:rPr>
              <a:t>Determine how many intervals before and after event.</a:t>
            </a:r>
          </a:p>
          <a:p>
            <a:pPr marL="514350" indent="-514350">
              <a:lnSpc>
                <a:spcPct val="80000"/>
              </a:lnSpc>
              <a:buFont typeface="Calibri" panose="020F0502020204030204" pitchFamily="34" charset="0"/>
              <a:buAutoNum type="arabicPeriod"/>
            </a:pPr>
            <a:r>
              <a:rPr lang="en-US" altLang="en-US" sz="2500">
                <a:ea typeface="ＭＳ Ｐゴシック" panose="020B0600070205080204" pitchFamily="34" charset="-128"/>
              </a:rPr>
              <a:t>Adjust the returns for market performance and risk, i.e., estimate excess or abnormal returns.</a:t>
            </a:r>
          </a:p>
          <a:p>
            <a:pPr marL="514350" indent="-514350">
              <a:lnSpc>
                <a:spcPct val="80000"/>
              </a:lnSpc>
              <a:buFont typeface="Calibri" panose="020F0502020204030204" pitchFamily="34" charset="0"/>
              <a:buAutoNum type="arabicPeriod"/>
            </a:pPr>
            <a:r>
              <a:rPr lang="en-US" altLang="en-US" sz="2500">
                <a:ea typeface="ＭＳ Ｐゴシック" panose="020B0600070205080204" pitchFamily="34" charset="-128"/>
              </a:rPr>
              <a:t>Estimate the average and standard error in these returns. </a:t>
            </a:r>
          </a:p>
          <a:p>
            <a:pPr marL="914400" lvl="1" indent="-514350">
              <a:lnSpc>
                <a:spcPct val="80000"/>
              </a:lnSpc>
            </a:pPr>
            <a:r>
              <a:rPr lang="en-US" altLang="en-US" sz="2200">
                <a:ea typeface="ＭＳ Ｐゴシック" panose="020B0600070205080204" pitchFamily="34" charset="-128"/>
              </a:rPr>
              <a:t>Check for statistical significance (T statistics, for example)</a:t>
            </a:r>
          </a:p>
          <a:p>
            <a:pPr marL="914400" lvl="1" indent="-514350">
              <a:lnSpc>
                <a:spcPct val="80000"/>
              </a:lnSpc>
            </a:pPr>
            <a:r>
              <a:rPr lang="en-US" altLang="en-US" sz="2200">
                <a:ea typeface="ＭＳ Ｐゴシック" panose="020B0600070205080204" pitchFamily="34" charset="-128"/>
              </a:rPr>
              <a:t>Check for economic significance (Are excess returns large enough to cover execution difficulties and costs?)</a:t>
            </a:r>
          </a:p>
          <a:p>
            <a:pPr marL="514350" indent="-514350">
              <a:lnSpc>
                <a:spcPct val="80000"/>
              </a:lnSpc>
              <a:buFont typeface="Calibri" panose="020F0502020204030204" pitchFamily="34" charset="0"/>
              <a:buAutoNum type="arabicPeriod"/>
            </a:pPr>
            <a:endParaRPr lang="en-US" altLang="en-US" sz="2500">
              <a:ea typeface="ＭＳ Ｐゴシック" panose="020B0600070205080204" pitchFamily="34" charset="-128"/>
            </a:endParaRPr>
          </a:p>
          <a:p>
            <a:pPr marL="514350" indent="-514350">
              <a:lnSpc>
                <a:spcPct val="80000"/>
              </a:lnSpc>
              <a:buFont typeface="Calibri" panose="020F0502020204030204" pitchFamily="34" charset="0"/>
              <a:buAutoNum type="arabicPeriod"/>
            </a:pPr>
            <a:endParaRPr lang="en-US" altLang="en-US" sz="2500">
              <a:ea typeface="ＭＳ Ｐゴシック" panose="020B0600070205080204" pitchFamily="34" charset="-128"/>
            </a:endParaRPr>
          </a:p>
          <a:p>
            <a:pPr marL="514350" indent="-514350">
              <a:lnSpc>
                <a:spcPct val="80000"/>
              </a:lnSpc>
              <a:buFont typeface="Calibri" panose="020F0502020204030204" pitchFamily="34" charset="0"/>
              <a:buAutoNum type="arabicPeriod"/>
            </a:pPr>
            <a:endParaRPr lang="en-US" altLang="en-US" sz="2500">
              <a:ea typeface="ＭＳ Ｐゴシック" panose="020B060007020508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C7847A1C-AB3D-5045-9134-4DE2A4BBA98C}"/>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An Example: The Effects of Option Listing on Stock Prices</a:t>
            </a:r>
          </a:p>
        </p:txBody>
      </p:sp>
      <p:sp>
        <p:nvSpPr>
          <p:cNvPr id="106499" name="Rectangle 3">
            <a:extLst>
              <a:ext uri="{FF2B5EF4-FFF2-40B4-BE49-F238E27FC236}">
                <a16:creationId xmlns:a16="http://schemas.microsoft.com/office/drawing/2014/main" id="{91F2CDBE-27A5-BD41-A163-9E4155DA487B}"/>
              </a:ext>
            </a:extLst>
          </p:cNvPr>
          <p:cNvSpPr>
            <a:spLocks noGrp="1" noChangeArrowheads="1"/>
          </p:cNvSpPr>
          <p:nvPr>
            <p:ph sz="quarter" idx="1"/>
          </p:nvPr>
        </p:nvSpPr>
        <p:spPr>
          <a:xfrm>
            <a:off x="612775" y="1600200"/>
            <a:ext cx="8153400" cy="4495800"/>
          </a:xfrm>
        </p:spPr>
        <p:txBody>
          <a:bodyPr rtlCol="0">
            <a:normAutofit fontScale="77500" lnSpcReduction="20000"/>
          </a:bodyPr>
          <a:lstStyle/>
          <a:p>
            <a:pPr marL="0" indent="0" fontAlgn="auto">
              <a:spcAft>
                <a:spcPts val="0"/>
              </a:spcAft>
              <a:buFont typeface="Arial" charset="0"/>
              <a:buNone/>
              <a:defRPr/>
            </a:pPr>
            <a:r>
              <a:rPr lang="en-US" dirty="0"/>
              <a:t>Step 1: The date on which the announcement that options would be listed on the CBOE on a particular stock was collected. </a:t>
            </a:r>
          </a:p>
          <a:p>
            <a:pPr marL="0" indent="0" fontAlgn="auto">
              <a:spcAft>
                <a:spcPts val="0"/>
              </a:spcAft>
              <a:buFont typeface="Arial" charset="0"/>
              <a:buNone/>
              <a:defRPr/>
            </a:pPr>
            <a:r>
              <a:rPr lang="en-US" dirty="0"/>
              <a:t>Step 2: The returns of the underlying stock(j) were computed for the ten days prior, the day of, and each of the ten days after announcement</a:t>
            </a:r>
          </a:p>
          <a:p>
            <a:pPr marL="0" indent="0" fontAlgn="auto">
              <a:spcAft>
                <a:spcPts val="0"/>
              </a:spcAft>
              <a:buFont typeface="Arial" charset="0"/>
              <a:buNone/>
              <a:defRPr/>
            </a:pPr>
            <a:r>
              <a:rPr lang="en-US" dirty="0"/>
              <a:t>Step 3a: The beta for the stock (</a:t>
            </a:r>
            <a:r>
              <a:rPr lang="en-US" dirty="0" err="1"/>
              <a:t>bj</a:t>
            </a:r>
            <a:r>
              <a:rPr lang="en-US" dirty="0"/>
              <a:t>) was estimated using 100 trading days from before the event and 100 trading days after the event. The returns on the market index (</a:t>
            </a:r>
            <a:r>
              <a:rPr lang="en-US" dirty="0" err="1"/>
              <a:t>Rmt</a:t>
            </a:r>
            <a:r>
              <a:rPr lang="en-US" dirty="0"/>
              <a:t>) were computed for each of the 21 trading days.</a:t>
            </a:r>
          </a:p>
          <a:p>
            <a:pPr marL="0" indent="0" fontAlgn="auto">
              <a:spcAft>
                <a:spcPts val="0"/>
              </a:spcAft>
              <a:buFont typeface="Arial" charset="0"/>
              <a:buNone/>
              <a:defRPr/>
            </a:pPr>
            <a:r>
              <a:rPr lang="en-US" dirty="0"/>
              <a:t>Step 3b: Excess returns were computed for each of the trading days:</a:t>
            </a:r>
          </a:p>
          <a:p>
            <a:pPr marL="457200" lvl="1" indent="0" fontAlgn="auto">
              <a:spcAft>
                <a:spcPts val="0"/>
              </a:spcAft>
              <a:buFont typeface="Arial" charset="0"/>
              <a:buNone/>
              <a:defRPr/>
            </a:pPr>
            <a:r>
              <a:rPr lang="en-US" dirty="0"/>
              <a:t>	</a:t>
            </a:r>
            <a:r>
              <a:rPr lang="en-US" dirty="0" err="1"/>
              <a:t>Er</a:t>
            </a:r>
            <a:r>
              <a:rPr lang="en-US" baseline="-25000" dirty="0" err="1"/>
              <a:t>j,t</a:t>
            </a:r>
            <a:r>
              <a:rPr lang="en-US" dirty="0"/>
              <a:t> = </a:t>
            </a:r>
            <a:r>
              <a:rPr lang="en-US" dirty="0" err="1"/>
              <a:t>R</a:t>
            </a:r>
            <a:r>
              <a:rPr lang="en-US" baseline="-25000" dirty="0" err="1"/>
              <a:t>j,t</a:t>
            </a:r>
            <a:r>
              <a:rPr lang="en-US" dirty="0"/>
              <a:t> - </a:t>
            </a:r>
            <a:r>
              <a:rPr lang="en-US" dirty="0" err="1">
                <a:latin typeface="Symbol" pitchFamily="2" charset="2"/>
              </a:rPr>
              <a:t>b</a:t>
            </a:r>
            <a:r>
              <a:rPr lang="en-US" baseline="-25000" dirty="0" err="1"/>
              <a:t>j</a:t>
            </a:r>
            <a:r>
              <a:rPr lang="en-US" dirty="0"/>
              <a:t> </a:t>
            </a:r>
            <a:r>
              <a:rPr lang="en-US" dirty="0" err="1"/>
              <a:t>R</a:t>
            </a:r>
            <a:r>
              <a:rPr lang="en-US" baseline="-25000" dirty="0" err="1"/>
              <a:t>m,t</a:t>
            </a:r>
            <a:r>
              <a:rPr lang="en-US" dirty="0"/>
              <a:t>		..........	t = -10,-9,-8,....,+8,+9,+10</a:t>
            </a:r>
          </a:p>
          <a:p>
            <a:pPr marL="0" indent="0" fontAlgn="auto">
              <a:spcAft>
                <a:spcPts val="0"/>
              </a:spcAft>
              <a:buFont typeface="Arial" charset="0"/>
              <a:buNone/>
              <a:defRPr/>
            </a:pPr>
            <a:r>
              <a:rPr lang="en-US" dirty="0"/>
              <a:t>Step 4: The average and standard error of excess returns across all stocks with option listings were computed for each </a:t>
            </a:r>
            <a:endParaRPr lang="en-US" dirty="0">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DCEB9C8C-53EC-7944-B356-4611D205C41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Results of the Study</a:t>
            </a:r>
          </a:p>
        </p:txBody>
      </p:sp>
      <p:pic>
        <p:nvPicPr>
          <p:cNvPr id="9218" name="Picture 5">
            <a:extLst>
              <a:ext uri="{FF2B5EF4-FFF2-40B4-BE49-F238E27FC236}">
                <a16:creationId xmlns:a16="http://schemas.microsoft.com/office/drawing/2014/main" id="{5451EBEC-83C1-A046-B45E-45E0E012CCFC}"/>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019300" y="1600200"/>
            <a:ext cx="5340350" cy="4495800"/>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E0F32E02-AB3D-554C-8995-D0BF77C64FC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Portfolio Study</a:t>
            </a:r>
          </a:p>
        </p:txBody>
      </p:sp>
      <p:sp>
        <p:nvSpPr>
          <p:cNvPr id="10242" name="Rectangle 3">
            <a:extLst>
              <a:ext uri="{FF2B5EF4-FFF2-40B4-BE49-F238E27FC236}">
                <a16:creationId xmlns:a16="http://schemas.microsoft.com/office/drawing/2014/main" id="{5EED62F9-986D-094D-BC15-2732D326398B}"/>
              </a:ext>
            </a:extLst>
          </p:cNvPr>
          <p:cNvSpPr>
            <a:spLocks noGrp="1"/>
          </p:cNvSpPr>
          <p:nvPr>
            <p:ph sz="quarter" idx="1"/>
          </p:nvPr>
        </p:nvSpPr>
        <p:spPr>
          <a:xfrm>
            <a:off x="612775" y="1600200"/>
            <a:ext cx="8153400" cy="4495800"/>
          </a:xfrm>
        </p:spPr>
        <p:txBody>
          <a:bodyPr>
            <a:normAutofit fontScale="92500" lnSpcReduction="20000"/>
          </a:bodyPr>
          <a:lstStyle/>
          <a:p>
            <a:pPr>
              <a:lnSpc>
                <a:spcPct val="80000"/>
              </a:lnSpc>
            </a:pPr>
            <a:r>
              <a:rPr lang="en-US" altLang="en-US" sz="3000" dirty="0">
                <a:ea typeface="ＭＳ Ｐゴシック" panose="020B0600070205080204" pitchFamily="34" charset="-128"/>
              </a:rPr>
              <a:t>In some investment strategies</a:t>
            </a:r>
            <a:r>
              <a:rPr lang="en-US" altLang="en-US" sz="3000" u="sng" dirty="0">
                <a:ea typeface="ＭＳ Ｐゴシック" panose="020B0600070205080204" pitchFamily="34" charset="-128"/>
              </a:rPr>
              <a:t>, firms with specific characteristics are viewed as more likely to be undervalued or overvalued</a:t>
            </a:r>
            <a:r>
              <a:rPr lang="en-US" altLang="en-US" sz="3000" dirty="0">
                <a:ea typeface="ＭＳ Ｐゴシック" panose="020B0600070205080204" pitchFamily="34" charset="-128"/>
              </a:rPr>
              <a:t>, and therefore have excess returns, than firms without these characteristics.</a:t>
            </a:r>
          </a:p>
          <a:p>
            <a:pPr lvl="1">
              <a:lnSpc>
                <a:spcPct val="80000"/>
              </a:lnSpc>
            </a:pPr>
            <a:r>
              <a:rPr lang="en-US" altLang="en-US" sz="2600" dirty="0">
                <a:ea typeface="ＭＳ Ｐゴシック" panose="020B0600070205080204" pitchFamily="34" charset="-128"/>
              </a:rPr>
              <a:t> In these cases, the strategies can be tested by creating portfolios of firms possessing these characteristics at the beginning of a time period, and examining returns over the time period. </a:t>
            </a:r>
          </a:p>
          <a:p>
            <a:pPr lvl="1">
              <a:lnSpc>
                <a:spcPct val="80000"/>
              </a:lnSpc>
            </a:pPr>
            <a:r>
              <a:rPr lang="en-US" altLang="en-US" sz="2600" dirty="0">
                <a:ea typeface="ＭＳ Ｐゴシック" panose="020B0600070205080204" pitchFamily="34" charset="-128"/>
              </a:rPr>
              <a:t>To ensure that these results are not colored by the idiosyncratic behavior of any one time period, this is repeated for a number of periods.</a:t>
            </a:r>
          </a:p>
          <a:p>
            <a:pPr>
              <a:lnSpc>
                <a:spcPct val="80000"/>
              </a:lnSpc>
            </a:pPr>
            <a:r>
              <a:rPr lang="en-US" altLang="en-US" sz="3000" dirty="0">
                <a:ea typeface="ＭＳ Ｐゴシック" panose="020B0600070205080204" pitchFamily="34" charset="-128"/>
              </a:rPr>
              <a:t>Finally, to make sure that your results are not the result of data mining, </a:t>
            </a:r>
            <a:r>
              <a:rPr lang="en-US" altLang="en-US" sz="3000" u="sng" dirty="0">
                <a:ea typeface="ＭＳ Ｐゴシック" panose="020B0600070205080204" pitchFamily="34" charset="-128"/>
              </a:rPr>
              <a:t>you try your strategy on a hold out period</a:t>
            </a:r>
            <a:r>
              <a:rPr lang="en-US" altLang="en-US" sz="3000" dirty="0">
                <a:ea typeface="ＭＳ Ｐゴシック" panose="020B0600070205080204" pitchFamily="34" charset="-128"/>
              </a:rPr>
              <a:t>.</a:t>
            </a:r>
          </a:p>
          <a:p>
            <a:pPr>
              <a:lnSpc>
                <a:spcPct val="80000"/>
              </a:lnSpc>
            </a:pPr>
            <a:endParaRPr lang="en-US" altLang="en-US" sz="3000" dirty="0">
              <a:ea typeface="ＭＳ Ｐゴシック" panose="020B0600070205080204"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C8790D86-1388-0046-858B-79F1E8036F4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Steps in Doing a Portfolio Study</a:t>
            </a:r>
          </a:p>
        </p:txBody>
      </p:sp>
      <p:sp>
        <p:nvSpPr>
          <p:cNvPr id="11266" name="Rectangle 3">
            <a:extLst>
              <a:ext uri="{FF2B5EF4-FFF2-40B4-BE49-F238E27FC236}">
                <a16:creationId xmlns:a16="http://schemas.microsoft.com/office/drawing/2014/main" id="{BCEAC6D5-0FFB-D440-BF5E-D7AA5EB033F3}"/>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200">
                <a:ea typeface="ＭＳ Ｐゴシック" panose="020B0600070205080204" pitchFamily="34" charset="-128"/>
              </a:rPr>
              <a:t>The variable on which firms will be classified is defined, using the investment strategy as a guide. The data on the variable is collected for every firm in the defined universe at the start of the testing period, and firms are classified into portfolios based upon the variable.</a:t>
            </a:r>
          </a:p>
          <a:p>
            <a:pPr marL="514350" indent="-514350">
              <a:lnSpc>
                <a:spcPct val="80000"/>
              </a:lnSpc>
              <a:buFont typeface="Calibri" panose="020F0502020204030204" pitchFamily="34" charset="0"/>
              <a:buAutoNum type="arabicPeriod"/>
            </a:pPr>
            <a:r>
              <a:rPr lang="en-US" altLang="en-US" sz="2200">
                <a:ea typeface="ＭＳ Ｐゴシック" panose="020B0600070205080204" pitchFamily="34" charset="-128"/>
              </a:rPr>
              <a:t>The returns are collected for each firm in each portfolio for the testing period, and the returns for each portfolio are computed.</a:t>
            </a:r>
          </a:p>
          <a:p>
            <a:pPr marL="514350" indent="-514350">
              <a:lnSpc>
                <a:spcPct val="80000"/>
              </a:lnSpc>
              <a:buFont typeface="Calibri" panose="020F0502020204030204" pitchFamily="34" charset="0"/>
              <a:buAutoNum type="arabicPeriod"/>
            </a:pPr>
            <a:r>
              <a:rPr lang="en-US" altLang="en-US" sz="2200">
                <a:ea typeface="ＭＳ Ｐゴシック" panose="020B0600070205080204" pitchFamily="34" charset="-128"/>
              </a:rPr>
              <a:t>The “risk” of each portfolio is estimated, using one of the risk and return models.</a:t>
            </a:r>
          </a:p>
          <a:p>
            <a:pPr marL="514350" indent="-514350">
              <a:lnSpc>
                <a:spcPct val="80000"/>
              </a:lnSpc>
              <a:buFont typeface="Calibri" panose="020F0502020204030204" pitchFamily="34" charset="0"/>
              <a:buAutoNum type="arabicPeriod"/>
            </a:pPr>
            <a:r>
              <a:rPr lang="en-US" altLang="en-US" sz="2200">
                <a:ea typeface="ＭＳ Ｐゴシック" panose="020B0600070205080204" pitchFamily="34" charset="-128"/>
              </a:rPr>
              <a:t>The excess returns and standard errors earned by each portfolio are computed.</a:t>
            </a:r>
          </a:p>
          <a:p>
            <a:pPr marL="514350" indent="-514350">
              <a:lnSpc>
                <a:spcPct val="80000"/>
              </a:lnSpc>
              <a:buFont typeface="Calibri" panose="020F0502020204030204" pitchFamily="34" charset="0"/>
              <a:buAutoNum type="arabicPeriod"/>
            </a:pPr>
            <a:r>
              <a:rPr lang="en-US" altLang="en-US" sz="2200">
                <a:ea typeface="ＭＳ Ｐゴシック" panose="020B0600070205080204" pitchFamily="34" charset="-128"/>
              </a:rPr>
              <a:t>Use statistical tests to see if the excess returns are different from zero. The extreme portfolios can be matched against each other to see whether they are statistically different.</a:t>
            </a:r>
          </a:p>
          <a:p>
            <a:pPr marL="514350" indent="-514350">
              <a:lnSpc>
                <a:spcPct val="80000"/>
              </a:lnSpc>
            </a:pPr>
            <a:endParaRPr lang="en-US" altLang="en-US" sz="2200">
              <a:ea typeface="ＭＳ Ｐゴシック" panose="020B0600070205080204" pitchFamily="34" charset="-128"/>
            </a:endParaRPr>
          </a:p>
          <a:p>
            <a:pPr marL="514350" indent="-514350">
              <a:lnSpc>
                <a:spcPct val="80000"/>
              </a:lnSpc>
            </a:pPr>
            <a:endParaRPr lang="en-US" altLang="en-US" sz="220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9A610FF8-79F1-C744-A86B-524BB2F2E73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Testing a low PE strategy</a:t>
            </a:r>
          </a:p>
        </p:txBody>
      </p:sp>
      <p:sp>
        <p:nvSpPr>
          <p:cNvPr id="114691" name="Rectangle 3">
            <a:extLst>
              <a:ext uri="{FF2B5EF4-FFF2-40B4-BE49-F238E27FC236}">
                <a16:creationId xmlns:a16="http://schemas.microsoft.com/office/drawing/2014/main" id="{A1BBB65C-E26D-DD40-95BA-5F19F314792D}"/>
              </a:ext>
            </a:extLst>
          </p:cNvPr>
          <p:cNvSpPr>
            <a:spLocks noGrp="1" noChangeArrowheads="1"/>
          </p:cNvSpPr>
          <p:nvPr>
            <p:ph sz="quarter" idx="1"/>
          </p:nvPr>
        </p:nvSpPr>
        <p:spPr>
          <a:xfrm>
            <a:off x="612775" y="1600200"/>
            <a:ext cx="8153400" cy="4495800"/>
          </a:xfrm>
        </p:spPr>
        <p:txBody>
          <a:bodyPr rtlCol="0">
            <a:normAutofit fontScale="77500" lnSpcReduction="20000"/>
          </a:bodyPr>
          <a:lstStyle/>
          <a:p>
            <a:pPr marL="514350" indent="-514350" fontAlgn="auto">
              <a:spcAft>
                <a:spcPts val="0"/>
              </a:spcAft>
              <a:buFont typeface="+mj-lt"/>
              <a:buAutoNum type="arabicPeriod"/>
              <a:defRPr/>
            </a:pPr>
            <a:r>
              <a:rPr lang="en-US" dirty="0">
                <a:ea typeface="+mn-ea"/>
                <a:cs typeface="+mn-cs"/>
              </a:rPr>
              <a:t>Using data on PE ratios from the end of 1987, firms on the New York Stock Exchange were classified into five groups, the first group consisting of stocks with the lowest PE ratios and the fifth group consisting of stocks with the highest PE ratios</a:t>
            </a:r>
            <a:r>
              <a:rPr lang="en-US" u="sng" dirty="0">
                <a:ea typeface="+mn-ea"/>
                <a:cs typeface="+mn-cs"/>
              </a:rPr>
              <a:t>. Firms with negative price-earnings ratios were ignored</a:t>
            </a:r>
            <a:r>
              <a:rPr lang="en-US" dirty="0">
                <a:ea typeface="+mn-ea"/>
                <a:cs typeface="+mn-cs"/>
              </a:rPr>
              <a:t>.</a:t>
            </a:r>
          </a:p>
          <a:p>
            <a:pPr marL="514350" indent="-514350" fontAlgn="auto">
              <a:spcAft>
                <a:spcPts val="0"/>
              </a:spcAft>
              <a:buFont typeface="+mj-lt"/>
              <a:buAutoNum type="arabicPeriod"/>
              <a:defRPr/>
            </a:pPr>
            <a:r>
              <a:rPr lang="en-US" dirty="0">
                <a:ea typeface="+mn-ea"/>
                <a:cs typeface="+mn-cs"/>
              </a:rPr>
              <a:t>Returns on each portfolio were computed </a:t>
            </a:r>
            <a:r>
              <a:rPr lang="en-US" u="sng" dirty="0">
                <a:ea typeface="+mn-ea"/>
                <a:cs typeface="+mn-cs"/>
              </a:rPr>
              <a:t>annually</a:t>
            </a:r>
            <a:r>
              <a:rPr lang="en-US" dirty="0">
                <a:ea typeface="+mn-ea"/>
                <a:cs typeface="+mn-cs"/>
              </a:rPr>
              <a:t> from 1988 to 1992. </a:t>
            </a:r>
            <a:r>
              <a:rPr lang="en-US" u="sng" dirty="0">
                <a:ea typeface="+mn-ea"/>
                <a:cs typeface="+mn-cs"/>
              </a:rPr>
              <a:t>Stocks that went bankrupt or were delisted were assigned a return of -100%</a:t>
            </a:r>
            <a:r>
              <a:rPr lang="en-US" dirty="0">
                <a:ea typeface="+mn-ea"/>
                <a:cs typeface="+mn-cs"/>
              </a:rPr>
              <a:t>. </a:t>
            </a:r>
          </a:p>
          <a:p>
            <a:pPr marL="514350" indent="-514350" fontAlgn="auto">
              <a:spcAft>
                <a:spcPts val="0"/>
              </a:spcAft>
              <a:buFont typeface="+mj-lt"/>
              <a:buAutoNum type="arabicPeriod"/>
              <a:defRPr/>
            </a:pPr>
            <a:r>
              <a:rPr lang="en-US" dirty="0">
                <a:ea typeface="+mn-ea"/>
                <a:cs typeface="+mn-cs"/>
              </a:rPr>
              <a:t>The betas for each stock in each portfolio were computed using monthly returns from 1983 to 1987, and the average beta for each portfolio was estimated. </a:t>
            </a:r>
            <a:r>
              <a:rPr lang="en-US" u="sng" dirty="0">
                <a:ea typeface="+mn-ea"/>
                <a:cs typeface="+mn-cs"/>
              </a:rPr>
              <a:t>The portfolios were assumed to be equally </a:t>
            </a:r>
            <a:r>
              <a:rPr lang="en-US" u="sng" dirty="0" err="1">
                <a:ea typeface="+mn-ea"/>
                <a:cs typeface="+mn-cs"/>
              </a:rPr>
              <a:t>weighte</a:t>
            </a:r>
            <a:r>
              <a:rPr lang="en-US" dirty="0" err="1">
                <a:ea typeface="+mn-ea"/>
                <a:cs typeface="+mn-cs"/>
              </a:rPr>
              <a:t>d.The</a:t>
            </a:r>
            <a:r>
              <a:rPr lang="en-US" dirty="0">
                <a:ea typeface="+mn-ea"/>
                <a:cs typeface="+mn-cs"/>
              </a:rPr>
              <a:t> returns on the market index was computed from 1988 to 1992.</a:t>
            </a:r>
          </a:p>
          <a:p>
            <a:pPr marL="514350" indent="-514350" fontAlgn="auto">
              <a:spcAft>
                <a:spcPts val="0"/>
              </a:spcAft>
              <a:buFont typeface="+mj-lt"/>
              <a:buAutoNum type="arabicPeriod"/>
              <a:defRPr/>
            </a:pPr>
            <a:r>
              <a:rPr lang="en-US" dirty="0">
                <a:ea typeface="+mn-ea"/>
                <a:cs typeface="+mn-cs"/>
              </a:rPr>
              <a:t>The excess returns on each portfolio were computed using the betas from step 3 and market returns from step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E6E91DE6-7A22-C240-9FA5-63F3D1D964B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Low PE Strategy: Excess Returns</a:t>
            </a:r>
          </a:p>
        </p:txBody>
      </p:sp>
      <p:graphicFrame>
        <p:nvGraphicFramePr>
          <p:cNvPr id="13314" name="Object 3">
            <a:extLst>
              <a:ext uri="{FF2B5EF4-FFF2-40B4-BE49-F238E27FC236}">
                <a16:creationId xmlns:a16="http://schemas.microsoft.com/office/drawing/2014/main" id="{96FA1EC5-6786-4C4A-BD98-3B40C22972A8}"/>
              </a:ext>
            </a:extLst>
          </p:cNvPr>
          <p:cNvGraphicFramePr>
            <a:graphicFrameLocks noGrp="1" noChangeAspect="1"/>
          </p:cNvGraphicFramePr>
          <p:nvPr>
            <p:ph sz="quarter" idx="1"/>
          </p:nvPr>
        </p:nvGraphicFramePr>
        <p:xfrm>
          <a:off x="533400" y="1676400"/>
          <a:ext cx="8297863" cy="1919288"/>
        </p:xfrm>
        <a:graphic>
          <a:graphicData uri="http://schemas.openxmlformats.org/presentationml/2006/ole">
            <mc:AlternateContent xmlns:mc="http://schemas.openxmlformats.org/markup-compatibility/2006">
              <mc:Choice xmlns:v="urn:schemas-microsoft-com:vml" Requires="v">
                <p:oleObj spid="_x0000_s13318" name="Document" r:id="rId3" imgW="5600700" imgH="1295400" progId="Word.Document.8">
                  <p:embed/>
                </p:oleObj>
              </mc:Choice>
              <mc:Fallback>
                <p:oleObj name="Document" r:id="rId3" imgW="5600700" imgH="1295400" progId="Word.Documen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76400"/>
                        <a:ext cx="8297863"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5" name="TextBox 1">
            <a:extLst>
              <a:ext uri="{FF2B5EF4-FFF2-40B4-BE49-F238E27FC236}">
                <a16:creationId xmlns:a16="http://schemas.microsoft.com/office/drawing/2014/main" id="{3B6BC0AA-604F-FC4B-81E3-701BE7B768D3}"/>
              </a:ext>
            </a:extLst>
          </p:cNvPr>
          <p:cNvSpPr txBox="1">
            <a:spLocks noChangeArrowheads="1"/>
          </p:cNvSpPr>
          <p:nvPr/>
        </p:nvSpPr>
        <p:spPr bwMode="auto">
          <a:xfrm>
            <a:off x="1143000" y="3452813"/>
            <a:ext cx="7239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fontAlgn="base">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b="1" dirty="0">
                <a:latin typeface="Times" pitchFamily="2" charset="0"/>
              </a:rPr>
              <a:t>Extreme portfolio test</a:t>
            </a:r>
          </a:p>
          <a:p>
            <a:pPr>
              <a:spcBef>
                <a:spcPct val="0"/>
              </a:spcBef>
              <a:buClrTx/>
              <a:buSzTx/>
              <a:buFontTx/>
              <a:buNone/>
            </a:pPr>
            <a:r>
              <a:rPr lang="en-US" altLang="en-US" sz="2400" dirty="0">
                <a:latin typeface="Times" pitchFamily="2" charset="0"/>
              </a:rPr>
              <a:t>The lowest PE portfolio earned 4.56% more than the highest PE portfolio. (2.61% - (-1.95%)) = 4.56%</a:t>
            </a:r>
          </a:p>
        </p:txBody>
      </p:sp>
      <p:sp>
        <p:nvSpPr>
          <p:cNvPr id="2" name="TextBox 1">
            <a:extLst>
              <a:ext uri="{FF2B5EF4-FFF2-40B4-BE49-F238E27FC236}">
                <a16:creationId xmlns:a16="http://schemas.microsoft.com/office/drawing/2014/main" id="{4DBCD5A9-855E-0C4D-9148-973A91CB8A5F}"/>
              </a:ext>
            </a:extLst>
          </p:cNvPr>
          <p:cNvSpPr txBox="1"/>
          <p:nvPr/>
        </p:nvSpPr>
        <p:spPr>
          <a:xfrm>
            <a:off x="914401" y="5029200"/>
            <a:ext cx="7315200" cy="1569660"/>
          </a:xfrm>
          <a:prstGeom prst="rect">
            <a:avLst/>
          </a:prstGeom>
          <a:noFill/>
        </p:spPr>
        <p:txBody>
          <a:bodyPr wrap="square" rtlCol="0">
            <a:spAutoFit/>
          </a:bodyPr>
          <a:lstStyle/>
          <a:p>
            <a:r>
              <a:rPr lang="en-US" i="1" dirty="0"/>
              <a:t>Don’t forget your statistics. Every one of these numbers has a standard error attached to them and you can compute statistics (t, F) that will tell you whether these numbers are statistically significant.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6F3233DD-F79D-E14A-A7C4-893D651D7F5C}"/>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Regressions</a:t>
            </a:r>
          </a:p>
        </p:txBody>
      </p:sp>
      <p:sp>
        <p:nvSpPr>
          <p:cNvPr id="14338" name="Rectangle 3">
            <a:extLst>
              <a:ext uri="{FF2B5EF4-FFF2-40B4-BE49-F238E27FC236}">
                <a16:creationId xmlns:a16="http://schemas.microsoft.com/office/drawing/2014/main" id="{8715FD33-F075-6548-8770-8DB87830AE02}"/>
              </a:ext>
            </a:extLst>
          </p:cNvPr>
          <p:cNvSpPr>
            <a:spLocks noGrp="1"/>
          </p:cNvSpPr>
          <p:nvPr>
            <p:ph sz="quarter" idx="1"/>
          </p:nvPr>
        </p:nvSpPr>
        <p:spPr>
          <a:xfrm>
            <a:off x="612775" y="1600200"/>
            <a:ext cx="8153400" cy="4495800"/>
          </a:xfrm>
        </p:spPr>
        <p:txBody>
          <a:bodyPr/>
          <a:lstStyle/>
          <a:p>
            <a:pPr>
              <a:lnSpc>
                <a:spcPct val="80000"/>
              </a:lnSpc>
            </a:pPr>
            <a:r>
              <a:rPr lang="en-US" altLang="en-US" sz="2500" dirty="0">
                <a:ea typeface="ＭＳ Ｐゴシック" panose="020B0600070205080204" pitchFamily="34" charset="-128"/>
              </a:rPr>
              <a:t>One of the limitations of portfolio studies is that they become increasing unwieldy, as the number of variables that you use in your strategy increases. </a:t>
            </a:r>
          </a:p>
          <a:p>
            <a:pPr>
              <a:lnSpc>
                <a:spcPct val="80000"/>
              </a:lnSpc>
            </a:pPr>
            <a:r>
              <a:rPr lang="en-US" altLang="en-US" sz="2500" dirty="0">
                <a:ea typeface="ＭＳ Ｐゴシック" panose="020B0600070205080204" pitchFamily="34" charset="-128"/>
              </a:rPr>
              <a:t>The other problem with portfolio studies is that you group firms into classes and ignore differences across firms within each class. Thus, the stocks in the lowest PE ratio class may have PE ratios that range from the 4 to 12. </a:t>
            </a:r>
          </a:p>
          <a:p>
            <a:pPr>
              <a:lnSpc>
                <a:spcPct val="80000"/>
              </a:lnSpc>
            </a:pPr>
            <a:r>
              <a:rPr lang="en-US" altLang="en-US" sz="2500" dirty="0">
                <a:ea typeface="ＭＳ Ｐゴシック" panose="020B0600070205080204" pitchFamily="34" charset="-128"/>
              </a:rPr>
              <a:t>If you believe that these differences may affect the expected returns on your strategy, you could get a better measure of the relationship by running a multiple regression. Your dependent variable would be the returns on stocks and the independent variables would include the variables that form your strategy.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C4203FDA-F3A1-D044-9190-0DDE760C72A9}"/>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dirty="0">
                <a:ea typeface="+mj-ea"/>
                <a:cs typeface="+mj-cs"/>
              </a:rPr>
              <a:t>Running a regression</a:t>
            </a:r>
          </a:p>
        </p:txBody>
      </p:sp>
      <p:sp>
        <p:nvSpPr>
          <p:cNvPr id="15362" name="Rectangle 3">
            <a:extLst>
              <a:ext uri="{FF2B5EF4-FFF2-40B4-BE49-F238E27FC236}">
                <a16:creationId xmlns:a16="http://schemas.microsoft.com/office/drawing/2014/main" id="{E3F8786C-55AC-BF4C-8DB9-A15DF0DF6C2C}"/>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Independent variable</a:t>
            </a:r>
            <a:r>
              <a:rPr lang="en-US" altLang="en-US" sz="2000">
                <a:ea typeface="ＭＳ Ｐゴシック" panose="020B0600070205080204" pitchFamily="34" charset="-128"/>
              </a:rPr>
              <a:t>: This is the variable that you are trying to explain. In most investment schemes, it will be a measure of the return you would make on the investment but you have to decide how you are going to measure returns (total or excess) and how often (daily, weekly, quarterly).</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Dependent variables</a:t>
            </a:r>
            <a:r>
              <a:rPr lang="en-US" altLang="en-US" sz="2000">
                <a:ea typeface="ＭＳ Ｐゴシック" panose="020B0600070205080204" pitchFamily="34" charset="-128"/>
              </a:rPr>
              <a:t>: These are the variables that you think will help you find “better” investments. If they are quantitative (PE ratios), you are set. If they are qualitative (good management), you have to come up with a  quantitative measure of the variable at the </a:t>
            </a:r>
            <a:r>
              <a:rPr lang="en-US" altLang="en-US" sz="2000" u="sng">
                <a:ea typeface="ＭＳ Ｐゴシック" panose="020B0600070205080204" pitchFamily="34" charset="-128"/>
              </a:rPr>
              <a:t>beginning of each period</a:t>
            </a:r>
            <a:r>
              <a:rPr lang="en-US" altLang="en-US" sz="2000">
                <a:ea typeface="ＭＳ Ｐゴシック" panose="020B0600070205080204" pitchFamily="34" charset="-128"/>
              </a:rPr>
              <a:t> that you are computing returns.</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Linearity check</a:t>
            </a:r>
            <a:r>
              <a:rPr lang="en-US" altLang="en-US" sz="2000">
                <a:ea typeface="ＭＳ Ｐゴシック" panose="020B0600070205080204" pitchFamily="34" charset="-128"/>
              </a:rPr>
              <a:t>: Run scatter plots for each variable against independent variable to see if relationship is linear or not.</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Run the regression</a:t>
            </a:r>
            <a:r>
              <a:rPr lang="en-US" altLang="en-US" sz="2000">
                <a:ea typeface="ＭＳ Ｐゴシック" panose="020B0600070205080204" pitchFamily="34" charset="-128"/>
              </a:rPr>
              <a:t>: You can either run cross sectional regressions (across firms) or time series regressions (across time)</a:t>
            </a:r>
          </a:p>
          <a:p>
            <a:pPr marL="514350" indent="-514350">
              <a:lnSpc>
                <a:spcPct val="80000"/>
              </a:lnSpc>
              <a:buFont typeface="Calibri" panose="020F0502020204030204" pitchFamily="34" charset="0"/>
              <a:buAutoNum type="arabicPeriod"/>
            </a:pPr>
            <a:r>
              <a:rPr lang="en-US" altLang="en-US" sz="2000" u="sng">
                <a:ea typeface="ＭＳ Ｐゴシック" panose="020B0600070205080204" pitchFamily="34" charset="-128"/>
              </a:rPr>
              <a:t>Check for statistical significan</a:t>
            </a:r>
            <a:r>
              <a:rPr lang="en-US" altLang="en-US" sz="2000">
                <a:ea typeface="ＭＳ Ｐゴシック" panose="020B0600070205080204" pitchFamily="34" charset="-128"/>
              </a:rPr>
              <a:t>ce: Check the R-squared for the regression and the t statistics for the coefficients.</a:t>
            </a:r>
          </a:p>
          <a:p>
            <a:pPr marL="514350" indent="-514350">
              <a:lnSpc>
                <a:spcPct val="80000"/>
              </a:lnSpc>
              <a:buFont typeface="Calibri" panose="020F0502020204030204" pitchFamily="34" charset="0"/>
              <a:buAutoNum type="arabicPeriod"/>
            </a:pPr>
            <a:endParaRPr lang="en-US" altLang="en-US" sz="2000">
              <a:ea typeface="ＭＳ Ｐゴシック" panose="020B0600070205080204" pitchFamily="34" charset="-128"/>
            </a:endParaRPr>
          </a:p>
          <a:p>
            <a:pPr marL="514350" indent="-514350">
              <a:lnSpc>
                <a:spcPct val="80000"/>
              </a:lnSpc>
              <a:buFont typeface="Calibri" panose="020F0502020204030204" pitchFamily="34" charset="0"/>
              <a:buAutoNum type="arabicPeriod"/>
            </a:pPr>
            <a:endParaRPr lang="en-US" altLang="en-US" sz="2000">
              <a:ea typeface="ＭＳ Ｐゴシック" panose="020B0600070205080204" pitchFamily="34" charset="-128"/>
            </a:endParaRPr>
          </a:p>
          <a:p>
            <a:pPr marL="514350" indent="-514350">
              <a:lnSpc>
                <a:spcPct val="80000"/>
              </a:lnSpc>
              <a:buFont typeface="Calibri" panose="020F0502020204030204" pitchFamily="34" charset="0"/>
              <a:buAutoNum type="arabicPeriod"/>
            </a:pPr>
            <a:endParaRPr lang="en-US" altLang="en-US" sz="2000">
              <a:ea typeface="ＭＳ Ｐゴシック"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0A421-DB36-1547-B5CB-D2C53C8A4E64}"/>
              </a:ext>
            </a:extLst>
          </p:cNvPr>
          <p:cNvSpPr>
            <a:spLocks noGrp="1"/>
          </p:cNvSpPr>
          <p:nvPr>
            <p:ph type="title"/>
          </p:nvPr>
        </p:nvSpPr>
        <p:spPr/>
        <p:txBody>
          <a:bodyPr/>
          <a:lstStyle/>
          <a:p>
            <a:r>
              <a:rPr lang="en-US" dirty="0"/>
              <a:t>3. Investor Group Studies</a:t>
            </a:r>
          </a:p>
        </p:txBody>
      </p:sp>
      <p:sp>
        <p:nvSpPr>
          <p:cNvPr id="3" name="Content Placeholder 2">
            <a:extLst>
              <a:ext uri="{FF2B5EF4-FFF2-40B4-BE49-F238E27FC236}">
                <a16:creationId xmlns:a16="http://schemas.microsoft.com/office/drawing/2014/main" id="{2F6D59A0-7A14-6C4D-8F67-2223CF6235C7}"/>
              </a:ext>
            </a:extLst>
          </p:cNvPr>
          <p:cNvSpPr>
            <a:spLocks noGrp="1"/>
          </p:cNvSpPr>
          <p:nvPr>
            <p:ph sz="quarter" idx="1"/>
          </p:nvPr>
        </p:nvSpPr>
        <p:spPr/>
        <p:txBody>
          <a:bodyPr>
            <a:normAutofit lnSpcReduction="10000"/>
          </a:bodyPr>
          <a:lstStyle/>
          <a:p>
            <a:r>
              <a:rPr lang="en-US" dirty="0"/>
              <a:t>In these studies, you focus on an investor group that shares a common characteristic and examine whether the returns delivered by that group are higher than what they should have earned on a risk-adjusted basis to break even.</a:t>
            </a:r>
          </a:p>
          <a:p>
            <a:r>
              <a:rPr lang="en-US" dirty="0"/>
              <a:t>Since the returns reflect execution difficulties and transactions costs, this is a more difficult test for markets to pass to be deemed “efficient”.</a:t>
            </a:r>
          </a:p>
          <a:p>
            <a:r>
              <a:rPr lang="en-US" dirty="0"/>
              <a:t>In effect, you are examining whether statistical proof of market inefficiency translates into economic inefficiency.</a:t>
            </a:r>
          </a:p>
        </p:txBody>
      </p:sp>
    </p:spTree>
    <p:extLst>
      <p:ext uri="{BB962C8B-B14F-4D97-AF65-F5344CB8AC3E}">
        <p14:creationId xmlns:p14="http://schemas.microsoft.com/office/powerpoint/2010/main" val="2574956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6BFD-51E8-B640-802F-05A75FFC1F2B}"/>
              </a:ext>
            </a:extLst>
          </p:cNvPr>
          <p:cNvSpPr>
            <a:spLocks noGrp="1"/>
          </p:cNvSpPr>
          <p:nvPr>
            <p:ph type="title"/>
          </p:nvPr>
        </p:nvSpPr>
        <p:spPr/>
        <p:txBody>
          <a:bodyPr/>
          <a:lstStyle/>
          <a:p>
            <a:r>
              <a:rPr lang="en-US" dirty="0"/>
              <a:t>Steps in investor group studies</a:t>
            </a:r>
          </a:p>
        </p:txBody>
      </p:sp>
      <p:sp>
        <p:nvSpPr>
          <p:cNvPr id="3" name="Content Placeholder 2">
            <a:extLst>
              <a:ext uri="{FF2B5EF4-FFF2-40B4-BE49-F238E27FC236}">
                <a16:creationId xmlns:a16="http://schemas.microsoft.com/office/drawing/2014/main" id="{E6B2DBD6-E44F-7C4C-9E55-B96FF22CA264}"/>
              </a:ext>
            </a:extLst>
          </p:cNvPr>
          <p:cNvSpPr>
            <a:spLocks noGrp="1"/>
          </p:cNvSpPr>
          <p:nvPr>
            <p:ph sz="quarter" idx="1"/>
          </p:nvPr>
        </p:nvSpPr>
        <p:spPr/>
        <p:txBody>
          <a:bodyPr>
            <a:normAutofit fontScale="77500" lnSpcReduction="20000"/>
          </a:bodyPr>
          <a:lstStyle/>
          <a:p>
            <a:pPr marL="514350" indent="-514350">
              <a:buFont typeface="+mj-lt"/>
              <a:buAutoNum type="arabicPeriod"/>
            </a:pPr>
            <a:r>
              <a:rPr lang="en-US" u="sng" dirty="0"/>
              <a:t>Identify the group</a:t>
            </a:r>
            <a:r>
              <a:rPr lang="en-US" dirty="0"/>
              <a:t>: Specify the common characteristics of the group. In some cases, this will be easier than others.</a:t>
            </a:r>
          </a:p>
          <a:p>
            <a:pPr marL="514350" indent="-514350">
              <a:buFont typeface="+mj-lt"/>
              <a:buAutoNum type="arabicPeriod"/>
            </a:pPr>
            <a:r>
              <a:rPr lang="en-US" u="sng" dirty="0"/>
              <a:t>Avoid survivor bias</a:t>
            </a:r>
            <a:r>
              <a:rPr lang="en-US" dirty="0"/>
              <a:t>: Since the worst of the investors in your specified group may fail, you should look at all investors in the group during the period of your assessment, not just survivors.</a:t>
            </a:r>
          </a:p>
          <a:p>
            <a:pPr marL="514350" indent="-514350">
              <a:buFont typeface="+mj-lt"/>
              <a:buAutoNum type="arabicPeriod"/>
            </a:pPr>
            <a:r>
              <a:rPr lang="en-US" u="sng" dirty="0"/>
              <a:t>Measure actual returns</a:t>
            </a:r>
            <a:r>
              <a:rPr lang="en-US" dirty="0"/>
              <a:t>: If the investments are in market-traded assets, this will be easier. If not, be wary of self-reported returns.</a:t>
            </a:r>
          </a:p>
          <a:p>
            <a:pPr marL="514350" indent="-514350">
              <a:buFont typeface="+mj-lt"/>
              <a:buAutoNum type="arabicPeriod"/>
            </a:pPr>
            <a:r>
              <a:rPr lang="en-US" u="sng" dirty="0"/>
              <a:t>Evaluate risk</a:t>
            </a:r>
            <a:r>
              <a:rPr lang="en-US" dirty="0"/>
              <a:t>: Look at both the risk of the underlying investments, as well as the variability in total returns reported for portfolios.</a:t>
            </a:r>
          </a:p>
          <a:p>
            <a:pPr marL="514350" indent="-514350">
              <a:buFont typeface="+mj-lt"/>
              <a:buAutoNum type="arabicPeriod"/>
            </a:pPr>
            <a:r>
              <a:rPr lang="en-US" u="sng" dirty="0"/>
              <a:t>Calculate excess returns</a:t>
            </a:r>
            <a:r>
              <a:rPr lang="en-US" dirty="0"/>
              <a:t>: Convert risk measure into expected returns, and compute excess return as actual return minus expected return.</a:t>
            </a:r>
          </a:p>
          <a:p>
            <a:pPr marL="514350" indent="-514350">
              <a:buFont typeface="+mj-lt"/>
              <a:buAutoNum type="arabicPeriod"/>
            </a:pPr>
            <a:endParaRPr lang="en-US" dirty="0"/>
          </a:p>
        </p:txBody>
      </p:sp>
    </p:spTree>
    <p:extLst>
      <p:ext uri="{BB962C8B-B14F-4D97-AF65-F5344CB8AC3E}">
        <p14:creationId xmlns:p14="http://schemas.microsoft.com/office/powerpoint/2010/main" val="487156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56ACA-4C00-1A4C-B203-939EA0FEC786}"/>
              </a:ext>
            </a:extLst>
          </p:cNvPr>
          <p:cNvSpPr>
            <a:spLocks noGrp="1"/>
          </p:cNvSpPr>
          <p:nvPr>
            <p:ph type="title"/>
          </p:nvPr>
        </p:nvSpPr>
        <p:spPr/>
        <p:txBody>
          <a:bodyPr/>
          <a:lstStyle/>
          <a:p>
            <a:r>
              <a:rPr lang="en-US" dirty="0"/>
              <a:t>Example: Hedge funds</a:t>
            </a:r>
          </a:p>
        </p:txBody>
      </p:sp>
      <p:sp>
        <p:nvSpPr>
          <p:cNvPr id="3" name="Content Placeholder 2">
            <a:extLst>
              <a:ext uri="{FF2B5EF4-FFF2-40B4-BE49-F238E27FC236}">
                <a16:creationId xmlns:a16="http://schemas.microsoft.com/office/drawing/2014/main" id="{AC8332A3-A8C3-0348-9120-52F3B648608B}"/>
              </a:ext>
            </a:extLst>
          </p:cNvPr>
          <p:cNvSpPr>
            <a:spLocks noGrp="1"/>
          </p:cNvSpPr>
          <p:nvPr>
            <p:ph sz="quarter" idx="1"/>
          </p:nvPr>
        </p:nvSpPr>
        <p:spPr/>
        <p:txBody>
          <a:bodyPr>
            <a:normAutofit fontScale="77500" lnSpcReduction="20000"/>
          </a:bodyPr>
          <a:lstStyle/>
          <a:p>
            <a:pPr marL="514350" indent="-514350">
              <a:buFont typeface="+mj-lt"/>
              <a:buAutoNum type="arabicPeriod"/>
            </a:pPr>
            <a:r>
              <a:rPr lang="en-US" u="sng" dirty="0"/>
              <a:t>Identify the group</a:t>
            </a:r>
            <a:r>
              <a:rPr lang="en-US" dirty="0"/>
              <a:t>: Hedge funds.</a:t>
            </a:r>
          </a:p>
          <a:p>
            <a:pPr marL="514350" indent="-514350">
              <a:buFont typeface="+mj-lt"/>
              <a:buAutoNum type="arabicPeriod"/>
            </a:pPr>
            <a:r>
              <a:rPr lang="en-US" u="sng" dirty="0"/>
              <a:t>Avoid survivor bias</a:t>
            </a:r>
            <a:r>
              <a:rPr lang="en-US" dirty="0"/>
              <a:t>: Look at all hedge funds that were open for investment on January 1, 2014</a:t>
            </a:r>
          </a:p>
          <a:p>
            <a:pPr marL="514350" indent="-514350">
              <a:buFont typeface="+mj-lt"/>
              <a:buAutoNum type="arabicPeriod"/>
            </a:pPr>
            <a:r>
              <a:rPr lang="en-US" u="sng" dirty="0"/>
              <a:t>Measure actual returns</a:t>
            </a:r>
            <a:r>
              <a:rPr lang="en-US" dirty="0"/>
              <a:t>: Compute returns on these funds every year from 2014-2018. If a fund fails, compute the returns to investors in that fund during the failed year.</a:t>
            </a:r>
          </a:p>
          <a:p>
            <a:pPr marL="514350" indent="-514350">
              <a:buFont typeface="+mj-lt"/>
              <a:buAutoNum type="arabicPeriod"/>
            </a:pPr>
            <a:r>
              <a:rPr lang="en-US" u="sng" dirty="0"/>
              <a:t>Evaluate risk</a:t>
            </a:r>
            <a:r>
              <a:rPr lang="en-US" dirty="0"/>
              <a:t>: Measure the variability in hedge fund returns over time. If you are using the CAPM or a market-based model, compute the correlation (and beta) of these returns, relative to a market index.</a:t>
            </a:r>
          </a:p>
          <a:p>
            <a:pPr marL="514350" indent="-514350">
              <a:buFont typeface="+mj-lt"/>
              <a:buAutoNum type="arabicPeriod"/>
            </a:pPr>
            <a:r>
              <a:rPr lang="en-US" u="sng" dirty="0"/>
              <a:t>Calculate excess returns</a:t>
            </a:r>
            <a:r>
              <a:rPr lang="en-US" dirty="0"/>
              <a:t>: Convert risk measure into expected returns each year and compute excess returns for each fund, each year. Compute statistics to see if the average excess return across funds is different from zero.</a:t>
            </a:r>
          </a:p>
        </p:txBody>
      </p:sp>
    </p:spTree>
    <p:extLst>
      <p:ext uri="{BB962C8B-B14F-4D97-AF65-F5344CB8AC3E}">
        <p14:creationId xmlns:p14="http://schemas.microsoft.com/office/powerpoint/2010/main" val="1250075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8928E92-9585-204F-88A8-1451DD1CFE72}"/>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The Cardinal Sins in Testing Strategies</a:t>
            </a:r>
          </a:p>
        </p:txBody>
      </p:sp>
      <p:sp>
        <p:nvSpPr>
          <p:cNvPr id="116739" name="Rectangle 3">
            <a:extLst>
              <a:ext uri="{FF2B5EF4-FFF2-40B4-BE49-F238E27FC236}">
                <a16:creationId xmlns:a16="http://schemas.microsoft.com/office/drawing/2014/main" id="{335FA0F0-C498-D44F-833E-7E7C9C3C30C8}"/>
              </a:ext>
            </a:extLst>
          </p:cNvPr>
          <p:cNvSpPr>
            <a:spLocks noGrp="1" noChangeArrowheads="1"/>
          </p:cNvSpPr>
          <p:nvPr>
            <p:ph sz="quarter" idx="1"/>
          </p:nvPr>
        </p:nvSpPr>
        <p:spPr>
          <a:xfrm>
            <a:off x="612775" y="1600200"/>
            <a:ext cx="8153400" cy="4495800"/>
          </a:xfrm>
        </p:spPr>
        <p:txBody>
          <a:bodyPr>
            <a:normAutofit lnSpcReduction="10000"/>
          </a:bodyPr>
          <a:lstStyle/>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Using 'anecdotal evidence</a:t>
            </a:r>
            <a:r>
              <a:rPr lang="en-US" altLang="en-US" sz="2200">
                <a:ea typeface="ＭＳ Ｐゴシック" panose="020B0600070205080204" pitchFamily="34" charset="-128"/>
              </a:rPr>
              <a:t>’: Anecdotes can be tailored to come to any conclusion.</a:t>
            </a:r>
          </a:p>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No holdout periods</a:t>
            </a:r>
            <a:r>
              <a:rPr lang="en-US" altLang="en-US" sz="2200">
                <a:ea typeface="ＭＳ Ｐゴシック" panose="020B0600070205080204" pitchFamily="34" charset="-128"/>
              </a:rPr>
              <a:t>: An investment scheme should always be tested out on a time period different from the one it is extracted from or on a universe different from the one used to derive the scheme. </a:t>
            </a:r>
          </a:p>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Sampling Biases</a:t>
            </a:r>
            <a:r>
              <a:rPr lang="en-US" altLang="en-US" sz="2200">
                <a:ea typeface="ＭＳ Ｐゴシック" panose="020B0600070205080204" pitchFamily="34" charset="-128"/>
              </a:rPr>
              <a:t>:  If your sampling is biased, it can provide results that are not true in the larger universe. </a:t>
            </a:r>
          </a:p>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Failure to control for market performance</a:t>
            </a:r>
            <a:r>
              <a:rPr lang="en-US" altLang="en-US" sz="2200">
                <a:ea typeface="ＭＳ Ｐゴシック" panose="020B0600070205080204" pitchFamily="34" charset="-128"/>
              </a:rPr>
              <a:t>: When the overall market is doing well (badly), all strategies look good (bad).</a:t>
            </a:r>
          </a:p>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Failure to control for risk</a:t>
            </a:r>
            <a:r>
              <a:rPr lang="en-US" altLang="en-US" sz="2200">
                <a:ea typeface="ＭＳ Ｐゴシック" panose="020B0600070205080204" pitchFamily="34" charset="-128"/>
              </a:rPr>
              <a:t>:  A failure to control for risk leads to a bias towards accepting high-risk investment schemes and rejecting low-risk investment schemes.</a:t>
            </a:r>
          </a:p>
          <a:p>
            <a:pPr marL="514350" indent="-514350">
              <a:lnSpc>
                <a:spcPct val="80000"/>
              </a:lnSpc>
              <a:buFont typeface="Calibri" panose="020F0502020204030204" pitchFamily="34" charset="0"/>
              <a:buAutoNum type="arabicPeriod"/>
              <a:defRPr/>
            </a:pPr>
            <a:r>
              <a:rPr lang="en-US" altLang="en-US" sz="2200" u="sng">
                <a:ea typeface="ＭＳ Ｐゴシック" panose="020B0600070205080204" pitchFamily="34" charset="-128"/>
              </a:rPr>
              <a:t>Mistaking correlation for causation</a:t>
            </a:r>
            <a:r>
              <a:rPr lang="en-US" altLang="en-US" sz="2200">
                <a:ea typeface="ＭＳ Ｐゴシック" panose="020B0600070205080204" pitchFamily="34" charset="-128"/>
              </a:rPr>
              <a:t>: Statistical tests often present evidence of correlation, rather than causation.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B724D9A5-B7E8-BB42-8BB3-F2F47D028837}"/>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Other Sins</a:t>
            </a:r>
          </a:p>
        </p:txBody>
      </p:sp>
      <p:sp>
        <p:nvSpPr>
          <p:cNvPr id="17410" name="Rectangle 3">
            <a:extLst>
              <a:ext uri="{FF2B5EF4-FFF2-40B4-BE49-F238E27FC236}">
                <a16:creationId xmlns:a16="http://schemas.microsoft.com/office/drawing/2014/main" id="{A127D30A-0DE7-B94E-AF7E-7213C60BDB19}"/>
              </a:ext>
            </a:extLst>
          </p:cNvPr>
          <p:cNvSpPr>
            <a:spLocks noGrp="1"/>
          </p:cNvSpPr>
          <p:nvPr>
            <p:ph sz="quarter" idx="1"/>
          </p:nvPr>
        </p:nvSpPr>
        <p:spPr>
          <a:xfrm>
            <a:off x="612775" y="1600200"/>
            <a:ext cx="8153400" cy="4495800"/>
          </a:xfrm>
        </p:spPr>
        <p:txBody>
          <a:bodyPr/>
          <a:lstStyle/>
          <a:p>
            <a:pPr marL="0" indent="0">
              <a:lnSpc>
                <a:spcPct val="80000"/>
              </a:lnSpc>
              <a:buFont typeface="Arial" panose="020B0604020202020204" pitchFamily="34" charset="0"/>
              <a:buNone/>
            </a:pPr>
            <a:r>
              <a:rPr lang="en-US" altLang="en-US" sz="2200" u="sng">
                <a:ea typeface="ＭＳ Ｐゴシック" panose="020B0600070205080204" pitchFamily="34" charset="-128"/>
              </a:rPr>
              <a:t>1. Data Mining: </a:t>
            </a:r>
            <a:r>
              <a:rPr lang="en-US" altLang="en-US" sz="2200">
                <a:ea typeface="ＭＳ Ｐゴシック" panose="020B0600070205080204" pitchFamily="34" charset="-128"/>
              </a:rPr>
              <a:t>The easy access to huge amounts of data is a double-edged sword. When you relate stock returns to hundreds of variables, you are bound to find some that seem to predict returns, simply by chance. </a:t>
            </a:r>
          </a:p>
          <a:p>
            <a:pPr marL="0" indent="0">
              <a:lnSpc>
                <a:spcPct val="80000"/>
              </a:lnSpc>
              <a:buFont typeface="Arial" panose="020B0604020202020204" pitchFamily="34" charset="0"/>
              <a:buNone/>
            </a:pPr>
            <a:r>
              <a:rPr lang="en-US" altLang="en-US" sz="2200" u="sng">
                <a:ea typeface="ＭＳ Ｐゴシック" panose="020B0600070205080204" pitchFamily="34" charset="-128"/>
              </a:rPr>
              <a:t>2. Survivor or Survival Bias</a:t>
            </a:r>
            <a:r>
              <a:rPr lang="en-US" altLang="en-US" sz="2200">
                <a:ea typeface="ＭＳ Ｐゴシック" panose="020B0600070205080204" pitchFamily="34" charset="-128"/>
              </a:rPr>
              <a:t>:  If you start with a existing universe of publicly traded companies and work back through time, you create a bias since you eliminate firms that failed during the period. If the tested strategy is susceptible to picking firms with high bankruptcy risk, this may lead to an overstatement of returns on the scheme. </a:t>
            </a:r>
          </a:p>
          <a:p>
            <a:pPr marL="0" indent="0">
              <a:lnSpc>
                <a:spcPct val="80000"/>
              </a:lnSpc>
              <a:buFont typeface="Arial" panose="020B0604020202020204" pitchFamily="34" charset="0"/>
              <a:buNone/>
            </a:pPr>
            <a:r>
              <a:rPr lang="en-US" altLang="en-US" sz="2200" u="sng">
                <a:ea typeface="ＭＳ Ｐゴシック" panose="020B0600070205080204" pitchFamily="34" charset="-128"/>
              </a:rPr>
              <a:t>3. Not allowing for Transactions Costs</a:t>
            </a:r>
            <a:r>
              <a:rPr lang="en-US" altLang="en-US" sz="2200">
                <a:ea typeface="ＭＳ Ｐゴシック" panose="020B0600070205080204" pitchFamily="34" charset="-128"/>
              </a:rPr>
              <a:t>:  Some investment schemes are more expensive than others because of transactions costs - execution fees, bid-ask spreads and price impact. </a:t>
            </a:r>
          </a:p>
          <a:p>
            <a:pPr marL="0" indent="0">
              <a:lnSpc>
                <a:spcPct val="80000"/>
              </a:lnSpc>
              <a:buFont typeface="Arial" panose="020B0604020202020204" pitchFamily="34" charset="0"/>
              <a:buNone/>
            </a:pPr>
            <a:r>
              <a:rPr lang="en-US" altLang="en-US" sz="2200" u="sng">
                <a:ea typeface="ＭＳ Ｐゴシック" panose="020B0600070205080204" pitchFamily="34" charset="-128"/>
              </a:rPr>
              <a:t>4. Not allowing for difficulties in execution</a:t>
            </a:r>
            <a:r>
              <a:rPr lang="en-US" altLang="en-US" sz="2200">
                <a:ea typeface="ＭＳ Ｐゴシック" panose="020B0600070205080204" pitchFamily="34" charset="-128"/>
              </a:rPr>
              <a:t>: Some strategies look good on paper but are difficult to execute in practice, either because of impediments to trading or because trading creates a price impact.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A70B-85EB-1F42-B9B2-ACD0135CBD6B}"/>
              </a:ext>
            </a:extLst>
          </p:cNvPr>
          <p:cNvSpPr>
            <a:spLocks noGrp="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A skeptic’s guide to investment strategies</a:t>
            </a:r>
          </a:p>
        </p:txBody>
      </p:sp>
      <p:sp>
        <p:nvSpPr>
          <p:cNvPr id="3" name="Content Placeholder 2">
            <a:extLst>
              <a:ext uri="{FF2B5EF4-FFF2-40B4-BE49-F238E27FC236}">
                <a16:creationId xmlns:a16="http://schemas.microsoft.com/office/drawing/2014/main" id="{E1EA7240-1ED6-354C-BB7C-D1BEDA08D44A}"/>
              </a:ext>
            </a:extLst>
          </p:cNvPr>
          <p:cNvSpPr>
            <a:spLocks noGrp="1"/>
          </p:cNvSpPr>
          <p:nvPr>
            <p:ph sz="quarter" idx="1"/>
          </p:nvPr>
        </p:nvSpPr>
        <p:spPr>
          <a:xfrm>
            <a:off x="612775" y="1600200"/>
            <a:ext cx="8153400" cy="4495800"/>
          </a:xfrm>
        </p:spPr>
        <p:txBody>
          <a:bodyPr rtlCol="0">
            <a:normAutofit lnSpcReduction="10000"/>
          </a:bodyPr>
          <a:lstStyle/>
          <a:p>
            <a:pPr marL="514350" indent="-514350" fontAlgn="auto">
              <a:spcAft>
                <a:spcPts val="0"/>
              </a:spcAft>
              <a:buFont typeface="+mj-lt"/>
              <a:buAutoNum type="arabicPeriod"/>
              <a:defRPr/>
            </a:pPr>
            <a:r>
              <a:rPr lang="en-US" dirty="0">
                <a:ea typeface="+mn-ea"/>
                <a:cs typeface="+mn-cs"/>
              </a:rPr>
              <a:t>Can the investment strategy be tested? Can it be implemented? </a:t>
            </a:r>
          </a:p>
          <a:p>
            <a:pPr marL="514350" indent="-514350" fontAlgn="auto">
              <a:spcAft>
                <a:spcPts val="0"/>
              </a:spcAft>
              <a:buFont typeface="+mj-lt"/>
              <a:buAutoNum type="arabicPeriod"/>
              <a:defRPr/>
            </a:pPr>
            <a:r>
              <a:rPr lang="en-US" dirty="0">
                <a:ea typeface="+mn-ea"/>
                <a:cs typeface="+mn-cs"/>
              </a:rPr>
              <a:t>If the strategy can be tested, is the test that has been devised a fair one of the strategy?</a:t>
            </a:r>
          </a:p>
          <a:p>
            <a:pPr marL="514350" indent="-514350" fontAlgn="auto">
              <a:spcAft>
                <a:spcPts val="0"/>
              </a:spcAft>
              <a:buFont typeface="+mj-lt"/>
              <a:buAutoNum type="arabicPeriod"/>
              <a:defRPr/>
            </a:pPr>
            <a:r>
              <a:rPr lang="en-US" dirty="0">
                <a:ea typeface="+mn-ea"/>
                <a:cs typeface="+mn-cs"/>
              </a:rPr>
              <a:t>Does it pass the economic significance tests?</a:t>
            </a:r>
          </a:p>
          <a:p>
            <a:pPr marL="514350" indent="-514350" fontAlgn="auto">
              <a:spcAft>
                <a:spcPts val="0"/>
              </a:spcAft>
              <a:buFont typeface="+mj-lt"/>
              <a:buAutoNum type="arabicPeriod"/>
              <a:defRPr/>
            </a:pPr>
            <a:r>
              <a:rPr lang="en-US" dirty="0">
                <a:ea typeface="+mn-ea"/>
                <a:cs typeface="+mn-cs"/>
              </a:rPr>
              <a:t>Has it been tried before? </a:t>
            </a:r>
          </a:p>
          <a:p>
            <a:pPr marL="0" indent="0" fontAlgn="auto">
              <a:spcAft>
                <a:spcPts val="0"/>
              </a:spcAft>
              <a:buNone/>
              <a:defRPr/>
            </a:pPr>
            <a:r>
              <a:rPr lang="en-US" i="1" dirty="0">
                <a:ea typeface="+mn-ea"/>
                <a:cs typeface="+mn-cs"/>
              </a:rPr>
              <a:t>There is truth to the saying that almost everything that is marketed as new and different in investing has been tried before, </a:t>
            </a:r>
            <a:r>
              <a:rPr lang="en-US" i="1">
                <a:ea typeface="+mn-ea"/>
                <a:cs typeface="+mn-cs"/>
              </a:rPr>
              <a:t>sometimes successfully, </a:t>
            </a:r>
            <a:r>
              <a:rPr lang="en-US" i="1" dirty="0">
                <a:ea typeface="+mn-ea"/>
                <a:cs typeface="+mn-cs"/>
              </a:rPr>
              <a:t>and sometimes not. </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548</TotalTime>
  <Words>2239</Words>
  <Application>Microsoft Macintosh PowerPoint</Application>
  <PresentationFormat>On-screen Show (4:3)</PresentationFormat>
  <Paragraphs>107</Paragraphs>
  <Slides>21</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0" baseType="lpstr">
      <vt:lpstr>ＭＳ Ｐゴシック</vt:lpstr>
      <vt:lpstr>Arial</vt:lpstr>
      <vt:lpstr>Calibri</vt:lpstr>
      <vt:lpstr>Symbol</vt:lpstr>
      <vt:lpstr>Times</vt:lpstr>
      <vt:lpstr>Wingdings</vt:lpstr>
      <vt:lpstr>Wingdings 2</vt:lpstr>
      <vt:lpstr>Basic</vt:lpstr>
      <vt:lpstr>Document</vt:lpstr>
      <vt:lpstr>Testing “market beating” schemes and strategies</vt:lpstr>
      <vt:lpstr>Testing Market Efficiency</vt:lpstr>
      <vt:lpstr>Benchmarks to assess performance</vt:lpstr>
      <vt:lpstr>Reviewing the choices…</vt:lpstr>
      <vt:lpstr>Testing Efficiency: Three forms</vt:lpstr>
      <vt:lpstr>1. Event Study</vt:lpstr>
      <vt:lpstr>Steps in conducting an event study</vt:lpstr>
      <vt:lpstr>An Example: The Effects of Option Listing on Stock Prices</vt:lpstr>
      <vt:lpstr>The Results of the Study</vt:lpstr>
      <vt:lpstr>2. Portfolio Study</vt:lpstr>
      <vt:lpstr>Steps in Doing a Portfolio Study</vt:lpstr>
      <vt:lpstr>Testing a low PE strategy</vt:lpstr>
      <vt:lpstr>Low PE Strategy: Excess Returns</vt:lpstr>
      <vt:lpstr>Regressions</vt:lpstr>
      <vt:lpstr>Running a regression</vt:lpstr>
      <vt:lpstr>3. Investor Group Studies</vt:lpstr>
      <vt:lpstr>Steps in investor group studies</vt:lpstr>
      <vt:lpstr>Example: Hedge funds</vt:lpstr>
      <vt:lpstr>The Cardinal Sins in Testing Strategies</vt:lpstr>
      <vt:lpstr>Other Sins</vt:lpstr>
      <vt:lpstr>A skeptic’s guide to investment strategies</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Tools for Investment Management</dc:title>
  <dc:creator>Aswath Damodaran</dc:creator>
  <cp:lastModifiedBy>Kiran Damodaran</cp:lastModifiedBy>
  <cp:revision>77</cp:revision>
  <cp:lastPrinted>2012-06-27T21:03:07Z</cp:lastPrinted>
  <dcterms:created xsi:type="dcterms:W3CDTF">1998-07-17T19:19:52Z</dcterms:created>
  <dcterms:modified xsi:type="dcterms:W3CDTF">2019-08-19T14:00:16Z</dcterms:modified>
</cp:coreProperties>
</file>