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86" r:id="rId1"/>
  </p:sldMasterIdLst>
  <p:notesMasterIdLst>
    <p:notesMasterId r:id="rId16"/>
  </p:notesMasterIdLst>
  <p:sldIdLst>
    <p:sldId id="256" r:id="rId2"/>
    <p:sldId id="258" r:id="rId3"/>
    <p:sldId id="315" r:id="rId4"/>
    <p:sldId id="259" r:id="rId5"/>
    <p:sldId id="324" r:id="rId6"/>
    <p:sldId id="325" r:id="rId7"/>
    <p:sldId id="327" r:id="rId8"/>
    <p:sldId id="328" r:id="rId9"/>
    <p:sldId id="329" r:id="rId10"/>
    <p:sldId id="316" r:id="rId11"/>
    <p:sldId id="330" r:id="rId12"/>
    <p:sldId id="331" r:id="rId13"/>
    <p:sldId id="336" r:id="rId14"/>
    <p:sldId id="337" r:id="rId1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93195"/>
  </p:normalViewPr>
  <p:slideViewPr>
    <p:cSldViewPr>
      <p:cViewPr varScale="1">
        <p:scale>
          <a:sx n="109" d="100"/>
          <a:sy n="109" d="100"/>
        </p:scale>
        <p:origin x="14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285A08A9-9A2F-1445-97FC-8C705B3BFDBB}"/>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5475" name="Rectangle 3">
            <a:extLst>
              <a:ext uri="{FF2B5EF4-FFF2-40B4-BE49-F238E27FC236}">
                <a16:creationId xmlns:a16="http://schemas.microsoft.com/office/drawing/2014/main" id="{5774D805-37DB-0847-A765-57E85171C008}"/>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0DB53887-6CDF-574D-AF79-2F8649AE7D6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7" name="Rectangle 5">
            <a:extLst>
              <a:ext uri="{FF2B5EF4-FFF2-40B4-BE49-F238E27FC236}">
                <a16:creationId xmlns:a16="http://schemas.microsoft.com/office/drawing/2014/main" id="{338B327A-B2FD-5B41-9E74-42B258BF5B25}"/>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5478" name="Rectangle 6">
            <a:extLst>
              <a:ext uri="{FF2B5EF4-FFF2-40B4-BE49-F238E27FC236}">
                <a16:creationId xmlns:a16="http://schemas.microsoft.com/office/drawing/2014/main" id="{C2A7EC4C-89D7-C143-86DE-37DD369A5887}"/>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5479" name="Rectangle 7">
            <a:extLst>
              <a:ext uri="{FF2B5EF4-FFF2-40B4-BE49-F238E27FC236}">
                <a16:creationId xmlns:a16="http://schemas.microsoft.com/office/drawing/2014/main" id="{EF7855EC-42C2-E84A-87A2-F518F632070C}"/>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CC7CBCC5-122E-6848-ABA1-28000904991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2509F06-5604-4D40-9B91-427C101BD7A0}"/>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2341D83E-1ECB-2340-B11B-B890B57F2B02}"/>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2C3839F0-8C29-0B44-B8F5-799BE69F676D}"/>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8CA0D9BB-B246-4743-9FC6-B1031BBB879F}"/>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60F3C26F-7263-9645-9C7E-357A21EF7D11}" type="datetime1">
              <a:rPr lang="en-US" altLang="en-US"/>
              <a:pPr>
                <a:defRPr/>
              </a:pPr>
              <a:t>8/19/19</a:t>
            </a:fld>
            <a:endParaRPr lang="en-US" altLang="en-US"/>
          </a:p>
        </p:txBody>
      </p:sp>
      <p:sp>
        <p:nvSpPr>
          <p:cNvPr id="10" name="Footer Placeholder 16">
            <a:extLst>
              <a:ext uri="{FF2B5EF4-FFF2-40B4-BE49-F238E27FC236}">
                <a16:creationId xmlns:a16="http://schemas.microsoft.com/office/drawing/2014/main" id="{721D7E68-19CD-8E4D-9D8D-8CBFD147750B}"/>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F4C8222B-DB3D-6A49-94EA-0E8827E5DB64}"/>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C8EFD0F1-3212-5241-8FD2-129390038343}" type="slidenum">
              <a:rPr lang="en-US" altLang="en-US"/>
              <a:pPr>
                <a:defRPr/>
              </a:pPr>
              <a:t>‹#›</a:t>
            </a:fld>
            <a:endParaRPr lang="en-US" altLang="en-US"/>
          </a:p>
        </p:txBody>
      </p:sp>
    </p:spTree>
    <p:extLst>
      <p:ext uri="{BB962C8B-B14F-4D97-AF65-F5344CB8AC3E}">
        <p14:creationId xmlns:p14="http://schemas.microsoft.com/office/powerpoint/2010/main" val="963095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7A63285-C679-0D4C-97C9-717F67310A14}"/>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9DE8F207-0E2B-8240-8862-9BCADE2EEA70}"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F127371D-3CE7-1E4E-BCB2-708ACE90718C}"/>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43F526D7-3890-9642-B0E9-07A46287E091}"/>
              </a:ext>
            </a:extLst>
          </p:cNvPr>
          <p:cNvSpPr>
            <a:spLocks noGrp="1"/>
          </p:cNvSpPr>
          <p:nvPr>
            <p:ph type="sldNum" sz="quarter" idx="11"/>
          </p:nvPr>
        </p:nvSpPr>
        <p:spPr/>
        <p:txBody>
          <a:bodyPr/>
          <a:lstStyle>
            <a:lvl1pPr>
              <a:defRPr smtClean="0"/>
            </a:lvl1pPr>
          </a:lstStyle>
          <a:p>
            <a:pPr>
              <a:defRPr/>
            </a:pPr>
            <a:fld id="{6E0245D0-E10D-EB4D-BE0F-5AE68D097E17}" type="slidenum">
              <a:rPr lang="en-US" altLang="en-US"/>
              <a:pPr>
                <a:defRPr/>
              </a:pPr>
              <a:t>‹#›</a:t>
            </a:fld>
            <a:endParaRPr lang="en-US" altLang="en-US"/>
          </a:p>
        </p:txBody>
      </p:sp>
    </p:spTree>
    <p:extLst>
      <p:ext uri="{BB962C8B-B14F-4D97-AF65-F5344CB8AC3E}">
        <p14:creationId xmlns:p14="http://schemas.microsoft.com/office/powerpoint/2010/main" val="1761744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2AB9F0C-3D01-9043-9D1D-A8B058270A69}"/>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4ECB3D4E-1AF8-AF4A-8669-96D877C3C38C}"/>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A10FD228-B8D9-3140-8149-BD0ADEFA66DD}"/>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B03B13E8-FDF1-C343-8FEB-6DACAB0678F5}"/>
              </a:ext>
            </a:extLst>
          </p:cNvPr>
          <p:cNvSpPr>
            <a:spLocks noGrp="1"/>
          </p:cNvSpPr>
          <p:nvPr>
            <p:ph type="dt" sz="half" idx="10"/>
          </p:nvPr>
        </p:nvSpPr>
        <p:spPr/>
        <p:txBody>
          <a:bodyPr/>
          <a:lstStyle>
            <a:lvl1pPr>
              <a:defRPr smtClean="0"/>
            </a:lvl1pPr>
          </a:lstStyle>
          <a:p>
            <a:pPr>
              <a:defRPr/>
            </a:pPr>
            <a:fld id="{BCEA453B-5D47-584F-890D-5CD3FED0D2A1}" type="datetime1">
              <a:rPr lang="en-US" altLang="en-US"/>
              <a:pPr>
                <a:defRPr/>
              </a:pPr>
              <a:t>8/19/19</a:t>
            </a:fld>
            <a:endParaRPr lang="en-US" altLang="en-US"/>
          </a:p>
        </p:txBody>
      </p:sp>
      <p:sp>
        <p:nvSpPr>
          <p:cNvPr id="8" name="Slide Number Placeholder 12">
            <a:extLst>
              <a:ext uri="{FF2B5EF4-FFF2-40B4-BE49-F238E27FC236}">
                <a16:creationId xmlns:a16="http://schemas.microsoft.com/office/drawing/2014/main" id="{5E1D4220-83D3-DB41-A74A-650E8EFBC67A}"/>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7C4415B3-5D8F-FE4B-82BB-8629D10D2F9C}"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9826A711-6A8F-1748-B86D-887CC761F829}"/>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862084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71E0361F-8A9C-3145-8FF4-027538433EC1}"/>
              </a:ext>
            </a:extLst>
          </p:cNvPr>
          <p:cNvSpPr>
            <a:spLocks noGrp="1"/>
          </p:cNvSpPr>
          <p:nvPr>
            <p:ph type="dt" sz="half" idx="10"/>
          </p:nvPr>
        </p:nvSpPr>
        <p:spPr/>
        <p:txBody>
          <a:bodyPr/>
          <a:lstStyle>
            <a:lvl1pPr>
              <a:defRPr smtClean="0"/>
            </a:lvl1pPr>
          </a:lstStyle>
          <a:p>
            <a:pPr>
              <a:defRPr/>
            </a:pPr>
            <a:fld id="{2F1A695E-1BFE-5547-9192-4105756B88F8}" type="datetime1">
              <a:rPr lang="en-US" altLang="en-US"/>
              <a:pPr>
                <a:defRPr/>
              </a:pPr>
              <a:t>8/19/19</a:t>
            </a:fld>
            <a:endParaRPr lang="en-US" altLang="en-US"/>
          </a:p>
        </p:txBody>
      </p:sp>
      <p:sp>
        <p:nvSpPr>
          <p:cNvPr id="6" name="Slide Number Placeholder 9">
            <a:extLst>
              <a:ext uri="{FF2B5EF4-FFF2-40B4-BE49-F238E27FC236}">
                <a16:creationId xmlns:a16="http://schemas.microsoft.com/office/drawing/2014/main" id="{57F0984C-F52A-814A-8315-514DF6BAA75F}"/>
              </a:ext>
            </a:extLst>
          </p:cNvPr>
          <p:cNvSpPr>
            <a:spLocks noGrp="1"/>
          </p:cNvSpPr>
          <p:nvPr>
            <p:ph type="sldNum" sz="quarter" idx="11"/>
          </p:nvPr>
        </p:nvSpPr>
        <p:spPr/>
        <p:txBody>
          <a:bodyPr/>
          <a:lstStyle>
            <a:lvl1pPr>
              <a:defRPr smtClean="0"/>
            </a:lvl1pPr>
          </a:lstStyle>
          <a:p>
            <a:pPr>
              <a:defRPr/>
            </a:pPr>
            <a:fld id="{638DCE61-E271-4644-9421-0F9C16FA2CCD}"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AC912F9F-0BCB-D244-82D0-7FB6AFAF225D}"/>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23546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9AFDA9D8-BE0C-2D4F-A733-FC57E7138624}"/>
              </a:ext>
            </a:extLst>
          </p:cNvPr>
          <p:cNvSpPr>
            <a:spLocks noGrp="1"/>
          </p:cNvSpPr>
          <p:nvPr>
            <p:ph type="dt" sz="half" idx="10"/>
          </p:nvPr>
        </p:nvSpPr>
        <p:spPr/>
        <p:txBody>
          <a:bodyPr/>
          <a:lstStyle>
            <a:lvl1pPr>
              <a:defRPr/>
            </a:lvl1pPr>
          </a:lstStyle>
          <a:p>
            <a:pPr>
              <a:defRPr/>
            </a:pPr>
            <a:fld id="{FCF6FF5F-AACD-514F-BD8B-B87B86A82241}"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5E11A5AB-B902-F742-AEC1-03FE6FC46684}"/>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FEDC7B7B-8F42-9D42-8946-BEBC6FDF3345}"/>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440507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009063D9-FB92-004A-8596-1F5F9CC9E54F}"/>
              </a:ext>
            </a:extLst>
          </p:cNvPr>
          <p:cNvSpPr>
            <a:spLocks noGrp="1"/>
          </p:cNvSpPr>
          <p:nvPr>
            <p:ph type="dt" sz="half" idx="10"/>
          </p:nvPr>
        </p:nvSpPr>
        <p:spPr/>
        <p:txBody>
          <a:bodyPr/>
          <a:lstStyle>
            <a:lvl1pPr>
              <a:defRPr smtClean="0"/>
            </a:lvl1pPr>
          </a:lstStyle>
          <a:p>
            <a:pPr>
              <a:defRPr/>
            </a:pPr>
            <a:fld id="{6DEB7008-09D4-9D44-B354-350ACDACC37D}" type="datetime1">
              <a:rPr lang="en-US" altLang="en-US"/>
              <a:pPr>
                <a:defRPr/>
              </a:pPr>
              <a:t>8/19/19</a:t>
            </a:fld>
            <a:endParaRPr lang="en-US" altLang="en-US"/>
          </a:p>
        </p:txBody>
      </p:sp>
      <p:sp>
        <p:nvSpPr>
          <p:cNvPr id="4" name="Footer Placeholder 2">
            <a:extLst>
              <a:ext uri="{FF2B5EF4-FFF2-40B4-BE49-F238E27FC236}">
                <a16:creationId xmlns:a16="http://schemas.microsoft.com/office/drawing/2014/main" id="{6585CDE2-9B34-DA46-B085-0DC2B82833A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DE11D204-58D0-2046-BE92-B01E70A1C5F8}"/>
              </a:ext>
            </a:extLst>
          </p:cNvPr>
          <p:cNvSpPr>
            <a:spLocks noGrp="1"/>
          </p:cNvSpPr>
          <p:nvPr>
            <p:ph type="sldNum" sz="quarter" idx="12"/>
          </p:nvPr>
        </p:nvSpPr>
        <p:spPr/>
        <p:txBody>
          <a:bodyPr/>
          <a:lstStyle>
            <a:lvl1pPr>
              <a:defRPr smtClean="0"/>
            </a:lvl1pPr>
          </a:lstStyle>
          <a:p>
            <a:pPr>
              <a:defRPr/>
            </a:pPr>
            <a:fld id="{E7ACECE6-0DAF-0446-8465-A1C5BC4934FB}" type="slidenum">
              <a:rPr lang="en-US" altLang="en-US"/>
              <a:pPr>
                <a:defRPr/>
              </a:pPr>
              <a:t>‹#›</a:t>
            </a:fld>
            <a:endParaRPr lang="en-US" altLang="en-US"/>
          </a:p>
        </p:txBody>
      </p:sp>
    </p:spTree>
    <p:extLst>
      <p:ext uri="{BB962C8B-B14F-4D97-AF65-F5344CB8AC3E}">
        <p14:creationId xmlns:p14="http://schemas.microsoft.com/office/powerpoint/2010/main" val="1034714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64B64A-FBBD-4B40-838A-1F66D0BBD108}"/>
              </a:ext>
            </a:extLst>
          </p:cNvPr>
          <p:cNvSpPr>
            <a:spLocks noGrp="1"/>
          </p:cNvSpPr>
          <p:nvPr>
            <p:ph type="dt" sz="half" idx="10"/>
          </p:nvPr>
        </p:nvSpPr>
        <p:spPr/>
        <p:txBody>
          <a:bodyPr/>
          <a:lstStyle>
            <a:lvl1pPr>
              <a:defRPr smtClean="0"/>
            </a:lvl1pPr>
          </a:lstStyle>
          <a:p>
            <a:pPr>
              <a:defRPr/>
            </a:pPr>
            <a:fld id="{7999276A-8379-054E-B65B-DD1E012B1405}"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1363ACCD-5360-1347-A3C5-3C861CB6165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A0C2111E-AA6C-3E49-B471-423B2BB7A35D}"/>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151FABBE-D2B7-054F-BE6B-E9AC1D84820F}" type="slidenum">
              <a:rPr lang="en-US" altLang="en-US"/>
              <a:pPr>
                <a:defRPr/>
              </a:pPr>
              <a:t>‹#›</a:t>
            </a:fld>
            <a:endParaRPr lang="en-US" altLang="en-US"/>
          </a:p>
        </p:txBody>
      </p:sp>
    </p:spTree>
    <p:extLst>
      <p:ext uri="{BB962C8B-B14F-4D97-AF65-F5344CB8AC3E}">
        <p14:creationId xmlns:p14="http://schemas.microsoft.com/office/powerpoint/2010/main" val="35998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78815C06-975B-CE42-A5DF-A21079F33F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D1BC9E42-DF92-F74D-BE03-65E1634BFF06}"/>
              </a:ext>
            </a:extLst>
          </p:cNvPr>
          <p:cNvSpPr>
            <a:spLocks noGrp="1"/>
          </p:cNvSpPr>
          <p:nvPr>
            <p:ph type="dt" sz="half" idx="10"/>
          </p:nvPr>
        </p:nvSpPr>
        <p:spPr/>
        <p:txBody>
          <a:bodyPr/>
          <a:lstStyle>
            <a:lvl1pPr>
              <a:defRPr smtClean="0"/>
            </a:lvl1pPr>
          </a:lstStyle>
          <a:p>
            <a:pPr>
              <a:defRPr/>
            </a:pPr>
            <a:fld id="{6624C386-66D4-DC42-AAB3-B40883055F25}" type="datetime1">
              <a:rPr lang="en-US" altLang="en-US"/>
              <a:pPr>
                <a:defRPr/>
              </a:pPr>
              <a:t>8/19/19</a:t>
            </a:fld>
            <a:endParaRPr lang="en-US" altLang="en-US"/>
          </a:p>
        </p:txBody>
      </p:sp>
      <p:sp>
        <p:nvSpPr>
          <p:cNvPr id="6" name="Footer Placeholder 5">
            <a:extLst>
              <a:ext uri="{FF2B5EF4-FFF2-40B4-BE49-F238E27FC236}">
                <a16:creationId xmlns:a16="http://schemas.microsoft.com/office/drawing/2014/main" id="{0175445F-A21F-1F45-9431-4694912C9F2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96FEB2A5-7260-0540-995B-6D74602FD92A}"/>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076502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BAC05E4-B165-6F48-91DC-7AE6F9481D0C}"/>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616DB20A-125F-244C-87B0-6BB005945282}"/>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7E2F181D-247D-CD4E-A108-33D3C050B1A5}"/>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786C8FF4-E726-A845-B99F-2BB5E1B87E4D}"/>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F8BE06EC-5772-AE4B-A133-5C0487C794B4}"/>
              </a:ext>
            </a:extLst>
          </p:cNvPr>
          <p:cNvSpPr>
            <a:spLocks noGrp="1"/>
          </p:cNvSpPr>
          <p:nvPr>
            <p:ph type="dt" sz="half" idx="10"/>
          </p:nvPr>
        </p:nvSpPr>
        <p:spPr>
          <a:xfrm>
            <a:off x="6248400" y="6248400"/>
            <a:ext cx="2667000" cy="365125"/>
          </a:xfrm>
        </p:spPr>
        <p:txBody>
          <a:bodyPr/>
          <a:lstStyle>
            <a:lvl1pPr>
              <a:defRPr smtClean="0"/>
            </a:lvl1pPr>
          </a:lstStyle>
          <a:p>
            <a:pPr>
              <a:defRPr/>
            </a:pPr>
            <a:fld id="{1CA5AE3D-5250-DF49-A5E0-923C0D9FCC94}" type="datetime1">
              <a:rPr lang="en-US" altLang="en-US"/>
              <a:pPr>
                <a:defRPr/>
              </a:pPr>
              <a:t>8/19/19</a:t>
            </a:fld>
            <a:endParaRPr lang="en-US" altLang="en-US"/>
          </a:p>
        </p:txBody>
      </p:sp>
      <p:sp>
        <p:nvSpPr>
          <p:cNvPr id="10" name="Slide Number Placeholder 12">
            <a:extLst>
              <a:ext uri="{FF2B5EF4-FFF2-40B4-BE49-F238E27FC236}">
                <a16:creationId xmlns:a16="http://schemas.microsoft.com/office/drawing/2014/main" id="{4DB8EA79-B4F7-784D-89C9-FEE6FFAAE85C}"/>
              </a:ext>
            </a:extLst>
          </p:cNvPr>
          <p:cNvSpPr>
            <a:spLocks noGrp="1"/>
          </p:cNvSpPr>
          <p:nvPr>
            <p:ph type="sldNum" sz="quarter" idx="11"/>
          </p:nvPr>
        </p:nvSpPr>
        <p:spPr>
          <a:xfrm>
            <a:off x="0" y="4667250"/>
            <a:ext cx="1447800" cy="663575"/>
          </a:xfrm>
        </p:spPr>
        <p:txBody>
          <a:bodyPr/>
          <a:lstStyle>
            <a:lvl1pPr>
              <a:defRPr sz="2800" smtClean="0"/>
            </a:lvl1pPr>
          </a:lstStyle>
          <a:p>
            <a:pPr>
              <a:defRPr/>
            </a:pPr>
            <a:fld id="{21444DD2-15DB-5446-8C9A-9269593E2F72}"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8D698E19-51DD-FE45-A57E-F907414FD9EB}"/>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154960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AE2E8868-F25D-1E43-A42E-20B4D7CDDAE5}"/>
              </a:ext>
            </a:extLst>
          </p:cNvPr>
          <p:cNvSpPr>
            <a:spLocks noGrp="1"/>
          </p:cNvSpPr>
          <p:nvPr>
            <p:ph type="dt" sz="half" idx="10"/>
          </p:nvPr>
        </p:nvSpPr>
        <p:spPr/>
        <p:txBody>
          <a:bodyPr/>
          <a:lstStyle>
            <a:lvl1pPr>
              <a:defRPr smtClean="0"/>
            </a:lvl1pPr>
          </a:lstStyle>
          <a:p>
            <a:pPr>
              <a:defRPr/>
            </a:pPr>
            <a:fld id="{AD46CEBB-9573-4547-B936-99BBBAFBCA24}" type="datetime1">
              <a:rPr lang="en-US" altLang="en-US"/>
              <a:pPr>
                <a:defRPr/>
              </a:pPr>
              <a:t>8/19/19</a:t>
            </a:fld>
            <a:endParaRPr lang="en-US" altLang="en-US"/>
          </a:p>
        </p:txBody>
      </p:sp>
      <p:sp>
        <p:nvSpPr>
          <p:cNvPr id="5" name="Footer Placeholder 2">
            <a:extLst>
              <a:ext uri="{FF2B5EF4-FFF2-40B4-BE49-F238E27FC236}">
                <a16:creationId xmlns:a16="http://schemas.microsoft.com/office/drawing/2014/main" id="{FB4C0D2F-BCC3-3942-A965-577FBB3D8A5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B3CD1181-9C86-2340-A072-5B813345B842}"/>
              </a:ext>
            </a:extLst>
          </p:cNvPr>
          <p:cNvSpPr>
            <a:spLocks noGrp="1"/>
          </p:cNvSpPr>
          <p:nvPr>
            <p:ph type="sldNum" sz="quarter" idx="12"/>
          </p:nvPr>
        </p:nvSpPr>
        <p:spPr/>
        <p:txBody>
          <a:bodyPr/>
          <a:lstStyle>
            <a:lvl1pPr>
              <a:defRPr smtClean="0"/>
            </a:lvl1pPr>
          </a:lstStyle>
          <a:p>
            <a:pPr>
              <a:defRPr/>
            </a:pPr>
            <a:fld id="{403D1084-66D2-4C47-8922-32CCBAEA4667}" type="slidenum">
              <a:rPr lang="en-US" altLang="en-US"/>
              <a:pPr>
                <a:defRPr/>
              </a:pPr>
              <a:t>‹#›</a:t>
            </a:fld>
            <a:endParaRPr lang="en-US" altLang="en-US"/>
          </a:p>
        </p:txBody>
      </p:sp>
    </p:spTree>
    <p:extLst>
      <p:ext uri="{BB962C8B-B14F-4D97-AF65-F5344CB8AC3E}">
        <p14:creationId xmlns:p14="http://schemas.microsoft.com/office/powerpoint/2010/main" val="2163537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7DB0D6-0BDF-BE46-AC93-F65FB9852590}"/>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90271FDB-EB46-4549-9527-4EA06A6CF141}"/>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8953B892-C3D9-A345-BC78-C050EB46FAF2}"/>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0ABAD0E7-7D8B-5442-8F0B-EC493730ED2E}"/>
              </a:ext>
            </a:extLst>
          </p:cNvPr>
          <p:cNvSpPr>
            <a:spLocks noGrp="1"/>
          </p:cNvSpPr>
          <p:nvPr>
            <p:ph type="dt" sz="half" idx="10"/>
          </p:nvPr>
        </p:nvSpPr>
        <p:spPr>
          <a:xfrm>
            <a:off x="6553200" y="6248400"/>
            <a:ext cx="2209800" cy="365125"/>
          </a:xfrm>
        </p:spPr>
        <p:txBody>
          <a:bodyPr/>
          <a:lstStyle>
            <a:lvl1pPr>
              <a:defRPr smtClean="0"/>
            </a:lvl1pPr>
          </a:lstStyle>
          <a:p>
            <a:pPr>
              <a:defRPr/>
            </a:pPr>
            <a:fld id="{A0AF480A-2EB4-BE4B-BE72-1C19BAAEEDEC}" type="datetime1">
              <a:rPr lang="en-US" altLang="en-US"/>
              <a:pPr>
                <a:defRPr/>
              </a:pPr>
              <a:t>8/19/19</a:t>
            </a:fld>
            <a:endParaRPr lang="en-US" altLang="en-US"/>
          </a:p>
        </p:txBody>
      </p:sp>
      <p:sp>
        <p:nvSpPr>
          <p:cNvPr id="8" name="Footer Placeholder 4">
            <a:extLst>
              <a:ext uri="{FF2B5EF4-FFF2-40B4-BE49-F238E27FC236}">
                <a16:creationId xmlns:a16="http://schemas.microsoft.com/office/drawing/2014/main" id="{871664A4-BA40-BB45-B0BA-EAEAB4AFA608}"/>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544BFA0-DD0B-2F4C-96FA-A87F763DF494}"/>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B2954BC4-3E0C-3F49-BCDD-9467EF947C07}" type="slidenum">
              <a:rPr lang="en-US" altLang="en-US"/>
              <a:pPr>
                <a:defRPr/>
              </a:pPr>
              <a:t>‹#›</a:t>
            </a:fld>
            <a:endParaRPr lang="en-US" altLang="en-US"/>
          </a:p>
        </p:txBody>
      </p:sp>
    </p:spTree>
    <p:extLst>
      <p:ext uri="{BB962C8B-B14F-4D97-AF65-F5344CB8AC3E}">
        <p14:creationId xmlns:p14="http://schemas.microsoft.com/office/powerpoint/2010/main" val="674169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43689802-BDD5-B940-BED2-1A2A6190977D}"/>
              </a:ext>
            </a:extLst>
          </p:cNvPr>
          <p:cNvSpPr>
            <a:spLocks noGrp="1"/>
          </p:cNvSpPr>
          <p:nvPr>
            <p:ph type="dt" sz="half" idx="10"/>
          </p:nvPr>
        </p:nvSpPr>
        <p:spPr/>
        <p:txBody>
          <a:bodyPr/>
          <a:lstStyle>
            <a:lvl1pPr>
              <a:defRPr/>
            </a:lvl1pPr>
          </a:lstStyle>
          <a:p>
            <a:pPr>
              <a:defRPr/>
            </a:pPr>
            <a:fld id="{EB45143F-B798-7C42-B583-251B8F0BFE13}"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06A8B818-9927-8648-B4B8-9F372424D32F}"/>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E8970D32-4F99-8943-98CF-BAAD3CEBDD21}"/>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42864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5362" name="Title Placeholder 21">
            <a:extLst>
              <a:ext uri="{FF2B5EF4-FFF2-40B4-BE49-F238E27FC236}">
                <a16:creationId xmlns:a16="http://schemas.microsoft.com/office/drawing/2014/main" id="{2E52C8CE-C446-844B-992D-7F985E92AFBF}"/>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5363" name="Text Placeholder 12">
            <a:extLst>
              <a:ext uri="{FF2B5EF4-FFF2-40B4-BE49-F238E27FC236}">
                <a16:creationId xmlns:a16="http://schemas.microsoft.com/office/drawing/2014/main" id="{3E690F35-C3C0-6345-B96D-D651AF820A90}"/>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D6EF6D40-7D8C-CD4F-BC75-8B87C20E7339}"/>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BB2D0112-E9C1-7E4E-8620-8725C10015BA}"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665925F0-6ECF-0242-A0F5-BD46BDAEFA63}"/>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58B3A6E2-D1B2-B04F-B2DE-108C2DB00959}"/>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E18897C5-590B-C741-98F4-DCF751BE8C32}"/>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3E778425-590F-AB4A-8FBE-93CC2A87401A}"/>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406BF0A5-6ADC-8940-B1F0-3A359024112B}"/>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09" r:id="rId5"/>
    <p:sldLayoutId id="2147483815" r:id="rId6"/>
    <p:sldLayoutId id="2147483816" r:id="rId7"/>
    <p:sldLayoutId id="2147483817" r:id="rId8"/>
    <p:sldLayoutId id="2147483818" r:id="rId9"/>
    <p:sldLayoutId id="2147483819" r:id="rId10"/>
    <p:sldLayoutId id="2147483820" r:id="rId11"/>
    <p:sldLayoutId id="2147483810"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49E42565-E2B6-EB4B-88CF-48BBB0DB8505}"/>
              </a:ext>
            </a:extLst>
          </p:cNvPr>
          <p:cNvSpPr>
            <a:spLocks noGrp="1" noChangeArrowheads="1"/>
          </p:cNvSpPr>
          <p:nvPr>
            <p:ph type="ctrTitle"/>
          </p:nvPr>
        </p:nvSpPr>
        <p:spPr/>
        <p:txBody>
          <a:bodyPr rtlCol="0">
            <a:normAutofit/>
          </a:bodyPr>
          <a:lstStyle/>
          <a:p>
            <a:pPr fontAlgn="auto">
              <a:spcAft>
                <a:spcPts val="0"/>
              </a:spcAft>
              <a:defRPr/>
            </a:pPr>
            <a:r>
              <a:rPr lang="en-US" dirty="0">
                <a:ea typeface="+mj-ea"/>
                <a:cs typeface="+mj-cs"/>
              </a:rPr>
              <a:t>Price patterns, charts and technical analysis: The momentum studies</a:t>
            </a:r>
          </a:p>
        </p:txBody>
      </p:sp>
      <p:sp>
        <p:nvSpPr>
          <p:cNvPr id="3075" name="Rectangle 3">
            <a:extLst>
              <a:ext uri="{FF2B5EF4-FFF2-40B4-BE49-F238E27FC236}">
                <a16:creationId xmlns:a16="http://schemas.microsoft.com/office/drawing/2014/main" id="{176C3B58-BCF3-144E-9389-E6100CEE3255}"/>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C38C08A4-D80B-BF40-A97C-842541BAF88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Random Walk Hypothesis</a:t>
            </a:r>
          </a:p>
        </p:txBody>
      </p:sp>
      <p:graphicFrame>
        <p:nvGraphicFramePr>
          <p:cNvPr id="3074" name="Object 3">
            <a:extLst>
              <a:ext uri="{FF2B5EF4-FFF2-40B4-BE49-F238E27FC236}">
                <a16:creationId xmlns:a16="http://schemas.microsoft.com/office/drawing/2014/main" id="{B42E7200-F2DD-724E-B9CE-AD65C06F9496}"/>
              </a:ext>
            </a:extLst>
          </p:cNvPr>
          <p:cNvGraphicFramePr>
            <a:graphicFrameLocks noGrp="1" noChangeAspect="1"/>
          </p:cNvGraphicFramePr>
          <p:nvPr>
            <p:ph sz="quarter" idx="1"/>
            <p:extLst>
              <p:ext uri="{D42A27DB-BD31-4B8C-83A1-F6EECF244321}">
                <p14:modId xmlns:p14="http://schemas.microsoft.com/office/powerpoint/2010/main" val="2025312322"/>
              </p:ext>
            </p:extLst>
          </p:nvPr>
        </p:nvGraphicFramePr>
        <p:xfrm>
          <a:off x="762000" y="1905000"/>
          <a:ext cx="8044264" cy="4114800"/>
        </p:xfrm>
        <a:graphic>
          <a:graphicData uri="http://schemas.openxmlformats.org/presentationml/2006/ole">
            <mc:AlternateContent xmlns:mc="http://schemas.openxmlformats.org/markup-compatibility/2006">
              <mc:Choice xmlns:v="urn:schemas-microsoft-com:vml" Requires="v">
                <p:oleObj spid="_x0000_s3079" name="Document" r:id="rId3" imgW="5486400" imgH="2806700" progId="Word.Document.8">
                  <p:embed/>
                </p:oleObj>
              </mc:Choice>
              <mc:Fallback>
                <p:oleObj name="Document" r:id="rId3" imgW="5486400" imgH="28067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905000"/>
                        <a:ext cx="8044264" cy="4114800"/>
                      </a:xfrm>
                      <a:prstGeom prst="rect">
                        <a:avLst/>
                      </a:prstGeom>
                      <a:noFill/>
                      <a:ln>
                        <a:noFill/>
                      </a:ln>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68B4DAED-3C9F-5144-A515-22F8810F44B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Basis for Price Patterns</a:t>
            </a:r>
          </a:p>
        </p:txBody>
      </p:sp>
      <p:sp>
        <p:nvSpPr>
          <p:cNvPr id="4098" name="Rectangle 3">
            <a:extLst>
              <a:ext uri="{FF2B5EF4-FFF2-40B4-BE49-F238E27FC236}">
                <a16:creationId xmlns:a16="http://schemas.microsoft.com/office/drawing/2014/main" id="{2E13FD86-112A-2B4C-9B84-F66FA38E12BF}"/>
              </a:ext>
            </a:extLst>
          </p:cNvPr>
          <p:cNvSpPr>
            <a:spLocks noGrp="1"/>
          </p:cNvSpPr>
          <p:nvPr>
            <p:ph sz="quarter" idx="1"/>
          </p:nvPr>
        </p:nvSpPr>
        <p:spPr>
          <a:xfrm>
            <a:off x="612775" y="1600200"/>
            <a:ext cx="8153400" cy="4495800"/>
          </a:xfrm>
        </p:spPr>
        <p:txBody>
          <a:bodyPr/>
          <a:lstStyle/>
          <a:p>
            <a:pPr marL="514350" indent="-514350">
              <a:lnSpc>
                <a:spcPct val="80000"/>
              </a:lnSpc>
              <a:buFont typeface="Calibri" panose="020F0502020204030204" pitchFamily="34" charset="0"/>
              <a:buAutoNum type="arabicPeriod"/>
            </a:pPr>
            <a:r>
              <a:rPr lang="en-US" altLang="en-US" sz="2700" u="sng">
                <a:ea typeface="ＭＳ Ｐゴシック" panose="020B0600070205080204" pitchFamily="34" charset="-128"/>
              </a:rPr>
              <a:t>Investors are not always rational in the way they set expectations</a:t>
            </a:r>
            <a:r>
              <a:rPr lang="en-US" altLang="en-US" sz="2700">
                <a:ea typeface="ＭＳ Ｐゴシック" panose="020B0600070205080204" pitchFamily="34" charset="-128"/>
              </a:rPr>
              <a:t>. These irrationalities may lead to expectations being set too low for some assets at some times and too high for other assets at other times. Thus, the next piece of information is more likely to contain good news for the first asset and bad news for the second. </a:t>
            </a:r>
          </a:p>
          <a:p>
            <a:pPr marL="514350" indent="-514350">
              <a:lnSpc>
                <a:spcPct val="80000"/>
              </a:lnSpc>
              <a:buFont typeface="Calibri" panose="020F0502020204030204" pitchFamily="34" charset="0"/>
              <a:buAutoNum type="arabicPeriod"/>
            </a:pPr>
            <a:r>
              <a:rPr lang="en-US" altLang="en-US" sz="2700" u="sng">
                <a:ea typeface="ＭＳ Ｐゴシック" panose="020B0600070205080204" pitchFamily="34" charset="-128"/>
              </a:rPr>
              <a:t>Price changes themselves may provide information to markets</a:t>
            </a:r>
            <a:r>
              <a:rPr lang="en-US" altLang="en-US" sz="2700">
                <a:ea typeface="ＭＳ Ｐゴシック" panose="020B0600070205080204" pitchFamily="34" charset="-128"/>
              </a:rPr>
              <a:t>. Thus, the fact that a stock has gone up strongly the last four days may be viewed as good news by investors, making it more likely that the price will go up today then down.</a:t>
            </a:r>
          </a:p>
          <a:p>
            <a:pPr marL="514350" indent="-514350">
              <a:lnSpc>
                <a:spcPct val="80000"/>
              </a:lnSpc>
            </a:pPr>
            <a:endParaRPr lang="en-US" altLang="en-US" sz="2700">
              <a:ea typeface="ＭＳ Ｐゴシック" panose="020B0600070205080204"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55AAE358-9720-F946-90C0-3814780A2623}"/>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The Empirical Evidence on Price Patterns</a:t>
            </a:r>
          </a:p>
        </p:txBody>
      </p:sp>
      <p:sp>
        <p:nvSpPr>
          <p:cNvPr id="8195" name="Rectangle 3">
            <a:extLst>
              <a:ext uri="{FF2B5EF4-FFF2-40B4-BE49-F238E27FC236}">
                <a16:creationId xmlns:a16="http://schemas.microsoft.com/office/drawing/2014/main" id="{FD7D08DB-65F3-C441-B91E-D0F987695B5D}"/>
              </a:ext>
            </a:extLst>
          </p:cNvPr>
          <p:cNvSpPr>
            <a:spLocks noGrp="1" noChangeArrowheads="1"/>
          </p:cNvSpPr>
          <p:nvPr>
            <p:ph sz="quarter" idx="1"/>
          </p:nvPr>
        </p:nvSpPr>
        <p:spPr>
          <a:xfrm>
            <a:off x="612775" y="1600200"/>
            <a:ext cx="8153400" cy="4495800"/>
          </a:xfrm>
        </p:spPr>
        <p:txBody>
          <a:bodyPr rtlCol="0">
            <a:normAutofit fontScale="85000" lnSpcReduction="20000"/>
          </a:bodyPr>
          <a:lstStyle/>
          <a:p>
            <a:pPr fontAlgn="auto">
              <a:spcAft>
                <a:spcPts val="0"/>
              </a:spcAft>
              <a:buFont typeface="Arial"/>
              <a:buChar char="•"/>
              <a:defRPr/>
            </a:pPr>
            <a:r>
              <a:rPr lang="en-US" dirty="0">
                <a:ea typeface="+mn-ea"/>
                <a:cs typeface="+mn-cs"/>
              </a:rPr>
              <a:t>Investors have used price charts and price patterns as tools for predicting future price movements for as long as there have been financial markets. </a:t>
            </a:r>
          </a:p>
          <a:p>
            <a:pPr fontAlgn="auto">
              <a:spcAft>
                <a:spcPts val="0"/>
              </a:spcAft>
              <a:buFont typeface="Arial"/>
              <a:buChar char="•"/>
              <a:defRPr/>
            </a:pPr>
            <a:r>
              <a:rPr lang="en-US" dirty="0">
                <a:ea typeface="+mn-ea"/>
                <a:cs typeface="+mn-cs"/>
              </a:rPr>
              <a:t>The first studies of market efficiency focused on computing the correlation in price changes over time, to see if in fact such predictions were feasible. </a:t>
            </a:r>
          </a:p>
          <a:p>
            <a:pPr lvl="1" fontAlgn="auto">
              <a:spcAft>
                <a:spcPts val="0"/>
              </a:spcAft>
              <a:buFont typeface="Arial"/>
              <a:buChar char="•"/>
              <a:defRPr/>
            </a:pPr>
            <a:r>
              <a:rPr lang="en-US" dirty="0">
                <a:ea typeface="+mn-ea"/>
              </a:rPr>
              <a:t>Positive correlation: Price momentum</a:t>
            </a:r>
          </a:p>
          <a:p>
            <a:pPr lvl="1" fontAlgn="auto">
              <a:spcAft>
                <a:spcPts val="0"/>
              </a:spcAft>
              <a:buFont typeface="Arial"/>
              <a:buChar char="•"/>
              <a:defRPr/>
            </a:pPr>
            <a:r>
              <a:rPr lang="en-US" dirty="0">
                <a:ea typeface="+mn-ea"/>
                <a:cs typeface="+mn-cs"/>
              </a:rPr>
              <a:t>Negative correlation: Price reversal</a:t>
            </a:r>
          </a:p>
          <a:p>
            <a:pPr fontAlgn="auto">
              <a:spcAft>
                <a:spcPts val="0"/>
              </a:spcAft>
              <a:buFont typeface="Arial"/>
              <a:buChar char="•"/>
              <a:defRPr/>
            </a:pPr>
            <a:r>
              <a:rPr lang="en-US" dirty="0">
                <a:ea typeface="+mn-ea"/>
                <a:cs typeface="+mn-cs"/>
              </a:rPr>
              <a:t>Evidence on price behavior can be classified into four classes</a:t>
            </a:r>
          </a:p>
          <a:p>
            <a:pPr lvl="1" fontAlgn="auto">
              <a:spcAft>
                <a:spcPts val="0"/>
              </a:spcAft>
              <a:buFont typeface="Arial"/>
              <a:buChar char="–"/>
              <a:defRPr/>
            </a:pPr>
            <a:r>
              <a:rPr lang="en-US" dirty="0">
                <a:ea typeface="+mn-ea"/>
              </a:rPr>
              <a:t>Studies that looks at the really short term (minutes &amp; Hours)</a:t>
            </a:r>
          </a:p>
          <a:p>
            <a:pPr lvl="1" fontAlgn="auto">
              <a:spcAft>
                <a:spcPts val="0"/>
              </a:spcAft>
              <a:buFont typeface="Arial"/>
              <a:buChar char="–"/>
              <a:defRPr/>
            </a:pPr>
            <a:r>
              <a:rPr lang="en-US" dirty="0">
                <a:ea typeface="+mn-ea"/>
              </a:rPr>
              <a:t>Studies that focus on short-term (Daily &amp; Weekly price movements)</a:t>
            </a:r>
          </a:p>
          <a:p>
            <a:pPr lvl="1" fontAlgn="auto">
              <a:spcAft>
                <a:spcPts val="0"/>
              </a:spcAft>
              <a:buFont typeface="Arial"/>
              <a:buChar char="–"/>
              <a:defRPr/>
            </a:pPr>
            <a:r>
              <a:rPr lang="en-US" dirty="0">
                <a:ea typeface="+mn-ea"/>
              </a:rPr>
              <a:t>Studies that look at medium term (many months or yearly)</a:t>
            </a:r>
          </a:p>
          <a:p>
            <a:pPr lvl="1" fontAlgn="auto">
              <a:spcAft>
                <a:spcPts val="0"/>
              </a:spcAft>
              <a:buFont typeface="Arial"/>
              <a:buChar char="–"/>
              <a:defRPr/>
            </a:pPr>
            <a:r>
              <a:rPr lang="en-US" dirty="0">
                <a:ea typeface="+mn-ea"/>
              </a:rPr>
              <a:t>Studies that examine long-term (five-year returns)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B3104-6F97-864B-A68F-FA19BA7851E7}"/>
              </a:ext>
            </a:extLst>
          </p:cNvPr>
          <p:cNvSpPr>
            <a:spLocks noGrp="1"/>
          </p:cNvSpPr>
          <p:nvPr>
            <p:ph type="title"/>
          </p:nvPr>
        </p:nvSpPr>
        <p:spPr>
          <a:xfrm>
            <a:off x="612775" y="228600"/>
            <a:ext cx="8153400" cy="990600"/>
          </a:xfrm>
        </p:spPr>
        <p:txBody>
          <a:bodyPr rtlCol="0">
            <a:normAutofit fontScale="90000"/>
          </a:bodyPr>
          <a:lstStyle/>
          <a:p>
            <a:pPr fontAlgn="auto">
              <a:spcAft>
                <a:spcPts val="0"/>
              </a:spcAft>
              <a:defRPr/>
            </a:pPr>
            <a:r>
              <a:rPr lang="en-US" dirty="0">
                <a:ea typeface="+mj-ea"/>
                <a:cs typeface="+mj-cs"/>
              </a:rPr>
              <a:t>1. Serial Correlation in really short-term returns (minutes &amp; hours)</a:t>
            </a:r>
          </a:p>
        </p:txBody>
      </p:sp>
      <p:sp>
        <p:nvSpPr>
          <p:cNvPr id="6146" name="Content Placeholder 2">
            <a:extLst>
              <a:ext uri="{FF2B5EF4-FFF2-40B4-BE49-F238E27FC236}">
                <a16:creationId xmlns:a16="http://schemas.microsoft.com/office/drawing/2014/main" id="{D6DF6BFC-CA4E-4C45-9EB9-B1DC877B6D68}"/>
              </a:ext>
            </a:extLst>
          </p:cNvPr>
          <p:cNvSpPr>
            <a:spLocks noGrp="1"/>
          </p:cNvSpPr>
          <p:nvPr>
            <p:ph sz="quarter" idx="1"/>
          </p:nvPr>
        </p:nvSpPr>
        <p:spPr>
          <a:xfrm>
            <a:off x="612775" y="1600200"/>
            <a:ext cx="8153400" cy="4495800"/>
          </a:xfrm>
        </p:spPr>
        <p:txBody>
          <a:bodyPr>
            <a:normAutofit fontScale="92500" lnSpcReduction="10000"/>
          </a:bodyPr>
          <a:lstStyle/>
          <a:p>
            <a:pPr>
              <a:lnSpc>
                <a:spcPct val="80000"/>
              </a:lnSpc>
            </a:pPr>
            <a:r>
              <a:rPr lang="en-US" altLang="en-US" sz="2500" u="sng" dirty="0">
                <a:ea typeface="ＭＳ Ｐゴシック" panose="020B0600070205080204" pitchFamily="34" charset="-128"/>
              </a:rPr>
              <a:t>Market microstructure effect</a:t>
            </a:r>
            <a:r>
              <a:rPr lang="en-US" altLang="en-US" sz="2500" dirty="0">
                <a:ea typeface="ＭＳ Ｐゴシック" panose="020B0600070205080204" pitchFamily="34" charset="-128"/>
              </a:rPr>
              <a:t>: The general consensus of studies in really short term returns (minutes, hours) is that there is </a:t>
            </a:r>
            <a:r>
              <a:rPr lang="en-US" altLang="en-US" sz="2500" i="1" dirty="0">
                <a:ea typeface="ＭＳ Ｐゴシック" panose="020B0600070205080204" pitchFamily="34" charset="-128"/>
              </a:rPr>
              <a:t>very low serial correlation</a:t>
            </a:r>
            <a:r>
              <a:rPr lang="en-US" altLang="en-US" sz="2500" dirty="0">
                <a:ea typeface="ＭＳ Ｐゴシック" panose="020B0600070205080204" pitchFamily="34" charset="-128"/>
              </a:rPr>
              <a:t>, with two structural effects:</a:t>
            </a:r>
          </a:p>
          <a:p>
            <a:pPr marL="914400" lvl="1" indent="-514350">
              <a:lnSpc>
                <a:spcPct val="80000"/>
              </a:lnSpc>
              <a:buFont typeface="Calibri" panose="020F0502020204030204" pitchFamily="34" charset="0"/>
              <a:buAutoNum type="alphaLcPeriod"/>
            </a:pPr>
            <a:r>
              <a:rPr lang="en-US" altLang="en-US" sz="2200" u="sng" dirty="0">
                <a:ea typeface="ＭＳ Ｐゴシック" panose="020B0600070205080204" pitchFamily="34" charset="-128"/>
              </a:rPr>
              <a:t>Market liquidity effect</a:t>
            </a:r>
            <a:r>
              <a:rPr lang="en-US" altLang="en-US" sz="2200" dirty="0">
                <a:ea typeface="ＭＳ Ｐゴシック" panose="020B0600070205080204" pitchFamily="34" charset="-128"/>
              </a:rPr>
              <a:t>: If markets are not liquid, you will see positive serial correlation in index returns. </a:t>
            </a:r>
          </a:p>
          <a:p>
            <a:pPr marL="914400" lvl="1" indent="-514350">
              <a:lnSpc>
                <a:spcPct val="80000"/>
              </a:lnSpc>
              <a:buFont typeface="Calibri" panose="020F0502020204030204" pitchFamily="34" charset="0"/>
              <a:buAutoNum type="alphaLcPeriod"/>
            </a:pPr>
            <a:r>
              <a:rPr lang="en-US" altLang="en-US" sz="2200" u="sng" dirty="0">
                <a:ea typeface="ＭＳ Ｐゴシック" panose="020B0600070205080204" pitchFamily="34" charset="-128"/>
              </a:rPr>
              <a:t>Bid-ask spread effect</a:t>
            </a:r>
            <a:r>
              <a:rPr lang="en-US" altLang="en-US" sz="2200" dirty="0">
                <a:ea typeface="ＭＳ Ｐゴシック" panose="020B0600070205080204" pitchFamily="34" charset="-128"/>
              </a:rPr>
              <a:t>: The bid-ask spread creates a bias in the opposite direction, if transactions prices are used to compute returns, since prices have a equal chance of ending up at the bid or the ask price. The bounce that this induces in prices will result in negative serial correlations in returns.</a:t>
            </a:r>
          </a:p>
          <a:p>
            <a:pPr>
              <a:lnSpc>
                <a:spcPct val="80000"/>
              </a:lnSpc>
            </a:pPr>
            <a:r>
              <a:rPr lang="en-US" altLang="en-US" sz="2500" u="sng" dirty="0">
                <a:ea typeface="ＭＳ Ｐゴシック" panose="020B0600070205080204" pitchFamily="34" charset="-128"/>
              </a:rPr>
              <a:t>Speed and Scale</a:t>
            </a:r>
            <a:r>
              <a:rPr lang="en-US" altLang="en-US" sz="2500" dirty="0">
                <a:ea typeface="ＭＳ Ｐゴシック" panose="020B0600070205080204" pitchFamily="34" charset="-128"/>
              </a:rPr>
              <a:t>: To make money of these serial correlations, you have </a:t>
            </a:r>
            <a:r>
              <a:rPr lang="en-US" altLang="en-US" sz="2500" i="1" dirty="0">
                <a:ea typeface="ＭＳ Ｐゴシック" panose="020B0600070205080204" pitchFamily="34" charset="-128"/>
              </a:rPr>
              <a:t>to trade fast, at low cost and in large quantities</a:t>
            </a:r>
            <a:r>
              <a:rPr lang="en-US" altLang="en-US" sz="2500" dirty="0">
                <a:ea typeface="ＭＳ Ｐゴシック" panose="020B0600070205080204" pitchFamily="34" charset="-128"/>
              </a:rPr>
              <a:t>. Increasingly, computers are beating human beings at this game (high frequency trading, for instance). </a:t>
            </a:r>
          </a:p>
          <a:p>
            <a:pPr>
              <a:lnSpc>
                <a:spcPct val="80000"/>
              </a:lnSpc>
            </a:pPr>
            <a:r>
              <a:rPr lang="en-US" altLang="en-US" sz="2500" u="sng" dirty="0">
                <a:ea typeface="ＭＳ Ｐゴシック" panose="020B0600070205080204" pitchFamily="34" charset="-128"/>
              </a:rPr>
              <a:t>Imitated quickly</a:t>
            </a:r>
            <a:r>
              <a:rPr lang="en-US" altLang="en-US" sz="2500" dirty="0">
                <a:ea typeface="ＭＳ Ｐゴシック" panose="020B0600070205080204" pitchFamily="34" charset="-128"/>
              </a:rPr>
              <a:t>: That said, even these computer-based trading strategies run out of steam quickly, since there are always more powerful computers out there.</a:t>
            </a:r>
            <a:endParaRPr lang="en-US" altLang="en-US" sz="2600" dirty="0">
              <a:ea typeface="ＭＳ Ｐゴシック" panose="020B0600070205080204" pitchFamily="34" charset="-128"/>
            </a:endParaRPr>
          </a:p>
          <a:p>
            <a:pPr>
              <a:lnSpc>
                <a:spcPct val="80000"/>
              </a:lnSpc>
            </a:pPr>
            <a:endParaRPr lang="en-US" altLang="en-US" sz="2500" dirty="0">
              <a:ea typeface="ＭＳ Ｐゴシック" panose="020B0600070205080204"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E444D-4D82-854D-9FD2-18FA93DEA67D}"/>
              </a:ext>
            </a:extLst>
          </p:cNvPr>
          <p:cNvSpPr>
            <a:spLocks noGrp="1"/>
          </p:cNvSpPr>
          <p:nvPr>
            <p:ph type="title"/>
          </p:nvPr>
        </p:nvSpPr>
        <p:spPr>
          <a:xfrm>
            <a:off x="612775" y="228600"/>
            <a:ext cx="8153400" cy="990600"/>
          </a:xfrm>
        </p:spPr>
        <p:txBody>
          <a:bodyPr rtlCol="0">
            <a:normAutofit fontScale="90000"/>
          </a:bodyPr>
          <a:lstStyle/>
          <a:p>
            <a:pPr fontAlgn="auto">
              <a:spcAft>
                <a:spcPts val="0"/>
              </a:spcAft>
              <a:defRPr/>
            </a:pPr>
            <a:r>
              <a:rPr lang="en-US" dirty="0">
                <a:ea typeface="+mj-ea"/>
                <a:cs typeface="+mj-cs"/>
              </a:rPr>
              <a:t>2. Serial correlation in the short term (days): Daily Return Predictability from 1926-2018</a:t>
            </a:r>
          </a:p>
        </p:txBody>
      </p:sp>
      <p:graphicFrame>
        <p:nvGraphicFramePr>
          <p:cNvPr id="4" name="Content Placeholder 3">
            <a:extLst>
              <a:ext uri="{FF2B5EF4-FFF2-40B4-BE49-F238E27FC236}">
                <a16:creationId xmlns:a16="http://schemas.microsoft.com/office/drawing/2014/main" id="{F0EED628-A7C7-CC46-866E-CD2E5CAA730F}"/>
              </a:ext>
            </a:extLst>
          </p:cNvPr>
          <p:cNvGraphicFramePr>
            <a:graphicFrameLocks noGrp="1"/>
          </p:cNvGraphicFramePr>
          <p:nvPr>
            <p:ph sz="quarter" idx="1"/>
            <p:extLst>
              <p:ext uri="{D42A27DB-BD31-4B8C-83A1-F6EECF244321}">
                <p14:modId xmlns:p14="http://schemas.microsoft.com/office/powerpoint/2010/main" val="2708572926"/>
              </p:ext>
            </p:extLst>
          </p:nvPr>
        </p:nvGraphicFramePr>
        <p:xfrm>
          <a:off x="612774" y="1828800"/>
          <a:ext cx="8074025" cy="4429125"/>
        </p:xfrm>
        <a:graphic>
          <a:graphicData uri="http://schemas.openxmlformats.org/drawingml/2006/table">
            <a:tbl>
              <a:tblPr>
                <a:tableStyleId>{5C22544A-7EE6-4342-B048-85BDC9FD1C3A}</a:tableStyleId>
              </a:tblPr>
              <a:tblGrid>
                <a:gridCol w="1878182">
                  <a:extLst>
                    <a:ext uri="{9D8B030D-6E8A-4147-A177-3AD203B41FA5}">
                      <a16:colId xmlns:a16="http://schemas.microsoft.com/office/drawing/2014/main" val="2509742606"/>
                    </a:ext>
                  </a:extLst>
                </a:gridCol>
                <a:gridCol w="3173481">
                  <a:extLst>
                    <a:ext uri="{9D8B030D-6E8A-4147-A177-3AD203B41FA5}">
                      <a16:colId xmlns:a16="http://schemas.microsoft.com/office/drawing/2014/main" val="2194083946"/>
                    </a:ext>
                  </a:extLst>
                </a:gridCol>
                <a:gridCol w="3022362">
                  <a:extLst>
                    <a:ext uri="{9D8B030D-6E8A-4147-A177-3AD203B41FA5}">
                      <a16:colId xmlns:a16="http://schemas.microsoft.com/office/drawing/2014/main" val="3480756900"/>
                    </a:ext>
                  </a:extLst>
                </a:gridCol>
              </a:tblGrid>
              <a:tr h="381000">
                <a:tc>
                  <a:txBody>
                    <a:bodyPr/>
                    <a:lstStyle/>
                    <a:p>
                      <a:pPr algn="ctr" fontAlgn="b"/>
                      <a:r>
                        <a:rPr lang="en-US" sz="2000" i="1" u="none" strike="noStrike" dirty="0">
                          <a:effectLst/>
                        </a:rPr>
                        <a:t>Prior Period Returns</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Value Weighted </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rPr>
                        <a:t>Equally Weighted</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19492"/>
                  </a:ext>
                </a:extLst>
              </a:tr>
              <a:tr h="381000">
                <a:tc>
                  <a:txBody>
                    <a:bodyPr/>
                    <a:lstStyle/>
                    <a:p>
                      <a:pPr algn="ctr" fontAlgn="b"/>
                      <a:r>
                        <a:rPr lang="en-US" sz="2000" u="none" strike="noStrike" dirty="0">
                          <a:effectLst/>
                        </a:rPr>
                        <a:t>Worst</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0.0162%</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0.1308%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2113851"/>
                  </a:ext>
                </a:extLst>
              </a:tr>
              <a:tr h="381000">
                <a:tc>
                  <a:txBody>
                    <a:bodyPr/>
                    <a:lstStyle/>
                    <a:p>
                      <a:pPr algn="ctr" fontAlgn="b"/>
                      <a:r>
                        <a:rPr lang="en-US" sz="2000" u="none" strike="noStrike" dirty="0">
                          <a:effectLst/>
                        </a:rPr>
                        <a:t>2</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0.0332%</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0.0842%</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9434557"/>
                  </a:ext>
                </a:extLst>
              </a:tr>
              <a:tr h="381000">
                <a:tc>
                  <a:txBody>
                    <a:bodyPr/>
                    <a:lstStyle/>
                    <a:p>
                      <a:pPr algn="ctr" fontAlgn="b"/>
                      <a:r>
                        <a:rPr lang="en-US" sz="2000" u="none" strike="noStrike">
                          <a:effectLst/>
                        </a:rPr>
                        <a:t>3</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0.0388%</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0.0760%</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2098044"/>
                  </a:ext>
                </a:extLst>
              </a:tr>
              <a:tr h="381000">
                <a:tc>
                  <a:txBody>
                    <a:bodyPr/>
                    <a:lstStyle/>
                    <a:p>
                      <a:pPr algn="ctr" fontAlgn="b"/>
                      <a:r>
                        <a:rPr lang="en-US" sz="2000" u="none" strike="noStrike">
                          <a:effectLst/>
                        </a:rPr>
                        <a:t>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0.0391%</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0.0752%</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4422809"/>
                  </a:ext>
                </a:extLst>
              </a:tr>
              <a:tr h="381000">
                <a:tc>
                  <a:txBody>
                    <a:bodyPr/>
                    <a:lstStyle/>
                    <a:p>
                      <a:pPr algn="ctr" fontAlgn="b"/>
                      <a:r>
                        <a:rPr lang="en-US" sz="2000" u="none" strike="noStrike">
                          <a:effectLst/>
                        </a:rPr>
                        <a:t>5</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0.0387%</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0.0729%</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9118377"/>
                  </a:ext>
                </a:extLst>
              </a:tr>
              <a:tr h="381000">
                <a:tc>
                  <a:txBody>
                    <a:bodyPr/>
                    <a:lstStyle/>
                    <a:p>
                      <a:pPr algn="ctr" fontAlgn="b"/>
                      <a:r>
                        <a:rPr lang="en-US" sz="2000" u="none" strike="noStrike">
                          <a:effectLst/>
                        </a:rPr>
                        <a:t>6</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0.0422%</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0.0717%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3542232"/>
                  </a:ext>
                </a:extLst>
              </a:tr>
              <a:tr h="381000">
                <a:tc>
                  <a:txBody>
                    <a:bodyPr/>
                    <a:lstStyle/>
                    <a:p>
                      <a:pPr algn="ctr" fontAlgn="b"/>
                      <a:r>
                        <a:rPr lang="en-US" sz="2000" u="none" strike="noStrike">
                          <a:effectLst/>
                        </a:rPr>
                        <a:t>7</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0.0439%</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0.0718%</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8843421"/>
                  </a:ext>
                </a:extLst>
              </a:tr>
              <a:tr h="381000">
                <a:tc>
                  <a:txBody>
                    <a:bodyPr/>
                    <a:lstStyle/>
                    <a:p>
                      <a:pPr algn="ctr" fontAlgn="b"/>
                      <a:r>
                        <a:rPr lang="en-US" sz="2000" u="none" strike="noStrike">
                          <a:effectLst/>
                        </a:rPr>
                        <a:t>8</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0.0517%</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0.0760%</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4819268"/>
                  </a:ext>
                </a:extLst>
              </a:tr>
              <a:tr h="381000">
                <a:tc>
                  <a:txBody>
                    <a:bodyPr/>
                    <a:lstStyle/>
                    <a:p>
                      <a:pPr algn="ctr" fontAlgn="b"/>
                      <a:r>
                        <a:rPr lang="en-US" sz="2000" u="none" strike="noStrike">
                          <a:effectLst/>
                        </a:rPr>
                        <a:t>9</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0.0521%</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0.0825%</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353174"/>
                  </a:ext>
                </a:extLst>
              </a:tr>
              <a:tr h="381000">
                <a:tc>
                  <a:txBody>
                    <a:bodyPr/>
                    <a:lstStyle/>
                    <a:p>
                      <a:pPr algn="ctr" fontAlgn="b"/>
                      <a:r>
                        <a:rPr lang="en-US" sz="2000" u="none" strike="noStrike">
                          <a:effectLst/>
                        </a:rPr>
                        <a:t>Best</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rPr>
                        <a:t>0.0646%</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0.0947%</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7566927"/>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840CF-AB9A-AB42-BCE1-7C51DD151447}"/>
              </a:ext>
            </a:extLst>
          </p:cNvPr>
          <p:cNvSpPr>
            <a:spLocks noGrp="1"/>
          </p:cNvSpPr>
          <p:nvPr>
            <p:ph type="title"/>
          </p:nvPr>
        </p:nvSpPr>
        <p:spPr>
          <a:xfrm>
            <a:off x="612775" y="228600"/>
            <a:ext cx="8153400" cy="990600"/>
          </a:xfrm>
        </p:spPr>
        <p:txBody>
          <a:bodyPr rtlCol="0">
            <a:normAutofit fontScale="90000"/>
          </a:bodyPr>
          <a:lstStyle/>
          <a:p>
            <a:pPr fontAlgn="auto">
              <a:spcAft>
                <a:spcPts val="0"/>
              </a:spcAft>
              <a:defRPr/>
            </a:pPr>
            <a:r>
              <a:rPr lang="en-US" dirty="0">
                <a:ea typeface="+mj-ea"/>
                <a:cs typeface="+mj-cs"/>
              </a:rPr>
              <a:t>3. Serial correlation in the medium term: Many months or a year</a:t>
            </a:r>
          </a:p>
        </p:txBody>
      </p:sp>
      <p:sp>
        <p:nvSpPr>
          <p:cNvPr id="8194" name="Content Placeholder 2">
            <a:extLst>
              <a:ext uri="{FF2B5EF4-FFF2-40B4-BE49-F238E27FC236}">
                <a16:creationId xmlns:a16="http://schemas.microsoft.com/office/drawing/2014/main" id="{84DEE8FA-5B16-5941-8FE5-D5E9AD0859D0}"/>
              </a:ext>
            </a:extLst>
          </p:cNvPr>
          <p:cNvSpPr>
            <a:spLocks noGrp="1"/>
          </p:cNvSpPr>
          <p:nvPr>
            <p:ph sz="quarter" idx="1"/>
          </p:nvPr>
        </p:nvSpPr>
        <p:spPr>
          <a:xfrm>
            <a:off x="612775" y="1600200"/>
            <a:ext cx="8153400" cy="4495800"/>
          </a:xfrm>
        </p:spPr>
        <p:txBody>
          <a:bodyPr/>
          <a:lstStyle/>
          <a:p>
            <a:pPr>
              <a:lnSpc>
                <a:spcPct val="80000"/>
              </a:lnSpc>
            </a:pPr>
            <a:r>
              <a:rPr lang="en-US" altLang="en-US" sz="2200" u="sng" dirty="0">
                <a:ea typeface="ＭＳ Ｐゴシック" panose="020B0600070205080204" pitchFamily="34" charset="-128"/>
              </a:rPr>
              <a:t>Positive correlation</a:t>
            </a:r>
            <a:r>
              <a:rPr lang="en-US" altLang="en-US" sz="2200" dirty="0">
                <a:ea typeface="ＭＳ Ｐゴシック" panose="020B0600070205080204" pitchFamily="34" charset="-128"/>
              </a:rPr>
              <a:t>: When time is defined as many months or a year, rather than a single month, there seems to be a tendency towards positive serial correlation. </a:t>
            </a:r>
          </a:p>
          <a:p>
            <a:pPr>
              <a:lnSpc>
                <a:spcPct val="80000"/>
              </a:lnSpc>
            </a:pPr>
            <a:r>
              <a:rPr lang="en-US" altLang="en-US" sz="2200" u="sng" dirty="0">
                <a:ea typeface="ＭＳ Ｐゴシック" panose="020B0600070205080204" pitchFamily="34" charset="-128"/>
              </a:rPr>
              <a:t>Momentum effect</a:t>
            </a:r>
            <a:r>
              <a:rPr lang="en-US" altLang="en-US" sz="2200" dirty="0">
                <a:ea typeface="ＭＳ Ｐゴシック" panose="020B0600070205080204" pitchFamily="34" charset="-128"/>
              </a:rPr>
              <a:t>: </a:t>
            </a:r>
            <a:r>
              <a:rPr lang="en-US" altLang="en-US" sz="2200" dirty="0" err="1">
                <a:ea typeface="ＭＳ Ｐゴシック" panose="020B0600070205080204" pitchFamily="34" charset="-128"/>
              </a:rPr>
              <a:t>Jegadeesh</a:t>
            </a:r>
            <a:r>
              <a:rPr lang="en-US" altLang="en-US" sz="2200" dirty="0">
                <a:ea typeface="ＭＳ Ｐゴシック" panose="020B0600070205080204" pitchFamily="34" charset="-128"/>
              </a:rPr>
              <a:t> and Titman present evidence of what they call “price momentum” in stock prices over time periods of several months – stocks that have gone up in the last six months tend to continue to go up whereas stocks that have gone down in the last six months tend to continue to go down.</a:t>
            </a:r>
          </a:p>
          <a:p>
            <a:pPr>
              <a:lnSpc>
                <a:spcPct val="80000"/>
              </a:lnSpc>
            </a:pPr>
            <a:r>
              <a:rPr lang="en-US" altLang="en-US" sz="2200" u="sng" dirty="0">
                <a:ea typeface="ＭＳ Ｐゴシック" panose="020B0600070205080204" pitchFamily="34" charset="-128"/>
              </a:rPr>
              <a:t>Evidence</a:t>
            </a:r>
            <a:r>
              <a:rPr lang="en-US" altLang="en-US" sz="2200" dirty="0">
                <a:ea typeface="ＭＳ Ｐゴシック" panose="020B0600070205080204" pitchFamily="34" charset="-128"/>
              </a:rPr>
              <a:t>: Between 1945 and 2010, if you classified stocks into deciles based upon price performance over the previous year, </a:t>
            </a:r>
            <a:r>
              <a:rPr lang="en-US" altLang="en-US" sz="2200" i="1" dirty="0">
                <a:ea typeface="ＭＳ Ｐゴシック" panose="020B0600070205080204" pitchFamily="34" charset="-128"/>
              </a:rPr>
              <a:t>the annual return you would have generated by buying the stocks in the the top decile and held for the next year was 16.5% higher than the return you would have earned on the stocks in the bottom decile</a:t>
            </a:r>
            <a:r>
              <a:rPr lang="en-US" altLang="en-US" sz="2200" dirty="0">
                <a:ea typeface="ＭＳ Ｐゴシック" panose="020B0600070205080204" pitchFamily="34" charset="-128"/>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BCEC2-5735-DD41-8DE1-BFB166E22487}"/>
              </a:ext>
            </a:extLst>
          </p:cNvPr>
          <p:cNvSpPr>
            <a:spLocks noGrp="1"/>
          </p:cNvSpPr>
          <p:nvPr>
            <p:ph type="title"/>
          </p:nvPr>
        </p:nvSpPr>
        <p:spPr>
          <a:xfrm>
            <a:off x="612775" y="228600"/>
            <a:ext cx="8153400" cy="990600"/>
          </a:xfrm>
        </p:spPr>
        <p:txBody>
          <a:bodyPr rtlCol="0">
            <a:normAutofit/>
          </a:bodyPr>
          <a:lstStyle/>
          <a:p>
            <a:pPr fontAlgn="auto">
              <a:spcAft>
                <a:spcPts val="0"/>
              </a:spcAft>
              <a:defRPr/>
            </a:pPr>
            <a:r>
              <a:rPr lang="en-US" dirty="0">
                <a:ea typeface="+mj-ea"/>
                <a:cs typeface="+mj-cs"/>
              </a:rPr>
              <a:t>Annual returns from momentum classes</a:t>
            </a:r>
          </a:p>
        </p:txBody>
      </p:sp>
      <p:pic>
        <p:nvPicPr>
          <p:cNvPr id="9218" name="Content Placeholder 3">
            <a:extLst>
              <a:ext uri="{FF2B5EF4-FFF2-40B4-BE49-F238E27FC236}">
                <a16:creationId xmlns:a16="http://schemas.microsoft.com/office/drawing/2014/main" id="{3C1C41A7-ACE1-2543-B60F-144796AF5BF5}"/>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911C2DB1-874E-594D-8074-F2658C90C1DC}"/>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More “evidence” on momentum</a:t>
            </a:r>
          </a:p>
        </p:txBody>
      </p:sp>
      <p:sp>
        <p:nvSpPr>
          <p:cNvPr id="3" name="Content Placeholder 2">
            <a:extLst>
              <a:ext uri="{FF2B5EF4-FFF2-40B4-BE49-F238E27FC236}">
                <a16:creationId xmlns:a16="http://schemas.microsoft.com/office/drawing/2014/main" id="{57B72AF1-B626-A749-BCEF-6E9852F06F97}"/>
              </a:ext>
            </a:extLst>
          </p:cNvPr>
          <p:cNvSpPr>
            <a:spLocks noGrp="1"/>
          </p:cNvSpPr>
          <p:nvPr>
            <p:ph sz="quarter" idx="1"/>
          </p:nvPr>
        </p:nvSpPr>
        <p:spPr>
          <a:xfrm>
            <a:off x="612775" y="1600200"/>
            <a:ext cx="8153400" cy="4495800"/>
          </a:xfrm>
        </p:spPr>
        <p:txBody>
          <a:bodyPr>
            <a:normAutofit fontScale="92500"/>
          </a:bodyPr>
          <a:lstStyle/>
          <a:p>
            <a:pPr marL="514350" indent="-514350">
              <a:lnSpc>
                <a:spcPct val="80000"/>
              </a:lnSpc>
              <a:buFont typeface="Calibri" panose="020F0502020204030204" pitchFamily="34" charset="0"/>
              <a:buAutoNum type="arabicPeriod"/>
              <a:defRPr/>
            </a:pPr>
            <a:r>
              <a:rPr lang="en-US" altLang="en-US" sz="2400" u="sng" dirty="0">
                <a:ea typeface="ＭＳ Ｐゴシック" panose="020B0600070205080204" pitchFamily="34" charset="-128"/>
              </a:rPr>
              <a:t>Volume effect</a:t>
            </a:r>
            <a:r>
              <a:rPr lang="en-US" altLang="en-US" sz="2400" dirty="0">
                <a:ea typeface="ＭＳ Ｐゴシック" panose="020B0600070205080204" pitchFamily="34" charset="-128"/>
              </a:rPr>
              <a:t>: Momentum accompanied by </a:t>
            </a:r>
            <a:r>
              <a:rPr lang="en-US" altLang="en-US" sz="2400" i="1" dirty="0">
                <a:ea typeface="ＭＳ Ｐゴシック" panose="020B0600070205080204" pitchFamily="34" charset="-128"/>
              </a:rPr>
              <a:t>higher trading volume is stronger and more sustained </a:t>
            </a:r>
            <a:r>
              <a:rPr lang="en-US" altLang="en-US" sz="2400" dirty="0">
                <a:ea typeface="ＭＳ Ｐゴシック" panose="020B0600070205080204" pitchFamily="34" charset="-128"/>
              </a:rPr>
              <a:t>than momentum with low trading volume.</a:t>
            </a:r>
          </a:p>
          <a:p>
            <a:pPr marL="514350" indent="-514350">
              <a:lnSpc>
                <a:spcPct val="80000"/>
              </a:lnSpc>
              <a:buFont typeface="Calibri" panose="020F0502020204030204" pitchFamily="34" charset="0"/>
              <a:buAutoNum type="arabicPeriod"/>
              <a:defRPr/>
            </a:pPr>
            <a:r>
              <a:rPr lang="en-US" altLang="en-US" sz="2400" u="sng" dirty="0">
                <a:ea typeface="ＭＳ Ｐゴシック" panose="020B0600070205080204" pitchFamily="34" charset="-128"/>
              </a:rPr>
              <a:t>Size effect</a:t>
            </a:r>
            <a:r>
              <a:rPr lang="en-US" altLang="en-US" sz="2400" dirty="0">
                <a:ea typeface="ＭＳ Ｐゴシック" panose="020B0600070205080204" pitchFamily="34" charset="-128"/>
              </a:rPr>
              <a:t>:  While earlier studies suggest that momentum is </a:t>
            </a:r>
            <a:r>
              <a:rPr lang="en-US" altLang="en-US" sz="2400" i="1" dirty="0">
                <a:ea typeface="ＭＳ Ｐゴシック" panose="020B0600070205080204" pitchFamily="34" charset="-128"/>
              </a:rPr>
              <a:t>stronger at small market cap </a:t>
            </a:r>
            <a:r>
              <a:rPr lang="en-US" altLang="en-US" sz="2400" dirty="0">
                <a:ea typeface="ＭＳ Ｐゴシック" panose="020B0600070205080204" pitchFamily="34" charset="-128"/>
              </a:rPr>
              <a:t>companies, a more recent study that looks at US stocks from 1926 to 2009 finds </a:t>
            </a:r>
            <a:r>
              <a:rPr lang="en-US" altLang="en-US" sz="2400" i="1" dirty="0">
                <a:ea typeface="ＭＳ Ｐゴシック" panose="020B0600070205080204" pitchFamily="34" charset="-128"/>
              </a:rPr>
              <a:t>the relationship to be a weak one</a:t>
            </a:r>
            <a:r>
              <a:rPr lang="en-US" altLang="en-US" sz="2400" dirty="0">
                <a:ea typeface="ＭＳ Ｐゴシック" panose="020B0600070205080204" pitchFamily="34" charset="-128"/>
              </a:rPr>
              <a:t>, though it does confirm that there are sub periods where momentum and firm size are correlated.</a:t>
            </a:r>
          </a:p>
          <a:p>
            <a:pPr marL="514350" indent="-514350">
              <a:lnSpc>
                <a:spcPct val="80000"/>
              </a:lnSpc>
              <a:buFont typeface="Calibri" panose="020F0502020204030204" pitchFamily="34" charset="0"/>
              <a:buAutoNum type="arabicPeriod"/>
              <a:defRPr/>
            </a:pPr>
            <a:r>
              <a:rPr lang="en-US" altLang="en-US" sz="2400" u="sng" dirty="0">
                <a:ea typeface="ＭＳ Ｐゴシック" panose="020B0600070205080204" pitchFamily="34" charset="-128"/>
              </a:rPr>
              <a:t>Upside vs Downside</a:t>
            </a:r>
            <a:r>
              <a:rPr lang="en-US" altLang="en-US" sz="2400" dirty="0">
                <a:ea typeface="ＭＳ Ｐゴシック" panose="020B0600070205080204" pitchFamily="34" charset="-128"/>
              </a:rPr>
              <a:t>: The </a:t>
            </a:r>
            <a:r>
              <a:rPr lang="en-US" altLang="en-US" sz="2400" i="1" dirty="0">
                <a:ea typeface="ＭＳ Ｐゴシック" panose="020B0600070205080204" pitchFamily="34" charset="-128"/>
              </a:rPr>
              <a:t>conclusions seem to vary</a:t>
            </a:r>
            <a:r>
              <a:rPr lang="en-US" altLang="en-US" sz="2400" dirty="0">
                <a:ea typeface="ＭＳ Ｐゴシック" panose="020B0600070205080204" pitchFamily="34" charset="-128"/>
              </a:rPr>
              <a:t>, depending on the time period examined, with upside momentum dominating over very long time periods (1926-2009) and downside momentum winning out over some sub-periods (1980-1996).</a:t>
            </a:r>
          </a:p>
          <a:p>
            <a:pPr marL="514350" indent="-514350">
              <a:lnSpc>
                <a:spcPct val="80000"/>
              </a:lnSpc>
              <a:buFont typeface="Calibri" panose="020F0502020204030204" pitchFamily="34" charset="0"/>
              <a:buAutoNum type="arabicPeriod"/>
              <a:defRPr/>
            </a:pPr>
            <a:r>
              <a:rPr lang="en-US" altLang="en-US" sz="2400" u="sng" dirty="0">
                <a:ea typeface="ＭＳ Ｐゴシック" panose="020B0600070205080204" pitchFamily="34" charset="-128"/>
              </a:rPr>
              <a:t>Growth effect</a:t>
            </a:r>
            <a:r>
              <a:rPr lang="en-US" altLang="en-US" sz="2400" dirty="0">
                <a:ea typeface="ＭＳ Ｐゴシック" panose="020B0600070205080204" pitchFamily="34" charset="-128"/>
              </a:rPr>
              <a:t>: Price momentum is more sustained and stronger for </a:t>
            </a:r>
            <a:r>
              <a:rPr lang="en-US" altLang="en-US" sz="2400" i="1" dirty="0">
                <a:ea typeface="ＭＳ Ｐゴシック" panose="020B0600070205080204" pitchFamily="34" charset="-128"/>
              </a:rPr>
              <a:t>higher growth companies </a:t>
            </a:r>
            <a:r>
              <a:rPr lang="en-US" altLang="en-US" sz="2400" dirty="0">
                <a:ea typeface="ＭＳ Ｐゴシック" panose="020B0600070205080204" pitchFamily="34" charset="-128"/>
              </a:rPr>
              <a:t>with </a:t>
            </a:r>
            <a:r>
              <a:rPr lang="en-US" altLang="en-US" sz="2400" i="1" dirty="0">
                <a:ea typeface="ＭＳ Ｐゴシック" panose="020B0600070205080204" pitchFamily="34" charset="-128"/>
              </a:rPr>
              <a:t>higher price to book ratios </a:t>
            </a:r>
            <a:r>
              <a:rPr lang="en-US" altLang="en-US" sz="2400" dirty="0">
                <a:ea typeface="ＭＳ Ｐゴシック" panose="020B0600070205080204" pitchFamily="34" charset="-128"/>
              </a:rPr>
              <a:t>than for more mature companies with lower price to book ratios.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D50ED58B-BAF4-3B4C-B0A9-204BEBAEB084}"/>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dirty="0">
                <a:ea typeface="+mj-ea"/>
                <a:cs typeface="+mj-cs"/>
              </a:rPr>
              <a:t>4. Long Term Serial Correlation: Over many years</a:t>
            </a:r>
          </a:p>
        </p:txBody>
      </p:sp>
      <p:pic>
        <p:nvPicPr>
          <p:cNvPr id="11266" name="Picture 4">
            <a:extLst>
              <a:ext uri="{FF2B5EF4-FFF2-40B4-BE49-F238E27FC236}">
                <a16:creationId xmlns:a16="http://schemas.microsoft.com/office/drawing/2014/main" id="{2F972FD5-5664-0848-852B-D30DBABC4424}"/>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12775" y="1589088"/>
            <a:ext cx="7388225" cy="5040312"/>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FC851-EC7D-3A49-A682-BC8617FB6DB0}"/>
              </a:ext>
            </a:extLst>
          </p:cNvPr>
          <p:cNvSpPr>
            <a:spLocks noGrp="1"/>
          </p:cNvSpPr>
          <p:nvPr>
            <p:ph type="title"/>
          </p:nvPr>
        </p:nvSpPr>
        <p:spPr>
          <a:xfrm>
            <a:off x="612775" y="228600"/>
            <a:ext cx="8153400" cy="990600"/>
          </a:xfrm>
        </p:spPr>
        <p:txBody>
          <a:bodyPr>
            <a:normAutofit fontScale="90000"/>
          </a:bodyPr>
          <a:lstStyle/>
          <a:p>
            <a:pPr>
              <a:defRPr/>
            </a:pPr>
            <a:r>
              <a:rPr lang="en-US" altLang="en-US" sz="4000">
                <a:ea typeface="ＭＳ Ｐゴシック" panose="020B0600070205080204" pitchFamily="34" charset="-128"/>
              </a:rPr>
              <a:t>The tipping point… Momentum works, until it does not..</a:t>
            </a:r>
          </a:p>
        </p:txBody>
      </p:sp>
      <p:pic>
        <p:nvPicPr>
          <p:cNvPr id="12290" name="Content Placeholder 3">
            <a:extLst>
              <a:ext uri="{FF2B5EF4-FFF2-40B4-BE49-F238E27FC236}">
                <a16:creationId xmlns:a16="http://schemas.microsoft.com/office/drawing/2014/main" id="{50D502D4-FF33-B140-8544-5DD7943F4FE7}"/>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CD4F2248-EE54-FA46-9CA1-FAA80F43D828}"/>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Extreme Momentum: Bubbles..</a:t>
            </a:r>
          </a:p>
        </p:txBody>
      </p:sp>
      <p:sp>
        <p:nvSpPr>
          <p:cNvPr id="3" name="Content Placeholder 2">
            <a:extLst>
              <a:ext uri="{FF2B5EF4-FFF2-40B4-BE49-F238E27FC236}">
                <a16:creationId xmlns:a16="http://schemas.microsoft.com/office/drawing/2014/main" id="{1AE73334-F165-A74F-854B-C5192EDFE6C7}"/>
              </a:ext>
            </a:extLst>
          </p:cNvPr>
          <p:cNvSpPr>
            <a:spLocks noGrp="1"/>
          </p:cNvSpPr>
          <p:nvPr>
            <p:ph sz="quarter" idx="1"/>
          </p:nvPr>
        </p:nvSpPr>
        <p:spPr>
          <a:xfrm>
            <a:off x="612775" y="1600200"/>
            <a:ext cx="8153400" cy="4495800"/>
          </a:xfrm>
        </p:spPr>
        <p:txBody>
          <a:bodyPr rtlCol="0">
            <a:normAutofit lnSpcReduction="10000"/>
          </a:bodyPr>
          <a:lstStyle/>
          <a:p>
            <a:pPr fontAlgn="auto">
              <a:spcAft>
                <a:spcPts val="0"/>
              </a:spcAft>
              <a:buFont typeface="Arial"/>
              <a:buChar char="•"/>
              <a:defRPr/>
            </a:pPr>
            <a:r>
              <a:rPr lang="en-US">
                <a:ea typeface="+mn-ea"/>
                <a:cs typeface="+mn-cs"/>
              </a:rPr>
              <a:t>Looking at the evidence on price patterns, there is evidence of both price momentum (in the medium term) and price reversal (in the short and really long term). </a:t>
            </a:r>
          </a:p>
          <a:p>
            <a:pPr fontAlgn="auto">
              <a:spcAft>
                <a:spcPts val="0"/>
              </a:spcAft>
              <a:buFont typeface="Arial"/>
              <a:buChar char="•"/>
              <a:defRPr/>
            </a:pPr>
            <a:r>
              <a:rPr lang="en-US">
                <a:ea typeface="+mn-ea"/>
                <a:cs typeface="+mn-cs"/>
              </a:rPr>
              <a:t>Read together, you have the basis for price bubbles: the momentum creates the bubble and the crash represents the reversal. </a:t>
            </a:r>
          </a:p>
          <a:p>
            <a:pPr fontAlgn="auto">
              <a:spcAft>
                <a:spcPts val="0"/>
              </a:spcAft>
              <a:buFont typeface="Arial"/>
              <a:buChar char="•"/>
              <a:defRPr/>
            </a:pPr>
            <a:r>
              <a:rPr lang="en-US">
                <a:ea typeface="+mn-ea"/>
                <a:cs typeface="+mn-cs"/>
              </a:rPr>
              <a:t>Through the centuries, markets have boomed and busted, and in the aftermath of every bust, irrational investors have been blamed for the crash. </a:t>
            </a:r>
            <a:endParaRPr lang="en-US" dirty="0">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EC37329E-72E8-2D44-B1CB-A2FCADF66B9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Blooper versus Bubble</a:t>
            </a:r>
          </a:p>
        </p:txBody>
      </p:sp>
      <p:sp>
        <p:nvSpPr>
          <p:cNvPr id="14338" name="Rectangle 3">
            <a:extLst>
              <a:ext uri="{FF2B5EF4-FFF2-40B4-BE49-F238E27FC236}">
                <a16:creationId xmlns:a16="http://schemas.microsoft.com/office/drawing/2014/main" id="{C9D82FD1-8753-B849-A6B1-8E35BA6501F7}"/>
              </a:ext>
            </a:extLst>
          </p:cNvPr>
          <p:cNvSpPr>
            <a:spLocks noGrp="1"/>
          </p:cNvSpPr>
          <p:nvPr>
            <p:ph sz="quarter" idx="1"/>
          </p:nvPr>
        </p:nvSpPr>
        <p:spPr>
          <a:xfrm>
            <a:off x="612775" y="1600200"/>
            <a:ext cx="8153400" cy="4495800"/>
          </a:xfrm>
        </p:spPr>
        <p:txBody>
          <a:bodyPr/>
          <a:lstStyle/>
          <a:p>
            <a:pPr>
              <a:lnSpc>
                <a:spcPct val="80000"/>
              </a:lnSpc>
            </a:pPr>
            <a:r>
              <a:rPr lang="en-US" altLang="en-US" sz="2000">
                <a:ea typeface="ＭＳ Ｐゴシック" panose="020B0600070205080204" pitchFamily="34" charset="-128"/>
              </a:rPr>
              <a:t>Blooper</a:t>
            </a:r>
          </a:p>
          <a:p>
            <a:pPr lvl="1">
              <a:lnSpc>
                <a:spcPct val="80000"/>
              </a:lnSpc>
            </a:pPr>
            <a:r>
              <a:rPr lang="en-US" altLang="en-US" sz="1800">
                <a:ea typeface="ＭＳ Ｐゴシック" panose="020B0600070205080204" pitchFamily="34" charset="-128"/>
              </a:rPr>
              <a:t>Rational markets can make mistakes. Assessments of value are based upon expectations, which are formed with the information that is available at the time of the assessments.You will be wrong a lot of the time and very wrong some of the time.</a:t>
            </a:r>
          </a:p>
          <a:p>
            <a:pPr lvl="1">
              <a:lnSpc>
                <a:spcPct val="80000"/>
              </a:lnSpc>
            </a:pPr>
            <a:r>
              <a:rPr lang="en-US" altLang="en-US" sz="1800">
                <a:ea typeface="ＭＳ Ｐゴシック" panose="020B0600070205080204" pitchFamily="34" charset="-128"/>
              </a:rPr>
              <a:t>It is therefore entirely possible and very likely, even in an efficient market, to see significant pricing errors.</a:t>
            </a:r>
          </a:p>
          <a:p>
            <a:pPr>
              <a:lnSpc>
                <a:spcPct val="80000"/>
              </a:lnSpc>
            </a:pPr>
            <a:r>
              <a:rPr lang="en-US" altLang="en-US" sz="2000">
                <a:ea typeface="ＭＳ Ｐゴシック" panose="020B0600070205080204" pitchFamily="34" charset="-128"/>
              </a:rPr>
              <a:t>Bubble</a:t>
            </a:r>
          </a:p>
          <a:p>
            <a:pPr lvl="1">
              <a:lnSpc>
                <a:spcPct val="80000"/>
              </a:lnSpc>
            </a:pPr>
            <a:r>
              <a:rPr lang="en-US" altLang="en-US" sz="1800">
                <a:ea typeface="ＭＳ Ｐゴシック" panose="020B0600070205080204" pitchFamily="34" charset="-128"/>
              </a:rPr>
              <a:t>A bubble is a willful error, suggestive of irrational behavior at some level.</a:t>
            </a:r>
          </a:p>
          <a:p>
            <a:pPr lvl="1">
              <a:lnSpc>
                <a:spcPct val="80000"/>
              </a:lnSpc>
            </a:pPr>
            <a:r>
              <a:rPr lang="en-US" altLang="en-US" sz="1800">
                <a:ea typeface="ＭＳ Ｐゴシック" panose="020B0600070205080204" pitchFamily="34" charset="-128"/>
              </a:rPr>
              <a:t>This irrational behavior manifests itself as an unwillingness or incapacity on the part of investors in the market to face up to reality. </a:t>
            </a:r>
          </a:p>
          <a:p>
            <a:pPr>
              <a:lnSpc>
                <a:spcPct val="80000"/>
              </a:lnSpc>
            </a:pPr>
            <a:r>
              <a:rPr lang="en-US" altLang="en-US" sz="2000">
                <a:ea typeface="ＭＳ Ｐゴシック" panose="020B0600070205080204" pitchFamily="34" charset="-128"/>
              </a:rPr>
              <a:t>Separating bloopers from bubbles is difficult. There is a tendency on the part of some (the anti-market efficiency crowd) to view all big price adjustments as evidence of bubbles, just as there is a tendency on the part of the others (the true believers in market efficiency) to view all big price adjustments as evidence of bloopers.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15036-B60C-BD45-A6ED-12E665778C08}"/>
              </a:ext>
            </a:extLst>
          </p:cNvPr>
          <p:cNvSpPr>
            <a:spLocks noGrp="1"/>
          </p:cNvSpPr>
          <p:nvPr>
            <p:ph type="title"/>
          </p:nvPr>
        </p:nvSpPr>
        <p:spPr/>
        <p:txBody>
          <a:bodyPr/>
          <a:lstStyle/>
          <a:p>
            <a:r>
              <a:rPr lang="en-US" dirty="0"/>
              <a:t>The Bottom Line</a:t>
            </a:r>
          </a:p>
        </p:txBody>
      </p:sp>
      <p:sp>
        <p:nvSpPr>
          <p:cNvPr id="3" name="Content Placeholder 2">
            <a:extLst>
              <a:ext uri="{FF2B5EF4-FFF2-40B4-BE49-F238E27FC236}">
                <a16:creationId xmlns:a16="http://schemas.microsoft.com/office/drawing/2014/main" id="{F8617CDF-ADF4-554D-B8AA-D06E53D14AF8}"/>
              </a:ext>
            </a:extLst>
          </p:cNvPr>
          <p:cNvSpPr>
            <a:spLocks noGrp="1"/>
          </p:cNvSpPr>
          <p:nvPr>
            <p:ph sz="quarter" idx="1"/>
          </p:nvPr>
        </p:nvSpPr>
        <p:spPr/>
        <p:txBody>
          <a:bodyPr>
            <a:normAutofit fontScale="92500" lnSpcReduction="20000"/>
          </a:bodyPr>
          <a:lstStyle/>
          <a:p>
            <a:r>
              <a:rPr lang="en-US" dirty="0"/>
              <a:t>Are stock prices correlated over time? Yes, but in what direction and how much depends on your time horizon and the the type of stock that you are looking at.</a:t>
            </a:r>
          </a:p>
          <a:p>
            <a:pPr lvl="1"/>
            <a:r>
              <a:rPr lang="en-US" dirty="0"/>
              <a:t>With shorter time horizons (days to months), momentum strategies, where you buy past period winners and sell past period losers seems to win out.</a:t>
            </a:r>
          </a:p>
          <a:p>
            <a:pPr lvl="1"/>
            <a:r>
              <a:rPr lang="en-US" dirty="0"/>
              <a:t>As the time horizon lengthens to years, reversal strategies seem to be better, where you sell past period winners and buy past losers.</a:t>
            </a:r>
          </a:p>
          <a:p>
            <a:pPr lvl="1"/>
            <a:r>
              <a:rPr lang="en-US" dirty="0"/>
              <a:t>With both these strategies, the risk is that you are off on your timing.</a:t>
            </a:r>
          </a:p>
          <a:p>
            <a:r>
              <a:rPr lang="en-US" dirty="0"/>
              <a:t>All these strategies work better of less liquid, higher growth and smaller cap stocks than on larger cap, more </a:t>
            </a:r>
            <a:r>
              <a:rPr lang="en-US"/>
              <a:t>liquid stocks.</a:t>
            </a:r>
            <a:endParaRPr lang="en-US" dirty="0"/>
          </a:p>
        </p:txBody>
      </p:sp>
    </p:spTree>
    <p:extLst>
      <p:ext uri="{BB962C8B-B14F-4D97-AF65-F5344CB8AC3E}">
        <p14:creationId xmlns:p14="http://schemas.microsoft.com/office/powerpoint/2010/main" val="22078988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328</TotalTime>
  <Words>1266</Words>
  <Application>Microsoft Macintosh PowerPoint</Application>
  <PresentationFormat>On-screen Show (4:3)</PresentationFormat>
  <Paragraphs>86</Paragraphs>
  <Slides>14</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2" baseType="lpstr">
      <vt:lpstr>ＭＳ Ｐゴシック</vt:lpstr>
      <vt:lpstr>Arial</vt:lpstr>
      <vt:lpstr>Calibri</vt:lpstr>
      <vt:lpstr>Times</vt:lpstr>
      <vt:lpstr>Wingdings</vt:lpstr>
      <vt:lpstr>Wingdings 2</vt:lpstr>
      <vt:lpstr>Basic</vt:lpstr>
      <vt:lpstr>Document</vt:lpstr>
      <vt:lpstr>Price patterns, charts and technical analysis: The momentum studies</vt:lpstr>
      <vt:lpstr>The Random Walk Hypothesis</vt:lpstr>
      <vt:lpstr>The Basis for Price Patterns</vt:lpstr>
      <vt:lpstr>The Empirical Evidence on Price Patterns</vt:lpstr>
      <vt:lpstr>1. Serial Correlation in really short-term returns (minutes &amp; hours)</vt:lpstr>
      <vt:lpstr>2. Serial correlation in the short term (days): Daily Return Predictability from 1926-2018</vt:lpstr>
      <vt:lpstr>3. Serial correlation in the medium term: Many months or a year</vt:lpstr>
      <vt:lpstr>Annual returns from momentum classes</vt:lpstr>
      <vt:lpstr>More “evidence” on momentum</vt:lpstr>
      <vt:lpstr>4. Long Term Serial Correlation: Over many years</vt:lpstr>
      <vt:lpstr>The tipping point… Momentum works, until it does not..</vt:lpstr>
      <vt:lpstr>Extreme Momentum: Bubbles..</vt:lpstr>
      <vt:lpstr>Blooper versus Bubble</vt:lpstr>
      <vt:lpstr>The Bottom Line</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Charting and Technical Analysis</dc:title>
  <dc:creator>Aswath Damodaran</dc:creator>
  <cp:lastModifiedBy>Kiran Damodaran</cp:lastModifiedBy>
  <cp:revision>49</cp:revision>
  <cp:lastPrinted>2012-06-27T21:05:30Z</cp:lastPrinted>
  <dcterms:created xsi:type="dcterms:W3CDTF">1998-07-20T17:23:10Z</dcterms:created>
  <dcterms:modified xsi:type="dcterms:W3CDTF">2019-08-19T14:08:41Z</dcterms:modified>
</cp:coreProperties>
</file>