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53" r:id="rId1"/>
  </p:sldMasterIdLst>
  <p:notesMasterIdLst>
    <p:notesMasterId r:id="rId14"/>
  </p:notesMasterIdLst>
  <p:handoutMasterIdLst>
    <p:handoutMasterId r:id="rId15"/>
  </p:handoutMasterIdLst>
  <p:sldIdLst>
    <p:sldId id="256" r:id="rId2"/>
    <p:sldId id="263" r:id="rId3"/>
    <p:sldId id="320" r:id="rId4"/>
    <p:sldId id="309" r:id="rId5"/>
    <p:sldId id="296" r:id="rId6"/>
    <p:sldId id="310" r:id="rId7"/>
    <p:sldId id="312" r:id="rId8"/>
    <p:sldId id="311" r:id="rId9"/>
    <p:sldId id="322" r:id="rId10"/>
    <p:sldId id="321" r:id="rId11"/>
    <p:sldId id="313" r:id="rId12"/>
    <p:sldId id="323"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DownloadAugust2015/Berkshire%20Hathaway%20Inc%20NYSE%20BRK%20A%20Financials%20Historical%20Capitalization.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Berkshire Hathaway: The Fading Buffett Premium</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5"/>
          <c:order val="2"/>
          <c:tx>
            <c:strRef>
              <c:f>Sheet3!$A$6</c:f>
              <c:strCache>
                <c:ptCount val="1"/>
                <c:pt idx="0">
                  <c:v>P/BV Ratio</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Sheet3!$B$6:$X$6</c:f>
              <c:numCache>
                <c:formatCode>0.00</c:formatCode>
                <c:ptCount val="23"/>
                <c:pt idx="0">
                  <c:v>1.8352273806060271</c:v>
                </c:pt>
                <c:pt idx="1">
                  <c:v>2.2711978947368419</c:v>
                </c:pt>
                <c:pt idx="2">
                  <c:v>2.4242867128271608</c:v>
                </c:pt>
                <c:pt idx="3">
                  <c:v>1.9042706637411799</c:v>
                </c:pt>
                <c:pt idx="4">
                  <c:v>2.6161325887776199</c:v>
                </c:pt>
                <c:pt idx="5">
                  <c:v>1.9112218035120121</c:v>
                </c:pt>
                <c:pt idx="6">
                  <c:v>1.33268951931234</c:v>
                </c:pt>
                <c:pt idx="7">
                  <c:v>1.618342041798976</c:v>
                </c:pt>
                <c:pt idx="8">
                  <c:v>1.8700043948231231</c:v>
                </c:pt>
                <c:pt idx="9">
                  <c:v>1.5680699658791011</c:v>
                </c:pt>
                <c:pt idx="10">
                  <c:v>1.8249853786921999</c:v>
                </c:pt>
                <c:pt idx="11">
                  <c:v>1.6091458434109429</c:v>
                </c:pt>
                <c:pt idx="12">
                  <c:v>1.51913510089196</c:v>
                </c:pt>
                <c:pt idx="13">
                  <c:v>1.517025877918077</c:v>
                </c:pt>
                <c:pt idx="14">
                  <c:v>1.796821061209446</c:v>
                </c:pt>
                <c:pt idx="15">
                  <c:v>1.0659964559107511</c:v>
                </c:pt>
                <c:pt idx="16">
                  <c:v>1.5426669691766719</c:v>
                </c:pt>
                <c:pt idx="17">
                  <c:v>1.374171707153663</c:v>
                </c:pt>
                <c:pt idx="18">
                  <c:v>1.2053567285047011</c:v>
                </c:pt>
                <c:pt idx="19">
                  <c:v>1.3388997706065111</c:v>
                </c:pt>
                <c:pt idx="20">
                  <c:v>1.2914354495966469</c:v>
                </c:pt>
                <c:pt idx="21">
                  <c:v>1.508346491976517</c:v>
                </c:pt>
                <c:pt idx="22">
                  <c:v>1.2974447708863239</c:v>
                </c:pt>
              </c:numCache>
            </c:numRef>
          </c:val>
          <c:extLst>
            <c:ext xmlns:c16="http://schemas.microsoft.com/office/drawing/2014/chart" uri="{C3380CC4-5D6E-409C-BE32-E72D297353CC}">
              <c16:uniqueId val="{00000000-5BEF-3246-B7B9-677DC6DE081B}"/>
            </c:ext>
          </c:extLst>
        </c:ser>
        <c:dLbls>
          <c:showLegendKey val="0"/>
          <c:showVal val="0"/>
          <c:showCatName val="0"/>
          <c:showSerName val="0"/>
          <c:showPercent val="0"/>
          <c:showBubbleSize val="0"/>
        </c:dLbls>
        <c:gapWidth val="150"/>
        <c:axId val="1137374624"/>
        <c:axId val="1137372848"/>
      </c:barChart>
      <c:lineChart>
        <c:grouping val="standard"/>
        <c:varyColors val="0"/>
        <c:ser>
          <c:idx val="1"/>
          <c:order val="0"/>
          <c:tx>
            <c:strRef>
              <c:f>Sheet3!$A$2</c:f>
              <c:strCache>
                <c:ptCount val="1"/>
                <c:pt idx="0">
                  <c:v>Market Cap</c:v>
                </c:pt>
              </c:strCache>
            </c:strRef>
          </c:tx>
          <c:spPr>
            <a:ln w="28575" cap="rnd">
              <a:solidFill>
                <a:schemeClr val="accent2"/>
              </a:solidFill>
              <a:round/>
            </a:ln>
            <a:effectLst/>
          </c:spPr>
          <c:marker>
            <c:symbol val="none"/>
          </c:marker>
          <c:cat>
            <c:numRef>
              <c:f>Sheet3!$B$1:$X$1</c:f>
              <c:numCache>
                <c:formatCode>0</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numCache>
            </c:numRef>
          </c:cat>
          <c:val>
            <c:numRef>
              <c:f>Sheet3!$B$2:$X$2</c:f>
              <c:numCache>
                <c:formatCode>_("$"* #,##0_);_("$"* \(#,##0\);_("$"* "-"??_);_(@_)</c:formatCode>
                <c:ptCount val="23"/>
                <c:pt idx="0">
                  <c:v>19138.4375</c:v>
                </c:pt>
                <c:pt idx="1">
                  <c:v>26970.474999999999</c:v>
                </c:pt>
                <c:pt idx="2">
                  <c:v>40579.408000000003</c:v>
                </c:pt>
                <c:pt idx="3">
                  <c:v>44610.015850000003</c:v>
                </c:pt>
                <c:pt idx="4">
                  <c:v>82290.450579999597</c:v>
                </c:pt>
                <c:pt idx="5">
                  <c:v>109709.865187</c:v>
                </c:pt>
                <c:pt idx="6">
                  <c:v>76977.479324999993</c:v>
                </c:pt>
                <c:pt idx="7">
                  <c:v>99890.544188</c:v>
                </c:pt>
                <c:pt idx="8">
                  <c:v>108366.75468</c:v>
                </c:pt>
                <c:pt idx="9">
                  <c:v>100414.496405</c:v>
                </c:pt>
                <c:pt idx="10">
                  <c:v>141611.56544499999</c:v>
                </c:pt>
                <c:pt idx="11">
                  <c:v>138225.62794899999</c:v>
                </c:pt>
                <c:pt idx="12">
                  <c:v>138976.55557</c:v>
                </c:pt>
                <c:pt idx="13">
                  <c:v>164474.42865799999</c:v>
                </c:pt>
                <c:pt idx="14">
                  <c:v>216935.59718300001</c:v>
                </c:pt>
                <c:pt idx="15">
                  <c:v>116478.234748</c:v>
                </c:pt>
                <c:pt idx="16">
                  <c:v>202246.72499300001</c:v>
                </c:pt>
                <c:pt idx="17">
                  <c:v>216181.94462600001</c:v>
                </c:pt>
                <c:pt idx="18">
                  <c:v>198703.056694</c:v>
                </c:pt>
                <c:pt idx="19">
                  <c:v>251240.52525499999</c:v>
                </c:pt>
                <c:pt idx="20">
                  <c:v>286556.61191099999</c:v>
                </c:pt>
                <c:pt idx="21">
                  <c:v>362259.576978</c:v>
                </c:pt>
                <c:pt idx="22">
                  <c:v>331562.01120000001</c:v>
                </c:pt>
              </c:numCache>
            </c:numRef>
          </c:val>
          <c:smooth val="0"/>
          <c:extLst>
            <c:ext xmlns:c16="http://schemas.microsoft.com/office/drawing/2014/chart" uri="{C3380CC4-5D6E-409C-BE32-E72D297353CC}">
              <c16:uniqueId val="{00000001-5BEF-3246-B7B9-677DC6DE081B}"/>
            </c:ext>
          </c:extLst>
        </c:ser>
        <c:ser>
          <c:idx val="2"/>
          <c:order val="1"/>
          <c:tx>
            <c:strRef>
              <c:f>Sheet3!$A$3</c:f>
              <c:strCache>
                <c:ptCount val="1"/>
                <c:pt idx="0">
                  <c:v>BV of Equity</c:v>
                </c:pt>
              </c:strCache>
            </c:strRef>
          </c:tx>
          <c:spPr>
            <a:ln w="28575" cap="rnd">
              <a:solidFill>
                <a:schemeClr val="accent3"/>
              </a:solidFill>
              <a:round/>
            </a:ln>
            <a:effectLst/>
          </c:spPr>
          <c:marker>
            <c:symbol val="none"/>
          </c:marker>
          <c:cat>
            <c:numRef>
              <c:f>Sheet3!$B$1:$X$1</c:f>
              <c:numCache>
                <c:formatCode>0</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numCache>
            </c:numRef>
          </c:cat>
          <c:val>
            <c:numRef>
              <c:f>Sheet3!$B$3:$X$3</c:f>
              <c:numCache>
                <c:formatCode>_("$"* #,##0_);_("$"* \(#,##0\);_("$"* "-"??_);_(@_)</c:formatCode>
                <c:ptCount val="23"/>
                <c:pt idx="0">
                  <c:v>10428.374</c:v>
                </c:pt>
                <c:pt idx="1">
                  <c:v>11875</c:v>
                </c:pt>
                <c:pt idx="2">
                  <c:v>16738.7</c:v>
                </c:pt>
                <c:pt idx="3">
                  <c:v>23426.3</c:v>
                </c:pt>
                <c:pt idx="4">
                  <c:v>31455</c:v>
                </c:pt>
                <c:pt idx="5">
                  <c:v>57403</c:v>
                </c:pt>
                <c:pt idx="6">
                  <c:v>57761</c:v>
                </c:pt>
                <c:pt idx="7">
                  <c:v>61724</c:v>
                </c:pt>
                <c:pt idx="8">
                  <c:v>57950</c:v>
                </c:pt>
                <c:pt idx="9">
                  <c:v>64037</c:v>
                </c:pt>
                <c:pt idx="10">
                  <c:v>77596</c:v>
                </c:pt>
                <c:pt idx="11">
                  <c:v>85900</c:v>
                </c:pt>
                <c:pt idx="12">
                  <c:v>91484</c:v>
                </c:pt>
                <c:pt idx="13">
                  <c:v>108419</c:v>
                </c:pt>
                <c:pt idx="14">
                  <c:v>120733</c:v>
                </c:pt>
                <c:pt idx="15">
                  <c:v>109267</c:v>
                </c:pt>
                <c:pt idx="16">
                  <c:v>131102</c:v>
                </c:pt>
                <c:pt idx="17">
                  <c:v>157318</c:v>
                </c:pt>
                <c:pt idx="18">
                  <c:v>164850</c:v>
                </c:pt>
                <c:pt idx="19">
                  <c:v>187647</c:v>
                </c:pt>
                <c:pt idx="20">
                  <c:v>221890</c:v>
                </c:pt>
                <c:pt idx="21">
                  <c:v>240170</c:v>
                </c:pt>
                <c:pt idx="22">
                  <c:v>255550</c:v>
                </c:pt>
              </c:numCache>
            </c:numRef>
          </c:val>
          <c:smooth val="0"/>
          <c:extLst>
            <c:ext xmlns:c16="http://schemas.microsoft.com/office/drawing/2014/chart" uri="{C3380CC4-5D6E-409C-BE32-E72D297353CC}">
              <c16:uniqueId val="{00000002-5BEF-3246-B7B9-677DC6DE081B}"/>
            </c:ext>
          </c:extLst>
        </c:ser>
        <c:dLbls>
          <c:showLegendKey val="0"/>
          <c:showVal val="0"/>
          <c:showCatName val="0"/>
          <c:showSerName val="0"/>
          <c:showPercent val="0"/>
          <c:showBubbleSize val="0"/>
        </c:dLbls>
        <c:marker val="1"/>
        <c:smooth val="0"/>
        <c:axId val="1137369296"/>
        <c:axId val="1137371072"/>
      </c:lineChart>
      <c:catAx>
        <c:axId val="1137369296"/>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7371072"/>
        <c:crosses val="autoZero"/>
        <c:auto val="1"/>
        <c:lblAlgn val="ctr"/>
        <c:lblOffset val="100"/>
        <c:noMultiLvlLbl val="0"/>
      </c:catAx>
      <c:valAx>
        <c:axId val="113737107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7369296"/>
        <c:crosses val="autoZero"/>
        <c:crossBetween val="between"/>
      </c:valAx>
      <c:valAx>
        <c:axId val="1137372848"/>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7374624"/>
        <c:crosses val="max"/>
        <c:crossBetween val="between"/>
      </c:valAx>
      <c:catAx>
        <c:axId val="1137374624"/>
        <c:scaling>
          <c:orientation val="minMax"/>
        </c:scaling>
        <c:delete val="1"/>
        <c:axPos val="b"/>
        <c:majorTickMark val="out"/>
        <c:minorTickMark val="none"/>
        <c:tickLblPos val="nextTo"/>
        <c:crossAx val="11373728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1D10CBF-3A0C-4247-A7DA-489FAB9B116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F0ED0790-12A8-BB44-9970-1E25599708AF}"/>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6865045E-80A4-A844-A3F1-5E911DEC770B}"/>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0907396E-6084-444A-A32E-08917CA0EB11}"/>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FD232C6C-EADB-4E46-9481-6553AA9C181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F0E57545-EEE1-7941-9EE2-40FDF82183A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D8366A29-28E3-4949-AD9E-CB586A77878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51988472-7BEB-474E-93D0-8BE8DD955F2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5B056605-EF51-6A4D-B2CB-8DB407E06BA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A920CE74-4B5D-0D4E-BC00-27281792457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9588F81C-8B95-0841-9D57-39F50225266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F6A51EF7-DE3C-E04A-8B49-56CFA8A21F3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1EF7-DE3C-E04A-8B49-56CFA8A21F3F}" type="slidenum">
              <a:rPr lang="en-US" altLang="en-US" smtClean="0"/>
              <a:pPr>
                <a:defRPr/>
              </a:pPr>
              <a:t>7</a:t>
            </a:fld>
            <a:endParaRPr lang="en-US" altLang="en-US"/>
          </a:p>
        </p:txBody>
      </p:sp>
    </p:spTree>
    <p:extLst>
      <p:ext uri="{BB962C8B-B14F-4D97-AF65-F5344CB8AC3E}">
        <p14:creationId xmlns:p14="http://schemas.microsoft.com/office/powerpoint/2010/main" val="4264187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3C4277-0482-2941-B665-D820965E4798}"/>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96C1F9A-747E-BB42-A9D6-1887660C0343}"/>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6655DF7-4787-9649-BE24-E03B1475AC84}"/>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33440CF2-5D83-6A49-8878-5DE2CF0ED59F}"/>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a:extLst>
              <a:ext uri="{FF2B5EF4-FFF2-40B4-BE49-F238E27FC236}">
                <a16:creationId xmlns:a16="http://schemas.microsoft.com/office/drawing/2014/main" id="{4948C985-8618-8A41-BB63-2C6FC09C9CC3}"/>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5B4670C0-C323-B141-8D46-7FD20FB12C96}"/>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91559AAC-38B5-9047-A9EC-AD4BF32B6596}" type="slidenum">
              <a:rPr lang="en-US" altLang="en-US"/>
              <a:pPr>
                <a:defRPr/>
              </a:pPr>
              <a:t>‹#›</a:t>
            </a:fld>
            <a:endParaRPr lang="en-US" altLang="en-US"/>
          </a:p>
        </p:txBody>
      </p:sp>
    </p:spTree>
    <p:extLst>
      <p:ext uri="{BB962C8B-B14F-4D97-AF65-F5344CB8AC3E}">
        <p14:creationId xmlns:p14="http://schemas.microsoft.com/office/powerpoint/2010/main" val="359054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5C6AE2-2937-8B4C-99FD-401834C718B5}"/>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156249DE-E741-3A4A-A2E0-981630B59E24}"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BE3464F-F722-574A-8CC0-8991F143E7AD}"/>
              </a:ext>
            </a:extLst>
          </p:cNvPr>
          <p:cNvSpPr>
            <a:spLocks noGrp="1"/>
          </p:cNvSpPr>
          <p:nvPr>
            <p:ph type="ftr" sz="quarter" idx="10"/>
          </p:nvPr>
        </p:nvSpPr>
        <p:spPr/>
        <p:txBody>
          <a:bodyPr/>
          <a:lstStyle>
            <a:lvl1pPr algn="l">
              <a:defRPr/>
            </a:lvl1pPr>
          </a:lstStyle>
          <a:p>
            <a:pPr>
              <a:defRPr/>
            </a:pPr>
            <a:r>
              <a:rPr lang="en-US"/>
              <a:t>Aswath Damodaran</a:t>
            </a:r>
            <a:endParaRPr lang="en-US" dirty="0"/>
          </a:p>
        </p:txBody>
      </p:sp>
      <p:sp>
        <p:nvSpPr>
          <p:cNvPr id="6" name="Slide Number Placeholder 5">
            <a:extLst>
              <a:ext uri="{FF2B5EF4-FFF2-40B4-BE49-F238E27FC236}">
                <a16:creationId xmlns:a16="http://schemas.microsoft.com/office/drawing/2014/main" id="{012965F5-E0F8-6D49-8DCB-5E085EF7D891}"/>
              </a:ext>
            </a:extLst>
          </p:cNvPr>
          <p:cNvSpPr>
            <a:spLocks noGrp="1"/>
          </p:cNvSpPr>
          <p:nvPr>
            <p:ph type="sldNum" sz="quarter" idx="11"/>
          </p:nvPr>
        </p:nvSpPr>
        <p:spPr/>
        <p:txBody>
          <a:bodyPr/>
          <a:lstStyle>
            <a:lvl1pPr>
              <a:defRPr/>
            </a:lvl1pPr>
          </a:lstStyle>
          <a:p>
            <a:pPr>
              <a:defRPr/>
            </a:pPr>
            <a:fld id="{3559C6A2-753D-EE4C-90E1-5468B6BBB85C}" type="slidenum">
              <a:rPr lang="en-US" altLang="en-US"/>
              <a:pPr>
                <a:defRPr/>
              </a:pPr>
              <a:t>‹#›</a:t>
            </a:fld>
            <a:endParaRPr lang="en-US" altLang="en-US"/>
          </a:p>
        </p:txBody>
      </p:sp>
    </p:spTree>
    <p:extLst>
      <p:ext uri="{BB962C8B-B14F-4D97-AF65-F5344CB8AC3E}">
        <p14:creationId xmlns:p14="http://schemas.microsoft.com/office/powerpoint/2010/main" val="346379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0DAF57-9F14-3E41-836B-4D5980F17A6B}"/>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F6F3EB2B-874F-9F43-9ED7-8BF66E24C844}"/>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3FBF2169-5775-C948-8FCB-22B36AE81BBD}"/>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5FE25350-25D8-B846-9E3B-2A13D6ABE685}"/>
              </a:ext>
            </a:extLst>
          </p:cNvPr>
          <p:cNvSpPr>
            <a:spLocks noGrp="1"/>
          </p:cNvSpPr>
          <p:nvPr>
            <p:ph type="dt" sz="half" idx="10"/>
          </p:nvPr>
        </p:nvSpPr>
        <p:spPr/>
        <p:txBody>
          <a:bodyPr/>
          <a:lstStyle>
            <a:lvl1pPr>
              <a:defRPr/>
            </a:lvl1pPr>
          </a:lstStyle>
          <a:p>
            <a:pPr>
              <a:defRPr/>
            </a:pPr>
            <a:r>
              <a:rPr lang="en-US" altLang="en-US"/>
              <a:t>‹#›</a:t>
            </a:r>
          </a:p>
        </p:txBody>
      </p:sp>
      <p:sp>
        <p:nvSpPr>
          <p:cNvPr id="8" name="Slide Number Placeholder 12">
            <a:extLst>
              <a:ext uri="{FF2B5EF4-FFF2-40B4-BE49-F238E27FC236}">
                <a16:creationId xmlns:a16="http://schemas.microsoft.com/office/drawing/2014/main" id="{532B03C8-590E-0947-9BCE-99B0FC4F3374}"/>
              </a:ext>
            </a:extLst>
          </p:cNvPr>
          <p:cNvSpPr>
            <a:spLocks noGrp="1"/>
          </p:cNvSpPr>
          <p:nvPr>
            <p:ph type="sldNum" sz="quarter" idx="11"/>
          </p:nvPr>
        </p:nvSpPr>
        <p:spPr>
          <a:xfrm>
            <a:off x="0" y="1752600"/>
            <a:ext cx="1295400" cy="701675"/>
          </a:xfrm>
        </p:spPr>
        <p:txBody>
          <a:bodyPr>
            <a:noAutofit/>
          </a:bodyPr>
          <a:lstStyle>
            <a:lvl1pPr>
              <a:defRPr sz="2400"/>
            </a:lvl1pPr>
          </a:lstStyle>
          <a:p>
            <a:pPr>
              <a:defRPr/>
            </a:pPr>
            <a:fld id="{B8DE1618-38EE-A44A-AF11-FC3F08E750C9}"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EBEF7D30-56F9-B246-AA2C-DFABA9AEA9D6}"/>
              </a:ext>
            </a:extLst>
          </p:cNvPr>
          <p:cNvSpPr>
            <a:spLocks noGrp="1"/>
          </p:cNvSpPr>
          <p:nvPr>
            <p:ph type="ftr" sz="quarter" idx="12"/>
          </p:nvPr>
        </p:nvSpPr>
        <p:spPr/>
        <p:txBody>
          <a:bodyPr/>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139879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A3045113-6CA6-3445-8708-A4388601BE87}"/>
              </a:ext>
            </a:extLst>
          </p:cNvPr>
          <p:cNvSpPr>
            <a:spLocks noGrp="1"/>
          </p:cNvSpPr>
          <p:nvPr>
            <p:ph type="dt" sz="half" idx="10"/>
          </p:nvPr>
        </p:nvSpPr>
        <p:spPr/>
        <p:txBody>
          <a:bodyPr/>
          <a:lstStyle>
            <a:lvl1pPr>
              <a:defRPr/>
            </a:lvl1pPr>
          </a:lstStyle>
          <a:p>
            <a:pPr>
              <a:defRPr/>
            </a:pPr>
            <a:r>
              <a:rPr lang="en-US" altLang="en-US"/>
              <a:t>‹#›</a:t>
            </a:r>
          </a:p>
        </p:txBody>
      </p:sp>
      <p:sp>
        <p:nvSpPr>
          <p:cNvPr id="6" name="Slide Number Placeholder 9">
            <a:extLst>
              <a:ext uri="{FF2B5EF4-FFF2-40B4-BE49-F238E27FC236}">
                <a16:creationId xmlns:a16="http://schemas.microsoft.com/office/drawing/2014/main" id="{91ED64F2-366D-8D4C-8B87-236936D1640A}"/>
              </a:ext>
            </a:extLst>
          </p:cNvPr>
          <p:cNvSpPr>
            <a:spLocks noGrp="1"/>
          </p:cNvSpPr>
          <p:nvPr>
            <p:ph type="sldNum" sz="quarter" idx="11"/>
          </p:nvPr>
        </p:nvSpPr>
        <p:spPr/>
        <p:txBody>
          <a:bodyPr/>
          <a:lstStyle>
            <a:lvl1pPr>
              <a:defRPr/>
            </a:lvl1pPr>
          </a:lstStyle>
          <a:p>
            <a:pPr>
              <a:defRPr/>
            </a:pPr>
            <a:fld id="{875300F9-A33B-7947-A64A-DDE0DFB626D0}"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D02CCC25-8778-D44B-A2C4-86313BF4CBCC}"/>
              </a:ext>
            </a:extLst>
          </p:cNvPr>
          <p:cNvSpPr>
            <a:spLocks noGrp="1"/>
          </p:cNvSpPr>
          <p:nvPr>
            <p:ph type="ftr" sz="quarter" idx="12"/>
          </p:nvPr>
        </p:nvSpPr>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1437891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14CB808A-BEE0-DB45-8E77-C46F14D87BC9}"/>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D710F2EF-43D8-9848-AFDB-FF172C8C10B4}"/>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2994F8E2-54D4-C249-A2EC-6D4F8F36E8A6}"/>
              </a:ext>
            </a:extLst>
          </p:cNvPr>
          <p:cNvSpPr>
            <a:spLocks noGrp="1"/>
          </p:cNvSpPr>
          <p:nvPr>
            <p:ph type="sldNum" sz="quarter" idx="12"/>
          </p:nvPr>
        </p:nvSpPr>
        <p:spPr/>
        <p:txBody>
          <a:bodyPr/>
          <a:lstStyle>
            <a:lvl1pPr>
              <a:defRPr/>
            </a:lvl1pPr>
          </a:lstStyle>
          <a:p>
            <a:pPr>
              <a:defRPr/>
            </a:pPr>
            <a:fld id="{E1E48BFE-C3E5-3040-A7AC-D80AEB0F850A}" type="slidenum">
              <a:rPr lang="en-US" altLang="en-US"/>
              <a:pPr>
                <a:defRPr/>
              </a:pPr>
              <a:t>‹#›</a:t>
            </a:fld>
            <a:endParaRPr lang="en-US" altLang="en-US"/>
          </a:p>
        </p:txBody>
      </p:sp>
    </p:spTree>
    <p:extLst>
      <p:ext uri="{BB962C8B-B14F-4D97-AF65-F5344CB8AC3E}">
        <p14:creationId xmlns:p14="http://schemas.microsoft.com/office/powerpoint/2010/main" val="428469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58786FF0-4E46-554A-9F4C-FF69AC0DC067}"/>
              </a:ext>
            </a:extLst>
          </p:cNvPr>
          <p:cNvSpPr>
            <a:spLocks noGrp="1"/>
          </p:cNvSpPr>
          <p:nvPr>
            <p:ph type="dt" sz="half" idx="10"/>
          </p:nvPr>
        </p:nvSpPr>
        <p:spPr/>
        <p:txBody>
          <a:bodyPr/>
          <a:lstStyle>
            <a:lvl1pPr>
              <a:defRPr/>
            </a:lvl1pPr>
          </a:lstStyle>
          <a:p>
            <a:pPr>
              <a:defRPr/>
            </a:pPr>
            <a:r>
              <a:rPr lang="en-US" altLang="en-US"/>
              <a:t>‹#›</a:t>
            </a:r>
          </a:p>
        </p:txBody>
      </p:sp>
      <p:sp>
        <p:nvSpPr>
          <p:cNvPr id="4" name="Footer Placeholder 2">
            <a:extLst>
              <a:ext uri="{FF2B5EF4-FFF2-40B4-BE49-F238E27FC236}">
                <a16:creationId xmlns:a16="http://schemas.microsoft.com/office/drawing/2014/main" id="{1086680E-3A49-7144-A248-A2B442FF7784}"/>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5" name="Slide Number Placeholder 22">
            <a:extLst>
              <a:ext uri="{FF2B5EF4-FFF2-40B4-BE49-F238E27FC236}">
                <a16:creationId xmlns:a16="http://schemas.microsoft.com/office/drawing/2014/main" id="{E21FE85E-CE3F-7548-8B14-6162FEF9098F}"/>
              </a:ext>
            </a:extLst>
          </p:cNvPr>
          <p:cNvSpPr>
            <a:spLocks noGrp="1"/>
          </p:cNvSpPr>
          <p:nvPr>
            <p:ph type="sldNum" sz="quarter" idx="12"/>
          </p:nvPr>
        </p:nvSpPr>
        <p:spPr/>
        <p:txBody>
          <a:bodyPr/>
          <a:lstStyle>
            <a:lvl1pPr>
              <a:defRPr/>
            </a:lvl1pPr>
          </a:lstStyle>
          <a:p>
            <a:pPr>
              <a:defRPr/>
            </a:pPr>
            <a:fld id="{DAF135A9-6DD8-9347-9827-CC2DCB604E33}" type="slidenum">
              <a:rPr lang="en-US" altLang="en-US"/>
              <a:pPr>
                <a:defRPr/>
              </a:pPr>
              <a:t>‹#›</a:t>
            </a:fld>
            <a:endParaRPr lang="en-US" altLang="en-US"/>
          </a:p>
        </p:txBody>
      </p:sp>
    </p:spTree>
    <p:extLst>
      <p:ext uri="{BB962C8B-B14F-4D97-AF65-F5344CB8AC3E}">
        <p14:creationId xmlns:p14="http://schemas.microsoft.com/office/powerpoint/2010/main" val="2527444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22EA2-9E19-1943-8746-4EFE81230BD3}"/>
              </a:ext>
            </a:extLst>
          </p:cNvPr>
          <p:cNvSpPr>
            <a:spLocks noGrp="1"/>
          </p:cNvSpPr>
          <p:nvPr>
            <p:ph type="dt" sz="half" idx="10"/>
          </p:nvPr>
        </p:nvSpPr>
        <p:spPr/>
        <p:txBody>
          <a:bodyPr/>
          <a:lstStyle>
            <a:lvl1pPr>
              <a:defRPr/>
            </a:lvl1pPr>
          </a:lstStyle>
          <a:p>
            <a:pPr>
              <a:defRPr/>
            </a:pPr>
            <a:r>
              <a:rPr lang="en-US" altLang="en-US"/>
              <a:t>‹#›</a:t>
            </a:r>
          </a:p>
        </p:txBody>
      </p:sp>
      <p:sp>
        <p:nvSpPr>
          <p:cNvPr id="3" name="Footer Placeholder 2">
            <a:extLst>
              <a:ext uri="{FF2B5EF4-FFF2-40B4-BE49-F238E27FC236}">
                <a16:creationId xmlns:a16="http://schemas.microsoft.com/office/drawing/2014/main" id="{4B228D8B-8051-1343-ACCF-5FD06C931478}"/>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3">
            <a:extLst>
              <a:ext uri="{FF2B5EF4-FFF2-40B4-BE49-F238E27FC236}">
                <a16:creationId xmlns:a16="http://schemas.microsoft.com/office/drawing/2014/main" id="{51F11E25-D43B-644A-8683-1ADC5C4AABEF}"/>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BC119046-11D7-E245-B6D4-91563D7D089D}" type="slidenum">
              <a:rPr lang="en-US" altLang="en-US"/>
              <a:pPr>
                <a:defRPr/>
              </a:pPr>
              <a:t>‹#›</a:t>
            </a:fld>
            <a:endParaRPr lang="en-US" altLang="en-US"/>
          </a:p>
        </p:txBody>
      </p:sp>
    </p:spTree>
    <p:extLst>
      <p:ext uri="{BB962C8B-B14F-4D97-AF65-F5344CB8AC3E}">
        <p14:creationId xmlns:p14="http://schemas.microsoft.com/office/powerpoint/2010/main" val="3009098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E59B8E78-FE43-2D40-9671-782FC4B3AF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0D557FF-E683-0E44-9BC2-FB7DCB49C6EA}"/>
              </a:ext>
            </a:extLst>
          </p:cNvPr>
          <p:cNvSpPr>
            <a:spLocks noGrp="1"/>
          </p:cNvSpPr>
          <p:nvPr>
            <p:ph type="dt" sz="half" idx="10"/>
          </p:nvPr>
        </p:nvSpPr>
        <p:spPr/>
        <p:txBody>
          <a:bodyPr/>
          <a:lstStyle>
            <a:lvl1pPr>
              <a:defRPr/>
            </a:lvl1pPr>
          </a:lstStyle>
          <a:p>
            <a:pPr>
              <a:defRPr/>
            </a:pPr>
            <a:r>
              <a:rPr lang="en-US" altLang="en-US"/>
              <a:t>‹#›</a:t>
            </a:r>
          </a:p>
        </p:txBody>
      </p:sp>
      <p:sp>
        <p:nvSpPr>
          <p:cNvPr id="6" name="Footer Placeholder 5">
            <a:extLst>
              <a:ext uri="{FF2B5EF4-FFF2-40B4-BE49-F238E27FC236}">
                <a16:creationId xmlns:a16="http://schemas.microsoft.com/office/drawing/2014/main" id="{CCF3FE8F-529D-EF4F-BFF0-C2CE7BFE6AE0}"/>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610197C2-7AF5-A144-903B-305DAE464D81}"/>
              </a:ext>
            </a:extLst>
          </p:cNvPr>
          <p:cNvSpPr>
            <a:spLocks noGrp="1"/>
          </p:cNvSpPr>
          <p:nvPr>
            <p:ph type="sldNum" sz="quarter" idx="12"/>
          </p:nvPr>
        </p:nvSpPr>
        <p:spPr/>
        <p:txBody>
          <a:bodyPr/>
          <a:lstStyle>
            <a:lvl1pPr>
              <a:defRPr/>
            </a:lvl1pPr>
          </a:lstStyle>
          <a:p>
            <a:pPr>
              <a:defRPr/>
            </a:pPr>
            <a:fld id="{AD117742-B646-E641-A849-60DDED01EB89}" type="slidenum">
              <a:rPr lang="en-US" altLang="en-US"/>
              <a:pPr>
                <a:defRPr/>
              </a:pPr>
              <a:t>‹#›</a:t>
            </a:fld>
            <a:endParaRPr lang="en-US" altLang="en-US"/>
          </a:p>
        </p:txBody>
      </p:sp>
    </p:spTree>
    <p:extLst>
      <p:ext uri="{BB962C8B-B14F-4D97-AF65-F5344CB8AC3E}">
        <p14:creationId xmlns:p14="http://schemas.microsoft.com/office/powerpoint/2010/main" val="396395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947230-7544-4C4A-8C5B-C75F2FE13878}"/>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87D8191-EC9C-2444-AF22-D2CD62DE908B}"/>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8E724456-3D1F-E34E-BDAC-08A219D6E5BF}"/>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81C8034-9DCF-A34E-A563-9A03FF005337}"/>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A5766AA0-092F-1940-B32D-CF777435F00D}"/>
              </a:ext>
            </a:extLst>
          </p:cNvPr>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a:extLst>
              <a:ext uri="{FF2B5EF4-FFF2-40B4-BE49-F238E27FC236}">
                <a16:creationId xmlns:a16="http://schemas.microsoft.com/office/drawing/2014/main" id="{C74C8040-C059-0D4E-BEEE-6C1FBB202E2C}"/>
              </a:ext>
            </a:extLst>
          </p:cNvPr>
          <p:cNvSpPr>
            <a:spLocks noGrp="1"/>
          </p:cNvSpPr>
          <p:nvPr>
            <p:ph type="sldNum" sz="quarter" idx="11"/>
          </p:nvPr>
        </p:nvSpPr>
        <p:spPr>
          <a:xfrm>
            <a:off x="0" y="4667250"/>
            <a:ext cx="1447800" cy="663575"/>
          </a:xfrm>
        </p:spPr>
        <p:txBody>
          <a:bodyPr/>
          <a:lstStyle>
            <a:lvl1pPr>
              <a:defRPr sz="2800"/>
            </a:lvl1pPr>
          </a:lstStyle>
          <a:p>
            <a:pPr>
              <a:defRPr/>
            </a:pPr>
            <a:fld id="{84E57C55-CDC2-9F40-929D-E08DC442F137}"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2420AC26-B94E-7847-92BA-4D6BBDBB842E}"/>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2136156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EA3BB2FB-4FD5-2C45-84A4-F0AEA164BB2C}"/>
              </a:ext>
            </a:extLst>
          </p:cNvPr>
          <p:cNvSpPr>
            <a:spLocks noGrp="1"/>
          </p:cNvSpPr>
          <p:nvPr>
            <p:ph type="dt" sz="half" idx="10"/>
          </p:nvPr>
        </p:nvSpPr>
        <p:spPr/>
        <p:txBody>
          <a:bodyPr/>
          <a:lstStyle>
            <a:lvl1pPr>
              <a:defRPr/>
            </a:lvl1pPr>
          </a:lstStyle>
          <a:p>
            <a:pPr>
              <a:defRPr/>
            </a:pPr>
            <a:r>
              <a:rPr lang="en-US" altLang="en-US"/>
              <a:t>‹#›</a:t>
            </a:r>
            <a:endParaRPr lang="en-US" altLang="en-US">
              <a:solidFill>
                <a:srgbClr val="898989"/>
              </a:solidFill>
            </a:endParaRPr>
          </a:p>
        </p:txBody>
      </p:sp>
      <p:sp>
        <p:nvSpPr>
          <p:cNvPr id="5" name="Footer Placeholder 2">
            <a:extLst>
              <a:ext uri="{FF2B5EF4-FFF2-40B4-BE49-F238E27FC236}">
                <a16:creationId xmlns:a16="http://schemas.microsoft.com/office/drawing/2014/main" id="{15667B55-0D8F-2649-B412-44524920155E}"/>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A22FA403-9175-894E-B7F7-F9F22594F73B}"/>
              </a:ext>
            </a:extLst>
          </p:cNvPr>
          <p:cNvSpPr>
            <a:spLocks noGrp="1"/>
          </p:cNvSpPr>
          <p:nvPr>
            <p:ph type="sldNum" sz="quarter" idx="12"/>
          </p:nvPr>
        </p:nvSpPr>
        <p:spPr/>
        <p:txBody>
          <a:bodyPr/>
          <a:lstStyle>
            <a:lvl1pPr>
              <a:defRPr/>
            </a:lvl1pPr>
          </a:lstStyle>
          <a:p>
            <a:pPr>
              <a:defRPr/>
            </a:pPr>
            <a:fld id="{624B672F-00B2-B746-AFA9-C0D10B84760F}"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18527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BA28CC-1793-B44D-B558-2BBA626E982A}"/>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FA4684B8-A9FB-9D4E-A5AE-838D6720EFD3}"/>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2AAF8FE1-22C1-2643-B07B-F7E6AA4A33D4}"/>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122C21D-B949-4A41-BFC6-B4CB73CA29FE}"/>
              </a:ext>
            </a:extLst>
          </p:cNvPr>
          <p:cNvSpPr>
            <a:spLocks noGrp="1"/>
          </p:cNvSpPr>
          <p:nvPr>
            <p:ph type="dt" sz="half" idx="10"/>
          </p:nvPr>
        </p:nvSpPr>
        <p:spPr>
          <a:xfrm>
            <a:off x="6553200" y="6248400"/>
            <a:ext cx="2209800" cy="365125"/>
          </a:xfrm>
        </p:spPr>
        <p:txBody>
          <a:bodyPr/>
          <a:lstStyle>
            <a:lvl1pPr>
              <a:defRPr/>
            </a:lvl1pPr>
          </a:lstStyle>
          <a:p>
            <a:pPr>
              <a:defRPr/>
            </a:pPr>
            <a:r>
              <a:rPr lang="en-US" altLang="en-US"/>
              <a:t>‹#›</a:t>
            </a:r>
            <a:endParaRPr lang="en-US" altLang="en-US">
              <a:solidFill>
                <a:srgbClr val="898989"/>
              </a:solidFill>
            </a:endParaRPr>
          </a:p>
        </p:txBody>
      </p:sp>
      <p:sp>
        <p:nvSpPr>
          <p:cNvPr id="8" name="Footer Placeholder 4">
            <a:extLst>
              <a:ext uri="{FF2B5EF4-FFF2-40B4-BE49-F238E27FC236}">
                <a16:creationId xmlns:a16="http://schemas.microsoft.com/office/drawing/2014/main" id="{2E9A0DF2-BCB3-F147-A3FB-5462B026F2C2}"/>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endParaRPr lang="en-US" dirty="0"/>
          </a:p>
        </p:txBody>
      </p:sp>
      <p:sp>
        <p:nvSpPr>
          <p:cNvPr id="9" name="Slide Number Placeholder 5">
            <a:extLst>
              <a:ext uri="{FF2B5EF4-FFF2-40B4-BE49-F238E27FC236}">
                <a16:creationId xmlns:a16="http://schemas.microsoft.com/office/drawing/2014/main" id="{D82188C9-A1B5-2A46-8907-5113C7EDA058}"/>
              </a:ext>
            </a:extLst>
          </p:cNvPr>
          <p:cNvSpPr>
            <a:spLocks noGrp="1"/>
          </p:cNvSpPr>
          <p:nvPr>
            <p:ph type="sldNum" sz="quarter" idx="12"/>
          </p:nvPr>
        </p:nvSpPr>
        <p:spPr>
          <a:xfrm rot="5400000">
            <a:off x="5989638" y="144462"/>
            <a:ext cx="533400" cy="244475"/>
          </a:xfrm>
        </p:spPr>
        <p:txBody>
          <a:bodyPr/>
          <a:lstStyle>
            <a:lvl1pPr>
              <a:defRPr/>
            </a:lvl1pPr>
          </a:lstStyle>
          <a:p>
            <a:pPr>
              <a:defRPr/>
            </a:pPr>
            <a:fld id="{C8B45213-AA4D-6F44-BDB3-EDAD31AABEFE}"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65527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D37C5377-9487-FE48-9DF2-CBA8500A5FED}"/>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299E0C45-62DE-F045-8DDF-D406E0A14EAE}"/>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89718A61-D302-8D49-B631-14D38FD3D230}"/>
              </a:ext>
            </a:extLst>
          </p:cNvPr>
          <p:cNvSpPr>
            <a:spLocks noGrp="1"/>
          </p:cNvSpPr>
          <p:nvPr>
            <p:ph type="sldNum" sz="quarter" idx="12"/>
          </p:nvPr>
        </p:nvSpPr>
        <p:spPr/>
        <p:txBody>
          <a:bodyPr/>
          <a:lstStyle>
            <a:lvl1pPr>
              <a:defRPr/>
            </a:lvl1pPr>
          </a:lstStyle>
          <a:p>
            <a:pPr>
              <a:defRPr/>
            </a:pPr>
            <a:fld id="{29564B49-3799-D546-A4A7-B0D8BEA1752A}" type="slidenum">
              <a:rPr lang="en-US" altLang="en-US"/>
              <a:pPr>
                <a:defRPr/>
              </a:pPr>
              <a:t>‹#›</a:t>
            </a:fld>
            <a:endParaRPr lang="en-US" altLang="en-US"/>
          </a:p>
        </p:txBody>
      </p:sp>
    </p:spTree>
    <p:extLst>
      <p:ext uri="{BB962C8B-B14F-4D97-AF65-F5344CB8AC3E}">
        <p14:creationId xmlns:p14="http://schemas.microsoft.com/office/powerpoint/2010/main" val="377987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394819D9-19CE-9142-AB55-1E895DC3AAC4}"/>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C6F1486C-628E-6F4D-BAAA-BF9994695606}"/>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35323596-C218-4040-B073-F9C2EC6F293F}"/>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imes" charset="0"/>
                <a:ea typeface="ＭＳ Ｐゴシック" charset="-128"/>
              </a:defRPr>
            </a:lvl1pPr>
          </a:lstStyle>
          <a:p>
            <a:pPr>
              <a:defRPr/>
            </a:pPr>
            <a:r>
              <a:rPr lang="en-US" altLang="en-US"/>
              <a:t>‹#›</a:t>
            </a:r>
          </a:p>
        </p:txBody>
      </p:sp>
      <p:sp>
        <p:nvSpPr>
          <p:cNvPr id="3" name="Footer Placeholder 2">
            <a:extLst>
              <a:ext uri="{FF2B5EF4-FFF2-40B4-BE49-F238E27FC236}">
                <a16:creationId xmlns:a16="http://schemas.microsoft.com/office/drawing/2014/main" id="{3227BF1B-F283-DE4A-ACDA-8B56C2E77E97}"/>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endParaRPr lang="en-US" dirty="0"/>
          </a:p>
        </p:txBody>
      </p:sp>
      <p:sp>
        <p:nvSpPr>
          <p:cNvPr id="7" name="Rectangle 6">
            <a:extLst>
              <a:ext uri="{FF2B5EF4-FFF2-40B4-BE49-F238E27FC236}">
                <a16:creationId xmlns:a16="http://schemas.microsoft.com/office/drawing/2014/main" id="{460D2E03-9C44-2245-A11E-C82F86390F54}"/>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40705E4A-F1AE-7044-8F1B-690FCBE6A10F}"/>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4BC8B924-9886-1445-BEF6-4B8D5A9DB55D}"/>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94195CD2-BE7A-4B40-998D-79DCECFDA137}"/>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fld id="{E2F6B8BB-8D8D-2C4C-9A56-DA43665D178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796" r:id="rId5"/>
    <p:sldLayoutId id="2147483797" r:id="rId6"/>
    <p:sldLayoutId id="2147483803" r:id="rId7"/>
    <p:sldLayoutId id="2147483804" r:id="rId8"/>
    <p:sldLayoutId id="2147483805" r:id="rId9"/>
    <p:sldLayoutId id="2147483806" r:id="rId10"/>
    <p:sldLayoutId id="2147483807" r:id="rId11"/>
    <p:sldLayoutId id="2147483798"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8DA31DFD-2F32-C949-9B0C-D7E9CF4C961E}"/>
              </a:ext>
            </a:extLst>
          </p:cNvPr>
          <p:cNvSpPr>
            <a:spLocks noGrp="1" noChangeArrowheads="1"/>
          </p:cNvSpPr>
          <p:nvPr>
            <p:ph type="ctrTitle"/>
          </p:nvPr>
        </p:nvSpPr>
        <p:spPr/>
        <p:txBody>
          <a:bodyPr/>
          <a:lstStyle/>
          <a:p>
            <a:pPr eaLnBrk="1" hangingPunct="1">
              <a:defRPr/>
            </a:pPr>
            <a:r>
              <a:rPr lang="en-US" altLang="en-US">
                <a:ea typeface="ＭＳ Ｐゴシック" panose="020B0600070205080204" pitchFamily="34" charset="-128"/>
              </a:rPr>
              <a:t>Investing for grown ups?</a:t>
            </a:r>
            <a:br>
              <a:rPr lang="en-US" altLang="en-US">
                <a:ea typeface="ＭＳ Ｐゴシック" panose="020B0600070205080204" pitchFamily="34" charset="-128"/>
              </a:rPr>
            </a:br>
            <a:r>
              <a:rPr lang="en-US" altLang="en-US">
                <a:ea typeface="ＭＳ Ｐゴシック" panose="020B0600070205080204" pitchFamily="34" charset="-128"/>
              </a:rPr>
              <a:t>Value Investing</a:t>
            </a:r>
          </a:p>
        </p:txBody>
      </p:sp>
      <p:sp>
        <p:nvSpPr>
          <p:cNvPr id="2051" name="Rectangle 3">
            <a:extLst>
              <a:ext uri="{FF2B5EF4-FFF2-40B4-BE49-F238E27FC236}">
                <a16:creationId xmlns:a16="http://schemas.microsoft.com/office/drawing/2014/main" id="{E3E2B834-270D-A144-AFCD-EC472AD3606A}"/>
              </a:ext>
            </a:extLst>
          </p:cNvPr>
          <p:cNvSpPr>
            <a:spLocks noGrp="1" noChangeArrowheads="1"/>
          </p:cNvSpPr>
          <p:nvPr>
            <p:ph type="subTitle" idx="1"/>
          </p:nvPr>
        </p:nvSpPr>
        <p:spPr>
          <a:xfrm>
            <a:off x="2362200" y="6049963"/>
            <a:ext cx="6705600" cy="685800"/>
          </a:xfrm>
        </p:spPr>
        <p:txBody>
          <a:bodyPr rtlCol="0"/>
          <a:lstStyle/>
          <a:p>
            <a:pPr eaLnBrk="1" fontAlgn="auto" hangingPunct="1">
              <a:spcAft>
                <a:spcPts val="0"/>
              </a:spcAft>
              <a:buFont typeface="Arial"/>
              <a:buNone/>
              <a:defRPr/>
            </a:pPr>
            <a:r>
              <a:rPr lang="en-US">
                <a:ea typeface="+mn-ea"/>
                <a:cs typeface="+mn-cs"/>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3CC25DC3-F283-8042-BEDF-A9D38690C9F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Who is a value investor?</a:t>
            </a:r>
          </a:p>
        </p:txBody>
      </p:sp>
      <p:sp>
        <p:nvSpPr>
          <p:cNvPr id="17410" name="Rectangle 3">
            <a:extLst>
              <a:ext uri="{FF2B5EF4-FFF2-40B4-BE49-F238E27FC236}">
                <a16:creationId xmlns:a16="http://schemas.microsoft.com/office/drawing/2014/main" id="{7C6B8127-E627-1849-8F40-1DF9ECECDE6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700" u="sng">
                <a:ea typeface="ＭＳ Ｐゴシック" panose="020B0600070205080204" pitchFamily="34" charset="-128"/>
              </a:rPr>
              <a:t>The simplistic definition</a:t>
            </a:r>
            <a:r>
              <a:rPr lang="en-US" altLang="en-US" sz="2700">
                <a:ea typeface="ＭＳ Ｐゴシック" panose="020B0600070205080204" pitchFamily="34" charset="-128"/>
              </a:rPr>
              <a:t>: The lazy definition (used by services to classify investors into growth and value investors) is that anyone who invests in low PE stocks or low price to book stocks is a value investor.</a:t>
            </a:r>
          </a:p>
          <a:p>
            <a:pPr eaLnBrk="1" hangingPunct="1">
              <a:lnSpc>
                <a:spcPct val="80000"/>
              </a:lnSpc>
            </a:pPr>
            <a:r>
              <a:rPr lang="en-US" altLang="en-US" sz="2700" u="sng">
                <a:ea typeface="ＭＳ Ｐゴシック" panose="020B0600070205080204" pitchFamily="34" charset="-128"/>
              </a:rPr>
              <a:t>The too broad definition</a:t>
            </a:r>
            <a:r>
              <a:rPr lang="en-US" altLang="en-US" sz="2700">
                <a:ea typeface="ＭＳ Ｐゴシック" panose="020B0600070205080204" pitchFamily="34" charset="-128"/>
              </a:rPr>
              <a:t>: Another widely used definition of value investors suggests that they are investors interested in buying stocks for less that what they are worth. But that is too broad a definition since you could potentially categorize most active investors as value investors on this basis. After all, growth investors  also want to buy stocks for less than what they are worth.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599D1A82-54AD-8A4B-AFA3-13460B4E36A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My definition…</a:t>
            </a:r>
          </a:p>
        </p:txBody>
      </p:sp>
      <p:pic>
        <p:nvPicPr>
          <p:cNvPr id="18434" name="Content Placeholder 5">
            <a:extLst>
              <a:ext uri="{FF2B5EF4-FFF2-40B4-BE49-F238E27FC236}">
                <a16:creationId xmlns:a16="http://schemas.microsoft.com/office/drawing/2014/main" id="{4B39D093-F24C-424B-9F81-9F82E6EF740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66800" y="3733800"/>
            <a:ext cx="7615238" cy="2362200"/>
          </a:xfrm>
        </p:spPr>
      </p:pic>
      <p:sp>
        <p:nvSpPr>
          <p:cNvPr id="18435" name="TextBox 8">
            <a:extLst>
              <a:ext uri="{FF2B5EF4-FFF2-40B4-BE49-F238E27FC236}">
                <a16:creationId xmlns:a16="http://schemas.microsoft.com/office/drawing/2014/main" id="{C321E624-7C5B-1144-879C-CD5EA6E6FA37}"/>
              </a:ext>
            </a:extLst>
          </p:cNvPr>
          <p:cNvSpPr txBox="1">
            <a:spLocks noChangeArrowheads="1"/>
          </p:cNvSpPr>
          <p:nvPr/>
        </p:nvSpPr>
        <p:spPr bwMode="auto">
          <a:xfrm>
            <a:off x="612775" y="1716088"/>
            <a:ext cx="8153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If </a:t>
            </a:r>
            <a:r>
              <a:rPr lang="en-US" altLang="en-US" sz="2000">
                <a:latin typeface="Times" pitchFamily="2" charset="0"/>
              </a:rPr>
              <a:t>you are a value investor, you make your investment judgments, based upon the value of assets in place and consider growth assets to be speculative and inherently an unreliable basis for investing. Put bluntly, if you are a value investor, you want to buy a business only if it trades at less than the value of the assets in place and view growth, if it happens, as icing on the cake.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9E657CCB-DDE2-2442-B07D-7D2409B8A4DA}"/>
              </a:ext>
            </a:extLst>
          </p:cNvPr>
          <p:cNvSpPr>
            <a:spLocks noGrp="1" noChangeArrowheads="1"/>
          </p:cNvSpPr>
          <p:nvPr>
            <p:ph type="title"/>
          </p:nvPr>
        </p:nvSpPr>
        <p:spPr>
          <a:xfrm>
            <a:off x="612775" y="228600"/>
            <a:ext cx="8153400" cy="990600"/>
          </a:xfrm>
        </p:spPr>
        <p:txBody>
          <a:bodyPr rtlCol="0">
            <a:normAutofit/>
          </a:bodyPr>
          <a:lstStyle/>
          <a:p>
            <a:pPr eaLnBrk="1" fontAlgn="auto" hangingPunct="1">
              <a:spcAft>
                <a:spcPts val="0"/>
              </a:spcAft>
              <a:defRPr/>
            </a:pPr>
            <a:r>
              <a:rPr lang="en-US">
                <a:ea typeface="+mj-ea"/>
                <a:cs typeface="+mj-cs"/>
              </a:rPr>
              <a:t>The Different Faces of Value Investing</a:t>
            </a:r>
            <a:endParaRPr lang="en-US" dirty="0">
              <a:ea typeface="+mj-ea"/>
              <a:cs typeface="+mj-cs"/>
            </a:endParaRPr>
          </a:p>
        </p:txBody>
      </p:sp>
      <p:sp>
        <p:nvSpPr>
          <p:cNvPr id="97285" name="Rectangle 5">
            <a:extLst>
              <a:ext uri="{FF2B5EF4-FFF2-40B4-BE49-F238E27FC236}">
                <a16:creationId xmlns:a16="http://schemas.microsoft.com/office/drawing/2014/main" id="{35DD6E31-8D17-194D-955A-1B4515AFD9FF}"/>
              </a:ext>
            </a:extLst>
          </p:cNvPr>
          <p:cNvSpPr>
            <a:spLocks noGrp="1" noChangeArrowheads="1"/>
          </p:cNvSpPr>
          <p:nvPr>
            <p:ph sz="quarter" idx="1"/>
          </p:nvPr>
        </p:nvSpPr>
        <p:spPr>
          <a:xfrm>
            <a:off x="612775" y="1600200"/>
            <a:ext cx="8153400" cy="4495800"/>
          </a:xfrm>
        </p:spPr>
        <p:txBody>
          <a:bodyPr rtlCol="0">
            <a:normAutofit fontScale="92500" lnSpcReduction="20000"/>
          </a:bodyPr>
          <a:lstStyle/>
          <a:p>
            <a:pPr eaLnBrk="1" fontAlgn="auto" hangingPunct="1">
              <a:spcAft>
                <a:spcPts val="0"/>
              </a:spcAft>
              <a:buFont typeface="Arial"/>
              <a:buChar char="•"/>
              <a:defRPr/>
            </a:pPr>
            <a:r>
              <a:rPr lang="en-US" u="sng" dirty="0">
                <a:ea typeface="+mn-ea"/>
                <a:cs typeface="+mn-cs"/>
              </a:rPr>
              <a:t>Passive Screeners</a:t>
            </a:r>
            <a:r>
              <a:rPr lang="en-US" dirty="0">
                <a:ea typeface="+mn-ea"/>
                <a:cs typeface="+mn-cs"/>
              </a:rPr>
              <a:t>: Following in the Ben Graham tradition, you screen for stocks that have characteristics that you believe identify under valued stocks. You are hoping to find market mistakes through the screens. </a:t>
            </a:r>
          </a:p>
          <a:p>
            <a:pPr eaLnBrk="1" fontAlgn="auto" hangingPunct="1">
              <a:spcAft>
                <a:spcPts val="0"/>
              </a:spcAft>
              <a:buFont typeface="Arial"/>
              <a:buChar char="•"/>
              <a:defRPr/>
            </a:pPr>
            <a:r>
              <a:rPr lang="en-US" u="sng" dirty="0">
                <a:ea typeface="+mn-ea"/>
                <a:cs typeface="+mn-cs"/>
              </a:rPr>
              <a:t>Contrarian Investors</a:t>
            </a:r>
            <a:r>
              <a:rPr lang="en-US" dirty="0">
                <a:ea typeface="+mn-ea"/>
                <a:cs typeface="+mn-cs"/>
              </a:rPr>
              <a:t>: These are investors who invest in companies that others have given up on, either because they have done badly in the past or because their future prospects look bleak. You are implicitly assuming that markets over react.</a:t>
            </a:r>
          </a:p>
          <a:p>
            <a:pPr eaLnBrk="1" fontAlgn="auto" hangingPunct="1">
              <a:spcAft>
                <a:spcPts val="0"/>
              </a:spcAft>
              <a:buFont typeface="Arial"/>
              <a:buChar char="•"/>
              <a:defRPr/>
            </a:pPr>
            <a:r>
              <a:rPr lang="en-US" u="sng" dirty="0">
                <a:ea typeface="+mn-ea"/>
                <a:cs typeface="+mn-cs"/>
              </a:rPr>
              <a:t>Activist Value Investors</a:t>
            </a:r>
            <a:r>
              <a:rPr lang="en-US" dirty="0">
                <a:ea typeface="+mn-ea"/>
                <a:cs typeface="+mn-cs"/>
              </a:rPr>
              <a:t>: These are investors who invest in poorly managed and poorly run firms but then try to change the way the companies are run. 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1E01CBDB-9475-164F-9798-BB464DCB25B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father of value investing:</a:t>
            </a:r>
            <a:br>
              <a:rPr lang="en-US" altLang="en-US">
                <a:ea typeface="ＭＳ Ｐゴシック" panose="020B0600070205080204" pitchFamily="34" charset="-128"/>
              </a:rPr>
            </a:br>
            <a:r>
              <a:rPr lang="en-US" altLang="en-US">
                <a:ea typeface="ＭＳ Ｐゴシック" panose="020B0600070205080204" pitchFamily="34" charset="-128"/>
              </a:rPr>
              <a:t>Ben Graham</a:t>
            </a:r>
            <a:r>
              <a:rPr lang="ja-JP" altLang="en-US">
                <a:ea typeface="ＭＳ Ｐゴシック" panose="020B0600070205080204" pitchFamily="34" charset="-128"/>
              </a:rPr>
              <a:t>’</a:t>
            </a:r>
            <a:r>
              <a:rPr lang="en-US" altLang="ja-JP">
                <a:ea typeface="ＭＳ Ｐゴシック" panose="020B0600070205080204" pitchFamily="34" charset="-128"/>
              </a:rPr>
              <a:t>s Screens</a:t>
            </a:r>
            <a:endParaRPr lang="en-US" altLang="en-US">
              <a:ea typeface="ＭＳ Ｐゴシック" panose="020B0600070205080204" pitchFamily="34" charset="-128"/>
            </a:endParaRPr>
          </a:p>
        </p:txBody>
      </p:sp>
      <p:sp>
        <p:nvSpPr>
          <p:cNvPr id="83971" name="Rectangle 3">
            <a:extLst>
              <a:ext uri="{FF2B5EF4-FFF2-40B4-BE49-F238E27FC236}">
                <a16:creationId xmlns:a16="http://schemas.microsoft.com/office/drawing/2014/main" id="{E2EDD59C-16B2-7B41-ABCC-F6EF8F337E57}"/>
              </a:ext>
            </a:extLst>
          </p:cNvPr>
          <p:cNvSpPr>
            <a:spLocks noGrp="1" noChangeArrowheads="1"/>
          </p:cNvSpPr>
          <p:nvPr>
            <p:ph sz="quarter" idx="1"/>
          </p:nvPr>
        </p:nvSpPr>
        <p:spPr>
          <a:xfrm>
            <a:off x="612775" y="1600200"/>
            <a:ext cx="8153400" cy="4495800"/>
          </a:xfrm>
        </p:spPr>
        <p:txBody>
          <a:bodyPr rtlCol="0">
            <a:normAutofit fontScale="77500" lnSpcReduction="20000"/>
          </a:bodyPr>
          <a:lstStyle/>
          <a:p>
            <a:pPr marL="514350" indent="-514350" eaLnBrk="1" fontAlgn="auto" hangingPunct="1">
              <a:spcAft>
                <a:spcPts val="0"/>
              </a:spcAft>
              <a:buFont typeface="+mj-lt"/>
              <a:buAutoNum type="arabicPeriod"/>
              <a:defRPr/>
            </a:pPr>
            <a:r>
              <a:rPr lang="en-US" dirty="0">
                <a:ea typeface="+mn-ea"/>
                <a:cs typeface="+mn-cs"/>
              </a:rPr>
              <a:t>PE of the stock has to be less than the inverse of the yield on AAA Corporate Bonds: </a:t>
            </a:r>
          </a:p>
          <a:p>
            <a:pPr marL="514350" indent="-514350" eaLnBrk="1" fontAlgn="auto" hangingPunct="1">
              <a:spcAft>
                <a:spcPts val="0"/>
              </a:spcAft>
              <a:buFont typeface="+mj-lt"/>
              <a:buAutoNum type="arabicPeriod"/>
              <a:defRPr/>
            </a:pPr>
            <a:r>
              <a:rPr lang="en-US" dirty="0">
                <a:ea typeface="+mn-ea"/>
                <a:cs typeface="+mn-cs"/>
              </a:rPr>
              <a:t>PE of the stock has to less than 40% of the average PE over the last 5 years.</a:t>
            </a:r>
          </a:p>
          <a:p>
            <a:pPr marL="514350" indent="-514350" eaLnBrk="1" fontAlgn="auto" hangingPunct="1">
              <a:spcAft>
                <a:spcPts val="0"/>
              </a:spcAft>
              <a:buFont typeface="+mj-lt"/>
              <a:buAutoNum type="arabicPeriod"/>
              <a:defRPr/>
            </a:pPr>
            <a:r>
              <a:rPr lang="en-US" dirty="0">
                <a:ea typeface="+mn-ea"/>
                <a:cs typeface="+mn-cs"/>
              </a:rPr>
              <a:t>Dividend Yield &gt; Two-thirds of the AAA Corporate Bond Yield</a:t>
            </a:r>
          </a:p>
          <a:p>
            <a:pPr marL="514350" indent="-514350" eaLnBrk="1" fontAlgn="auto" hangingPunct="1">
              <a:spcAft>
                <a:spcPts val="0"/>
              </a:spcAft>
              <a:buFont typeface="+mj-lt"/>
              <a:buAutoNum type="arabicPeriod"/>
              <a:defRPr/>
            </a:pPr>
            <a:r>
              <a:rPr lang="en-US" dirty="0">
                <a:ea typeface="+mn-ea"/>
                <a:cs typeface="+mn-cs"/>
              </a:rPr>
              <a:t>Price &lt; Two-thirds of Book Value</a:t>
            </a:r>
          </a:p>
          <a:p>
            <a:pPr marL="514350" indent="-514350" eaLnBrk="1" fontAlgn="auto" hangingPunct="1">
              <a:spcAft>
                <a:spcPts val="0"/>
              </a:spcAft>
              <a:buFont typeface="+mj-lt"/>
              <a:buAutoNum type="arabicPeriod"/>
              <a:defRPr/>
            </a:pPr>
            <a:r>
              <a:rPr lang="en-US" dirty="0">
                <a:ea typeface="+mn-ea"/>
                <a:cs typeface="+mn-cs"/>
              </a:rPr>
              <a:t>Price &lt; Two-thirds of Net Current Assets</a:t>
            </a:r>
          </a:p>
          <a:p>
            <a:pPr marL="514350" indent="-514350" eaLnBrk="1" fontAlgn="auto" hangingPunct="1">
              <a:spcAft>
                <a:spcPts val="0"/>
              </a:spcAft>
              <a:buFont typeface="+mj-lt"/>
              <a:buAutoNum type="arabicPeriod"/>
              <a:defRPr/>
            </a:pPr>
            <a:r>
              <a:rPr lang="en-US" dirty="0">
                <a:ea typeface="+mn-ea"/>
                <a:cs typeface="+mn-cs"/>
              </a:rPr>
              <a:t>Debt-Equity Ratio (Book Value) has to be less than one.</a:t>
            </a:r>
          </a:p>
          <a:p>
            <a:pPr marL="514350" indent="-514350" eaLnBrk="1" fontAlgn="auto" hangingPunct="1">
              <a:spcAft>
                <a:spcPts val="0"/>
              </a:spcAft>
              <a:buFont typeface="+mj-lt"/>
              <a:buAutoNum type="arabicPeriod"/>
              <a:defRPr/>
            </a:pPr>
            <a:r>
              <a:rPr lang="en-US" dirty="0">
                <a:ea typeface="+mn-ea"/>
                <a:cs typeface="+mn-cs"/>
              </a:rPr>
              <a:t>Current Assets &gt; Twice Current Liabilities</a:t>
            </a:r>
          </a:p>
          <a:p>
            <a:pPr marL="514350" indent="-514350" eaLnBrk="1" fontAlgn="auto" hangingPunct="1">
              <a:spcAft>
                <a:spcPts val="0"/>
              </a:spcAft>
              <a:buFont typeface="+mj-lt"/>
              <a:buAutoNum type="arabicPeriod"/>
              <a:defRPr/>
            </a:pPr>
            <a:r>
              <a:rPr lang="en-US" dirty="0">
                <a:ea typeface="+mn-ea"/>
                <a:cs typeface="+mn-cs"/>
              </a:rPr>
              <a:t>Debt &lt; Twice Net Current Assets</a:t>
            </a:r>
          </a:p>
          <a:p>
            <a:pPr marL="514350" indent="-514350" eaLnBrk="1" fontAlgn="auto" hangingPunct="1">
              <a:spcAft>
                <a:spcPts val="0"/>
              </a:spcAft>
              <a:buFont typeface="+mj-lt"/>
              <a:buAutoNum type="arabicPeriod"/>
              <a:defRPr/>
            </a:pPr>
            <a:r>
              <a:rPr lang="en-US" dirty="0">
                <a:ea typeface="+mn-ea"/>
                <a:cs typeface="+mn-cs"/>
              </a:rPr>
              <a:t>Historical Growth in EPS (over last 10 years) &gt; 7%</a:t>
            </a:r>
          </a:p>
          <a:p>
            <a:pPr marL="514350" indent="-514350" eaLnBrk="1" fontAlgn="auto" hangingPunct="1">
              <a:spcAft>
                <a:spcPts val="0"/>
              </a:spcAft>
              <a:buFont typeface="+mj-lt"/>
              <a:buAutoNum type="arabicPeriod"/>
              <a:defRPr/>
            </a:pPr>
            <a:r>
              <a:rPr lang="en-US" dirty="0">
                <a:ea typeface="+mn-ea"/>
                <a:cs typeface="+mn-cs"/>
              </a:rPr>
              <a:t>No more than two years of negative earnings over the previous ten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A9AB57A5-23CD-2949-8B24-7244209214F8}"/>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4000">
                <a:ea typeface="ＭＳ Ｐゴシック" panose="020B0600070205080204" pitchFamily="34" charset="-128"/>
              </a:rPr>
              <a:t>How well have Graham</a:t>
            </a:r>
            <a:r>
              <a:rPr lang="ja-JP" altLang="en-US" sz="4000">
                <a:ea typeface="ＭＳ Ｐゴシック" panose="020B0600070205080204" pitchFamily="34" charset="-128"/>
              </a:rPr>
              <a:t>’</a:t>
            </a:r>
            <a:r>
              <a:rPr lang="en-US" altLang="ja-JP" sz="4000">
                <a:ea typeface="ＭＳ Ｐゴシック" panose="020B0600070205080204" pitchFamily="34" charset="-128"/>
              </a:rPr>
              <a:t>s screens performed?</a:t>
            </a:r>
            <a:endParaRPr lang="en-US" altLang="en-US" sz="4000">
              <a:ea typeface="ＭＳ Ｐゴシック" panose="020B0600070205080204" pitchFamily="34" charset="-128"/>
            </a:endParaRPr>
          </a:p>
        </p:txBody>
      </p:sp>
      <p:sp>
        <p:nvSpPr>
          <p:cNvPr id="21506" name="Rectangle 3">
            <a:extLst>
              <a:ext uri="{FF2B5EF4-FFF2-40B4-BE49-F238E27FC236}">
                <a16:creationId xmlns:a16="http://schemas.microsoft.com/office/drawing/2014/main" id="{E1829D4F-FA63-3C4D-998F-7AE17D282035}"/>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500" dirty="0">
                <a:ea typeface="ＭＳ Ｐゴシック" panose="020B0600070205080204" pitchFamily="34" charset="-128"/>
              </a:rPr>
              <a:t>Graham</a:t>
            </a:r>
            <a:r>
              <a:rPr lang="ja-JP" altLang="en-US" sz="2500">
                <a:ea typeface="ＭＳ Ｐゴシック" panose="020B0600070205080204" pitchFamily="34" charset="-128"/>
              </a:rPr>
              <a:t>’</a:t>
            </a:r>
            <a:r>
              <a:rPr lang="en-US" altLang="ja-JP" sz="2500" dirty="0">
                <a:ea typeface="ＭＳ Ｐゴシック" panose="020B0600070205080204" pitchFamily="34" charset="-128"/>
              </a:rPr>
              <a:t>s best claim to fame comes from the success of the students who took his classes at Columbia University. Among them were Charlie Munger and Warren Buffett. However, none of them adhered to his screens strictly.</a:t>
            </a:r>
          </a:p>
          <a:p>
            <a:pPr eaLnBrk="1" hangingPunct="1">
              <a:lnSpc>
                <a:spcPct val="80000"/>
              </a:lnSpc>
            </a:pPr>
            <a:r>
              <a:rPr lang="en-US" altLang="en-US" sz="2500" dirty="0">
                <a:ea typeface="ＭＳ Ｐゴシック" panose="020B0600070205080204" pitchFamily="34" charset="-128"/>
              </a:rPr>
              <a:t>A study by Oppenheimer concluded that stocks that passed the Graham screens would have earned a return well in excess of the market. Mark Hulbert who evaluates investment newsletters concluded that newsletters that used screens similar to </a:t>
            </a:r>
            <a:r>
              <a:rPr lang="en-US" altLang="en-US" sz="2500" dirty="0" err="1">
                <a:ea typeface="ＭＳ Ｐゴシック" panose="020B0600070205080204" pitchFamily="34" charset="-128"/>
              </a:rPr>
              <a:t>Graha</a:t>
            </a:r>
            <a:r>
              <a:rPr lang="en-US" altLang="ja-JP" sz="2500" dirty="0" err="1">
                <a:ea typeface="ＭＳ Ｐゴシック" panose="020B0600070205080204" pitchFamily="34" charset="-128"/>
              </a:rPr>
              <a:t>s</a:t>
            </a:r>
            <a:r>
              <a:rPr lang="en-US" altLang="ja-JP" sz="2500" dirty="0">
                <a:ea typeface="ＭＳ Ｐゴシック" panose="020B0600070205080204" pitchFamily="34" charset="-128"/>
              </a:rPr>
              <a:t> did much better than other newsletters.</a:t>
            </a:r>
          </a:p>
          <a:p>
            <a:pPr eaLnBrk="1" hangingPunct="1">
              <a:lnSpc>
                <a:spcPct val="80000"/>
              </a:lnSpc>
            </a:pPr>
            <a:r>
              <a:rPr lang="en-US" altLang="en-US" sz="2500" dirty="0">
                <a:ea typeface="ＭＳ Ｐゴシック" panose="020B0600070205080204" pitchFamily="34" charset="-128"/>
              </a:rPr>
              <a:t>However, an attempt by James Rea to run an actual mutual fund using the Graham screens failed to deliver the promised returns.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96B5405B-8019-2D45-B96C-260340AE9769}"/>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The Buffett Mystique: Investing in Berkshire Hathaway</a:t>
            </a:r>
          </a:p>
        </p:txBody>
      </p:sp>
      <p:pic>
        <p:nvPicPr>
          <p:cNvPr id="3" name="Content Placeholder 2">
            <a:extLst>
              <a:ext uri="{FF2B5EF4-FFF2-40B4-BE49-F238E27FC236}">
                <a16:creationId xmlns:a16="http://schemas.microsoft.com/office/drawing/2014/main" id="{2B0381D1-B748-0944-80A2-49150CE039E9}"/>
              </a:ext>
            </a:extLst>
          </p:cNvPr>
          <p:cNvPicPr>
            <a:picLocks noGrp="1" noChangeAspect="1"/>
          </p:cNvPicPr>
          <p:nvPr>
            <p:ph sz="quarter" idx="1"/>
          </p:nvPr>
        </p:nvPicPr>
        <p:blipFill>
          <a:blip r:embed="rId3"/>
          <a:stretch>
            <a:fillRect/>
          </a:stretch>
        </p:blipFill>
        <p:spPr>
          <a:xfrm>
            <a:off x="1143000" y="1654263"/>
            <a:ext cx="6705600" cy="46566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549180A-EC97-6D4C-A2FB-A5F14566CC2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Buffett</a:t>
            </a:r>
            <a:r>
              <a:rPr lang="ja-JP" altLang="en-US">
                <a:ea typeface="ＭＳ Ｐゴシック" panose="020B0600070205080204" pitchFamily="34" charset="-128"/>
              </a:rPr>
              <a:t>’</a:t>
            </a:r>
            <a:r>
              <a:rPr lang="en-US" altLang="ja-JP">
                <a:ea typeface="ＭＳ Ｐゴシック" panose="020B0600070205080204" pitchFamily="34" charset="-128"/>
              </a:rPr>
              <a:t>s Tenets</a:t>
            </a:r>
            <a:endParaRPr lang="en-US" altLang="en-US">
              <a:ea typeface="ＭＳ Ｐゴシック" panose="020B0600070205080204" pitchFamily="34" charset="-128"/>
            </a:endParaRPr>
          </a:p>
        </p:txBody>
      </p:sp>
      <p:sp>
        <p:nvSpPr>
          <p:cNvPr id="10242" name="Rectangle 3">
            <a:extLst>
              <a:ext uri="{FF2B5EF4-FFF2-40B4-BE49-F238E27FC236}">
                <a16:creationId xmlns:a16="http://schemas.microsoft.com/office/drawing/2014/main" id="{00A9F7D6-F541-4747-934A-969DFFB8C595}"/>
              </a:ext>
            </a:extLst>
          </p:cNvPr>
          <p:cNvSpPr>
            <a:spLocks noGrp="1"/>
          </p:cNvSpPr>
          <p:nvPr>
            <p:ph sz="quarter" idx="1"/>
          </p:nvPr>
        </p:nvSpPr>
        <p:spPr>
          <a:xfrm>
            <a:off x="612775" y="1600200"/>
            <a:ext cx="8153400" cy="4495800"/>
          </a:xfrm>
        </p:spPr>
        <p:txBody>
          <a:bodyPr/>
          <a:lstStyle/>
          <a:p>
            <a:pPr eaLnBrk="1" hangingPunct="1">
              <a:lnSpc>
                <a:spcPct val="80000"/>
              </a:lnSpc>
              <a:defRPr/>
            </a:pPr>
            <a:r>
              <a:rPr lang="en-US" altLang="en-US" sz="1800" dirty="0">
                <a:ea typeface="ＭＳ Ｐゴシック" panose="020B0600070205080204" pitchFamily="34" charset="-128"/>
              </a:rPr>
              <a:t>Business Tenets: </a:t>
            </a:r>
          </a:p>
          <a:p>
            <a:pPr marL="366713" lvl="1" indent="0" eaLnBrk="1" hangingPunct="1">
              <a:lnSpc>
                <a:spcPct val="80000"/>
              </a:lnSpc>
              <a:buFont typeface="Wingdings 2" pitchFamily="2" charset="2"/>
              <a:buNone/>
              <a:defRPr/>
            </a:pPr>
            <a:r>
              <a:rPr lang="en-US" altLang="en-US" sz="1500" dirty="0">
                <a:ea typeface="ＭＳ Ｐゴシック" panose="020B0600070205080204" pitchFamily="34" charset="-128"/>
                <a:sym typeface="Symbol" pitchFamily="2" charset="2"/>
              </a:rPr>
              <a:t>	</a:t>
            </a:r>
            <a:r>
              <a:rPr lang="en-US" altLang="en-US" sz="1500" dirty="0">
                <a:ea typeface="ＭＳ Ｐゴシック" panose="020B0600070205080204" pitchFamily="34" charset="-128"/>
              </a:rPr>
              <a:t>The business the company is in should be simple and understandable. </a:t>
            </a:r>
          </a:p>
          <a:p>
            <a:pPr marL="366713" lvl="1" indent="0" eaLnBrk="1" hangingPunct="1">
              <a:lnSpc>
                <a:spcPct val="80000"/>
              </a:lnSpc>
              <a:buFont typeface="Wingdings 2" pitchFamily="2" charset="2"/>
              <a:buNone/>
              <a:defRPr/>
            </a:pPr>
            <a:r>
              <a:rPr lang="en-US" altLang="en-US" sz="1500" dirty="0">
                <a:ea typeface="ＭＳ Ｐゴシック" panose="020B0600070205080204" pitchFamily="34" charset="-128"/>
                <a:sym typeface="Symbol" pitchFamily="2" charset="2"/>
              </a:rPr>
              <a:t>	</a:t>
            </a:r>
            <a:r>
              <a:rPr lang="en-US" altLang="en-US" sz="1500" dirty="0">
                <a:ea typeface="ＭＳ Ｐゴシック" panose="020B0600070205080204" pitchFamily="34" charset="-128"/>
              </a:rPr>
              <a:t>The firm should have a consistent operating history, manifested in operating earnings that are stable and predictable.</a:t>
            </a:r>
          </a:p>
          <a:p>
            <a:pPr marL="366713" lvl="1" indent="0" eaLnBrk="1" hangingPunct="1">
              <a:lnSpc>
                <a:spcPct val="80000"/>
              </a:lnSpc>
              <a:buFont typeface="Wingdings 2" pitchFamily="2" charset="2"/>
              <a:buNone/>
              <a:defRPr/>
            </a:pPr>
            <a:r>
              <a:rPr lang="en-US" altLang="en-US" sz="1500" dirty="0">
                <a:ea typeface="ＭＳ Ｐゴシック" panose="020B0600070205080204" pitchFamily="34" charset="-128"/>
                <a:sym typeface="Symbol" pitchFamily="2" charset="2"/>
              </a:rPr>
              <a:t>	</a:t>
            </a:r>
            <a:r>
              <a:rPr lang="en-US" altLang="en-US" sz="1500" dirty="0">
                <a:ea typeface="ＭＳ Ｐゴシック" panose="020B0600070205080204" pitchFamily="34" charset="-128"/>
              </a:rPr>
              <a:t>The firm should be in a business with favorable long term prospects.</a:t>
            </a:r>
          </a:p>
          <a:p>
            <a:pPr eaLnBrk="1" hangingPunct="1">
              <a:lnSpc>
                <a:spcPct val="80000"/>
              </a:lnSpc>
              <a:defRPr/>
            </a:pPr>
            <a:r>
              <a:rPr lang="en-US" altLang="en-US" sz="1800" dirty="0">
                <a:ea typeface="ＭＳ Ｐゴシック" panose="020B0600070205080204" pitchFamily="34" charset="-128"/>
              </a:rPr>
              <a:t>Management Tenets:</a:t>
            </a:r>
          </a:p>
          <a:p>
            <a:pPr lvl="1" eaLnBrk="1" hangingPunct="1">
              <a:lnSpc>
                <a:spcPct val="80000"/>
              </a:lnSpc>
              <a:buFont typeface="Symbol" pitchFamily="2" charset="2"/>
              <a:buChar char="·"/>
              <a:defRPr/>
            </a:pPr>
            <a:r>
              <a:rPr lang="en-US" altLang="en-US" sz="1500" dirty="0">
                <a:ea typeface="ＭＳ Ｐゴシック" panose="020B0600070205080204" pitchFamily="34" charset="-128"/>
              </a:rPr>
              <a:t>The managers of the company should be candid. As evidenced by the way he treated his own stockholders, Buffett put a premium on managers he trusted.</a:t>
            </a:r>
            <a:r>
              <a:rPr lang="en-US" altLang="en-US" sz="1500" dirty="0">
                <a:ea typeface="ＭＳ Ｐゴシック" panose="020B0600070205080204" pitchFamily="34" charset="-128"/>
                <a:sym typeface="Symbol" pitchFamily="2" charset="2"/>
              </a:rPr>
              <a:t>	</a:t>
            </a:r>
          </a:p>
          <a:p>
            <a:pPr lvl="1" eaLnBrk="1" hangingPunct="1">
              <a:lnSpc>
                <a:spcPct val="80000"/>
              </a:lnSpc>
              <a:buFont typeface="Symbol" pitchFamily="2" charset="2"/>
              <a:buChar char="·"/>
              <a:defRPr/>
            </a:pPr>
            <a:r>
              <a:rPr lang="en-US" altLang="en-US" sz="1500" dirty="0">
                <a:ea typeface="ＭＳ Ｐゴシック" panose="020B0600070205080204" pitchFamily="34" charset="-128"/>
              </a:rPr>
              <a:t>The managers of the company should be leaders and not followers.</a:t>
            </a:r>
          </a:p>
          <a:p>
            <a:pPr eaLnBrk="1" hangingPunct="1">
              <a:lnSpc>
                <a:spcPct val="80000"/>
              </a:lnSpc>
              <a:defRPr/>
            </a:pPr>
            <a:r>
              <a:rPr lang="en-US" altLang="en-US" sz="1800" dirty="0">
                <a:ea typeface="ＭＳ Ｐゴシック" panose="020B0600070205080204" pitchFamily="34" charset="-128"/>
              </a:rPr>
              <a:t>Financial Tenets: </a:t>
            </a:r>
          </a:p>
          <a:p>
            <a:pPr marL="366713" lvl="1" indent="0" eaLnBrk="1" hangingPunct="1">
              <a:lnSpc>
                <a:spcPct val="80000"/>
              </a:lnSpc>
              <a:buFont typeface="Wingdings 2" pitchFamily="2" charset="2"/>
              <a:buNone/>
              <a:defRPr/>
            </a:pPr>
            <a:r>
              <a:rPr lang="en-US" altLang="en-US" sz="1500" dirty="0">
                <a:ea typeface="ＭＳ Ｐゴシック" panose="020B0600070205080204" pitchFamily="34" charset="-128"/>
                <a:sym typeface="Symbol" pitchFamily="2" charset="2"/>
              </a:rPr>
              <a:t>	</a:t>
            </a:r>
            <a:r>
              <a:rPr lang="en-US" altLang="en-US" sz="1500" dirty="0">
                <a:ea typeface="ＭＳ Ｐゴシック" panose="020B0600070205080204" pitchFamily="34" charset="-128"/>
              </a:rPr>
              <a:t>The company should have a high return on equity. Buffett used a modified version of what he called owner earnings</a:t>
            </a:r>
          </a:p>
          <a:p>
            <a:pPr marL="685800" lvl="2" indent="0" eaLnBrk="1" hangingPunct="1">
              <a:lnSpc>
                <a:spcPct val="80000"/>
              </a:lnSpc>
              <a:buFont typeface="Wingdings" pitchFamily="2" charset="2"/>
              <a:buNone/>
              <a:defRPr/>
            </a:pPr>
            <a:r>
              <a:rPr lang="en-US" altLang="en-US" sz="1300" dirty="0">
                <a:ea typeface="ＭＳ Ｐゴシック" panose="020B0600070205080204" pitchFamily="34" charset="-128"/>
              </a:rPr>
              <a:t>Owner Earnings = Net income + Depreciation &amp; Amortization – Capital Expenditures</a:t>
            </a:r>
          </a:p>
          <a:p>
            <a:pPr marL="366713" lvl="1" indent="0" eaLnBrk="1" hangingPunct="1">
              <a:lnSpc>
                <a:spcPct val="80000"/>
              </a:lnSpc>
              <a:buFont typeface="Wingdings 2" pitchFamily="2" charset="2"/>
              <a:buNone/>
              <a:defRPr/>
            </a:pPr>
            <a:r>
              <a:rPr lang="en-US" altLang="en-US" sz="1500" dirty="0">
                <a:ea typeface="ＭＳ Ｐゴシック" panose="020B0600070205080204" pitchFamily="34" charset="-128"/>
                <a:sym typeface="Symbol" pitchFamily="2" charset="2"/>
              </a:rPr>
              <a:t>	</a:t>
            </a:r>
            <a:r>
              <a:rPr lang="en-US" altLang="en-US" sz="1500" dirty="0">
                <a:ea typeface="ＭＳ Ｐゴシック" panose="020B0600070205080204" pitchFamily="34" charset="-128"/>
              </a:rPr>
              <a:t>The company should have high and stable profit margins. </a:t>
            </a:r>
          </a:p>
          <a:p>
            <a:pPr eaLnBrk="1" hangingPunct="1">
              <a:lnSpc>
                <a:spcPct val="80000"/>
              </a:lnSpc>
              <a:defRPr/>
            </a:pPr>
            <a:r>
              <a:rPr lang="en-US" altLang="en-US" sz="1800" dirty="0">
                <a:ea typeface="ＭＳ Ｐゴシック" panose="020B0600070205080204" pitchFamily="34" charset="-128"/>
              </a:rPr>
              <a:t>Market Tenets: </a:t>
            </a:r>
          </a:p>
          <a:p>
            <a:pPr marL="366713" lvl="1" indent="0" eaLnBrk="1" hangingPunct="1">
              <a:lnSpc>
                <a:spcPct val="80000"/>
              </a:lnSpc>
              <a:buFont typeface="Wingdings 2" pitchFamily="2" charset="2"/>
              <a:buNone/>
              <a:defRPr/>
            </a:pPr>
            <a:r>
              <a:rPr lang="en-US" altLang="en-US" sz="1500" dirty="0">
                <a:ea typeface="ＭＳ Ｐゴシック" panose="020B0600070205080204" pitchFamily="34" charset="-128"/>
                <a:sym typeface="Symbol" pitchFamily="2" charset="2"/>
              </a:rPr>
              <a:t>	</a:t>
            </a:r>
            <a:r>
              <a:rPr lang="en-US" altLang="en-US" sz="1500" dirty="0">
                <a:ea typeface="ＭＳ Ｐゴシック" panose="020B0600070205080204" pitchFamily="34" charset="-128"/>
              </a:rPr>
              <a:t>Use conservative estimates of earnings and the riskless rate as the discount rate.</a:t>
            </a:r>
          </a:p>
          <a:p>
            <a:pPr lvl="1" eaLnBrk="1" hangingPunct="1">
              <a:lnSpc>
                <a:spcPct val="80000"/>
              </a:lnSpc>
              <a:defRPr/>
            </a:pPr>
            <a:r>
              <a:rPr lang="en-US" altLang="en-US" sz="1500" dirty="0">
                <a:ea typeface="ＭＳ Ｐゴシック" panose="020B0600070205080204" pitchFamily="34" charset="-128"/>
              </a:rPr>
              <a:t>In keeping with his view of Mr. Market as capricious and moody, even valuable companies can be bought at attractive prices when investors turn away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8B02F140-33BE-764B-9681-F3F05E38D5E1}"/>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The Buffett Premium</a:t>
            </a:r>
          </a:p>
        </p:txBody>
      </p:sp>
      <p:graphicFrame>
        <p:nvGraphicFramePr>
          <p:cNvPr id="5" name="Content Placeholder 6">
            <a:extLst>
              <a:ext uri="{FF2B5EF4-FFF2-40B4-BE49-F238E27FC236}">
                <a16:creationId xmlns:a16="http://schemas.microsoft.com/office/drawing/2014/main" id="{5E2E98C8-6C8D-BD49-83E0-8F0AEFBB0250}"/>
              </a:ext>
            </a:extLst>
          </p:cNvPr>
          <p:cNvGraphicFramePr>
            <a:graphicFrameLocks noGrp="1"/>
          </p:cNvGraphicFramePr>
          <p:nvPr>
            <p:ph sz="quarter" idx="1"/>
            <p:extLst>
              <p:ext uri="{D42A27DB-BD31-4B8C-83A1-F6EECF244321}">
                <p14:modId xmlns:p14="http://schemas.microsoft.com/office/powerpoint/2010/main" val="162451911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202F4F71-3A22-B04C-A73B-B8166B682AF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So, what happened?</a:t>
            </a:r>
          </a:p>
        </p:txBody>
      </p:sp>
      <p:sp>
        <p:nvSpPr>
          <p:cNvPr id="25602" name="Content Placeholder 2">
            <a:extLst>
              <a:ext uri="{FF2B5EF4-FFF2-40B4-BE49-F238E27FC236}">
                <a16:creationId xmlns:a16="http://schemas.microsoft.com/office/drawing/2014/main" id="{C567E167-B131-E846-A774-CA6685CFFE4A}"/>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panose="020B0600070205080204" pitchFamily="34" charset="-128"/>
              </a:rPr>
              <a:t>Imitators</a:t>
            </a:r>
            <a:r>
              <a:rPr lang="en-US" altLang="en-US" sz="2200">
                <a:ea typeface="ＭＳ Ｐゴシック" panose="020B0600070205080204" pitchFamily="34" charset="-128"/>
              </a:rPr>
              <a:t>: His record of picking winners has attracted publicity and a crowd of imitators who follow his every move, buying everything be buys, making it difficult for him to accumulate large positions at attractive prices. </a:t>
            </a:r>
          </a:p>
          <a:p>
            <a:pPr eaLnBrk="1" hangingPunct="1">
              <a:lnSpc>
                <a:spcPct val="80000"/>
              </a:lnSpc>
            </a:pPr>
            <a:r>
              <a:rPr lang="en-US" altLang="en-US" sz="2200" u="sng">
                <a:ea typeface="ＭＳ Ｐゴシック" panose="020B0600070205080204" pitchFamily="34" charset="-128"/>
              </a:rPr>
              <a:t>Scaling problems</a:t>
            </a:r>
            <a:r>
              <a:rPr lang="en-US" altLang="en-US" sz="2200">
                <a:ea typeface="ＭＳ Ｐゴシック" panose="020B0600070205080204" pitchFamily="34" charset="-128"/>
              </a:rPr>
              <a:t>: At the same time the larger funds at his disposal imply that he is investing far more than he did two or three decades ago in each of the companies that he takes a position in, creating a larger price impact (and lower profits)</a:t>
            </a:r>
          </a:p>
          <a:p>
            <a:pPr eaLnBrk="1" hangingPunct="1">
              <a:lnSpc>
                <a:spcPct val="80000"/>
              </a:lnSpc>
            </a:pPr>
            <a:r>
              <a:rPr lang="en-US" altLang="en-US" sz="2200" u="sng">
                <a:ea typeface="ＭＳ Ｐゴシック" panose="020B0600070205080204" pitchFamily="34" charset="-128"/>
              </a:rPr>
              <a:t>Macro game?</a:t>
            </a:r>
            <a:r>
              <a:rPr lang="en-US" altLang="en-US" sz="2200">
                <a:ea typeface="ＭＳ Ｐゴシック" panose="020B0600070205080204" pitchFamily="34" charset="-128"/>
              </a:rPr>
              <a:t> The crises that have beset markets over the last few years have been both a threat and an opportunity for Buffett. As markets have staggered through the crises, the biggest factors driving stock prices and investment success have become macroeconomic unknowns and not the company-specific factors that Buffett has historically viewed as his competitive edge (assessing a company’s profitability and cash flows).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440A0DEE-140F-7346-B3B2-90D3D3A11B6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Be like Buffett?</a:t>
            </a:r>
          </a:p>
        </p:txBody>
      </p:sp>
      <p:sp>
        <p:nvSpPr>
          <p:cNvPr id="26626" name="Rectangle 3">
            <a:extLst>
              <a:ext uri="{FF2B5EF4-FFF2-40B4-BE49-F238E27FC236}">
                <a16:creationId xmlns:a16="http://schemas.microsoft.com/office/drawing/2014/main" id="{026D6B19-FF02-4A49-921C-F642A895BC86}"/>
              </a:ext>
            </a:extLst>
          </p:cNvPr>
          <p:cNvSpPr>
            <a:spLocks noGrp="1"/>
          </p:cNvSpPr>
          <p:nvPr>
            <p:ph sz="quarter" idx="1"/>
          </p:nvPr>
        </p:nvSpPr>
        <p:spPr>
          <a:xfrm>
            <a:off x="612775" y="1600200"/>
            <a:ext cx="8153400" cy="4495800"/>
          </a:xfrm>
        </p:spPr>
        <p:txBody>
          <a:bodyPr>
            <a:normAutofit lnSpcReduction="10000"/>
          </a:bodyPr>
          <a:lstStyle/>
          <a:p>
            <a:pPr marL="514350" indent="-514350" eaLnBrk="1" hangingPunct="1">
              <a:lnSpc>
                <a:spcPct val="80000"/>
              </a:lnSpc>
              <a:buFont typeface="Calibri" panose="020F0502020204030204" pitchFamily="34" charset="0"/>
              <a:buAutoNum type="arabicPeriod"/>
            </a:pPr>
            <a:r>
              <a:rPr lang="en-US" altLang="en-US" sz="2400" u="sng" dirty="0">
                <a:ea typeface="ＭＳ Ｐゴシック" panose="020B0600070205080204" pitchFamily="34" charset="-128"/>
                <a:sym typeface="Symbol" pitchFamily="2" charset="2"/>
              </a:rPr>
              <a:t>A different market</a:t>
            </a:r>
            <a:r>
              <a:rPr lang="en-US" altLang="en-US" sz="2400" dirty="0">
                <a:ea typeface="ＭＳ Ｐゴシック" panose="020B0600070205080204" pitchFamily="34" charset="-128"/>
                <a:sym typeface="Symbol" pitchFamily="2" charset="2"/>
              </a:rPr>
              <a:t>: </a:t>
            </a:r>
            <a:r>
              <a:rPr lang="en-US" altLang="en-US" sz="2400" dirty="0">
                <a:ea typeface="ＭＳ Ｐゴシック" panose="020B0600070205080204" pitchFamily="34" charset="-128"/>
              </a:rPr>
              <a:t>Markets have changed since Buffett started his first partnership. The investment world is much flatter, with data and models available to everyone.</a:t>
            </a:r>
            <a:endParaRPr lang="en-US" altLang="ja-JP" sz="2400" dirty="0">
              <a:ea typeface="ＭＳ Ｐゴシック" panose="020B0600070205080204" pitchFamily="34" charset="-128"/>
            </a:endParaRPr>
          </a:p>
          <a:p>
            <a:pPr marL="514350" indent="-514350" eaLnBrk="1" hangingPunct="1">
              <a:lnSpc>
                <a:spcPct val="80000"/>
              </a:lnSpc>
              <a:buFont typeface="Calibri" panose="020F0502020204030204" pitchFamily="34" charset="0"/>
              <a:buAutoNum type="arabicPeriod"/>
            </a:pPr>
            <a:r>
              <a:rPr lang="en-US" altLang="en-US" sz="2400" u="sng" dirty="0">
                <a:ea typeface="ＭＳ Ｐゴシック" panose="020B0600070205080204" pitchFamily="34" charset="-128"/>
                <a:sym typeface="Symbol" pitchFamily="2" charset="2"/>
              </a:rPr>
              <a:t>Insider game</a:t>
            </a:r>
            <a:r>
              <a:rPr lang="en-US" altLang="en-US" sz="2400" dirty="0">
                <a:ea typeface="ＭＳ Ｐゴシック" panose="020B0600070205080204" pitchFamily="34" charset="-128"/>
                <a:sym typeface="Symbol" pitchFamily="2" charset="2"/>
              </a:rPr>
              <a:t>: </a:t>
            </a:r>
            <a:r>
              <a:rPr lang="en-US" altLang="en-US" sz="2400" dirty="0">
                <a:ea typeface="ＭＳ Ｐゴシック" panose="020B0600070205080204" pitchFamily="34" charset="-128"/>
              </a:rPr>
              <a:t>In recent years, Buffett has adopted a more activist investment style and has succeeded with it. To succeed with this style as an investor, though, you would need substantial resources and have the credibility that comes with investment success. </a:t>
            </a:r>
          </a:p>
          <a:p>
            <a:pPr marL="514350" indent="-514350" eaLnBrk="1" hangingPunct="1">
              <a:lnSpc>
                <a:spcPct val="80000"/>
              </a:lnSpc>
              <a:buFont typeface="Calibri" panose="020F0502020204030204" pitchFamily="34" charset="0"/>
              <a:buAutoNum type="arabicPeriod"/>
            </a:pPr>
            <a:r>
              <a:rPr lang="en-US" altLang="en-US" sz="2400" u="sng" dirty="0">
                <a:ea typeface="ＭＳ Ｐゴシック" panose="020B0600070205080204" pitchFamily="34" charset="-128"/>
                <a:sym typeface="Symbol" pitchFamily="2" charset="2"/>
              </a:rPr>
              <a:t>Patience</a:t>
            </a:r>
            <a:r>
              <a:rPr lang="en-US" altLang="en-US" sz="2400" dirty="0">
                <a:ea typeface="ＭＳ Ｐゴシック" panose="020B0600070205080204" pitchFamily="34" charset="-128"/>
                <a:sym typeface="Symbol" pitchFamily="2" charset="2"/>
              </a:rPr>
              <a:t>: </a:t>
            </a:r>
            <a:r>
              <a:rPr lang="en-US" altLang="en-US" sz="2400" dirty="0">
                <a:ea typeface="ＭＳ Ｐゴシック" panose="020B0600070205080204" pitchFamily="34" charset="-128"/>
              </a:rPr>
              <a:t>The third ingredient of Buffett</a:t>
            </a:r>
            <a:r>
              <a:rPr lang="ja-JP" altLang="en-US" sz="2400">
                <a:ea typeface="ＭＳ Ｐゴシック" panose="020B0600070205080204" pitchFamily="34" charset="-128"/>
              </a:rPr>
              <a:t>’</a:t>
            </a:r>
            <a:r>
              <a:rPr lang="en-US" altLang="ja-JP" sz="2400" dirty="0">
                <a:ea typeface="ＭＳ Ｐゴシック" panose="020B0600070205080204" pitchFamily="34" charset="-128"/>
              </a:rPr>
              <a:t>s success has been patience. He has often been willing to hold stocks that he believes to be under valued through disappointing years. In those same years, he has faced no pressure from impatient investors, since </a:t>
            </a:r>
          </a:p>
          <a:p>
            <a:pPr marL="835025" lvl="1" indent="-514350" eaLnBrk="1" hangingPunct="1">
              <a:lnSpc>
                <a:spcPct val="80000"/>
              </a:lnSpc>
            </a:pPr>
            <a:r>
              <a:rPr lang="en-US" altLang="ja-JP" sz="2000" dirty="0">
                <a:ea typeface="ＭＳ Ｐゴシック" panose="020B0600070205080204" pitchFamily="34" charset="-128"/>
              </a:rPr>
              <a:t>Berkshire Hathaway stockholders have such high regard for him and </a:t>
            </a:r>
          </a:p>
          <a:p>
            <a:pPr marL="835025" lvl="1" indent="-514350" eaLnBrk="1" hangingPunct="1">
              <a:lnSpc>
                <a:spcPct val="80000"/>
              </a:lnSpc>
            </a:pPr>
            <a:r>
              <a:rPr lang="en-US" altLang="ja-JP" sz="2000" dirty="0">
                <a:ea typeface="ＭＳ Ｐゴシック" panose="020B0600070205080204" pitchFamily="34" charset="-128"/>
              </a:rPr>
              <a:t>He invests insurance company money.</a:t>
            </a:r>
            <a:endParaRPr lang="en-US" altLang="en-US" sz="2000"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28E6C-ED9C-C141-854B-9971568C3917}"/>
              </a:ext>
            </a:extLst>
          </p:cNvPr>
          <p:cNvSpPr>
            <a:spLocks noGrp="1"/>
          </p:cNvSpPr>
          <p:nvPr>
            <p:ph type="title"/>
          </p:nvPr>
        </p:nvSpPr>
        <p:spPr/>
        <p:txBody>
          <a:bodyPr/>
          <a:lstStyle/>
          <a:p>
            <a:r>
              <a:rPr lang="en-US" dirty="0"/>
              <a:t>Chasing the dream</a:t>
            </a:r>
          </a:p>
        </p:txBody>
      </p:sp>
      <p:sp>
        <p:nvSpPr>
          <p:cNvPr id="3" name="Content Placeholder 2">
            <a:extLst>
              <a:ext uri="{FF2B5EF4-FFF2-40B4-BE49-F238E27FC236}">
                <a16:creationId xmlns:a16="http://schemas.microsoft.com/office/drawing/2014/main" id="{4D1FCF9D-A68F-F440-AAAB-847D5C88A7D5}"/>
              </a:ext>
            </a:extLst>
          </p:cNvPr>
          <p:cNvSpPr>
            <a:spLocks noGrp="1"/>
          </p:cNvSpPr>
          <p:nvPr>
            <p:ph sz="quarter" idx="1"/>
          </p:nvPr>
        </p:nvSpPr>
        <p:spPr/>
        <p:txBody>
          <a:bodyPr>
            <a:normAutofit fontScale="92500" lnSpcReduction="10000"/>
          </a:bodyPr>
          <a:lstStyle/>
          <a:p>
            <a:r>
              <a:rPr lang="en-US" u="sng" dirty="0"/>
              <a:t>The Sage from Omaha</a:t>
            </a:r>
            <a:r>
              <a:rPr lang="en-US" dirty="0"/>
              <a:t>: There is no one who is followed and imitated more than Warren Buffett. Investors not only show up in Omaha every year for the Berkshire Hathaway meetings, but every word that Buffett says is read and analyzed for hidden meaning.</a:t>
            </a:r>
          </a:p>
          <a:p>
            <a:r>
              <a:rPr lang="en-US" u="sng" dirty="0"/>
              <a:t>The Followers</a:t>
            </a:r>
            <a:r>
              <a:rPr lang="en-US" dirty="0"/>
              <a:t>: That said, it is not clear that even Buffett’s closest followers have been able to replicate even a fraction of his success. In fact, it is not just possible, but very likely, that index fund investors have outperformed the Omaha value investing contingent over the last two decades.</a:t>
            </a:r>
          </a:p>
        </p:txBody>
      </p:sp>
    </p:spTree>
    <p:extLst>
      <p:ext uri="{BB962C8B-B14F-4D97-AF65-F5344CB8AC3E}">
        <p14:creationId xmlns:p14="http://schemas.microsoft.com/office/powerpoint/2010/main" val="34073780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577</TotalTime>
  <Words>1002</Words>
  <Application>Microsoft Macintosh PowerPoint</Application>
  <PresentationFormat>On-screen Show (4:3)</PresentationFormat>
  <Paragraphs>58</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ＭＳ Ｐゴシック</vt:lpstr>
      <vt:lpstr>Arial</vt:lpstr>
      <vt:lpstr>Calibri</vt:lpstr>
      <vt:lpstr>Symbol</vt:lpstr>
      <vt:lpstr>Times</vt:lpstr>
      <vt:lpstr>Wingdings</vt:lpstr>
      <vt:lpstr>Wingdings 2</vt:lpstr>
      <vt:lpstr>Basic</vt:lpstr>
      <vt:lpstr>Investing for grown ups? Value Investing</vt:lpstr>
      <vt:lpstr>Who is a value investor?</vt:lpstr>
      <vt:lpstr>My definition…</vt:lpstr>
      <vt:lpstr>The Different Faces of Value Investing</vt:lpstr>
      <vt:lpstr>The father of value investing: Ben Graham’s Screens</vt:lpstr>
      <vt:lpstr>How well have Graham’s screens performed?</vt:lpstr>
      <vt:lpstr>The Buffett Mystique: Investing in Berkshire Hathaway</vt:lpstr>
      <vt:lpstr>Buffett’s Tenets</vt:lpstr>
      <vt:lpstr>The Buffett Premium</vt:lpstr>
      <vt:lpstr>So, what happened?</vt:lpstr>
      <vt:lpstr>Be like Buffett?</vt:lpstr>
      <vt:lpstr>Chasing the dream</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Kiran Damodaran</cp:lastModifiedBy>
  <cp:revision>51</cp:revision>
  <cp:lastPrinted>2002-03-11T16:20:16Z</cp:lastPrinted>
  <dcterms:created xsi:type="dcterms:W3CDTF">1998-07-19T19:35:30Z</dcterms:created>
  <dcterms:modified xsi:type="dcterms:W3CDTF">2019-08-19T14:35:06Z</dcterms:modified>
</cp:coreProperties>
</file>