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70" r:id="rId1"/>
  </p:sldMasterIdLst>
  <p:notesMasterIdLst>
    <p:notesMasterId r:id="rId13"/>
  </p:notesMasterIdLst>
  <p:handoutMasterIdLst>
    <p:handoutMasterId r:id="rId14"/>
  </p:handoutMasterIdLst>
  <p:sldIdLst>
    <p:sldId id="256" r:id="rId2"/>
    <p:sldId id="257" r:id="rId3"/>
    <p:sldId id="259" r:id="rId4"/>
    <p:sldId id="260" r:id="rId5"/>
    <p:sldId id="261" r:id="rId6"/>
    <p:sldId id="262" r:id="rId7"/>
    <p:sldId id="263" r:id="rId8"/>
    <p:sldId id="264" r:id="rId9"/>
    <p:sldId id="269" r:id="rId10"/>
    <p:sldId id="271" r:id="rId11"/>
    <p:sldId id="272" r:id="rId12"/>
  </p:sldIdLst>
  <p:sldSz cx="9144000" cy="6858000" type="letter"/>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5"/>
    <p:restoredTop sz="93129"/>
  </p:normalViewPr>
  <p:slideViewPr>
    <p:cSldViewPr>
      <p:cViewPr varScale="1">
        <p:scale>
          <a:sx n="119" d="100"/>
          <a:sy n="119" d="100"/>
        </p:scale>
        <p:origin x="200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592019D-337A-C140-BFA6-53C884EE898D}"/>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BD38C370-111E-CE4E-9121-D427B75392B6}"/>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4A4C78B4-3C29-3546-942E-8906B3255AC7}"/>
              </a:ext>
            </a:extLst>
          </p:cNvPr>
          <p:cNvSpPr>
            <a:spLocks noGrp="1" noRot="1" noChangeAspect="1" noChangeArrowheads="1" noTextEdit="1"/>
          </p:cNvSpPr>
          <p:nvPr>
            <p:ph type="sldImg"/>
          </p:nvPr>
        </p:nvSpPr>
        <p:spPr>
          <a:xfrm>
            <a:off x="1150938" y="692150"/>
            <a:ext cx="4556125" cy="3416300"/>
          </a:xfrm>
          <a:ln/>
        </p:spPr>
      </p:sp>
      <p:sp>
        <p:nvSpPr>
          <p:cNvPr id="24578" name="Rectangle 3">
            <a:extLst>
              <a:ext uri="{FF2B5EF4-FFF2-40B4-BE49-F238E27FC236}">
                <a16:creationId xmlns:a16="http://schemas.microsoft.com/office/drawing/2014/main" id="{981F2935-A9C9-5041-8A5A-206E9DF6D05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58C124-C329-394F-9291-79EB2C56A195}"/>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857F593D-E911-154F-AB44-2555D11157A1}"/>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F882ED5-CE2E-C34B-8B4A-7946210E8CD0}"/>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7A074895-8CF1-474B-BFB4-7F6B4FE03B7C}"/>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t>Aswath Damodaran</a:t>
            </a:r>
            <a:endParaRPr lang="en-US" dirty="0"/>
          </a:p>
        </p:txBody>
      </p:sp>
      <p:sp>
        <p:nvSpPr>
          <p:cNvPr id="10" name="Footer Placeholder 16">
            <a:extLst>
              <a:ext uri="{FF2B5EF4-FFF2-40B4-BE49-F238E27FC236}">
                <a16:creationId xmlns:a16="http://schemas.microsoft.com/office/drawing/2014/main" id="{833A2A98-EF96-A842-AF5A-89DD2775FA80}"/>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7796C5B1-E1F2-EA4E-A442-6B82FF7485AE}"/>
              </a:ext>
            </a:extLst>
          </p:cNvPr>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B30DC96D-ACB6-9346-80F6-AA874DA96569}" type="slidenum">
              <a:rPr lang="en-US" altLang="en-US"/>
              <a:pPr>
                <a:defRPr/>
              </a:pPr>
              <a:t>‹#›</a:t>
            </a:fld>
            <a:endParaRPr lang="en-US" altLang="en-US"/>
          </a:p>
        </p:txBody>
      </p:sp>
    </p:spTree>
    <p:extLst>
      <p:ext uri="{BB962C8B-B14F-4D97-AF65-F5344CB8AC3E}">
        <p14:creationId xmlns:p14="http://schemas.microsoft.com/office/powerpoint/2010/main" val="2880516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54B2BA-8AF3-F540-934F-78866B0159E1}"/>
              </a:ext>
            </a:extLst>
          </p:cNvPr>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defRPr/>
            </a:pPr>
            <a:fld id="{54F42FFC-2E1B-BD44-A491-6D50166FBA06}" type="slidenum">
              <a:rPr lang="en-US" altLang="en-US" sz="1600" smtClean="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04C527E-4A3B-F34F-A7A6-514FF248BC8C}"/>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4F2970E4-92BA-234D-A883-D20A513F8C35}"/>
              </a:ext>
            </a:extLst>
          </p:cNvPr>
          <p:cNvSpPr>
            <a:spLocks noGrp="1"/>
          </p:cNvSpPr>
          <p:nvPr>
            <p:ph type="sldNum" sz="quarter" idx="11"/>
          </p:nvPr>
        </p:nvSpPr>
        <p:spPr/>
        <p:txBody>
          <a:bodyPr/>
          <a:lstStyle>
            <a:lvl1pPr>
              <a:defRPr>
                <a:solidFill>
                  <a:srgbClr val="FFFFFF"/>
                </a:solidFill>
              </a:defRPr>
            </a:lvl1pPr>
          </a:lstStyle>
          <a:p>
            <a:pPr>
              <a:defRPr/>
            </a:pPr>
            <a:fld id="{8067EAAD-54A3-AE4B-9FAB-CEB8D95C2C80}" type="slidenum">
              <a:rPr lang="en-US" altLang="en-US"/>
              <a:pPr>
                <a:defRPr/>
              </a:pPr>
              <a:t>‹#›</a:t>
            </a:fld>
            <a:endParaRPr lang="en-US" altLang="en-US"/>
          </a:p>
        </p:txBody>
      </p:sp>
    </p:spTree>
    <p:extLst>
      <p:ext uri="{BB962C8B-B14F-4D97-AF65-F5344CB8AC3E}">
        <p14:creationId xmlns:p14="http://schemas.microsoft.com/office/powerpoint/2010/main" val="3845438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DE851B-7222-1246-952D-C4FAE11A834F}"/>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12A37247-B508-F54D-AE5E-EDF6D6EB7069}"/>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7EE51E31-5732-7045-A61F-466F63844DCA}"/>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DF47BA82-ABDF-1647-B572-B76FF1631CA9}"/>
              </a:ext>
            </a:extLst>
          </p:cNvPr>
          <p:cNvSpPr>
            <a:spLocks noGrp="1"/>
          </p:cNvSpPr>
          <p:nvPr>
            <p:ph type="dt" sz="half" idx="10"/>
          </p:nvPr>
        </p:nvSpPr>
        <p:spPr/>
        <p:txBody>
          <a:bodyPr/>
          <a:lstStyle>
            <a:lvl1pPr>
              <a:defRPr/>
            </a:lvl1pPr>
          </a:lstStyle>
          <a:p>
            <a:pPr>
              <a:defRPr/>
            </a:pPr>
            <a:fld id="{4AE61EE5-682D-8D4A-AD71-5D573432AFE7}" type="datetimeFigureOut">
              <a:rPr lang="en-US" altLang="en-US"/>
              <a:pPr>
                <a:defRPr/>
              </a:pPr>
              <a:t>4/28/19</a:t>
            </a:fld>
            <a:endParaRPr lang="en-US" altLang="en-US"/>
          </a:p>
        </p:txBody>
      </p:sp>
      <p:sp>
        <p:nvSpPr>
          <p:cNvPr id="8" name="Slide Number Placeholder 12">
            <a:extLst>
              <a:ext uri="{FF2B5EF4-FFF2-40B4-BE49-F238E27FC236}">
                <a16:creationId xmlns:a16="http://schemas.microsoft.com/office/drawing/2014/main" id="{98B04701-70A0-9641-9C26-D5C84F917362}"/>
              </a:ext>
            </a:extLst>
          </p:cNvPr>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D8E11DB9-34EB-C741-9E65-5EFC5D50F066}"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E16141B6-8793-8D43-B58D-C44F3FDA4EAE}"/>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544184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29AE7F91-B099-2945-8BA8-1B0948D7BB13}"/>
              </a:ext>
            </a:extLst>
          </p:cNvPr>
          <p:cNvSpPr>
            <a:spLocks noGrp="1"/>
          </p:cNvSpPr>
          <p:nvPr>
            <p:ph type="dt" sz="half" idx="10"/>
          </p:nvPr>
        </p:nvSpPr>
        <p:spPr/>
        <p:txBody>
          <a:bodyPr rtlCol="0"/>
          <a:lstStyle>
            <a:lvl1pPr>
              <a:defRPr/>
            </a:lvl1pPr>
          </a:lstStyle>
          <a:p>
            <a:pPr>
              <a:defRPr/>
            </a:pPr>
            <a:fld id="{5EDF1646-1838-3E42-9A92-B28D1426FCEE}" type="datetimeFigureOut">
              <a:rPr lang="en-US" altLang="en-US"/>
              <a:pPr>
                <a:defRPr/>
              </a:pPr>
              <a:t>4/28/19</a:t>
            </a:fld>
            <a:endParaRPr lang="en-US" altLang="en-US"/>
          </a:p>
        </p:txBody>
      </p:sp>
      <p:sp>
        <p:nvSpPr>
          <p:cNvPr id="6" name="Slide Number Placeholder 9">
            <a:extLst>
              <a:ext uri="{FF2B5EF4-FFF2-40B4-BE49-F238E27FC236}">
                <a16:creationId xmlns:a16="http://schemas.microsoft.com/office/drawing/2014/main" id="{F700EA70-E0E9-5C4B-BBC5-80E14B1D4A2D}"/>
              </a:ext>
            </a:extLst>
          </p:cNvPr>
          <p:cNvSpPr>
            <a:spLocks noGrp="1"/>
          </p:cNvSpPr>
          <p:nvPr>
            <p:ph type="sldNum" sz="quarter" idx="11"/>
          </p:nvPr>
        </p:nvSpPr>
        <p:spPr/>
        <p:txBody>
          <a:bodyPr rtlCol="0"/>
          <a:lstStyle>
            <a:lvl1pPr>
              <a:defRPr/>
            </a:lvl1pPr>
          </a:lstStyle>
          <a:p>
            <a:pPr>
              <a:defRPr/>
            </a:pPr>
            <a:fld id="{F7411D61-D85C-F44A-A42E-9D92B52A4B5D}"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755101B0-7EEB-1B4A-B472-5F1A6E00B6D7}"/>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974880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68CC09AF-3511-B542-ABAC-7DBE2BA57571}"/>
              </a:ext>
            </a:extLst>
          </p:cNvPr>
          <p:cNvSpPr>
            <a:spLocks noGrp="1"/>
          </p:cNvSpPr>
          <p:nvPr>
            <p:ph type="dt" sz="half" idx="10"/>
          </p:nvPr>
        </p:nvSpPr>
        <p:spPr/>
        <p:txBody>
          <a:bodyPr/>
          <a:lstStyle>
            <a:lvl1pPr>
              <a:defRPr/>
            </a:lvl1pPr>
          </a:lstStyle>
          <a:p>
            <a:pPr>
              <a:defRPr/>
            </a:pPr>
            <a:r>
              <a:rPr lang="en-US"/>
              <a:t>Aswath Damodaran</a:t>
            </a:r>
            <a:endParaRPr lang="en-US" dirty="0"/>
          </a:p>
        </p:txBody>
      </p:sp>
      <p:sp>
        <p:nvSpPr>
          <p:cNvPr id="7" name="Footer Placeholder 2">
            <a:extLst>
              <a:ext uri="{FF2B5EF4-FFF2-40B4-BE49-F238E27FC236}">
                <a16:creationId xmlns:a16="http://schemas.microsoft.com/office/drawing/2014/main" id="{E4A2757D-F167-3149-BE57-DE65168962D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F5FCC962-6FF5-964F-AA52-394E1847EE31}"/>
              </a:ext>
            </a:extLst>
          </p:cNvPr>
          <p:cNvSpPr>
            <a:spLocks noGrp="1"/>
          </p:cNvSpPr>
          <p:nvPr>
            <p:ph type="sldNum" sz="quarter" idx="12"/>
          </p:nvPr>
        </p:nvSpPr>
        <p:spPr/>
        <p:txBody>
          <a:bodyPr/>
          <a:lstStyle>
            <a:lvl1pPr>
              <a:defRPr/>
            </a:lvl1pPr>
          </a:lstStyle>
          <a:p>
            <a:pPr>
              <a:defRPr/>
            </a:pPr>
            <a:fld id="{694F747B-F8F6-3242-9DCE-77A0EE146CCA}" type="slidenum">
              <a:rPr lang="en-US" altLang="en-US"/>
              <a:pPr>
                <a:defRPr/>
              </a:pPr>
              <a:t>‹#›</a:t>
            </a:fld>
            <a:endParaRPr lang="en-US" altLang="en-US"/>
          </a:p>
        </p:txBody>
      </p:sp>
    </p:spTree>
    <p:extLst>
      <p:ext uri="{BB962C8B-B14F-4D97-AF65-F5344CB8AC3E}">
        <p14:creationId xmlns:p14="http://schemas.microsoft.com/office/powerpoint/2010/main" val="196237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8CF38C-46CB-6E4A-ACD5-F28B2E3E5659}"/>
              </a:ext>
            </a:extLst>
          </p:cNvPr>
          <p:cNvSpPr>
            <a:spLocks noGrp="1"/>
          </p:cNvSpPr>
          <p:nvPr>
            <p:ph type="dt" sz="half" idx="10"/>
          </p:nvPr>
        </p:nvSpPr>
        <p:spPr/>
        <p:txBody>
          <a:bodyPr/>
          <a:lstStyle>
            <a:lvl1pPr>
              <a:defRPr/>
            </a:lvl1pPr>
          </a:lstStyle>
          <a:p>
            <a:pPr>
              <a:defRPr/>
            </a:pPr>
            <a:fld id="{917A11AA-9566-584E-8EC4-66E24604E763}" type="datetimeFigureOut">
              <a:rPr lang="en-US" altLang="en-US"/>
              <a:pPr>
                <a:defRPr/>
              </a:pPr>
              <a:t>4/28/19</a:t>
            </a:fld>
            <a:endParaRPr lang="en-US" altLang="en-US"/>
          </a:p>
        </p:txBody>
      </p:sp>
      <p:sp>
        <p:nvSpPr>
          <p:cNvPr id="4" name="Footer Placeholder 3">
            <a:extLst>
              <a:ext uri="{FF2B5EF4-FFF2-40B4-BE49-F238E27FC236}">
                <a16:creationId xmlns:a16="http://schemas.microsoft.com/office/drawing/2014/main" id="{939FF9F7-F296-9941-9EEF-44B71DD049C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A698E612-0C1C-3E4D-9826-B574009BBD4B}"/>
              </a:ext>
            </a:extLst>
          </p:cNvPr>
          <p:cNvSpPr>
            <a:spLocks noGrp="1"/>
          </p:cNvSpPr>
          <p:nvPr>
            <p:ph type="sldNum" sz="quarter" idx="12"/>
          </p:nvPr>
        </p:nvSpPr>
        <p:spPr/>
        <p:txBody>
          <a:bodyPr/>
          <a:lstStyle>
            <a:lvl1pPr>
              <a:defRPr>
                <a:solidFill>
                  <a:srgbClr val="FFFFFF"/>
                </a:solidFill>
              </a:defRPr>
            </a:lvl1pPr>
          </a:lstStyle>
          <a:p>
            <a:pPr>
              <a:defRPr/>
            </a:pPr>
            <a:fld id="{4F75F6B2-9EA1-9547-A60D-E3E89DA4362E}" type="slidenum">
              <a:rPr lang="en-US" altLang="en-US"/>
              <a:pPr>
                <a:defRPr/>
              </a:pPr>
              <a:t>‹#›</a:t>
            </a:fld>
            <a:endParaRPr lang="en-US" altLang="en-US"/>
          </a:p>
        </p:txBody>
      </p:sp>
    </p:spTree>
    <p:extLst>
      <p:ext uri="{BB962C8B-B14F-4D97-AF65-F5344CB8AC3E}">
        <p14:creationId xmlns:p14="http://schemas.microsoft.com/office/powerpoint/2010/main" val="312937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A6E8FC-98EB-D94E-A025-E2920BD29489}"/>
              </a:ext>
            </a:extLst>
          </p:cNvPr>
          <p:cNvSpPr>
            <a:spLocks noGrp="1"/>
          </p:cNvSpPr>
          <p:nvPr>
            <p:ph type="dt" sz="half" idx="10"/>
          </p:nvPr>
        </p:nvSpPr>
        <p:spPr/>
        <p:txBody>
          <a:bodyPr/>
          <a:lstStyle>
            <a:lvl1pPr>
              <a:defRPr/>
            </a:lvl1pPr>
          </a:lstStyle>
          <a:p>
            <a:pPr>
              <a:defRPr/>
            </a:pPr>
            <a:fld id="{5EE61F15-067B-584D-B6E4-5CFDE37DB020}" type="datetimeFigureOut">
              <a:rPr lang="en-US" altLang="en-US"/>
              <a:pPr>
                <a:defRPr/>
              </a:pPr>
              <a:t>4/28/19</a:t>
            </a:fld>
            <a:endParaRPr lang="en-US" altLang="en-US"/>
          </a:p>
        </p:txBody>
      </p:sp>
      <p:sp>
        <p:nvSpPr>
          <p:cNvPr id="3" name="Footer Placeholder 2">
            <a:extLst>
              <a:ext uri="{FF2B5EF4-FFF2-40B4-BE49-F238E27FC236}">
                <a16:creationId xmlns:a16="http://schemas.microsoft.com/office/drawing/2014/main" id="{2AA5AE0A-901A-674A-9FF5-A6CA1CA84D5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C0494F1E-E9FE-FF4C-97AA-493B729AE8D7}"/>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395EC8CA-A300-CC44-8CE3-1A55E2257019}" type="slidenum">
              <a:rPr lang="en-US" altLang="en-US"/>
              <a:pPr>
                <a:defRPr/>
              </a:pPr>
              <a:t>‹#›</a:t>
            </a:fld>
            <a:endParaRPr lang="en-US" altLang="en-US"/>
          </a:p>
        </p:txBody>
      </p:sp>
    </p:spTree>
    <p:extLst>
      <p:ext uri="{BB962C8B-B14F-4D97-AF65-F5344CB8AC3E}">
        <p14:creationId xmlns:p14="http://schemas.microsoft.com/office/powerpoint/2010/main" val="3191231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a:extLst>
              <a:ext uri="{FF2B5EF4-FFF2-40B4-BE49-F238E27FC236}">
                <a16:creationId xmlns:a16="http://schemas.microsoft.com/office/drawing/2014/main" id="{2B508D49-A09A-074B-B218-C1264353660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A5542AC-F8E0-6744-938A-B06F68FEB79B}"/>
              </a:ext>
            </a:extLst>
          </p:cNvPr>
          <p:cNvSpPr>
            <a:spLocks noGrp="1"/>
          </p:cNvSpPr>
          <p:nvPr>
            <p:ph type="dt" sz="half" idx="10"/>
          </p:nvPr>
        </p:nvSpPr>
        <p:spPr/>
        <p:txBody>
          <a:bodyPr/>
          <a:lstStyle>
            <a:lvl1pPr>
              <a:defRPr/>
            </a:lvl1pPr>
          </a:lstStyle>
          <a:p>
            <a:pPr>
              <a:defRPr/>
            </a:pPr>
            <a:r>
              <a:rPr lang="en-US"/>
              <a:t>Aswath Damodaran</a:t>
            </a:r>
            <a:endParaRPr lang="en-US" dirty="0"/>
          </a:p>
        </p:txBody>
      </p:sp>
      <p:sp>
        <p:nvSpPr>
          <p:cNvPr id="6" name="Footer Placeholder 5">
            <a:extLst>
              <a:ext uri="{FF2B5EF4-FFF2-40B4-BE49-F238E27FC236}">
                <a16:creationId xmlns:a16="http://schemas.microsoft.com/office/drawing/2014/main" id="{F39561C1-6BA9-4440-BAD9-40D6212535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9E62FAD3-0C00-6046-A936-5F3222293E29}"/>
              </a:ext>
            </a:extLst>
          </p:cNvPr>
          <p:cNvSpPr>
            <a:spLocks noGrp="1"/>
          </p:cNvSpPr>
          <p:nvPr>
            <p:ph type="sldNum" sz="quarter" idx="12"/>
          </p:nvPr>
        </p:nvSpPr>
        <p:spPr/>
        <p:txBody>
          <a:bodyPr/>
          <a:lstStyle>
            <a:lvl1pPr>
              <a:defRPr>
                <a:solidFill>
                  <a:srgbClr val="FFFFFF"/>
                </a:solidFill>
              </a:defRPr>
            </a:lvl1pPr>
          </a:lstStyle>
          <a:p>
            <a:pPr>
              <a:defRPr/>
            </a:pPr>
            <a:fld id="{B2E7EAD4-F986-C444-BC99-EC86888101B4}" type="slidenum">
              <a:rPr lang="en-US" altLang="en-US"/>
              <a:pPr>
                <a:defRPr/>
              </a:pPr>
              <a:t>‹#›</a:t>
            </a:fld>
            <a:endParaRPr lang="en-US" altLang="en-US"/>
          </a:p>
        </p:txBody>
      </p:sp>
    </p:spTree>
    <p:extLst>
      <p:ext uri="{BB962C8B-B14F-4D97-AF65-F5344CB8AC3E}">
        <p14:creationId xmlns:p14="http://schemas.microsoft.com/office/powerpoint/2010/main" val="2354595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89A84C-E207-834C-81DB-47B604FBD921}"/>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F7E7E8C0-79A8-B348-AAFB-32A0D17C609C}"/>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65E36E2A-2FDE-E04B-81F0-D4238901BCFD}"/>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0F1497C7-61D6-6440-B5EC-CBD99C821971}"/>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B50E0BBA-F9A9-2C4C-8816-B646368B997F}"/>
              </a:ext>
            </a:extLst>
          </p:cNvPr>
          <p:cNvSpPr>
            <a:spLocks noGrp="1"/>
          </p:cNvSpPr>
          <p:nvPr>
            <p:ph type="dt" sz="half" idx="10"/>
          </p:nvPr>
        </p:nvSpPr>
        <p:spPr>
          <a:xfrm>
            <a:off x="6248400" y="6248400"/>
            <a:ext cx="2667000" cy="365125"/>
          </a:xfrm>
        </p:spPr>
        <p:txBody>
          <a:bodyPr rtlCol="0"/>
          <a:lstStyle>
            <a:lvl1pPr>
              <a:defRPr/>
            </a:lvl1pPr>
          </a:lstStyle>
          <a:p>
            <a:pPr>
              <a:defRPr/>
            </a:pPr>
            <a:fld id="{E1CC270D-FF3D-9546-84D1-0909AD86FD66}" type="datetimeFigureOut">
              <a:rPr lang="en-US" altLang="en-US"/>
              <a:pPr>
                <a:defRPr/>
              </a:pPr>
              <a:t>4/28/19</a:t>
            </a:fld>
            <a:endParaRPr lang="en-US" altLang="en-US"/>
          </a:p>
        </p:txBody>
      </p:sp>
      <p:sp>
        <p:nvSpPr>
          <p:cNvPr id="10" name="Slide Number Placeholder 12">
            <a:extLst>
              <a:ext uri="{FF2B5EF4-FFF2-40B4-BE49-F238E27FC236}">
                <a16:creationId xmlns:a16="http://schemas.microsoft.com/office/drawing/2014/main" id="{24964044-FB11-E140-A8AF-F51032261D57}"/>
              </a:ext>
            </a:extLst>
          </p:cNvPr>
          <p:cNvSpPr>
            <a:spLocks noGrp="1"/>
          </p:cNvSpPr>
          <p:nvPr>
            <p:ph type="sldNum" sz="quarter" idx="11"/>
          </p:nvPr>
        </p:nvSpPr>
        <p:spPr>
          <a:xfrm>
            <a:off x="0" y="4667250"/>
            <a:ext cx="1447800" cy="663575"/>
          </a:xfrm>
        </p:spPr>
        <p:txBody>
          <a:bodyPr rtlCol="0"/>
          <a:lstStyle>
            <a:lvl1pPr>
              <a:defRPr sz="2800"/>
            </a:lvl1pPr>
          </a:lstStyle>
          <a:p>
            <a:pPr>
              <a:defRPr/>
            </a:pPr>
            <a:fld id="{96CAF988-7EA1-F14E-BE90-9BCE5135BECA}"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CBEDE9DF-B750-6348-AF3F-DF497D0B8B85}"/>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649246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426A99-32A3-764E-ADEE-4E135F9F83FE}"/>
              </a:ext>
            </a:extLst>
          </p:cNvPr>
          <p:cNvSpPr>
            <a:spLocks noGrp="1"/>
          </p:cNvSpPr>
          <p:nvPr>
            <p:ph type="dt" sz="half" idx="10"/>
          </p:nvPr>
        </p:nvSpPr>
        <p:spPr/>
        <p:txBody>
          <a:bodyPr/>
          <a:lstStyle>
            <a:lvl1pPr>
              <a:defRPr/>
            </a:lvl1pPr>
          </a:lstStyle>
          <a:p>
            <a:pPr>
              <a:defRPr/>
            </a:pPr>
            <a:fld id="{C45DC0D2-5712-CC4E-A71A-1783C2CCDF6F}" type="datetimeFigureOut">
              <a:rPr lang="en-US" altLang="en-US"/>
              <a:pPr>
                <a:defRPr/>
              </a:pPr>
              <a:t>4/28/19</a:t>
            </a:fld>
            <a:endParaRPr lang="en-US" altLang="en-US"/>
          </a:p>
        </p:txBody>
      </p:sp>
      <p:sp>
        <p:nvSpPr>
          <p:cNvPr id="5" name="Footer Placeholder 4">
            <a:extLst>
              <a:ext uri="{FF2B5EF4-FFF2-40B4-BE49-F238E27FC236}">
                <a16:creationId xmlns:a16="http://schemas.microsoft.com/office/drawing/2014/main" id="{F877115C-BCD1-7F47-B001-4C58FE67CB5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1CA8EBB-2C5F-3647-8EF0-DB6F5E744230}"/>
              </a:ext>
            </a:extLst>
          </p:cNvPr>
          <p:cNvSpPr>
            <a:spLocks noGrp="1"/>
          </p:cNvSpPr>
          <p:nvPr>
            <p:ph type="sldNum" sz="quarter" idx="12"/>
          </p:nvPr>
        </p:nvSpPr>
        <p:spPr/>
        <p:txBody>
          <a:bodyPr/>
          <a:lstStyle>
            <a:lvl1pPr>
              <a:defRPr/>
            </a:lvl1pPr>
          </a:lstStyle>
          <a:p>
            <a:pPr>
              <a:defRPr/>
            </a:pPr>
            <a:fld id="{1569B913-4562-CB43-8FEA-643CB9BD2709}" type="slidenum">
              <a:rPr lang="en-US" altLang="en-US"/>
              <a:pPr>
                <a:defRPr/>
              </a:pPr>
              <a:t>‹#›</a:t>
            </a:fld>
            <a:endParaRPr lang="en-US" altLang="en-US"/>
          </a:p>
        </p:txBody>
      </p:sp>
    </p:spTree>
    <p:extLst>
      <p:ext uri="{BB962C8B-B14F-4D97-AF65-F5344CB8AC3E}">
        <p14:creationId xmlns:p14="http://schemas.microsoft.com/office/powerpoint/2010/main" val="404148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E3B41C-6D39-3140-B805-6B1D88BA5E8C}"/>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59B423D-5555-B94A-9B97-235E4A3CBF37}"/>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965B24F-B04C-FC45-A17A-63CFBCF7487E}"/>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1CD1CEB-ED02-094D-A2E9-C6F709FD4414}"/>
              </a:ext>
            </a:extLst>
          </p:cNvPr>
          <p:cNvSpPr>
            <a:spLocks noGrp="1"/>
          </p:cNvSpPr>
          <p:nvPr>
            <p:ph type="dt" sz="half" idx="10"/>
          </p:nvPr>
        </p:nvSpPr>
        <p:spPr>
          <a:xfrm>
            <a:off x="6553200" y="6248400"/>
            <a:ext cx="2209800" cy="365125"/>
          </a:xfrm>
        </p:spPr>
        <p:txBody>
          <a:bodyPr/>
          <a:lstStyle>
            <a:lvl1pPr>
              <a:defRPr/>
            </a:lvl1pPr>
          </a:lstStyle>
          <a:p>
            <a:pPr>
              <a:defRPr/>
            </a:pPr>
            <a:fld id="{AC58945A-7112-BF4A-9FD7-10FBE9CB45CB}" type="datetimeFigureOut">
              <a:rPr lang="en-US" altLang="en-US"/>
              <a:pPr>
                <a:defRPr/>
              </a:pPr>
              <a:t>4/28/19</a:t>
            </a:fld>
            <a:endParaRPr lang="en-US" altLang="en-US"/>
          </a:p>
        </p:txBody>
      </p:sp>
      <p:sp>
        <p:nvSpPr>
          <p:cNvPr id="8" name="Footer Placeholder 4">
            <a:extLst>
              <a:ext uri="{FF2B5EF4-FFF2-40B4-BE49-F238E27FC236}">
                <a16:creationId xmlns:a16="http://schemas.microsoft.com/office/drawing/2014/main" id="{C37F5E2C-87C6-F648-A637-5B0349301E85}"/>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1D07F57-C5B5-BE48-B208-0FD3A8DB8079}"/>
              </a:ext>
            </a:extLst>
          </p:cNvPr>
          <p:cNvSpPr>
            <a:spLocks noGrp="1"/>
          </p:cNvSpPr>
          <p:nvPr>
            <p:ph type="sldNum" sz="quarter" idx="12"/>
          </p:nvPr>
        </p:nvSpPr>
        <p:spPr>
          <a:xfrm rot="5400000">
            <a:off x="5989638" y="144462"/>
            <a:ext cx="533400" cy="244475"/>
          </a:xfrm>
        </p:spPr>
        <p:txBody>
          <a:bodyPr/>
          <a:lstStyle>
            <a:lvl1pPr>
              <a:defRPr/>
            </a:lvl1pPr>
          </a:lstStyle>
          <a:p>
            <a:pPr>
              <a:defRPr/>
            </a:pPr>
            <a:fld id="{6F425E0E-D2E1-1A4F-B023-F5474D37F484}" type="slidenum">
              <a:rPr lang="en-US" altLang="en-US"/>
              <a:pPr>
                <a:defRPr/>
              </a:pPr>
              <a:t>‹#›</a:t>
            </a:fld>
            <a:endParaRPr lang="en-US" altLang="en-US"/>
          </a:p>
        </p:txBody>
      </p:sp>
    </p:spTree>
    <p:extLst>
      <p:ext uri="{BB962C8B-B14F-4D97-AF65-F5344CB8AC3E}">
        <p14:creationId xmlns:p14="http://schemas.microsoft.com/office/powerpoint/2010/main" val="3465992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1EE6FF8D-1FAE-3F4A-BC9D-2AD64EFFE475}"/>
              </a:ext>
            </a:extLst>
          </p:cNvPr>
          <p:cNvSpPr>
            <a:spLocks noGrp="1"/>
          </p:cNvSpPr>
          <p:nvPr>
            <p:ph type="dt" sz="half" idx="10"/>
          </p:nvPr>
        </p:nvSpPr>
        <p:spPr/>
        <p:txBody>
          <a:bodyPr/>
          <a:lstStyle>
            <a:lvl1pPr>
              <a:defRPr/>
            </a:lvl1pPr>
          </a:lstStyle>
          <a:p>
            <a:pPr>
              <a:defRPr/>
            </a:pPr>
            <a:r>
              <a:rPr lang="en-US"/>
              <a:t>Aswath Damodaran</a:t>
            </a:r>
            <a:endParaRPr lang="en-US" dirty="0"/>
          </a:p>
        </p:txBody>
      </p:sp>
      <p:sp>
        <p:nvSpPr>
          <p:cNvPr id="7" name="Footer Placeholder 2">
            <a:extLst>
              <a:ext uri="{FF2B5EF4-FFF2-40B4-BE49-F238E27FC236}">
                <a16:creationId xmlns:a16="http://schemas.microsoft.com/office/drawing/2014/main" id="{F67A1128-57F8-7A47-B3B5-97F93E9EF09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A3BB2C09-8D22-3E44-94E0-4FB2D6E914B9}"/>
              </a:ext>
            </a:extLst>
          </p:cNvPr>
          <p:cNvSpPr>
            <a:spLocks noGrp="1"/>
          </p:cNvSpPr>
          <p:nvPr>
            <p:ph type="sldNum" sz="quarter" idx="12"/>
          </p:nvPr>
        </p:nvSpPr>
        <p:spPr/>
        <p:txBody>
          <a:bodyPr/>
          <a:lstStyle>
            <a:lvl1pPr>
              <a:defRPr/>
            </a:lvl1pPr>
          </a:lstStyle>
          <a:p>
            <a:pPr>
              <a:defRPr/>
            </a:pPr>
            <a:fld id="{BAD4A3A0-FE86-E245-8C55-23111CFF3349}" type="slidenum">
              <a:rPr lang="en-US" altLang="en-US"/>
              <a:pPr>
                <a:defRPr/>
              </a:pPr>
              <a:t>‹#›</a:t>
            </a:fld>
            <a:endParaRPr lang="en-US" altLang="en-US"/>
          </a:p>
        </p:txBody>
      </p:sp>
    </p:spTree>
    <p:extLst>
      <p:ext uri="{BB962C8B-B14F-4D97-AF65-F5344CB8AC3E}">
        <p14:creationId xmlns:p14="http://schemas.microsoft.com/office/powerpoint/2010/main" val="757506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CADFF3DA-D553-6F43-B87E-0E13FEBA980F}"/>
              </a:ext>
            </a:extLst>
          </p:cNvPr>
          <p:cNvSpPr>
            <a:spLocks noGrp="1" noChangeArrowheads="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3A6D5D33-383A-7047-AC50-85EA4222AD56}"/>
              </a:ext>
            </a:extLst>
          </p:cNvPr>
          <p:cNvSpPr>
            <a:spLocks noGrp="1" noChangeArrowheads="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8445E0FF-1684-8E47-856B-F0EB67464946}"/>
              </a:ext>
            </a:extLst>
          </p:cNvPr>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pPr>
              <a:defRPr/>
            </a:pPr>
            <a:r>
              <a:rPr lang="en-US"/>
              <a:t>Aswath Damodaran</a:t>
            </a:r>
            <a:endParaRPr lang="en-US" dirty="0"/>
          </a:p>
        </p:txBody>
      </p:sp>
      <p:sp>
        <p:nvSpPr>
          <p:cNvPr id="3" name="Footer Placeholder 2">
            <a:extLst>
              <a:ext uri="{FF2B5EF4-FFF2-40B4-BE49-F238E27FC236}">
                <a16:creationId xmlns:a16="http://schemas.microsoft.com/office/drawing/2014/main" id="{B3F527EF-700D-DA4A-8A1E-04CE83C06C27}"/>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defRPr>
            </a:lvl1pPr>
          </a:lstStyle>
          <a:p>
            <a:pPr>
              <a:defRPr/>
            </a:pPr>
            <a:endParaRPr lang="en-US"/>
          </a:p>
        </p:txBody>
      </p:sp>
      <p:sp>
        <p:nvSpPr>
          <p:cNvPr id="7" name="Rectangle 6">
            <a:extLst>
              <a:ext uri="{FF2B5EF4-FFF2-40B4-BE49-F238E27FC236}">
                <a16:creationId xmlns:a16="http://schemas.microsoft.com/office/drawing/2014/main" id="{51AC47C9-E06F-4147-BFFF-18EC4C4076D5}"/>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0D1DF71D-BBC6-9A4F-B33A-52DFBAF747A0}"/>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A95560F6-E3BF-C449-ACC5-DC95014715C4}"/>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720D7CAF-3905-7444-B0C5-C36BBA401D1C}"/>
              </a:ext>
            </a:extLst>
          </p:cNvPr>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400" b="1">
                <a:solidFill>
                  <a:srgbClr val="FFFFFF"/>
                </a:solidFill>
              </a:defRPr>
            </a:lvl1pPr>
          </a:lstStyle>
          <a:p>
            <a:pPr>
              <a:defRPr/>
            </a:pPr>
            <a:fld id="{F4B8955B-F1D4-2F48-88BF-4C684A75486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04" r:id="rId5"/>
    <p:sldLayoutId id="2147483910" r:id="rId6"/>
    <p:sldLayoutId id="2147483911" r:id="rId7"/>
    <p:sldLayoutId id="2147483912" r:id="rId8"/>
    <p:sldLayoutId id="2147483913" r:id="rId9"/>
    <p:sldLayoutId id="2147483914" r:id="rId10"/>
    <p:sldLayoutId id="2147483915" r:id="rId11"/>
    <p:sldLayoutId id="2147483905" r:id="rId12"/>
  </p:sldLayoutIdLst>
  <p:txStyles>
    <p:titleStyle>
      <a:lvl1pPr algn="l" rtl="0" eaLnBrk="0" fontAlgn="base" hangingPunct="0">
        <a:spcBef>
          <a:spcPct val="0"/>
        </a:spcBef>
        <a:spcAft>
          <a:spcPct val="0"/>
        </a:spcAft>
        <a:defRPr sz="3600" kern="12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anose="020F0502020204030204" pitchFamily="34" charset="0"/>
        </a:defRPr>
      </a:lvl2pPr>
      <a:lvl3pPr algn="l" rtl="0" eaLnBrk="0" fontAlgn="base" hangingPunct="0">
        <a:spcBef>
          <a:spcPct val="0"/>
        </a:spcBef>
        <a:spcAft>
          <a:spcPct val="0"/>
        </a:spcAft>
        <a:defRPr sz="3600">
          <a:solidFill>
            <a:schemeClr val="tx2"/>
          </a:solidFill>
          <a:latin typeface="Calibri" panose="020F0502020204030204" pitchFamily="34" charset="0"/>
        </a:defRPr>
      </a:lvl3pPr>
      <a:lvl4pPr algn="l" rtl="0" eaLnBrk="0" fontAlgn="base" hangingPunct="0">
        <a:spcBef>
          <a:spcPct val="0"/>
        </a:spcBef>
        <a:spcAft>
          <a:spcPct val="0"/>
        </a:spcAft>
        <a:defRPr sz="3600">
          <a:solidFill>
            <a:schemeClr val="tx2"/>
          </a:solidFill>
          <a:latin typeface="Calibri" panose="020F0502020204030204" pitchFamily="34" charset="0"/>
        </a:defRPr>
      </a:lvl4pPr>
      <a:lvl5pPr algn="l" rtl="0" eaLnBrk="0" fontAlgn="base" hangingPunct="0">
        <a:spcBef>
          <a:spcPct val="0"/>
        </a:spcBef>
        <a:spcAft>
          <a:spcPct val="0"/>
        </a:spcAft>
        <a:defRPr sz="3600">
          <a:solidFill>
            <a:schemeClr val="tx2"/>
          </a:solidFill>
          <a:latin typeface="Calibri" panose="020F0502020204030204" pitchFamily="34" charset="0"/>
        </a:defRPr>
      </a:lvl5pPr>
      <a:lvl6pPr marL="457200" algn="l" rtl="0" fontAlgn="base">
        <a:spcBef>
          <a:spcPct val="0"/>
        </a:spcBef>
        <a:spcAft>
          <a:spcPct val="0"/>
        </a:spcAft>
        <a:defRPr sz="3600">
          <a:solidFill>
            <a:schemeClr val="tx2"/>
          </a:solidFill>
          <a:latin typeface="Calibri" panose="020F0502020204030204" pitchFamily="34" charset="0"/>
        </a:defRPr>
      </a:lvl6pPr>
      <a:lvl7pPr marL="914400" algn="l" rtl="0" fontAlgn="base">
        <a:spcBef>
          <a:spcPct val="0"/>
        </a:spcBef>
        <a:spcAft>
          <a:spcPct val="0"/>
        </a:spcAft>
        <a:defRPr sz="3600">
          <a:solidFill>
            <a:schemeClr val="tx2"/>
          </a:solidFill>
          <a:latin typeface="Calibri" panose="020F0502020204030204" pitchFamily="34" charset="0"/>
        </a:defRPr>
      </a:lvl7pPr>
      <a:lvl8pPr marL="1371600" algn="l" rtl="0" fontAlgn="base">
        <a:spcBef>
          <a:spcPct val="0"/>
        </a:spcBef>
        <a:spcAft>
          <a:spcPct val="0"/>
        </a:spcAft>
        <a:defRPr sz="3600">
          <a:solidFill>
            <a:schemeClr val="tx2"/>
          </a:solidFill>
          <a:latin typeface="Calibri" panose="020F0502020204030204" pitchFamily="34" charset="0"/>
        </a:defRPr>
      </a:lvl8pPr>
      <a:lvl9pPr marL="1828800" algn="l" rtl="0" fontAlgn="base">
        <a:spcBef>
          <a:spcPct val="0"/>
        </a:spcBef>
        <a:spcAft>
          <a:spcPct val="0"/>
        </a:spcAft>
        <a:defRPr sz="3600">
          <a:solidFill>
            <a:schemeClr val="tx2"/>
          </a:solidFill>
          <a:latin typeface="Calibri" panose="020F0502020204030204"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DF9639D4-EE4D-684F-A282-62565383FC4E}"/>
              </a:ext>
            </a:extLst>
          </p:cNvPr>
          <p:cNvSpPr>
            <a:spLocks noGrp="1" noChangeArrowheads="1"/>
          </p:cNvSpPr>
          <p:nvPr>
            <p:ph type="ctrTitle"/>
          </p:nvPr>
        </p:nvSpPr>
        <p:spPr/>
        <p:txBody>
          <a:bodyPr>
            <a:normAutofit/>
          </a:bodyPr>
          <a:lstStyle/>
          <a:p>
            <a:pPr eaLnBrk="1" fontAlgn="auto" hangingPunct="1">
              <a:spcAft>
                <a:spcPts val="0"/>
              </a:spcAft>
              <a:defRPr/>
            </a:pPr>
            <a:r>
              <a:rPr lang="en-US" altLang="en-US">
                <a:ea typeface="ＭＳ Ｐゴシック" panose="020B0600070205080204" pitchFamily="34" charset="-128"/>
              </a:rPr>
              <a:t>Investment Philosophies: Introduction</a:t>
            </a:r>
          </a:p>
        </p:txBody>
      </p:sp>
      <p:sp>
        <p:nvSpPr>
          <p:cNvPr id="4099" name="Rectangle 3">
            <a:extLst>
              <a:ext uri="{FF2B5EF4-FFF2-40B4-BE49-F238E27FC236}">
                <a16:creationId xmlns:a16="http://schemas.microsoft.com/office/drawing/2014/main" id="{E00DBA91-961B-AE47-9AAE-69709414E607}"/>
              </a:ext>
            </a:extLst>
          </p:cNvPr>
          <p:cNvSpPr>
            <a:spLocks noGrp="1" noChangeArrowheads="1"/>
          </p:cNvSpPr>
          <p:nvPr>
            <p:ph type="subTitle" idx="1"/>
          </p:nvPr>
        </p:nvSpPr>
        <p:spPr>
          <a:xfrm>
            <a:off x="2362200" y="6049963"/>
            <a:ext cx="6705600" cy="685800"/>
          </a:xfrm>
        </p:spPr>
        <p:txBody>
          <a:bodyPr rtlCol="0">
            <a:normAutofit fontScale="77500" lnSpcReduction="20000"/>
          </a:bodyPr>
          <a:lstStyle/>
          <a:p>
            <a:pPr eaLnBrk="1" fontAlgn="auto" hangingPunct="1">
              <a:spcAft>
                <a:spcPts val="0"/>
              </a:spcAft>
              <a:buFont typeface="Arial"/>
              <a:buNone/>
              <a:defRPr/>
            </a:pPr>
            <a:r>
              <a:rPr lang="en-US"/>
              <a:t>Session 1</a:t>
            </a:r>
          </a:p>
          <a:p>
            <a:pPr eaLnBrk="1" fontAlgn="auto" hangingPunct="1">
              <a:spcAft>
                <a:spcPts val="0"/>
              </a:spcAft>
              <a:buFont typeface="Arial"/>
              <a:buNone/>
              <a:defRPr/>
            </a:pPr>
            <a:r>
              <a:rPr lang="en-US"/>
              <a:t>Investment Philosophies</a:t>
            </a:r>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1E9B6B66-A8D7-2649-82A8-78AD231862EF}"/>
              </a:ext>
            </a:extLst>
          </p:cNvPr>
          <p:cNvSpPr>
            <a:spLocks noGrp="1" noChangeArrowheads="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is an investment philosophy?</a:t>
            </a:r>
          </a:p>
        </p:txBody>
      </p:sp>
      <p:sp>
        <p:nvSpPr>
          <p:cNvPr id="5123" name="Rectangle 3">
            <a:extLst>
              <a:ext uri="{FF2B5EF4-FFF2-40B4-BE49-F238E27FC236}">
                <a16:creationId xmlns:a16="http://schemas.microsoft.com/office/drawing/2014/main" id="{056C6539-2CA4-A34B-B316-BA4F5FD6C43F}"/>
              </a:ext>
            </a:extLst>
          </p:cNvPr>
          <p:cNvSpPr>
            <a:spLocks noGrp="1" noChangeArrowheads="1"/>
          </p:cNvSpPr>
          <p:nvPr>
            <p:ph sz="quarter" idx="1"/>
          </p:nvPr>
        </p:nvSpPr>
        <p:spPr>
          <a:xfrm>
            <a:off x="612775" y="1600200"/>
            <a:ext cx="8153400" cy="4495800"/>
          </a:xfrm>
        </p:spPr>
        <p:txBody>
          <a:bodyPr rtlCol="0">
            <a:normAutofit lnSpcReduction="10000"/>
          </a:bodyPr>
          <a:lstStyle/>
          <a:p>
            <a:pPr marL="320040" indent="-320040" eaLnBrk="1" fontAlgn="auto" hangingPunct="1">
              <a:spcAft>
                <a:spcPts val="0"/>
              </a:spcAft>
              <a:buFont typeface="Arial"/>
              <a:buChar char="•"/>
              <a:defRPr/>
            </a:pPr>
            <a:r>
              <a:rPr lang="en-US" u="sng" dirty="0"/>
              <a:t>What is it? </a:t>
            </a:r>
            <a:r>
              <a:rPr lang="en-US" dirty="0"/>
              <a:t>An investment philosophy is a coherent way of thinking about markets, how they work (and sometimes do not) and the types of mistakes that you believe consistently underlie investor behavior. </a:t>
            </a:r>
          </a:p>
          <a:p>
            <a:pPr marL="320040" indent="-320040" eaLnBrk="1" fontAlgn="auto" hangingPunct="1">
              <a:spcAft>
                <a:spcPts val="0"/>
              </a:spcAft>
              <a:buFont typeface="Arial"/>
              <a:buChar char="•"/>
              <a:defRPr/>
            </a:pPr>
            <a:r>
              <a:rPr lang="en-US" u="sng" dirty="0"/>
              <a:t>Investment philosophy vs. Investment strategy</a:t>
            </a:r>
            <a:r>
              <a:rPr lang="en-US" dirty="0"/>
              <a:t>: An investment strategy is much narrower. It is a way of putting into practice an investment philosophy.</a:t>
            </a:r>
          </a:p>
          <a:p>
            <a:pPr marL="320040" indent="-320040" eaLnBrk="1" fontAlgn="auto" hangingPunct="1">
              <a:spcAft>
                <a:spcPts val="0"/>
              </a:spcAft>
              <a:buFont typeface="Arial"/>
              <a:buChar char="•"/>
              <a:defRPr/>
            </a:pPr>
            <a:r>
              <a:rPr lang="en-US" u="sng" dirty="0"/>
              <a:t>In brief</a:t>
            </a:r>
            <a:r>
              <a:rPr lang="en-US" dirty="0"/>
              <a:t>:  An investment philosophy is a set of core beliefs that you can go back to in order to generate new strategies when old ones do not work.</a:t>
            </a:r>
          </a:p>
          <a:p>
            <a:pPr marL="320040" indent="-320040" eaLnBrk="1" fontAlgn="auto" hangingPunct="1">
              <a:spcAft>
                <a:spcPts val="0"/>
              </a:spcAft>
              <a:buFont typeface="Arial"/>
              <a:buChar char="•"/>
              <a:defRPr/>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15604EBB-659D-0F42-B7E5-825E315CD188}"/>
              </a:ext>
            </a:extLst>
          </p:cNvPr>
          <p:cNvSpPr>
            <a:spLocks noGrp="1" noChangeArrowheads="1"/>
          </p:cNvSpPr>
          <p:nvPr>
            <p:ph type="title"/>
          </p:nvPr>
        </p:nvSpPr>
        <p:spPr>
          <a:xfrm>
            <a:off x="612775" y="228600"/>
            <a:ext cx="8153400" cy="990600"/>
          </a:xfrm>
        </p:spPr>
        <p:txBody>
          <a:bodyPr rtlCol="0">
            <a:normAutofit fontScale="90000"/>
          </a:bodyPr>
          <a:lstStyle/>
          <a:p>
            <a:pPr eaLnBrk="1" fontAlgn="auto" hangingPunct="1">
              <a:spcAft>
                <a:spcPts val="0"/>
              </a:spcAft>
              <a:defRPr/>
            </a:pPr>
            <a:r>
              <a:rPr lang="en-US"/>
              <a:t>Why do you need an investment philosophy?</a:t>
            </a:r>
          </a:p>
        </p:txBody>
      </p:sp>
      <p:sp>
        <p:nvSpPr>
          <p:cNvPr id="290819" name="Rectangle 3">
            <a:extLst>
              <a:ext uri="{FF2B5EF4-FFF2-40B4-BE49-F238E27FC236}">
                <a16:creationId xmlns:a16="http://schemas.microsoft.com/office/drawing/2014/main" id="{33923E0B-5721-EB4E-9640-4F8F810B283F}"/>
              </a:ext>
            </a:extLst>
          </p:cNvPr>
          <p:cNvSpPr>
            <a:spLocks noGrp="1" noChangeArrowheads="1"/>
          </p:cNvSpPr>
          <p:nvPr>
            <p:ph sz="quarter" idx="1"/>
          </p:nvPr>
        </p:nvSpPr>
        <p:spPr>
          <a:xfrm>
            <a:off x="612775" y="1600200"/>
            <a:ext cx="8153400" cy="4495800"/>
          </a:xfrm>
        </p:spPr>
        <p:txBody>
          <a:bodyPr rtlCol="0">
            <a:normAutofit fontScale="92500" lnSpcReduction="20000"/>
          </a:bodyPr>
          <a:lstStyle/>
          <a:p>
            <a:pPr marL="0" indent="0" eaLnBrk="1" fontAlgn="auto" hangingPunct="1">
              <a:spcAft>
                <a:spcPts val="0"/>
              </a:spcAft>
              <a:buFont typeface="Arial"/>
              <a:buNone/>
              <a:defRPr/>
            </a:pPr>
            <a:r>
              <a:rPr lang="en-US" dirty="0"/>
              <a:t>If you do not have an investment philosophy, you will find yourself:</a:t>
            </a:r>
          </a:p>
          <a:p>
            <a:pPr marL="514350" indent="-514350" eaLnBrk="1" fontAlgn="auto" hangingPunct="1">
              <a:spcAft>
                <a:spcPts val="0"/>
              </a:spcAft>
              <a:buFont typeface="+mj-lt"/>
              <a:buAutoNum type="arabicPeriod"/>
              <a:defRPr/>
            </a:pPr>
            <a:r>
              <a:rPr lang="en-US" u="sng" dirty="0"/>
              <a:t>A magnet for scams</a:t>
            </a:r>
            <a:r>
              <a:rPr lang="en-US" dirty="0"/>
              <a:t>: Lacking a rudder or a core set of beliefs, you will be easy prey for charlatans and pretenders, with each one claiming to have found the magic strategy that beats the market.</a:t>
            </a:r>
          </a:p>
          <a:p>
            <a:pPr marL="514350" indent="-514350" eaLnBrk="1" fontAlgn="auto" hangingPunct="1">
              <a:spcAft>
                <a:spcPts val="0"/>
              </a:spcAft>
              <a:buFont typeface="+mj-lt"/>
              <a:buAutoNum type="arabicPeriod"/>
              <a:defRPr/>
            </a:pPr>
            <a:r>
              <a:rPr lang="en-US" u="sng" dirty="0"/>
              <a:t>With high switching costs</a:t>
            </a:r>
            <a:r>
              <a:rPr lang="en-US" dirty="0"/>
              <a:t>: Switching from strategy to strategy, you will have to change your portfolio, resulting in high transactions costs and you will pay more in taxes.</a:t>
            </a:r>
          </a:p>
          <a:p>
            <a:pPr marL="514350" indent="-514350" eaLnBrk="1" fontAlgn="auto" hangingPunct="1">
              <a:spcAft>
                <a:spcPts val="0"/>
              </a:spcAft>
              <a:buFont typeface="+mj-lt"/>
              <a:buAutoNum type="arabicPeriod"/>
              <a:defRPr/>
            </a:pPr>
            <a:r>
              <a:rPr lang="en-US" u="sng" dirty="0"/>
              <a:t>And a philosophy that is not right for you</a:t>
            </a:r>
            <a:r>
              <a:rPr lang="en-US" dirty="0"/>
              <a:t>: In addition to having a portfolio that under performs the market, you are likely to find yourself with an ulcer or worse.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7" name="Object 2">
            <a:extLst>
              <a:ext uri="{FF2B5EF4-FFF2-40B4-BE49-F238E27FC236}">
                <a16:creationId xmlns:a16="http://schemas.microsoft.com/office/drawing/2014/main" id="{C3C64E73-4C64-F64A-85C3-6D8677C9DD8A}"/>
              </a:ext>
            </a:extLst>
          </p:cNvPr>
          <p:cNvGraphicFramePr>
            <a:graphicFrameLocks noChangeAspect="1"/>
          </p:cNvGraphicFramePr>
          <p:nvPr/>
        </p:nvGraphicFramePr>
        <p:xfrm>
          <a:off x="787400" y="687388"/>
          <a:ext cx="7569200" cy="5484812"/>
        </p:xfrm>
        <a:graphic>
          <a:graphicData uri="http://schemas.openxmlformats.org/presentationml/2006/ole">
            <mc:AlternateContent xmlns:mc="http://schemas.openxmlformats.org/markup-compatibility/2006">
              <mc:Choice xmlns:v="urn:schemas-microsoft-com:vml" Requires="v">
                <p:oleObj spid="_x0000_s19458" name="Document" r:id="rId3" imgW="7569200" imgH="5486400" progId="Word.Document.8">
                  <p:embed/>
                </p:oleObj>
              </mc:Choice>
              <mc:Fallback>
                <p:oleObj name="Document" r:id="rId3" imgW="7569200" imgH="54864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00" y="687388"/>
                        <a:ext cx="7569200" cy="54848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FC6D3ADB-60DE-9B47-988F-616D8296D40F}"/>
              </a:ext>
            </a:extLst>
          </p:cNvPr>
          <p:cNvSpPr>
            <a:spLocks noGrp="1" noChangeArrowheads="1"/>
          </p:cNvSpPr>
          <p:nvPr>
            <p:ph type="title"/>
          </p:nvPr>
        </p:nvSpPr>
        <p:spPr>
          <a:xfrm>
            <a:off x="612775" y="228600"/>
            <a:ext cx="8153400" cy="990600"/>
          </a:xfrm>
        </p:spPr>
        <p:txBody>
          <a:bodyPr/>
          <a:lstStyle/>
          <a:p>
            <a:pPr eaLnBrk="1" hangingPunct="1"/>
            <a:r>
              <a:rPr lang="en-US" altLang="en-US"/>
              <a:t>Categorizing Investment Philosophies</a:t>
            </a:r>
          </a:p>
        </p:txBody>
      </p:sp>
      <p:sp>
        <p:nvSpPr>
          <p:cNvPr id="292867" name="Rectangle 3">
            <a:extLst>
              <a:ext uri="{FF2B5EF4-FFF2-40B4-BE49-F238E27FC236}">
                <a16:creationId xmlns:a16="http://schemas.microsoft.com/office/drawing/2014/main" id="{EA753516-A9E6-564E-BE63-E08534A79AF1}"/>
              </a:ext>
            </a:extLst>
          </p:cNvPr>
          <p:cNvSpPr>
            <a:spLocks noGrp="1" noChangeArrowheads="1"/>
          </p:cNvSpPr>
          <p:nvPr>
            <p:ph sz="quarter" idx="1"/>
          </p:nvPr>
        </p:nvSpPr>
        <p:spPr>
          <a:xfrm>
            <a:off x="612775" y="1600200"/>
            <a:ext cx="8153400" cy="4495800"/>
          </a:xfrm>
        </p:spPr>
        <p:txBody>
          <a:bodyPr rtlCol="0">
            <a:normAutofit fontScale="92500" lnSpcReduction="20000"/>
          </a:bodyPr>
          <a:lstStyle/>
          <a:p>
            <a:pPr marL="320040" indent="-320040" eaLnBrk="1" fontAlgn="auto" hangingPunct="1">
              <a:spcAft>
                <a:spcPts val="0"/>
              </a:spcAft>
              <a:buFont typeface="Arial"/>
              <a:buChar char="•"/>
              <a:defRPr/>
            </a:pPr>
            <a:r>
              <a:rPr lang="en-US" u="sng" dirty="0"/>
              <a:t>Market Timing versus Asset Selection</a:t>
            </a:r>
            <a:r>
              <a:rPr lang="en-US" dirty="0"/>
              <a:t>: With market timing, you bet on the movement of entire markets - financial as well as real assets. With asset selection, you focus on picking good investments within each market.</a:t>
            </a:r>
          </a:p>
          <a:p>
            <a:pPr marL="320040" indent="-320040" eaLnBrk="1" fontAlgn="auto" hangingPunct="1">
              <a:spcAft>
                <a:spcPts val="0"/>
              </a:spcAft>
              <a:buFont typeface="Arial"/>
              <a:buChar char="•"/>
              <a:defRPr/>
            </a:pPr>
            <a:r>
              <a:rPr lang="en-US" u="sng" dirty="0"/>
              <a:t>Activist and Buy-and-hold (hope) Investing</a:t>
            </a:r>
            <a:r>
              <a:rPr lang="en-US" dirty="0"/>
              <a:t>: With passive investing, you take positions in companies and hope that the market corrects its mistakes. With activist investing, you play a role (or provide the catalyst) in correcting market mistakes.</a:t>
            </a:r>
          </a:p>
          <a:p>
            <a:pPr marL="320040" indent="-320040" eaLnBrk="1" fontAlgn="auto" hangingPunct="1">
              <a:spcAft>
                <a:spcPts val="0"/>
              </a:spcAft>
              <a:buFont typeface="Arial"/>
              <a:buChar char="•"/>
              <a:defRPr/>
            </a:pPr>
            <a:r>
              <a:rPr lang="en-US" u="sng" dirty="0"/>
              <a:t>Time Horizon</a:t>
            </a:r>
            <a:r>
              <a:rPr lang="en-US" dirty="0"/>
              <a:t>: Some philosophies require that you invest for long time periods. Others are based upon short holding periods.</a:t>
            </a:r>
          </a:p>
          <a:p>
            <a:pPr marL="320040" indent="-320040" eaLnBrk="1" fontAlgn="auto" hangingPunct="1">
              <a:spcAft>
                <a:spcPts val="0"/>
              </a:spcAft>
              <a:buFont typeface="Arial"/>
              <a:buChar char="•"/>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4FB0A34F-B8A1-5A43-8BC6-8C22AD9CCFB2}"/>
              </a:ext>
            </a:extLst>
          </p:cNvPr>
          <p:cNvSpPr>
            <a:spLocks noGrp="1" noChangeArrowheads="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Investment Philosophies in Context</a:t>
            </a:r>
          </a:p>
        </p:txBody>
      </p:sp>
      <p:graphicFrame>
        <p:nvGraphicFramePr>
          <p:cNvPr id="21506" name="Object 3">
            <a:extLst>
              <a:ext uri="{FF2B5EF4-FFF2-40B4-BE49-F238E27FC236}">
                <a16:creationId xmlns:a16="http://schemas.microsoft.com/office/drawing/2014/main" id="{FAAE94E9-BF3F-8D4F-B55A-C39B6679AC57}"/>
              </a:ext>
            </a:extLst>
          </p:cNvPr>
          <p:cNvGraphicFramePr>
            <a:graphicFrameLocks noGrp="1" noChangeAspect="1"/>
          </p:cNvGraphicFramePr>
          <p:nvPr>
            <p:ph sz="quarter" idx="1"/>
          </p:nvPr>
        </p:nvGraphicFramePr>
        <p:xfrm>
          <a:off x="411163" y="1676400"/>
          <a:ext cx="7894637" cy="4148138"/>
        </p:xfrm>
        <a:graphic>
          <a:graphicData uri="http://schemas.openxmlformats.org/presentationml/2006/ole">
            <mc:AlternateContent xmlns:mc="http://schemas.openxmlformats.org/markup-compatibility/2006">
              <mc:Choice xmlns:v="urn:schemas-microsoft-com:vml" Requires="v">
                <p:oleObj spid="_x0000_s21507" name="Document" r:id="rId3" imgW="5486400" imgH="2882900" progId="Word.Document.8">
                  <p:embed/>
                </p:oleObj>
              </mc:Choice>
              <mc:Fallback>
                <p:oleObj name="Document" r:id="rId3" imgW="5486400" imgH="28829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163" y="1676400"/>
                        <a:ext cx="7894637" cy="414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EFC1526F-C249-0F47-A2CD-10337CB9BAB8}"/>
              </a:ext>
            </a:extLst>
          </p:cNvPr>
          <p:cNvSpPr>
            <a:spLocks noGrp="1" noChangeArrowheads="1"/>
          </p:cNvSpPr>
          <p:nvPr>
            <p:ph type="title"/>
          </p:nvPr>
        </p:nvSpPr>
        <p:spPr>
          <a:xfrm>
            <a:off x="612775" y="228600"/>
            <a:ext cx="8153400" cy="990600"/>
          </a:xfrm>
        </p:spPr>
        <p:txBody>
          <a:bodyPr/>
          <a:lstStyle/>
          <a:p>
            <a:pPr eaLnBrk="1" hangingPunct="1"/>
            <a:r>
              <a:rPr lang="en-US" altLang="en-US"/>
              <a:t>Developing an Investment Philosophy</a:t>
            </a:r>
          </a:p>
        </p:txBody>
      </p:sp>
      <p:sp>
        <p:nvSpPr>
          <p:cNvPr id="294915" name="Rectangle 3">
            <a:extLst>
              <a:ext uri="{FF2B5EF4-FFF2-40B4-BE49-F238E27FC236}">
                <a16:creationId xmlns:a16="http://schemas.microsoft.com/office/drawing/2014/main" id="{34505D79-60F2-4E4E-AAF1-16B7C530B335}"/>
              </a:ext>
            </a:extLst>
          </p:cNvPr>
          <p:cNvSpPr>
            <a:spLocks noGrp="1" noChangeArrowheads="1"/>
          </p:cNvSpPr>
          <p:nvPr>
            <p:ph sz="quarter" idx="1"/>
          </p:nvPr>
        </p:nvSpPr>
        <p:spPr>
          <a:xfrm>
            <a:off x="612775" y="1600200"/>
            <a:ext cx="8153400" cy="4495800"/>
          </a:xfrm>
        </p:spPr>
        <p:txBody>
          <a:bodyPr rtlCol="0">
            <a:normAutofit fontScale="92500" lnSpcReduction="10000"/>
          </a:bodyPr>
          <a:lstStyle/>
          <a:p>
            <a:pPr marL="320040" indent="-320040" eaLnBrk="1" fontAlgn="auto" hangingPunct="1">
              <a:spcAft>
                <a:spcPts val="0"/>
              </a:spcAft>
              <a:buFont typeface="Arial"/>
              <a:buChar char="•"/>
              <a:defRPr/>
            </a:pPr>
            <a:r>
              <a:rPr lang="en-US" u="sng" dirty="0"/>
              <a:t>Step 1</a:t>
            </a:r>
            <a:r>
              <a:rPr lang="en-US" dirty="0"/>
              <a:t>: Acquire the tools of the trade</a:t>
            </a:r>
          </a:p>
          <a:p>
            <a:pPr marL="640080" lvl="1" indent="-274320" eaLnBrk="1" fontAlgn="auto" hangingPunct="1">
              <a:spcAft>
                <a:spcPts val="0"/>
              </a:spcAft>
              <a:buFont typeface="Arial"/>
              <a:buChar char="–"/>
              <a:defRPr/>
            </a:pPr>
            <a:r>
              <a:rPr lang="en-US" dirty="0"/>
              <a:t>Be able to assess risk and incorporate into investment decisions</a:t>
            </a:r>
          </a:p>
          <a:p>
            <a:pPr marL="640080" lvl="1" indent="-274320" eaLnBrk="1" fontAlgn="auto" hangingPunct="1">
              <a:spcAft>
                <a:spcPts val="0"/>
              </a:spcAft>
              <a:buFont typeface="Arial"/>
              <a:buChar char="–"/>
              <a:defRPr/>
            </a:pPr>
            <a:r>
              <a:rPr lang="en-US" dirty="0"/>
              <a:t>Understand financial statements</a:t>
            </a:r>
          </a:p>
          <a:p>
            <a:pPr marL="640080" lvl="1" indent="-274320" eaLnBrk="1" fontAlgn="auto" hangingPunct="1">
              <a:spcAft>
                <a:spcPts val="0"/>
              </a:spcAft>
              <a:buFont typeface="Arial"/>
              <a:buChar char="–"/>
              <a:defRPr/>
            </a:pPr>
            <a:r>
              <a:rPr lang="en-US" dirty="0"/>
              <a:t>Be aware of the frictions and the costs of trading</a:t>
            </a:r>
          </a:p>
          <a:p>
            <a:pPr marL="320040" indent="-320040" eaLnBrk="1" fontAlgn="auto" hangingPunct="1">
              <a:spcAft>
                <a:spcPts val="0"/>
              </a:spcAft>
              <a:buFont typeface="Arial"/>
              <a:buChar char="•"/>
              <a:defRPr/>
            </a:pPr>
            <a:r>
              <a:rPr lang="en-US" u="sng" dirty="0"/>
              <a:t>Step 2</a:t>
            </a:r>
            <a:r>
              <a:rPr lang="en-US" dirty="0"/>
              <a:t>: Develop a point of view about how markets work and where they might break down</a:t>
            </a:r>
          </a:p>
          <a:p>
            <a:pPr marL="320040" indent="-320040" eaLnBrk="1" fontAlgn="auto" hangingPunct="1">
              <a:spcAft>
                <a:spcPts val="0"/>
              </a:spcAft>
              <a:buFont typeface="Arial"/>
              <a:buChar char="•"/>
              <a:defRPr/>
            </a:pPr>
            <a:r>
              <a:rPr lang="en-US" u="sng" dirty="0"/>
              <a:t>Step 3</a:t>
            </a:r>
            <a:r>
              <a:rPr lang="en-US" dirty="0"/>
              <a:t>: Find the philosophy that provides the best fit for you, given your</a:t>
            </a:r>
          </a:p>
          <a:p>
            <a:pPr marL="640080" lvl="1" indent="-274320" eaLnBrk="1" fontAlgn="auto" hangingPunct="1">
              <a:spcAft>
                <a:spcPts val="0"/>
              </a:spcAft>
              <a:buFont typeface="Arial"/>
              <a:buChar char="–"/>
              <a:defRPr/>
            </a:pPr>
            <a:r>
              <a:rPr lang="en-US" dirty="0"/>
              <a:t>Risk aversion</a:t>
            </a:r>
          </a:p>
          <a:p>
            <a:pPr marL="640080" lvl="1" indent="-274320" eaLnBrk="1" fontAlgn="auto" hangingPunct="1">
              <a:spcAft>
                <a:spcPts val="0"/>
              </a:spcAft>
              <a:buFont typeface="Arial"/>
              <a:buChar char="–"/>
              <a:defRPr/>
            </a:pPr>
            <a:r>
              <a:rPr lang="en-US" dirty="0"/>
              <a:t>Time Horizon</a:t>
            </a:r>
          </a:p>
          <a:p>
            <a:pPr marL="640080" lvl="1" indent="-274320" eaLnBrk="1" fontAlgn="auto" hangingPunct="1">
              <a:spcAft>
                <a:spcPts val="0"/>
              </a:spcAft>
              <a:buFont typeface="Arial"/>
              <a:buChar char="–"/>
              <a:defRPr/>
            </a:pPr>
            <a:r>
              <a:rPr lang="en-US" dirty="0"/>
              <a:t>Tax Status</a:t>
            </a:r>
          </a:p>
          <a:p>
            <a:pPr marL="640080" lvl="1" indent="-274320" eaLnBrk="1" fontAlgn="auto" hangingPunct="1">
              <a:spcAft>
                <a:spcPts val="0"/>
              </a:spcAft>
              <a:buFont typeface="Arial"/>
              <a:buChar char="–"/>
              <a:defRPr/>
            </a:pPr>
            <a:endParaRPr lang="en-US" dirty="0"/>
          </a:p>
          <a:p>
            <a:pPr marL="320040" indent="-320040" eaLnBrk="1" fontAlgn="auto" hangingPunct="1">
              <a:spcAft>
                <a:spcPts val="0"/>
              </a:spcAft>
              <a:buFont typeface="Arial"/>
              <a:buChar cha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51661E01-41C9-A446-ACE0-1774E0F9E9C7}"/>
              </a:ext>
            </a:extLst>
          </p:cNvPr>
          <p:cNvSpPr>
            <a:spLocks noGrp="1" noChangeArrowheads="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Investor Risk Preferences</a:t>
            </a:r>
          </a:p>
        </p:txBody>
      </p:sp>
      <p:sp>
        <p:nvSpPr>
          <p:cNvPr id="11266" name="Rectangle 3">
            <a:extLst>
              <a:ext uri="{FF2B5EF4-FFF2-40B4-BE49-F238E27FC236}">
                <a16:creationId xmlns:a16="http://schemas.microsoft.com/office/drawing/2014/main" id="{082F203C-1C74-2749-ADC0-09D043787464}"/>
              </a:ext>
            </a:extLst>
          </p:cNvPr>
          <p:cNvSpPr>
            <a:spLocks noGrp="1" noChangeArrowheads="1"/>
          </p:cNvSpPr>
          <p:nvPr>
            <p:ph sz="quarter" idx="1"/>
          </p:nvPr>
        </p:nvSpPr>
        <p:spPr>
          <a:xfrm>
            <a:off x="612775" y="1600200"/>
            <a:ext cx="8153400" cy="4495800"/>
          </a:xfrm>
        </p:spPr>
        <p:txBody>
          <a:bodyPr rtlCol="0">
            <a:normAutofit lnSpcReduction="10000"/>
          </a:bodyPr>
          <a:lstStyle/>
          <a:p>
            <a:pPr marL="320040" indent="-320040" eaLnBrk="1" fontAlgn="auto" hangingPunct="1">
              <a:spcAft>
                <a:spcPts val="0"/>
              </a:spcAft>
              <a:buFont typeface="Arial"/>
              <a:buChar char="•"/>
              <a:defRPr/>
            </a:pPr>
            <a:r>
              <a:rPr lang="en-US"/>
              <a:t>The trade off between  Risk and Return</a:t>
            </a:r>
          </a:p>
          <a:p>
            <a:pPr marL="640080" lvl="1" indent="-274320" eaLnBrk="1" fontAlgn="auto" hangingPunct="1">
              <a:spcAft>
                <a:spcPts val="0"/>
              </a:spcAft>
              <a:buFont typeface="Arial"/>
              <a:buChar char="–"/>
              <a:defRPr/>
            </a:pPr>
            <a:r>
              <a:rPr lang="en-US"/>
              <a:t>Most, if not all, investors are risk averse</a:t>
            </a:r>
          </a:p>
          <a:p>
            <a:pPr marL="640080" lvl="1" indent="-274320" eaLnBrk="1" fontAlgn="auto" hangingPunct="1">
              <a:spcAft>
                <a:spcPts val="0"/>
              </a:spcAft>
              <a:buFont typeface="Arial"/>
              <a:buChar char="–"/>
              <a:defRPr/>
            </a:pPr>
            <a:r>
              <a:rPr lang="en-US"/>
              <a:t>To get them to take more risk, you have to offer higher expected returns</a:t>
            </a:r>
          </a:p>
          <a:p>
            <a:pPr marL="640080" lvl="1" indent="-274320" eaLnBrk="1" fontAlgn="auto" hangingPunct="1">
              <a:spcAft>
                <a:spcPts val="0"/>
              </a:spcAft>
              <a:buFont typeface="Arial"/>
              <a:buChar char="–"/>
              <a:defRPr/>
            </a:pPr>
            <a:r>
              <a:rPr lang="en-US"/>
              <a:t>Conversely, if investors want higher expected returns, they have to be willing to take more risk.</a:t>
            </a:r>
          </a:p>
          <a:p>
            <a:pPr marL="320040" indent="-320040" eaLnBrk="1" fontAlgn="auto" hangingPunct="1">
              <a:spcAft>
                <a:spcPts val="0"/>
              </a:spcAft>
              <a:buFont typeface="Arial"/>
              <a:buChar char="•"/>
              <a:defRPr/>
            </a:pPr>
            <a:r>
              <a:rPr lang="en-US"/>
              <a:t>- Ways of evaluating risk</a:t>
            </a:r>
          </a:p>
          <a:p>
            <a:pPr marL="640080" lvl="1" indent="-274320" eaLnBrk="1" fontAlgn="auto" hangingPunct="1">
              <a:spcAft>
                <a:spcPts val="0"/>
              </a:spcAft>
              <a:buFont typeface="Arial"/>
              <a:buChar char="–"/>
              <a:defRPr/>
            </a:pPr>
            <a:r>
              <a:rPr lang="en-US"/>
              <a:t>Most investors do not know have a quantitative measure of how much risk that they want to take</a:t>
            </a:r>
          </a:p>
          <a:p>
            <a:pPr marL="640080" lvl="1" indent="-274320" eaLnBrk="1" fontAlgn="auto" hangingPunct="1">
              <a:spcAft>
                <a:spcPts val="0"/>
              </a:spcAft>
              <a:buFont typeface="Arial"/>
              <a:buChar char="–"/>
              <a:defRPr/>
            </a:pPr>
            <a:r>
              <a:rPr lang="en-US"/>
              <a:t>Traditional risk and return models tend to measure risk in terms of volatility or standard deviation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9A6A2C3A-743B-EE4A-B2CC-F0A10745E900}"/>
              </a:ext>
            </a:extLst>
          </p:cNvPr>
          <p:cNvSpPr>
            <a:spLocks noGrp="1" noChangeArrowheads="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Investor Time Horizon</a:t>
            </a:r>
          </a:p>
        </p:txBody>
      </p:sp>
      <p:sp>
        <p:nvSpPr>
          <p:cNvPr id="25602" name="Rectangle 3">
            <a:extLst>
              <a:ext uri="{FF2B5EF4-FFF2-40B4-BE49-F238E27FC236}">
                <a16:creationId xmlns:a16="http://schemas.microsoft.com/office/drawing/2014/main" id="{9CA5E5CD-B132-CB4E-A8CB-41B02752FCDB}"/>
              </a:ext>
            </a:extLst>
          </p:cNvPr>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500">
                <a:ea typeface="ＭＳ Ｐゴシック" panose="020B0600070205080204" pitchFamily="34" charset="-128"/>
              </a:rPr>
              <a:t>An investor</a:t>
            </a:r>
            <a:r>
              <a:rPr lang="ja-JP" altLang="en-US" sz="2500"/>
              <a:t>’</a:t>
            </a:r>
            <a:r>
              <a:rPr lang="en-US" altLang="ja-JP" sz="2500"/>
              <a:t>s time horizon reflects </a:t>
            </a:r>
          </a:p>
          <a:p>
            <a:pPr lvl="1" eaLnBrk="1" hangingPunct="1">
              <a:lnSpc>
                <a:spcPct val="80000"/>
              </a:lnSpc>
            </a:pPr>
            <a:r>
              <a:rPr lang="en-US" altLang="en-US" sz="2200" u="sng">
                <a:ea typeface="ＭＳ Ｐゴシック" panose="020B0600070205080204" pitchFamily="34" charset="-128"/>
              </a:rPr>
              <a:t>Personal Characteristics</a:t>
            </a:r>
            <a:r>
              <a:rPr lang="en-US" altLang="en-US" sz="2200">
                <a:ea typeface="ＭＳ Ｐゴシック" panose="020B0600070205080204" pitchFamily="34" charset="-128"/>
              </a:rPr>
              <a:t>: Some investors have the patience needed to hold investments for long time periods and others do not.</a:t>
            </a:r>
          </a:p>
          <a:p>
            <a:pPr lvl="1" eaLnBrk="1" hangingPunct="1">
              <a:lnSpc>
                <a:spcPct val="80000"/>
              </a:lnSpc>
            </a:pPr>
            <a:r>
              <a:rPr lang="en-US" altLang="en-US" sz="2200" u="sng">
                <a:ea typeface="ＭＳ Ｐゴシック" panose="020B0600070205080204" pitchFamily="34" charset="-128"/>
              </a:rPr>
              <a:t>Need for Cash</a:t>
            </a:r>
            <a:r>
              <a:rPr lang="en-US" altLang="en-US" sz="2200">
                <a:ea typeface="ＭＳ Ｐゴシック" panose="020B0600070205080204" pitchFamily="34" charset="-128"/>
              </a:rPr>
              <a:t>. Investors with significant cash needs in the near term have shorter time horizons than those without such needs.</a:t>
            </a:r>
          </a:p>
          <a:p>
            <a:pPr eaLnBrk="1" hangingPunct="1">
              <a:lnSpc>
                <a:spcPct val="80000"/>
              </a:lnSpc>
            </a:pPr>
            <a:r>
              <a:rPr lang="en-US" altLang="en-US" sz="2500">
                <a:ea typeface="ＭＳ Ｐゴシック" panose="020B0600070205080204" pitchFamily="34" charset="-128"/>
              </a:rPr>
              <a:t>An investor</a:t>
            </a:r>
            <a:r>
              <a:rPr lang="ja-JP" altLang="en-US" sz="2500"/>
              <a:t>’</a:t>
            </a:r>
            <a:r>
              <a:rPr lang="en-US" altLang="ja-JP" sz="2500"/>
              <a:t>s time horizon will have an influence on both the kinds of assets that investor will hold in his or her portfolio and the weights of those assets.</a:t>
            </a:r>
          </a:p>
          <a:p>
            <a:pPr eaLnBrk="1" hangingPunct="1">
              <a:lnSpc>
                <a:spcPct val="80000"/>
              </a:lnSpc>
            </a:pPr>
            <a:r>
              <a:rPr lang="en-US" altLang="en-US" sz="2500" i="1" u="sng">
                <a:ea typeface="ＭＳ Ｐゴシック" panose="020B0600070205080204" pitchFamily="34" charset="-128"/>
              </a:rPr>
              <a:t>Proposition 1</a:t>
            </a:r>
            <a:r>
              <a:rPr lang="en-US" altLang="en-US" sz="2500" i="1">
                <a:ea typeface="ＭＳ Ｐゴシック" panose="020B0600070205080204" pitchFamily="34" charset="-128"/>
              </a:rPr>
              <a:t>: The longer the time horizon of an investor, the greater the proportion of the portfolio that should be in </a:t>
            </a:r>
            <a:r>
              <a:rPr lang="ja-JP" altLang="en-US" sz="2500" i="1"/>
              <a:t>“</a:t>
            </a:r>
            <a:r>
              <a:rPr lang="en-US" altLang="ja-JP" sz="2500" i="1"/>
              <a:t>risky</a:t>
            </a:r>
            <a:r>
              <a:rPr lang="ja-JP" altLang="en-US" sz="2500" i="1"/>
              <a:t>”</a:t>
            </a:r>
            <a:r>
              <a:rPr lang="en-US" altLang="ja-JP" sz="2500" i="1"/>
              <a:t> investments (such as equities).</a:t>
            </a:r>
            <a:endParaRPr lang="en-US" altLang="en-US" sz="2500" i="1">
              <a:ea typeface="ＭＳ Ｐゴシック" panose="020B060007020508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8839CCC6-6FB9-5549-9C7F-45C3A135FAB3}"/>
              </a:ext>
            </a:extLst>
          </p:cNvPr>
          <p:cNvSpPr>
            <a:spLocks noGrp="1" noChangeArrowheads="1"/>
          </p:cNvSpPr>
          <p:nvPr>
            <p:ph type="title"/>
          </p:nvPr>
        </p:nvSpPr>
        <p:spPr>
          <a:xfrm>
            <a:off x="612775" y="228600"/>
            <a:ext cx="8153400" cy="990600"/>
          </a:xfrm>
        </p:spPr>
        <p:txBody>
          <a:bodyPr/>
          <a:lstStyle/>
          <a:p>
            <a:pPr eaLnBrk="1" hangingPunct="1"/>
            <a:r>
              <a:rPr lang="en-US" altLang="en-US"/>
              <a:t>III. Tax Status and Portfolio Composition</a:t>
            </a:r>
          </a:p>
        </p:txBody>
      </p:sp>
      <p:sp>
        <p:nvSpPr>
          <p:cNvPr id="15362" name="Rectangle 3">
            <a:extLst>
              <a:ext uri="{FF2B5EF4-FFF2-40B4-BE49-F238E27FC236}">
                <a16:creationId xmlns:a16="http://schemas.microsoft.com/office/drawing/2014/main" id="{0A383CA3-FE24-1B46-B0B4-8AA2B10B59C0}"/>
              </a:ext>
            </a:extLst>
          </p:cNvPr>
          <p:cNvSpPr>
            <a:spLocks noGrp="1" noChangeArrowheads="1"/>
          </p:cNvSpPr>
          <p:nvPr>
            <p:ph sz="quarter" idx="1"/>
          </p:nvPr>
        </p:nvSpPr>
        <p:spPr>
          <a:xfrm>
            <a:off x="612775" y="1600200"/>
            <a:ext cx="8153400" cy="4495800"/>
          </a:xfrm>
        </p:spPr>
        <p:txBody>
          <a:bodyPr rtlCol="0">
            <a:normAutofit fontScale="85000" lnSpcReduction="20000"/>
          </a:bodyPr>
          <a:lstStyle/>
          <a:p>
            <a:pPr marL="320040" indent="-320040" eaLnBrk="1" fontAlgn="auto" hangingPunct="1">
              <a:spcAft>
                <a:spcPts val="0"/>
              </a:spcAft>
              <a:buFont typeface="Arial"/>
              <a:buChar char="•"/>
              <a:defRPr/>
            </a:pPr>
            <a:r>
              <a:rPr lang="en-US"/>
              <a:t>Investors can spend only after-tax returns. Hence taxes do affect portfolio composition. </a:t>
            </a:r>
          </a:p>
          <a:p>
            <a:pPr marL="640080" lvl="1" indent="-274320" eaLnBrk="1" fontAlgn="auto" hangingPunct="1">
              <a:spcAft>
                <a:spcPts val="0"/>
              </a:spcAft>
              <a:buFont typeface="Arial"/>
              <a:buChar char="–"/>
              <a:defRPr/>
            </a:pPr>
            <a:r>
              <a:rPr lang="en-US"/>
              <a:t>The portfolio that is right for an investor who pays no taxes might not be right for an investor who pays substantial taxes. </a:t>
            </a:r>
          </a:p>
          <a:p>
            <a:pPr marL="640080" lvl="1" indent="-274320" eaLnBrk="1" fontAlgn="auto" hangingPunct="1">
              <a:spcAft>
                <a:spcPts val="0"/>
              </a:spcAft>
              <a:buFont typeface="Arial"/>
              <a:buChar char="–"/>
              <a:defRPr/>
            </a:pPr>
            <a:r>
              <a:rPr lang="en-US"/>
              <a:t>Moreover, the portfolio that is right for an investor on one portion of his portfolio (say, his tax-exempt pension fund) might not be right for another portion of his portfolio (such as his taxable savings)</a:t>
            </a:r>
          </a:p>
          <a:p>
            <a:pPr marL="320040" indent="-320040" eaLnBrk="1" fontAlgn="auto" hangingPunct="1">
              <a:spcAft>
                <a:spcPts val="0"/>
              </a:spcAft>
              <a:buFont typeface="Arial"/>
              <a:buChar char="•"/>
              <a:defRPr/>
            </a:pPr>
            <a:r>
              <a:rPr lang="en-US"/>
              <a:t>The effect of taxes on portfolio composition and returns is made more complicated by:</a:t>
            </a:r>
          </a:p>
          <a:p>
            <a:pPr marL="640080" lvl="1" indent="-274320" eaLnBrk="1" fontAlgn="auto" hangingPunct="1">
              <a:spcAft>
                <a:spcPts val="0"/>
              </a:spcAft>
              <a:buFont typeface="Arial"/>
              <a:buChar char="–"/>
              <a:defRPr/>
            </a:pPr>
            <a:r>
              <a:rPr lang="en-US"/>
              <a:t>The different treatment of current income (dividends, coupons) and capital gains</a:t>
            </a:r>
          </a:p>
          <a:p>
            <a:pPr marL="640080" lvl="1" indent="-274320" eaLnBrk="1" fontAlgn="auto" hangingPunct="1">
              <a:spcAft>
                <a:spcPts val="0"/>
              </a:spcAft>
              <a:buFont typeface="Arial"/>
              <a:buChar char="–"/>
              <a:defRPr/>
            </a:pPr>
            <a:r>
              <a:rPr lang="en-US"/>
              <a:t>The different tax rates on various portions of savings (pension versus non-pension)</a:t>
            </a:r>
          </a:p>
          <a:p>
            <a:pPr marL="640080" lvl="1" indent="-274320" eaLnBrk="1" fontAlgn="auto" hangingPunct="1">
              <a:spcAft>
                <a:spcPts val="0"/>
              </a:spcAft>
              <a:buFont typeface="Arial"/>
              <a:buChar char="–"/>
              <a:defRPr/>
            </a:pPr>
            <a:r>
              <a:rPr lang="en-US"/>
              <a:t>Changing tax rates across time</a:t>
            </a:r>
          </a:p>
          <a:p>
            <a:pPr marL="320040" indent="-320040" eaLnBrk="1" fontAlgn="auto" hangingPunct="1">
              <a:spcAft>
                <a:spcPts val="0"/>
              </a:spcAft>
              <a:buFont typeface="Arial"/>
              <a:buChar char="•"/>
              <a:defRPr/>
            </a:pP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6C094663-B596-7241-9BC7-EC95B0D1DD55}"/>
              </a:ext>
            </a:extLst>
          </p:cNvPr>
          <p:cNvSpPr>
            <a:spLocks noGrp="1" noChangeArrowheads="1"/>
          </p:cNvSpPr>
          <p:nvPr>
            <p:ph type="title"/>
          </p:nvPr>
        </p:nvSpPr>
        <p:spPr>
          <a:xfrm>
            <a:off x="612775" y="228600"/>
            <a:ext cx="8153400" cy="990600"/>
          </a:xfrm>
        </p:spPr>
        <p:txBody>
          <a:bodyPr/>
          <a:lstStyle/>
          <a:p>
            <a:r>
              <a:rPr lang="en-US" altLang="en-US"/>
              <a:t>The Bottom Line</a:t>
            </a:r>
          </a:p>
        </p:txBody>
      </p:sp>
      <p:sp>
        <p:nvSpPr>
          <p:cNvPr id="3" name="Content Placeholder 2">
            <a:extLst>
              <a:ext uri="{FF2B5EF4-FFF2-40B4-BE49-F238E27FC236}">
                <a16:creationId xmlns:a16="http://schemas.microsoft.com/office/drawing/2014/main" id="{5E08EB55-7271-CD4F-8DA0-5CE1BAC5C1A9}"/>
              </a:ext>
            </a:extLst>
          </p:cNvPr>
          <p:cNvSpPr>
            <a:spLocks noGrp="1"/>
          </p:cNvSpPr>
          <p:nvPr>
            <p:ph sz="quarter" idx="1"/>
          </p:nvPr>
        </p:nvSpPr>
        <p:spPr>
          <a:xfrm>
            <a:off x="612775" y="1600200"/>
            <a:ext cx="8153400" cy="4495800"/>
          </a:xfrm>
        </p:spPr>
        <p:txBody>
          <a:bodyPr>
            <a:normAutofit lnSpcReduction="10000"/>
          </a:bodyPr>
          <a:lstStyle/>
          <a:p>
            <a:pPr>
              <a:defRPr/>
            </a:pPr>
            <a:r>
              <a:rPr lang="en-US" dirty="0"/>
              <a:t>Every investor needs an investment philosophy, but to develop that philosophy takes time and introspection.</a:t>
            </a:r>
          </a:p>
          <a:p>
            <a:pPr lvl="1">
              <a:defRPr/>
            </a:pPr>
            <a:r>
              <a:rPr lang="en-US" dirty="0"/>
              <a:t>You have to have beliefs about markets and how they work or do not work. You may be able to get some perspective from reading and looking at past studies, but for that perspective to stick, you may need to invest, make mistakes and learn from those mistakes.</a:t>
            </a:r>
          </a:p>
          <a:p>
            <a:pPr lvl="1">
              <a:defRPr/>
            </a:pPr>
            <a:r>
              <a:rPr lang="en-US" dirty="0"/>
              <a:t>More importantly, it is only by investing that you will learn what you are comfortable with and what makes you uneasy, and build that learning into your customized philosophy.</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emplate>
  <TotalTime>4912</TotalTime>
  <Pages>155</Pages>
  <Words>881</Words>
  <Application>Microsoft Macintosh PowerPoint</Application>
  <PresentationFormat>Letter Paper (8.5x11 in)</PresentationFormat>
  <Paragraphs>53</Paragraphs>
  <Slides>11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9" baseType="lpstr">
      <vt:lpstr>Times</vt:lpstr>
      <vt:lpstr>ＭＳ Ｐゴシック</vt:lpstr>
      <vt:lpstr>Arial</vt:lpstr>
      <vt:lpstr>Calibri</vt:lpstr>
      <vt:lpstr>Wingdings</vt:lpstr>
      <vt:lpstr>Wingdings 2</vt:lpstr>
      <vt:lpstr>Basic</vt:lpstr>
      <vt:lpstr>Microsoft Word Document</vt:lpstr>
      <vt:lpstr>Investment Philosophies: Introduction</vt:lpstr>
      <vt:lpstr>What is an investment philosophy?</vt:lpstr>
      <vt:lpstr>Why do you need an investment philosophy?</vt:lpstr>
      <vt:lpstr>PowerPoint Presentation</vt:lpstr>
      <vt:lpstr>Categorizing Investment Philosophies</vt:lpstr>
      <vt:lpstr>Investment Philosophies in Context</vt:lpstr>
      <vt:lpstr>Developing an Investment Philosophy</vt:lpstr>
      <vt:lpstr>I. Investor Risk Preferences</vt:lpstr>
      <vt:lpstr>II. Investor Time Horizon</vt:lpstr>
      <vt:lpstr>III. Tax Status and Portfolio Composition</vt:lpstr>
      <vt:lpstr>The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177</cp:revision>
  <cp:lastPrinted>2012-06-27T20:59:42Z</cp:lastPrinted>
  <dcterms:created xsi:type="dcterms:W3CDTF">1998-07-29T00:58:21Z</dcterms:created>
  <dcterms:modified xsi:type="dcterms:W3CDTF">2019-04-28T23:04:16Z</dcterms:modified>
</cp:coreProperties>
</file>