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63" r:id="rId1"/>
  </p:sldMasterIdLst>
  <p:notesMasterIdLst>
    <p:notesMasterId r:id="rId16"/>
  </p:notesMasterIdLst>
  <p:handoutMasterIdLst>
    <p:handoutMasterId r:id="rId17"/>
  </p:handoutMasterIdLst>
  <p:sldIdLst>
    <p:sldId id="256" r:id="rId2"/>
    <p:sldId id="400" r:id="rId3"/>
    <p:sldId id="396" r:id="rId4"/>
    <p:sldId id="399" r:id="rId5"/>
    <p:sldId id="397" r:id="rId6"/>
    <p:sldId id="398" r:id="rId7"/>
    <p:sldId id="388" r:id="rId8"/>
    <p:sldId id="389" r:id="rId9"/>
    <p:sldId id="390" r:id="rId10"/>
    <p:sldId id="401" r:id="rId11"/>
    <p:sldId id="393" r:id="rId12"/>
    <p:sldId id="367" r:id="rId13"/>
    <p:sldId id="282" r:id="rId14"/>
    <p:sldId id="402" r:id="rId1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b="1"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b="1"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b="1"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b="1"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b="1"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b="1"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17"/>
    <p:restoredTop sz="93673"/>
  </p:normalViewPr>
  <p:slideViewPr>
    <p:cSldViewPr>
      <p:cViewPr varScale="1">
        <p:scale>
          <a:sx n="120" d="100"/>
          <a:sy n="120" d="100"/>
        </p:scale>
        <p:origin x="221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p:scale>
          <a:sx n="100" d="100"/>
          <a:sy n="100" d="100"/>
        </p:scale>
        <p:origin x="-1088" y="121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Datasets/Datasets18/To%20transfer/bondspreads.xls"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Bond Default Spreads by Ratings Class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'Default Spreads'!$B$1</c:f>
              <c:strCache>
                <c:ptCount val="1"/>
                <c:pt idx="0">
                  <c:v>Spread 2018</c:v>
                </c:pt>
              </c:strCache>
            </c:strRef>
          </c:tx>
          <c:spPr>
            <a:solidFill>
              <a:schemeClr val="accent1"/>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Spreads'!$B$2:$B$16</c:f>
              <c:numCache>
                <c:formatCode>0.00%</c:formatCode>
                <c:ptCount val="15"/>
                <c:pt idx="0">
                  <c:v>5.3999999999999986E-3</c:v>
                </c:pt>
                <c:pt idx="1">
                  <c:v>7.1999999999999981E-3</c:v>
                </c:pt>
                <c:pt idx="2">
                  <c:v>8.9999999999999976E-3</c:v>
                </c:pt>
                <c:pt idx="3">
                  <c:v>9.8999999999999956E-3</c:v>
                </c:pt>
                <c:pt idx="4">
                  <c:v>1.1249999999999996E-2</c:v>
                </c:pt>
                <c:pt idx="5">
                  <c:v>1.2699999999999999E-2</c:v>
                </c:pt>
                <c:pt idx="6">
                  <c:v>1.984375E-2</c:v>
                </c:pt>
                <c:pt idx="7">
                  <c:v>2.3812499999999997E-2</c:v>
                </c:pt>
                <c:pt idx="8">
                  <c:v>2.9765624999999997E-2</c:v>
                </c:pt>
                <c:pt idx="9">
                  <c:v>3.5718749999999994E-2</c:v>
                </c:pt>
                <c:pt idx="10">
                  <c:v>4.3656250000000001E-2</c:v>
                </c:pt>
                <c:pt idx="11">
                  <c:v>8.6368750000000008E-2</c:v>
                </c:pt>
                <c:pt idx="12">
                  <c:v>0.10630000000000001</c:v>
                </c:pt>
                <c:pt idx="13">
                  <c:v>0.13951875</c:v>
                </c:pt>
                <c:pt idx="14">
                  <c:v>0.18602500000000002</c:v>
                </c:pt>
              </c:numCache>
            </c:numRef>
          </c:val>
          <c:extLst>
            <c:ext xmlns:c16="http://schemas.microsoft.com/office/drawing/2014/chart" uri="{C3380CC4-5D6E-409C-BE32-E72D297353CC}">
              <c16:uniqueId val="{00000000-E898-4740-9BDB-6FBDC94A95E5}"/>
            </c:ext>
          </c:extLst>
        </c:ser>
        <c:ser>
          <c:idx val="1"/>
          <c:order val="1"/>
          <c:tx>
            <c:strRef>
              <c:f>'Default Spreads'!$C$1</c:f>
              <c:strCache>
                <c:ptCount val="1"/>
                <c:pt idx="0">
                  <c:v>Spread: 2017</c:v>
                </c:pt>
              </c:strCache>
            </c:strRef>
          </c:tx>
          <c:spPr>
            <a:solidFill>
              <a:schemeClr val="accent2"/>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Spreads'!$C$2:$C$16</c:f>
              <c:numCache>
                <c:formatCode>0.00%</c:formatCode>
                <c:ptCount val="15"/>
                <c:pt idx="0">
                  <c:v>6.0000000000000001E-3</c:v>
                </c:pt>
                <c:pt idx="1">
                  <c:v>8.0000000000000002E-3</c:v>
                </c:pt>
                <c:pt idx="2">
                  <c:v>0.01</c:v>
                </c:pt>
                <c:pt idx="3">
                  <c:v>1.0999999999999999E-2</c:v>
                </c:pt>
                <c:pt idx="4">
                  <c:v>1.2500000000000001E-2</c:v>
                </c:pt>
                <c:pt idx="5">
                  <c:v>1.6E-2</c:v>
                </c:pt>
                <c:pt idx="6">
                  <c:v>2.5000000000000001E-2</c:v>
                </c:pt>
                <c:pt idx="7">
                  <c:v>0.03</c:v>
                </c:pt>
                <c:pt idx="8">
                  <c:v>3.7499999999999999E-2</c:v>
                </c:pt>
                <c:pt idx="9">
                  <c:v>4.4999999999999998E-2</c:v>
                </c:pt>
                <c:pt idx="10">
                  <c:v>5.5E-2</c:v>
                </c:pt>
                <c:pt idx="11">
                  <c:v>6.5000000000000002E-2</c:v>
                </c:pt>
                <c:pt idx="12">
                  <c:v>0.08</c:v>
                </c:pt>
                <c:pt idx="13">
                  <c:v>0.105</c:v>
                </c:pt>
                <c:pt idx="14">
                  <c:v>0.14000000000000001</c:v>
                </c:pt>
              </c:numCache>
            </c:numRef>
          </c:val>
          <c:extLst>
            <c:ext xmlns:c16="http://schemas.microsoft.com/office/drawing/2014/chart" uri="{C3380CC4-5D6E-409C-BE32-E72D297353CC}">
              <c16:uniqueId val="{00000001-E898-4740-9BDB-6FBDC94A95E5}"/>
            </c:ext>
          </c:extLst>
        </c:ser>
        <c:ser>
          <c:idx val="2"/>
          <c:order val="2"/>
          <c:tx>
            <c:strRef>
              <c:f>'Default Spreads'!$D$1</c:f>
              <c:strCache>
                <c:ptCount val="1"/>
                <c:pt idx="0">
                  <c:v>Spread: 2016</c:v>
                </c:pt>
              </c:strCache>
            </c:strRef>
          </c:tx>
          <c:spPr>
            <a:solidFill>
              <a:schemeClr val="accent3"/>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Spreads'!$D$2:$D$16</c:f>
              <c:numCache>
                <c:formatCode>0.00%</c:formatCode>
                <c:ptCount val="15"/>
                <c:pt idx="0">
                  <c:v>7.4999999999999997E-3</c:v>
                </c:pt>
                <c:pt idx="1">
                  <c:v>0.01</c:v>
                </c:pt>
                <c:pt idx="2">
                  <c:v>1.0999999999999999E-2</c:v>
                </c:pt>
                <c:pt idx="3">
                  <c:v>1.2500000000000001E-2</c:v>
                </c:pt>
                <c:pt idx="4">
                  <c:v>1.7500000000000002E-2</c:v>
                </c:pt>
                <c:pt idx="5">
                  <c:v>2.2499999999999999E-2</c:v>
                </c:pt>
                <c:pt idx="6">
                  <c:v>3.2500000000000001E-2</c:v>
                </c:pt>
                <c:pt idx="7">
                  <c:v>4.2500000000000003E-2</c:v>
                </c:pt>
                <c:pt idx="8">
                  <c:v>5.5E-2</c:v>
                </c:pt>
                <c:pt idx="9">
                  <c:v>6.5000000000000002E-2</c:v>
                </c:pt>
                <c:pt idx="10">
                  <c:v>7.4999999999999997E-2</c:v>
                </c:pt>
                <c:pt idx="11">
                  <c:v>0.09</c:v>
                </c:pt>
                <c:pt idx="12">
                  <c:v>0.12</c:v>
                </c:pt>
                <c:pt idx="13">
                  <c:v>0.16</c:v>
                </c:pt>
                <c:pt idx="14">
                  <c:v>0.2</c:v>
                </c:pt>
              </c:numCache>
            </c:numRef>
          </c:val>
          <c:extLst>
            <c:ext xmlns:c16="http://schemas.microsoft.com/office/drawing/2014/chart" uri="{C3380CC4-5D6E-409C-BE32-E72D297353CC}">
              <c16:uniqueId val="{00000002-E898-4740-9BDB-6FBDC94A95E5}"/>
            </c:ext>
          </c:extLst>
        </c:ser>
        <c:ser>
          <c:idx val="3"/>
          <c:order val="3"/>
          <c:tx>
            <c:strRef>
              <c:f>'Default Spreads'!$E$1</c:f>
              <c:strCache>
                <c:ptCount val="1"/>
                <c:pt idx="0">
                  <c:v>Spread: 2015</c:v>
                </c:pt>
              </c:strCache>
            </c:strRef>
          </c:tx>
          <c:spPr>
            <a:solidFill>
              <a:schemeClr val="accent4"/>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Spreads'!$E$2:$E$16</c:f>
              <c:numCache>
                <c:formatCode>0.00%</c:formatCode>
                <c:ptCount val="15"/>
                <c:pt idx="0">
                  <c:v>4.0000000000000001E-3</c:v>
                </c:pt>
                <c:pt idx="1">
                  <c:v>7.0000000000000001E-3</c:v>
                </c:pt>
                <c:pt idx="2">
                  <c:v>8.9999999999999993E-3</c:v>
                </c:pt>
                <c:pt idx="3">
                  <c:v>0.01</c:v>
                </c:pt>
                <c:pt idx="4">
                  <c:v>1.2E-2</c:v>
                </c:pt>
                <c:pt idx="5">
                  <c:v>1.7500000000000002E-2</c:v>
                </c:pt>
                <c:pt idx="6">
                  <c:v>2.75E-2</c:v>
                </c:pt>
                <c:pt idx="7">
                  <c:v>3.2500000000000001E-2</c:v>
                </c:pt>
                <c:pt idx="8">
                  <c:v>0.04</c:v>
                </c:pt>
                <c:pt idx="9">
                  <c:v>0.05</c:v>
                </c:pt>
                <c:pt idx="10">
                  <c:v>0.06</c:v>
                </c:pt>
                <c:pt idx="11">
                  <c:v>7.0000000000000007E-2</c:v>
                </c:pt>
                <c:pt idx="12">
                  <c:v>0.08</c:v>
                </c:pt>
                <c:pt idx="13">
                  <c:v>0.1</c:v>
                </c:pt>
                <c:pt idx="14">
                  <c:v>0.12</c:v>
                </c:pt>
              </c:numCache>
            </c:numRef>
          </c:val>
          <c:extLst>
            <c:ext xmlns:c16="http://schemas.microsoft.com/office/drawing/2014/chart" uri="{C3380CC4-5D6E-409C-BE32-E72D297353CC}">
              <c16:uniqueId val="{00000003-E898-4740-9BDB-6FBDC94A95E5}"/>
            </c:ext>
          </c:extLst>
        </c:ser>
        <c:dLbls>
          <c:showLegendKey val="0"/>
          <c:showVal val="0"/>
          <c:showCatName val="0"/>
          <c:showSerName val="0"/>
          <c:showPercent val="0"/>
          <c:showBubbleSize val="0"/>
        </c:dLbls>
        <c:gapWidth val="219"/>
        <c:overlap val="-27"/>
        <c:axId val="1213413456"/>
        <c:axId val="1213428880"/>
      </c:barChart>
      <c:catAx>
        <c:axId val="121341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3428880"/>
        <c:crosses val="autoZero"/>
        <c:auto val="1"/>
        <c:lblAlgn val="ctr"/>
        <c:lblOffset val="100"/>
        <c:noMultiLvlLbl val="0"/>
      </c:catAx>
      <c:valAx>
        <c:axId val="121342888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341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6D689851-68A0-2C47-ABB0-B70904089029}"/>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2051" name="Rectangle 3">
            <a:extLst>
              <a:ext uri="{FF2B5EF4-FFF2-40B4-BE49-F238E27FC236}">
                <a16:creationId xmlns:a16="http://schemas.microsoft.com/office/drawing/2014/main" id="{78CC7AE3-263D-A746-B6C4-4FA26BE04A9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90CC5BAB-6733-834E-AF2C-732964C105FC}"/>
              </a:ext>
            </a:extLst>
          </p:cNvPr>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107523" name="Rectangle 3">
            <a:extLst>
              <a:ext uri="{FF2B5EF4-FFF2-40B4-BE49-F238E27FC236}">
                <a16:creationId xmlns:a16="http://schemas.microsoft.com/office/drawing/2014/main" id="{CCD57428-9B92-E847-8F8C-67D07FF79FA1}"/>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8E57BB50-5B4F-7745-972A-90FC7EBD3A6B}"/>
              </a:ext>
            </a:extLst>
          </p:cNvPr>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247811" name="Rectangle 3">
            <a:extLst>
              <a:ext uri="{FF2B5EF4-FFF2-40B4-BE49-F238E27FC236}">
                <a16:creationId xmlns:a16="http://schemas.microsoft.com/office/drawing/2014/main" id="{EF310E76-52E6-ED42-9BE7-7EA28472F143}"/>
              </a:ext>
            </a:extLst>
          </p:cNvPr>
          <p:cNvSpPr>
            <a:spLocks noGrp="1" noChangeArrowheads="1"/>
          </p:cNvSpPr>
          <p:nvPr>
            <p:ph type="body" idx="1"/>
          </p:nvPr>
        </p:nvSpPr>
        <p:spPr/>
        <p:txBody>
          <a:bodyPr/>
          <a:lstStyle/>
          <a:p>
            <a:pPr>
              <a:defRPr/>
            </a:pPr>
            <a:r>
              <a:rPr lang="en-US">
                <a:cs typeface="+mn-cs"/>
              </a:rPr>
              <a:t>This is simplistic. A more realistic approach would use more than the interest coverage ratio. In fact, we could construct a score based upon multiple ratios (such as a  Z-score) and use that score to estimate ratings.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30BAA93-195F-2640-AC5B-E29B7CB25E0A}" type="datetime1">
              <a:rPr lang="en-US" altLang="en-US" smtClean="0"/>
              <a:pPr/>
              <a:t>4/28/19</a:t>
            </a:fld>
            <a:endParaRPr lang="en-US" alt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defRPr/>
            </a:pPr>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0660FE46-F2B8-3C44-9F57-B98E9437539A}" type="slidenum">
              <a:rPr lang="en-US" altLang="en-US" smtClean="0"/>
              <a:pPr/>
              <a:t>‹#›</a:t>
            </a:fld>
            <a:endParaRPr lang="en-US" altLang="en-US"/>
          </a:p>
        </p:txBody>
      </p:sp>
    </p:spTree>
    <p:extLst>
      <p:ext uri="{BB962C8B-B14F-4D97-AF65-F5344CB8AC3E}">
        <p14:creationId xmlns:p14="http://schemas.microsoft.com/office/powerpoint/2010/main" val="2797665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D1C998E-2C43-2743-97F6-0402F393BA7C}" type="slidenum">
              <a:rPr lang="en-US" altLang="en-US" smtClean="0"/>
              <a:pPr/>
              <a:t>‹#›</a:t>
            </a:fld>
            <a:endParaRPr lang="en-US" altLang="en-US"/>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extLst>
      <p:ext uri="{BB962C8B-B14F-4D97-AF65-F5344CB8AC3E}">
        <p14:creationId xmlns:p14="http://schemas.microsoft.com/office/powerpoint/2010/main" val="48684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12" name="Date Placeholder 11"/>
          <p:cNvSpPr>
            <a:spLocks noGrp="1"/>
          </p:cNvSpPr>
          <p:nvPr>
            <p:ph type="dt" sz="half" idx="10"/>
          </p:nvPr>
        </p:nvSpPr>
        <p:spPr/>
        <p:txBody>
          <a:bodyPr/>
          <a:lstStyle/>
          <a:p>
            <a:fld id="{0C24227B-7485-DD49-9FA7-4C6E6F5C5DBE}" type="datetime1">
              <a:rPr lang="en-US" altLang="en-US" smtClean="0"/>
              <a:pPr/>
              <a:t>4/28/19</a:t>
            </a:fld>
            <a:endParaRPr lang="en-US" alt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8960800-90C0-794D-AE63-52AA97C2B717}" type="slidenum">
              <a:rPr lang="en-US" altLang="en-US" smtClean="0"/>
              <a:pPr/>
              <a:t>‹#›</a:t>
            </a:fld>
            <a:endParaRPr lang="en-US" altLang="en-US"/>
          </a:p>
        </p:txBody>
      </p:sp>
      <p:sp>
        <p:nvSpPr>
          <p:cNvPr id="14" name="Footer Placeholder 13"/>
          <p:cNvSpPr>
            <a:spLocks noGrp="1"/>
          </p:cNvSpPr>
          <p:nvPr>
            <p:ph type="ftr" sz="quarter" idx="12"/>
          </p:nvPr>
        </p:nvSpPr>
        <p:spPr/>
        <p:txBody>
          <a:bodyPr/>
          <a:lstStyle/>
          <a:p>
            <a:pPr>
              <a:defRPr/>
            </a:pPr>
            <a:endParaRPr lang="en-US"/>
          </a:p>
        </p:txBody>
      </p:sp>
    </p:spTree>
    <p:extLst>
      <p:ext uri="{BB962C8B-B14F-4D97-AF65-F5344CB8AC3E}">
        <p14:creationId xmlns:p14="http://schemas.microsoft.com/office/powerpoint/2010/main" val="11304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5"/>
          </p:nvPr>
        </p:nvSpPr>
        <p:spPr/>
        <p:txBody>
          <a:bodyPr rtlCol="0"/>
          <a:lstStyle/>
          <a:p>
            <a:fld id="{EE6A07C4-6539-8144-8D3E-07E32F4D6A3D}" type="datetime1">
              <a:rPr lang="en-US" altLang="en-US" smtClean="0"/>
              <a:pPr/>
              <a:t>4/28/19</a:t>
            </a:fld>
            <a:endParaRPr lang="en-US" altLang="en-US"/>
          </a:p>
        </p:txBody>
      </p:sp>
      <p:sp>
        <p:nvSpPr>
          <p:cNvPr id="10" name="Slide Number Placeholder 9"/>
          <p:cNvSpPr>
            <a:spLocks noGrp="1"/>
          </p:cNvSpPr>
          <p:nvPr>
            <p:ph type="sldNum" sz="quarter" idx="16"/>
          </p:nvPr>
        </p:nvSpPr>
        <p:spPr/>
        <p:txBody>
          <a:bodyPr rtlCol="0"/>
          <a:lstStyle/>
          <a:p>
            <a:fld id="{46FD4636-0231-DC42-A9E6-EA998F2538BE}" type="slidenum">
              <a:rPr lang="en-US" altLang="en-US" smtClean="0"/>
              <a:pPr/>
              <a:t>‹#›</a:t>
            </a:fld>
            <a:endParaRPr lang="en-US" altLang="en-US"/>
          </a:p>
        </p:txBody>
      </p:sp>
      <p:sp>
        <p:nvSpPr>
          <p:cNvPr id="12" name="Footer Placeholder 11"/>
          <p:cNvSpPr>
            <a:spLocks noGrp="1"/>
          </p:cNvSpPr>
          <p:nvPr>
            <p:ph type="ftr" sz="quarter" idx="17"/>
          </p:nvPr>
        </p:nvSpPr>
        <p:spPr/>
        <p:txBody>
          <a:bodyPr rtlCol="0"/>
          <a:lstStyle/>
          <a:p>
            <a:pPr>
              <a:defRPr/>
            </a:pPr>
            <a:endParaRPr lang="en-US"/>
          </a:p>
        </p:txBody>
      </p:sp>
    </p:spTree>
    <p:extLst>
      <p:ext uri="{BB962C8B-B14F-4D97-AF65-F5344CB8AC3E}">
        <p14:creationId xmlns:p14="http://schemas.microsoft.com/office/powerpoint/2010/main" val="1059536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3" name="Date Placeholder 2"/>
          <p:cNvSpPr>
            <a:spLocks noGrp="1"/>
          </p:cNvSpPr>
          <p:nvPr>
            <p:ph type="dt" sz="half" idx="10"/>
          </p:nvPr>
        </p:nvSpPr>
        <p:spPr/>
        <p:txBody>
          <a:bodyPr/>
          <a:lstStyle/>
          <a:p>
            <a:fld id="{BC7BA465-FFE4-B248-9FDD-C41934B0AB9C}" type="datetime1">
              <a:rPr lang="en-US" altLang="en-US" smtClean="0"/>
              <a:pPr/>
              <a:t>4/28/19</a:t>
            </a:fld>
            <a:endParaRPr lang="en-US" alt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287985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7AF39F-6811-0A47-9403-59A066EE36BA}" type="datetime1">
              <a:rPr lang="en-US" altLang="en-US" smtClean="0"/>
              <a:pPr/>
              <a:t>4/28/19</a:t>
            </a:fld>
            <a:endParaRPr lang="en-US" alt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052C2947-C9E8-B04D-B173-6F0FC4B199A5}" type="slidenum">
              <a:rPr lang="en-US" altLang="en-US" smtClean="0"/>
              <a:pPr/>
              <a:t>‹#›</a:t>
            </a:fld>
            <a:endParaRPr lang="en-US" altLang="en-US"/>
          </a:p>
        </p:txBody>
      </p:sp>
    </p:spTree>
    <p:extLst>
      <p:ext uri="{BB962C8B-B14F-4D97-AF65-F5344CB8AC3E}">
        <p14:creationId xmlns:p14="http://schemas.microsoft.com/office/powerpoint/2010/main" val="3436859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FB9719-5794-0B4A-A13C-2287691951C8}" type="datetime1">
              <a:rPr lang="en-US" altLang="en-US" smtClean="0"/>
              <a:pPr/>
              <a:t>4/28/19</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563E2ED-7404-B44C-9FF2-3240B54495A2}" type="slidenum">
              <a:rPr lang="en-US" altLang="en-US" smtClean="0"/>
              <a:pPr/>
              <a:t>‹#›</a:t>
            </a:fld>
            <a:endParaRPr lang="en-US" altLang="en-US"/>
          </a:p>
        </p:txBody>
      </p:sp>
    </p:spTree>
    <p:extLst>
      <p:ext uri="{BB962C8B-B14F-4D97-AF65-F5344CB8AC3E}">
        <p14:creationId xmlns:p14="http://schemas.microsoft.com/office/powerpoint/2010/main" val="52216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BC7BA465-FFE4-B248-9FDD-C41934B0AB9C}" type="datetime1">
              <a:rPr lang="en-US" altLang="en-US" smtClean="0"/>
              <a:pPr/>
              <a:t>4/28/19</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r>
              <a:rPr lang="en-US"/>
              <a:t>1</a:t>
            </a:r>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extLst>
      <p:ext uri="{BB962C8B-B14F-4D97-AF65-F5344CB8AC3E}">
        <p14:creationId xmlns:p14="http://schemas.microsoft.com/office/powerpoint/2010/main" val="462726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fld id="{70FFB17C-26F8-6440-B61A-C6D1DD3CFBB9}" type="datetime1">
              <a:rPr lang="en-US" altLang="en-US" smtClean="0"/>
              <a:pPr/>
              <a:t>4/28/19</a:t>
            </a:fld>
            <a:endParaRPr lang="en-US" alt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47EE11F3-5875-D649-955B-66C36D1DF47F}" type="slidenum">
              <a:rPr lang="en-US" altLang="en-US" smtClean="0"/>
              <a:pPr/>
              <a:t>‹#›</a:t>
            </a:fld>
            <a:endParaRPr lang="en-US" altLang="en-US"/>
          </a:p>
        </p:txBody>
      </p:sp>
      <p:sp>
        <p:nvSpPr>
          <p:cNvPr id="14" name="Footer Placeholder 13"/>
          <p:cNvSpPr>
            <a:spLocks noGrp="1"/>
          </p:cNvSpPr>
          <p:nvPr>
            <p:ph type="ftr" sz="quarter" idx="12"/>
          </p:nvPr>
        </p:nvSpPr>
        <p:spPr>
          <a:xfrm>
            <a:off x="1600200" y="6248206"/>
            <a:ext cx="4572000" cy="365125"/>
          </a:xfrm>
        </p:spPr>
        <p:txBody>
          <a:bodyPr rtlCol="0"/>
          <a:lstStyle/>
          <a:p>
            <a:pPr>
              <a:defRPr/>
            </a:pP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a:t>Click icon to add picture</a:t>
            </a:r>
            <a:endParaRPr lang="en-US" dirty="0"/>
          </a:p>
        </p:txBody>
      </p:sp>
    </p:spTree>
    <p:extLst>
      <p:ext uri="{BB962C8B-B14F-4D97-AF65-F5344CB8AC3E}">
        <p14:creationId xmlns:p14="http://schemas.microsoft.com/office/powerpoint/2010/main" val="220388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1B2CDD-B52F-B74D-B0BB-C625BD91B875}" type="datetime1">
              <a:rPr lang="en-US" altLang="en-US" smtClean="0"/>
              <a:pPr/>
              <a:t>4/28/19</a:t>
            </a:fld>
            <a:endParaRPr lang="en-US" alt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4BF7E29-3E00-FE40-BA6C-91E7985E7C4D}" type="slidenum">
              <a:rPr lang="en-US" altLang="en-US" smtClean="0"/>
              <a:pPr/>
              <a:t>‹#›</a:t>
            </a:fld>
            <a:endParaRPr lang="en-US" altLang="en-US"/>
          </a:p>
        </p:txBody>
      </p:sp>
    </p:spTree>
    <p:extLst>
      <p:ext uri="{BB962C8B-B14F-4D97-AF65-F5344CB8AC3E}">
        <p14:creationId xmlns:p14="http://schemas.microsoft.com/office/powerpoint/2010/main" val="2971925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fld id="{9FD9CA8C-A6BC-3B41-9AFE-B9A2A3987688}" type="datetime1">
              <a:rPr lang="en-US" altLang="en-US" smtClean="0"/>
              <a:pPr/>
              <a:t>4/28/19</a:t>
            </a:fld>
            <a:endParaRPr lang="en-US" altLang="en-US"/>
          </a:p>
        </p:txBody>
      </p:sp>
      <p:sp>
        <p:nvSpPr>
          <p:cNvPr id="5" name="Footer Placeholder 4"/>
          <p:cNvSpPr>
            <a:spLocks noGrp="1"/>
          </p:cNvSpPr>
          <p:nvPr>
            <p:ph type="ftr" sz="quarter" idx="11"/>
          </p:nvPr>
        </p:nvSpPr>
        <p:spPr>
          <a:xfrm>
            <a:off x="457201" y="6248207"/>
            <a:ext cx="5573483" cy="365125"/>
          </a:xfrm>
        </p:spPr>
        <p:txBody>
          <a:bodyPr/>
          <a:lstStyle/>
          <a:p>
            <a:pPr>
              <a:defRPr/>
            </a:pPr>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D09C54F-579C-0647-9906-BD005CC6D1F5}" type="slidenum">
              <a:rPr lang="en-US" altLang="en-US" smtClean="0"/>
              <a:pPr/>
              <a:t>‹#›</a:t>
            </a:fld>
            <a:endParaRPr lang="en-US" altLang="en-US"/>
          </a:p>
        </p:txBody>
      </p:sp>
    </p:spTree>
    <p:extLst>
      <p:ext uri="{BB962C8B-B14F-4D97-AF65-F5344CB8AC3E}">
        <p14:creationId xmlns:p14="http://schemas.microsoft.com/office/powerpoint/2010/main" val="2947895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fld id="{BC7BA465-FFE4-B248-9FDD-C41934B0AB9C}" type="datetime1">
              <a:rPr lang="en-US" altLang="en-US" smtClean="0"/>
              <a:pPr/>
              <a:t>4/28/19</a:t>
            </a:fld>
            <a:endParaRPr lang="en-US" alt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endParaRPr lang="en-US"/>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r>
              <a:rPr lang="en-US"/>
              <a:t>1</a:t>
            </a:r>
          </a:p>
        </p:txBody>
      </p:sp>
    </p:spTree>
    <p:extLst>
      <p:ext uri="{BB962C8B-B14F-4D97-AF65-F5344CB8AC3E}">
        <p14:creationId xmlns:p14="http://schemas.microsoft.com/office/powerpoint/2010/main" val="2190015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fld id="{BC7BA465-FFE4-B248-9FDD-C41934B0AB9C}" type="datetime1">
              <a:rPr lang="en-US" altLang="en-US" smtClean="0"/>
              <a:pPr/>
              <a:t>4/28/19</a:t>
            </a:fld>
            <a:endParaRPr lang="en-US" alt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pPr>
              <a:defRPr/>
            </a:pPr>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defRPr/>
            </a:pPr>
            <a:r>
              <a:rPr lang="en-US"/>
              <a:t>1</a:t>
            </a:r>
          </a:p>
        </p:txBody>
      </p:sp>
    </p:spTree>
    <p:extLst>
      <p:ext uri="{BB962C8B-B14F-4D97-AF65-F5344CB8AC3E}">
        <p14:creationId xmlns:p14="http://schemas.microsoft.com/office/powerpoint/2010/main" val="3135103968"/>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CF98319D-7F72-3443-9C65-671E328DBC0B}"/>
              </a:ext>
            </a:extLst>
          </p:cNvPr>
          <p:cNvSpPr>
            <a:spLocks noGrp="1" noChangeArrowheads="1"/>
          </p:cNvSpPr>
          <p:nvPr>
            <p:ph type="ctrTitle"/>
          </p:nvPr>
        </p:nvSpPr>
        <p:spPr/>
        <p:txBody>
          <a:bodyPr/>
          <a:lstStyle/>
          <a:p>
            <a:pPr eaLnBrk="1" hangingPunct="1"/>
            <a:r>
              <a:rPr lang="en-US" altLang="en-US" dirty="0">
                <a:ea typeface="ＭＳ Ｐゴシック" panose="020B0600070205080204" pitchFamily="34" charset="-128"/>
              </a:rPr>
              <a:t>Understanding Risk II: The risk in bonds</a:t>
            </a:r>
          </a:p>
        </p:txBody>
      </p:sp>
      <p:sp>
        <p:nvSpPr>
          <p:cNvPr id="4099" name="Rectangle 3">
            <a:extLst>
              <a:ext uri="{FF2B5EF4-FFF2-40B4-BE49-F238E27FC236}">
                <a16:creationId xmlns:a16="http://schemas.microsoft.com/office/drawing/2014/main" id="{D74C64E4-DDF8-6E4B-A13B-1C7725DF00B2}"/>
              </a:ext>
            </a:extLst>
          </p:cNvPr>
          <p:cNvSpPr>
            <a:spLocks noGrp="1" noChangeArrowheads="1"/>
          </p:cNvSpPr>
          <p:nvPr>
            <p:ph type="subTitle" idx="1"/>
          </p:nvPr>
        </p:nvSpPr>
        <p:spPr/>
        <p:txBody>
          <a:bodyPr rtlCol="0">
            <a:normAutofit/>
          </a:bodyPr>
          <a:lstStyle/>
          <a:p>
            <a:pPr eaLnBrk="1" fontAlgn="auto" hangingPunct="1">
              <a:spcAft>
                <a:spcPts val="0"/>
              </a:spcAft>
              <a:buFont typeface="Arial"/>
              <a:buNone/>
              <a:defRPr/>
            </a:pPr>
            <a:r>
              <a:rPr lang="en-US">
                <a:ea typeface="+mn-ea"/>
                <a:cs typeface="+mn-cs"/>
              </a:rPr>
              <a:t>Aswath Damodaran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B59EB675-0D9C-8342-8203-718708EE3787}"/>
              </a:ext>
            </a:extLst>
          </p:cNvPr>
          <p:cNvSpPr>
            <a:spLocks noGrp="1"/>
          </p:cNvSpPr>
          <p:nvPr>
            <p:ph type="title"/>
          </p:nvPr>
        </p:nvSpPr>
        <p:spPr/>
        <p:txBody>
          <a:bodyPr/>
          <a:lstStyle/>
          <a:p>
            <a:r>
              <a:rPr lang="en-US" altLang="en-US">
                <a:ea typeface="ＭＳ Ｐゴシック" panose="020B0600070205080204" pitchFamily="34" charset="-128"/>
              </a:rPr>
              <a:t>The risk in bonds</a:t>
            </a:r>
          </a:p>
        </p:txBody>
      </p:sp>
      <p:sp>
        <p:nvSpPr>
          <p:cNvPr id="3" name="Content Placeholder 2">
            <a:extLst>
              <a:ext uri="{FF2B5EF4-FFF2-40B4-BE49-F238E27FC236}">
                <a16:creationId xmlns:a16="http://schemas.microsoft.com/office/drawing/2014/main" id="{0A99EC71-2BC7-2A46-89B7-D4B0A0D4C3E6}"/>
              </a:ext>
            </a:extLst>
          </p:cNvPr>
          <p:cNvSpPr>
            <a:spLocks noGrp="1"/>
          </p:cNvSpPr>
          <p:nvPr>
            <p:ph sz="quarter" idx="1"/>
          </p:nvPr>
        </p:nvSpPr>
        <p:spPr/>
        <p:txBody>
          <a:bodyPr>
            <a:normAutofit/>
          </a:bodyPr>
          <a:lstStyle/>
          <a:p>
            <a:pPr>
              <a:buFont typeface="Arial" charset="0"/>
              <a:buChar char="•"/>
              <a:defRPr/>
            </a:pPr>
            <a:r>
              <a:rPr lang="en-US" dirty="0"/>
              <a:t>If you buy a conventional bond, you are promised fixed payments (coupons) in the future and the face value of the bond at maturity.</a:t>
            </a:r>
          </a:p>
          <a:p>
            <a:pPr>
              <a:buFont typeface="Arial" charset="0"/>
              <a:buChar char="•"/>
              <a:defRPr/>
            </a:pPr>
            <a:r>
              <a:rPr lang="en-US" dirty="0"/>
              <a:t>You face two risks while you hold the bond:</a:t>
            </a:r>
          </a:p>
          <a:p>
            <a:pPr lvl="1">
              <a:buFont typeface="Arial" charset="0"/>
              <a:buChar char="–"/>
              <a:defRPr/>
            </a:pPr>
            <a:r>
              <a:rPr lang="en-US" dirty="0"/>
              <a:t>Interest rate risk, where changes in market interest rates affect the value of your fixed payments.</a:t>
            </a:r>
          </a:p>
          <a:p>
            <a:pPr lvl="1">
              <a:buFont typeface="Arial" charset="0"/>
              <a:buChar char="–"/>
              <a:defRPr/>
            </a:pPr>
            <a:r>
              <a:rPr lang="en-US" dirty="0"/>
              <a:t>Default risk, where the entity that promised the fixed payments is unable to deliver.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8F88C657-E3D2-3E4B-982A-4259882177A5}"/>
              </a:ext>
            </a:extLst>
          </p:cNvPr>
          <p:cNvSpPr>
            <a:spLocks noGrp="1"/>
          </p:cNvSpPr>
          <p:nvPr>
            <p:ph type="title"/>
          </p:nvPr>
        </p:nvSpPr>
        <p:spPr/>
        <p:txBody>
          <a:bodyPr/>
          <a:lstStyle/>
          <a:p>
            <a:pPr eaLnBrk="1" hangingPunct="1"/>
            <a:r>
              <a:rPr lang="en-US" altLang="en-US">
                <a:ea typeface="ＭＳ Ｐゴシック" panose="020B0600070205080204" pitchFamily="34" charset="-128"/>
              </a:rPr>
              <a:t>1. Interest rate risk</a:t>
            </a:r>
          </a:p>
        </p:txBody>
      </p:sp>
      <p:sp>
        <p:nvSpPr>
          <p:cNvPr id="3" name="Content Placeholder 2">
            <a:extLst>
              <a:ext uri="{FF2B5EF4-FFF2-40B4-BE49-F238E27FC236}">
                <a16:creationId xmlns:a16="http://schemas.microsoft.com/office/drawing/2014/main" id="{26164442-445B-6442-8E3C-54FD2B3725CB}"/>
              </a:ext>
            </a:extLst>
          </p:cNvPr>
          <p:cNvSpPr>
            <a:spLocks noGrp="1"/>
          </p:cNvSpPr>
          <p:nvPr>
            <p:ph sz="quarter" idx="1"/>
          </p:nvPr>
        </p:nvSpPr>
        <p:spPr/>
        <p:txBody>
          <a:bodyPr>
            <a:normAutofit/>
          </a:bodyPr>
          <a:lstStyle/>
          <a:p>
            <a:pPr eaLnBrk="1" hangingPunct="1">
              <a:buFont typeface="Arial" charset="0"/>
              <a:buChar char="•"/>
              <a:defRPr/>
            </a:pPr>
            <a:r>
              <a:rPr lang="en-US" dirty="0"/>
              <a:t>The coupons and face value are fixed at the time of issue for bonds, but the value of these coupons can vary over time, even if they are guaranteed.</a:t>
            </a:r>
          </a:p>
          <a:p>
            <a:pPr eaLnBrk="1" hangingPunct="1">
              <a:buFont typeface="Arial" charset="0"/>
              <a:buChar char="•"/>
              <a:defRPr/>
            </a:pPr>
            <a:r>
              <a:rPr lang="en-US" dirty="0"/>
              <a:t>If interest rates change after a bond has been issued, the value of these guaranteed cash flows will change. </a:t>
            </a:r>
          </a:p>
          <a:p>
            <a:pPr eaLnBrk="1" hangingPunct="1">
              <a:buFont typeface="Arial" charset="0"/>
              <a:buChar char="•"/>
              <a:defRPr/>
            </a:pPr>
            <a:r>
              <a:rPr lang="en-US" dirty="0"/>
              <a:t>Thus, if interest rates go up (down), the present value of the cash flows (the price of the bond) will go down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CC439B40-954C-CA4D-97DE-12D4EE27A695}"/>
              </a:ext>
            </a:extLst>
          </p:cNvPr>
          <p:cNvSpPr>
            <a:spLocks noGrp="1"/>
          </p:cNvSpPr>
          <p:nvPr>
            <p:ph type="title"/>
          </p:nvPr>
        </p:nvSpPr>
        <p:spPr/>
        <p:txBody>
          <a:bodyPr>
            <a:normAutofit fontScale="90000"/>
          </a:bodyPr>
          <a:lstStyle/>
          <a:p>
            <a:pPr eaLnBrk="1" hangingPunct="1"/>
            <a:r>
              <a:rPr lang="en-US" altLang="en-US">
                <a:ea typeface="ＭＳ Ｐゴシック" panose="020B0600070205080204" pitchFamily="34" charset="-128"/>
              </a:rPr>
              <a:t>A simple example: The price of 4%, 10-year coupon bond</a:t>
            </a:r>
          </a:p>
        </p:txBody>
      </p:sp>
      <p:pic>
        <p:nvPicPr>
          <p:cNvPr id="19458" name="Content Placeholder 4">
            <a:extLst>
              <a:ext uri="{FF2B5EF4-FFF2-40B4-BE49-F238E27FC236}">
                <a16:creationId xmlns:a16="http://schemas.microsoft.com/office/drawing/2014/main" id="{371AC1C0-AD60-C84C-92AA-31548D4DB77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12648" y="2209800"/>
            <a:ext cx="7569410" cy="294005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5BA47F7D-6EFA-324A-A0A1-B58904664BFC}"/>
              </a:ext>
            </a:extLst>
          </p:cNvPr>
          <p:cNvSpPr>
            <a:spLocks noGrp="1"/>
          </p:cNvSpPr>
          <p:nvPr>
            <p:ph type="title"/>
          </p:nvPr>
        </p:nvSpPr>
        <p:spPr/>
        <p:txBody>
          <a:bodyPr/>
          <a:lstStyle/>
          <a:p>
            <a:pPr eaLnBrk="1" hangingPunct="1"/>
            <a:r>
              <a:rPr lang="en-US" altLang="en-US">
                <a:ea typeface="ＭＳ Ｐゴシック" panose="020B0600070205080204" pitchFamily="34" charset="-128"/>
              </a:rPr>
              <a:t>Measuring Interest rate risk</a:t>
            </a:r>
          </a:p>
        </p:txBody>
      </p:sp>
      <p:sp>
        <p:nvSpPr>
          <p:cNvPr id="3" name="Content Placeholder 2">
            <a:extLst>
              <a:ext uri="{FF2B5EF4-FFF2-40B4-BE49-F238E27FC236}">
                <a16:creationId xmlns:a16="http://schemas.microsoft.com/office/drawing/2014/main" id="{CDCB3F48-C012-0D46-8F31-586DD0C1EA53}"/>
              </a:ext>
            </a:extLst>
          </p:cNvPr>
          <p:cNvSpPr>
            <a:spLocks noGrp="1"/>
          </p:cNvSpPr>
          <p:nvPr>
            <p:ph sz="quarter" idx="1"/>
          </p:nvPr>
        </p:nvSpPr>
        <p:spPr/>
        <p:txBody>
          <a:bodyPr>
            <a:normAutofit/>
          </a:bodyPr>
          <a:lstStyle/>
          <a:p>
            <a:pPr eaLnBrk="1" hangingPunct="1">
              <a:lnSpc>
                <a:spcPct val="80000"/>
              </a:lnSpc>
            </a:pPr>
            <a:r>
              <a:rPr lang="en-US" altLang="en-US" sz="2700" dirty="0">
                <a:ea typeface="ＭＳ Ｐゴシック" panose="020B0600070205080204" pitchFamily="34" charset="-128"/>
              </a:rPr>
              <a:t>There are two factors that determine how exposed a bond is to interest rate risk.</a:t>
            </a:r>
          </a:p>
          <a:p>
            <a:pPr lvl="1" eaLnBrk="1" hangingPunct="1">
              <a:lnSpc>
                <a:spcPct val="80000"/>
              </a:lnSpc>
            </a:pPr>
            <a:r>
              <a:rPr lang="en-US" altLang="en-US" sz="2400" u="sng" dirty="0">
                <a:ea typeface="ＭＳ Ｐゴシック" panose="020B0600070205080204" pitchFamily="34" charset="-128"/>
              </a:rPr>
              <a:t>The level of coupons on the bond</a:t>
            </a:r>
            <a:r>
              <a:rPr lang="en-US" altLang="en-US" sz="2400" dirty="0">
                <a:ea typeface="ＭＳ Ｐゴシック" panose="020B0600070205080204" pitchFamily="34" charset="-128"/>
              </a:rPr>
              <a:t>: Higher coupon bonds are less exposed to interest rate risk that lower coupon bonds.</a:t>
            </a:r>
          </a:p>
          <a:p>
            <a:pPr lvl="1" eaLnBrk="1" hangingPunct="1">
              <a:lnSpc>
                <a:spcPct val="80000"/>
              </a:lnSpc>
            </a:pPr>
            <a:r>
              <a:rPr lang="en-US" altLang="en-US" sz="2400" u="sng" dirty="0">
                <a:ea typeface="ＭＳ Ｐゴシック" panose="020B0600070205080204" pitchFamily="34" charset="-128"/>
              </a:rPr>
              <a:t>The maturity of the bond</a:t>
            </a:r>
            <a:r>
              <a:rPr lang="en-US" altLang="en-US" sz="2400" dirty="0">
                <a:ea typeface="ＭＳ Ｐゴシック" panose="020B0600070205080204" pitchFamily="34" charset="-128"/>
              </a:rPr>
              <a:t>: Longer maturity bonds are more exposed to interest rate risk than shorter maturity bonds.</a:t>
            </a:r>
          </a:p>
          <a:p>
            <a:pPr eaLnBrk="1" hangingPunct="1">
              <a:lnSpc>
                <a:spcPct val="80000"/>
              </a:lnSpc>
            </a:pPr>
            <a:r>
              <a:rPr lang="en-US" altLang="en-US" sz="2700" dirty="0">
                <a:ea typeface="ＭＳ Ｐゴシック" panose="020B0600070205080204" pitchFamily="34" charset="-128"/>
              </a:rPr>
              <a:t>The “duration” of a bond is a composite measure of interest rate risk that incorporates both the magnitude of the coupons and the maturity of the bond. The higher the duration of a bond, the more sensitive it is to interest rate movements.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389E4678-1B5F-534A-AFD3-A3878D32D7EA}"/>
              </a:ext>
            </a:extLst>
          </p:cNvPr>
          <p:cNvSpPr>
            <a:spLocks noGrp="1"/>
          </p:cNvSpPr>
          <p:nvPr>
            <p:ph type="title"/>
          </p:nvPr>
        </p:nvSpPr>
        <p:spPr/>
        <p:txBody>
          <a:bodyPr/>
          <a:lstStyle/>
          <a:p>
            <a:pPr eaLnBrk="1" hangingPunct="1"/>
            <a:r>
              <a:rPr lang="en-US" altLang="en-US">
                <a:ea typeface="ＭＳ Ｐゴシック" panose="020B0600070205080204" pitchFamily="34" charset="-128"/>
              </a:rPr>
              <a:t>Duration: Example</a:t>
            </a:r>
          </a:p>
        </p:txBody>
      </p:sp>
      <p:pic>
        <p:nvPicPr>
          <p:cNvPr id="21506" name="Content Placeholder 4">
            <a:extLst>
              <a:ext uri="{FF2B5EF4-FFF2-40B4-BE49-F238E27FC236}">
                <a16:creationId xmlns:a16="http://schemas.microsoft.com/office/drawing/2014/main" id="{AB90D076-61D4-3445-A92D-C8D4A999223E}"/>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828800" y="1981200"/>
            <a:ext cx="5419725" cy="39398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EDB95DBA-4281-3E4A-A100-D5B811356B2C}"/>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2. Default Risk</a:t>
            </a:r>
          </a:p>
        </p:txBody>
      </p:sp>
      <p:sp>
        <p:nvSpPr>
          <p:cNvPr id="266243" name="Rectangle 3">
            <a:extLst>
              <a:ext uri="{FF2B5EF4-FFF2-40B4-BE49-F238E27FC236}">
                <a16:creationId xmlns:a16="http://schemas.microsoft.com/office/drawing/2014/main" id="{28B44FE6-9019-9E4E-A6F0-EE6DA7694C1C}"/>
              </a:ext>
            </a:extLst>
          </p:cNvPr>
          <p:cNvSpPr>
            <a:spLocks noGrp="1" noChangeArrowheads="1"/>
          </p:cNvSpPr>
          <p:nvPr>
            <p:ph sz="quarter" idx="1"/>
          </p:nvPr>
        </p:nvSpPr>
        <p:spPr/>
        <p:txBody>
          <a:bodyPr rtlCol="0">
            <a:normAutofit fontScale="92500" lnSpcReduction="10000"/>
          </a:bodyPr>
          <a:lstStyle/>
          <a:p>
            <a:pPr eaLnBrk="1" fontAlgn="auto" hangingPunct="1">
              <a:spcAft>
                <a:spcPts val="0"/>
              </a:spcAft>
              <a:buFont typeface="Arial"/>
              <a:buChar char="•"/>
              <a:defRPr/>
            </a:pPr>
            <a:r>
              <a:rPr lang="en-US" dirty="0">
                <a:ea typeface="+mn-ea"/>
                <a:cs typeface="+mn-cs"/>
              </a:rPr>
              <a:t>When you buy a bond, you are promised a fixed payment (the interest rate on the bond) by the entity issuing the bond. If there is risk that the entity will default:</a:t>
            </a:r>
          </a:p>
          <a:p>
            <a:pPr lvl="1" eaLnBrk="1" fontAlgn="auto" hangingPunct="1">
              <a:spcAft>
                <a:spcPts val="0"/>
              </a:spcAft>
              <a:buFont typeface="Arial"/>
              <a:buChar char="•"/>
              <a:defRPr/>
            </a:pPr>
            <a:r>
              <a:rPr lang="en-US" dirty="0">
                <a:ea typeface="+mn-ea"/>
              </a:rPr>
              <a:t>The best case scenario for you is that you receive that fixed payment. </a:t>
            </a:r>
          </a:p>
          <a:p>
            <a:pPr lvl="1" eaLnBrk="1" fontAlgn="auto" hangingPunct="1">
              <a:spcAft>
                <a:spcPts val="0"/>
              </a:spcAft>
              <a:buFont typeface="Arial"/>
              <a:buChar char="•"/>
              <a:defRPr/>
            </a:pPr>
            <a:r>
              <a:rPr lang="en-US" dirty="0">
                <a:ea typeface="+mn-ea"/>
              </a:rPr>
              <a:t>The worse case scenarios have a much wider range, with the worst case scenario being that you do not receive any of your promised cash flows.</a:t>
            </a:r>
          </a:p>
          <a:p>
            <a:pPr eaLnBrk="1" fontAlgn="auto" hangingPunct="1">
              <a:spcAft>
                <a:spcPts val="0"/>
              </a:spcAft>
              <a:buFont typeface="Arial"/>
              <a:buChar char="•"/>
              <a:defRPr/>
            </a:pPr>
            <a:r>
              <a:rPr lang="en-US" dirty="0">
                <a:ea typeface="+mn-ea"/>
                <a:cs typeface="+mn-cs"/>
              </a:rPr>
              <a:t>Since the potential for upside is limited and for downside is very large, we measure risk in bonds by looking at the downside or default risk.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5033BDBF-C663-CD48-98BB-E3A82ACA6D08}"/>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Determinants of Default Risk</a:t>
            </a:r>
          </a:p>
        </p:txBody>
      </p:sp>
      <p:sp>
        <p:nvSpPr>
          <p:cNvPr id="267267" name="Rectangle 3">
            <a:extLst>
              <a:ext uri="{FF2B5EF4-FFF2-40B4-BE49-F238E27FC236}">
                <a16:creationId xmlns:a16="http://schemas.microsoft.com/office/drawing/2014/main" id="{153717D2-DBA1-B348-949D-903BE42C03D7}"/>
              </a:ext>
            </a:extLst>
          </p:cNvPr>
          <p:cNvSpPr>
            <a:spLocks noGrp="1" noChangeArrowheads="1"/>
          </p:cNvSpPr>
          <p:nvPr>
            <p:ph sz="quarter" idx="1"/>
          </p:nvPr>
        </p:nvSpPr>
        <p:spPr/>
        <p:txBody>
          <a:bodyPr rtlCol="0">
            <a:normAutofit lnSpcReduction="10000"/>
          </a:bodyPr>
          <a:lstStyle/>
          <a:p>
            <a:pPr marL="514350" indent="-514350" eaLnBrk="1" fontAlgn="auto" hangingPunct="1">
              <a:spcAft>
                <a:spcPts val="0"/>
              </a:spcAft>
              <a:buFont typeface="+mj-lt"/>
              <a:buAutoNum type="arabicPeriod"/>
              <a:defRPr/>
            </a:pPr>
            <a:r>
              <a:rPr lang="en-US" u="sng" dirty="0">
                <a:ea typeface="+mn-ea"/>
                <a:cs typeface="+mn-cs"/>
              </a:rPr>
              <a:t>Capacity to generate </a:t>
            </a:r>
            <a:r>
              <a:rPr lang="en-US" u="sng" dirty="0" err="1">
                <a:ea typeface="+mn-ea"/>
                <a:cs typeface="+mn-cs"/>
              </a:rPr>
              <a:t>cashflows</a:t>
            </a:r>
            <a:r>
              <a:rPr lang="en-US" u="sng" dirty="0">
                <a:ea typeface="+mn-ea"/>
                <a:cs typeface="+mn-cs"/>
              </a:rPr>
              <a:t> from operations</a:t>
            </a:r>
            <a:r>
              <a:rPr lang="en-US" dirty="0">
                <a:ea typeface="+mn-ea"/>
                <a:cs typeface="+mn-cs"/>
              </a:rPr>
              <a:t>: The larger the </a:t>
            </a:r>
            <a:r>
              <a:rPr lang="en-US" dirty="0" err="1">
                <a:ea typeface="+mn-ea"/>
                <a:cs typeface="+mn-cs"/>
              </a:rPr>
              <a:t>cashflows</a:t>
            </a:r>
            <a:r>
              <a:rPr lang="en-US" dirty="0">
                <a:ea typeface="+mn-ea"/>
                <a:cs typeface="+mn-cs"/>
              </a:rPr>
              <a:t> that you generate from operations, the lower your default risk should be.</a:t>
            </a:r>
          </a:p>
          <a:p>
            <a:pPr marL="514350" indent="-514350" eaLnBrk="1" fontAlgn="auto" hangingPunct="1">
              <a:spcAft>
                <a:spcPts val="0"/>
              </a:spcAft>
              <a:buFont typeface="+mj-lt"/>
              <a:buAutoNum type="arabicPeriod"/>
              <a:defRPr/>
            </a:pPr>
            <a:r>
              <a:rPr lang="en-US" u="sng" dirty="0">
                <a:ea typeface="+mn-ea"/>
                <a:cs typeface="+mn-cs"/>
              </a:rPr>
              <a:t>Volatility in these </a:t>
            </a:r>
            <a:r>
              <a:rPr lang="en-US" u="sng" dirty="0" err="1">
                <a:ea typeface="+mn-ea"/>
                <a:cs typeface="+mn-cs"/>
              </a:rPr>
              <a:t>cashflows</a:t>
            </a:r>
            <a:r>
              <a:rPr lang="en-US" dirty="0">
                <a:ea typeface="+mn-ea"/>
                <a:cs typeface="+mn-cs"/>
              </a:rPr>
              <a:t>: The more predictable your </a:t>
            </a:r>
            <a:r>
              <a:rPr lang="en-US" dirty="0" err="1">
                <a:ea typeface="+mn-ea"/>
                <a:cs typeface="+mn-cs"/>
              </a:rPr>
              <a:t>cashflows</a:t>
            </a:r>
            <a:r>
              <a:rPr lang="en-US" dirty="0">
                <a:ea typeface="+mn-ea"/>
                <a:cs typeface="+mn-cs"/>
              </a:rPr>
              <a:t> are, the lower your default risk should be.</a:t>
            </a:r>
          </a:p>
          <a:p>
            <a:pPr marL="514350" indent="-514350" eaLnBrk="1" fontAlgn="auto" hangingPunct="1">
              <a:spcAft>
                <a:spcPts val="0"/>
              </a:spcAft>
              <a:buFont typeface="+mj-lt"/>
              <a:buAutoNum type="arabicPeriod"/>
              <a:defRPr/>
            </a:pPr>
            <a:r>
              <a:rPr lang="en-US" u="sng" dirty="0">
                <a:ea typeface="+mn-ea"/>
                <a:cs typeface="+mn-cs"/>
              </a:rPr>
              <a:t>Other fixed Commitments</a:t>
            </a:r>
            <a:r>
              <a:rPr lang="en-US" dirty="0">
                <a:ea typeface="+mn-ea"/>
                <a:cs typeface="+mn-cs"/>
              </a:rPr>
              <a:t>: The larger your commitments (interest and principal payments), relative to your operating </a:t>
            </a:r>
            <a:r>
              <a:rPr lang="en-US" dirty="0" err="1">
                <a:ea typeface="+mn-ea"/>
                <a:cs typeface="+mn-cs"/>
              </a:rPr>
              <a:t>cashflows</a:t>
            </a:r>
            <a:r>
              <a:rPr lang="en-US" dirty="0">
                <a:ea typeface="+mn-ea"/>
                <a:cs typeface="+mn-cs"/>
              </a:rPr>
              <a:t>, the greater is your default risk.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2DA74805-7091-944E-9F8C-2AC782C5E579}"/>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Measuring Default Risk</a:t>
            </a:r>
          </a:p>
        </p:txBody>
      </p:sp>
      <p:sp>
        <p:nvSpPr>
          <p:cNvPr id="268291" name="Rectangle 3">
            <a:extLst>
              <a:ext uri="{FF2B5EF4-FFF2-40B4-BE49-F238E27FC236}">
                <a16:creationId xmlns:a16="http://schemas.microsoft.com/office/drawing/2014/main" id="{37A4FCC1-C12E-2B4D-88E6-20795FBF992B}"/>
              </a:ext>
            </a:extLst>
          </p:cNvPr>
          <p:cNvSpPr>
            <a:spLocks noGrp="1" noChangeArrowheads="1"/>
          </p:cNvSpPr>
          <p:nvPr>
            <p:ph sz="quarter" idx="1"/>
          </p:nvPr>
        </p:nvSpPr>
        <p:spPr/>
        <p:txBody>
          <a:bodyPr rtlCol="0">
            <a:normAutofit/>
          </a:bodyPr>
          <a:lstStyle/>
          <a:p>
            <a:pPr marL="514350" indent="-514350" eaLnBrk="1" fontAlgn="auto" hangingPunct="1">
              <a:spcAft>
                <a:spcPts val="0"/>
              </a:spcAft>
              <a:buFont typeface="+mj-lt"/>
              <a:buAutoNum type="arabicPeriod"/>
              <a:defRPr/>
            </a:pPr>
            <a:r>
              <a:rPr lang="en-US" i="1" dirty="0">
                <a:ea typeface="+mn-ea"/>
                <a:cs typeface="+mn-cs"/>
              </a:rPr>
              <a:t>Credit Risk Scores</a:t>
            </a:r>
            <a:r>
              <a:rPr lang="en-US" dirty="0">
                <a:ea typeface="+mn-ea"/>
                <a:cs typeface="+mn-cs"/>
              </a:rPr>
              <a:t>: For as long as institutions and individuals have been lending money, they have been using both qualitative and quantitative factors to measure the credit risk of borrowers. </a:t>
            </a:r>
          </a:p>
          <a:p>
            <a:pPr marL="514350" indent="-514350" eaLnBrk="1" fontAlgn="auto" hangingPunct="1">
              <a:spcAft>
                <a:spcPts val="0"/>
              </a:spcAft>
              <a:buFont typeface="+mj-lt"/>
              <a:buAutoNum type="arabicPeriod"/>
              <a:defRPr/>
            </a:pPr>
            <a:r>
              <a:rPr lang="en-US" i="1" dirty="0">
                <a:ea typeface="+mn-ea"/>
                <a:cs typeface="+mn-cs"/>
              </a:rPr>
              <a:t>Bond Ratings</a:t>
            </a:r>
            <a:r>
              <a:rPr lang="en-US" dirty="0">
                <a:ea typeface="+mn-ea"/>
                <a:cs typeface="+mn-cs"/>
              </a:rPr>
              <a:t>: Publicly traded companies that desire to access the bond market (where individual investors may lack the resources and the incentives to measure default risk on their own) have been rated by ratings agencies.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D2023F7B-3570-6548-AF79-3C668C2F56D4}"/>
              </a:ext>
            </a:extLst>
          </p:cNvPr>
          <p:cNvSpPr>
            <a:spLocks noGrp="1"/>
          </p:cNvSpPr>
          <p:nvPr>
            <p:ph type="title"/>
          </p:nvPr>
        </p:nvSpPr>
        <p:spPr/>
        <p:txBody>
          <a:bodyPr/>
          <a:lstStyle/>
          <a:p>
            <a:r>
              <a:rPr lang="en-US" altLang="en-US">
                <a:ea typeface="ＭＳ Ｐゴシック" panose="020B0600070205080204" pitchFamily="34" charset="-128"/>
              </a:rPr>
              <a:t>And charging for default risk</a:t>
            </a:r>
          </a:p>
        </p:txBody>
      </p:sp>
      <p:graphicFrame>
        <p:nvGraphicFramePr>
          <p:cNvPr id="6" name="Content Placeholder 6">
            <a:extLst>
              <a:ext uri="{FF2B5EF4-FFF2-40B4-BE49-F238E27FC236}">
                <a16:creationId xmlns:a16="http://schemas.microsoft.com/office/drawing/2014/main" id="{B402CC74-36CB-1944-9F88-F983E2800817}"/>
              </a:ext>
            </a:extLst>
          </p:cNvPr>
          <p:cNvGraphicFramePr>
            <a:graphicFrameLocks noGrp="1"/>
          </p:cNvGraphicFramePr>
          <p:nvPr>
            <p:ph sz="quarter" idx="1"/>
            <p:extLst>
              <p:ext uri="{D42A27DB-BD31-4B8C-83A1-F6EECF244321}">
                <p14:modId xmlns:p14="http://schemas.microsoft.com/office/powerpoint/2010/main" val="843177214"/>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4F68B248-E4AB-AE4A-B904-FBF903EA619E}"/>
              </a:ext>
            </a:extLst>
          </p:cNvPr>
          <p:cNvSpPr>
            <a:spLocks noGrp="1" noChangeArrowheads="1"/>
          </p:cNvSpPr>
          <p:nvPr>
            <p:ph type="title"/>
          </p:nvPr>
        </p:nvSpPr>
        <p:spPr/>
        <p:txBody>
          <a:bodyPr>
            <a:normAutofit fontScale="90000"/>
          </a:bodyPr>
          <a:lstStyle/>
          <a:p>
            <a:pPr eaLnBrk="1" hangingPunct="1"/>
            <a:r>
              <a:rPr lang="en-US" altLang="en-US" dirty="0">
                <a:ea typeface="ＭＳ Ｐゴシック" panose="020B0600070205080204" pitchFamily="34" charset="-128"/>
              </a:rPr>
              <a:t>Ratings and Financial Ratios: What Ratings agencies look at..</a:t>
            </a:r>
          </a:p>
        </p:txBody>
      </p:sp>
      <p:graphicFrame>
        <p:nvGraphicFramePr>
          <p:cNvPr id="26626" name="Object 3">
            <a:extLst>
              <a:ext uri="{FF2B5EF4-FFF2-40B4-BE49-F238E27FC236}">
                <a16:creationId xmlns:a16="http://schemas.microsoft.com/office/drawing/2014/main" id="{74E2B944-FC84-2343-B7DD-4CEF7CDF1785}"/>
              </a:ext>
            </a:extLst>
          </p:cNvPr>
          <p:cNvGraphicFramePr>
            <a:graphicFrameLocks noGrp="1" noChangeAspect="1"/>
          </p:cNvGraphicFramePr>
          <p:nvPr>
            <p:ph sz="quarter" idx="1"/>
            <p:extLst>
              <p:ext uri="{D42A27DB-BD31-4B8C-83A1-F6EECF244321}">
                <p14:modId xmlns:p14="http://schemas.microsoft.com/office/powerpoint/2010/main" val="1547097346"/>
              </p:ext>
            </p:extLst>
          </p:nvPr>
        </p:nvGraphicFramePr>
        <p:xfrm>
          <a:off x="606162" y="1828800"/>
          <a:ext cx="6937637" cy="4839119"/>
        </p:xfrm>
        <a:graphic>
          <a:graphicData uri="http://schemas.openxmlformats.org/presentationml/2006/ole">
            <mc:AlternateContent xmlns:mc="http://schemas.openxmlformats.org/markup-compatibility/2006">
              <mc:Choice xmlns:v="urn:schemas-microsoft-com:vml" Requires="v">
                <p:oleObj spid="_x0000_s26630" name="Document" r:id="rId3" imgW="2813050" imgH="1962150" progId="Word.Document.8">
                  <p:embed/>
                </p:oleObj>
              </mc:Choice>
              <mc:Fallback>
                <p:oleObj name="Document" r:id="rId3" imgW="2813050" imgH="196215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162" y="1828800"/>
                        <a:ext cx="6937637" cy="4839119"/>
                      </a:xfrm>
                      <a:prstGeom prst="rect">
                        <a:avLst/>
                      </a:prstGeom>
                      <a:noFill/>
                      <a:ln>
                        <a:noFill/>
                      </a:ln>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AD8194E5-5373-0840-A38B-9E2EC47AE928}"/>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Estimating Synthetic Ratings</a:t>
            </a:r>
          </a:p>
        </p:txBody>
      </p:sp>
      <p:sp>
        <p:nvSpPr>
          <p:cNvPr id="223235" name="Rectangle 3">
            <a:extLst>
              <a:ext uri="{FF2B5EF4-FFF2-40B4-BE49-F238E27FC236}">
                <a16:creationId xmlns:a16="http://schemas.microsoft.com/office/drawing/2014/main" id="{4A160DD8-D19D-0543-B27D-C55F625BFDCA}"/>
              </a:ext>
            </a:extLst>
          </p:cNvPr>
          <p:cNvSpPr>
            <a:spLocks noGrp="1" noChangeArrowheads="1"/>
          </p:cNvSpPr>
          <p:nvPr>
            <p:ph sz="quarter" idx="1"/>
          </p:nvPr>
        </p:nvSpPr>
        <p:spPr/>
        <p:txBody>
          <a:bodyPr rtlCol="0">
            <a:normAutofit fontScale="92500"/>
          </a:bodyPr>
          <a:lstStyle/>
          <a:p>
            <a:pPr eaLnBrk="1" fontAlgn="auto" hangingPunct="1">
              <a:spcAft>
                <a:spcPts val="0"/>
              </a:spcAft>
              <a:buFont typeface="Arial"/>
              <a:buChar char="•"/>
              <a:defRPr/>
            </a:pPr>
            <a:r>
              <a:rPr lang="en-US">
                <a:ea typeface="+mn-ea"/>
                <a:cs typeface="+mn-cs"/>
              </a:rPr>
              <a:t>The rating for a firm can be estimated using the financial characteristics of the firm. In its simplest form, the rating can be estimated from the interest coverage ratio</a:t>
            </a:r>
          </a:p>
          <a:p>
            <a:pPr algn="ctr" eaLnBrk="1" fontAlgn="auto" hangingPunct="1">
              <a:spcAft>
                <a:spcPts val="0"/>
              </a:spcAft>
              <a:buFont typeface="Monotype Sorts" charset="0"/>
              <a:buNone/>
              <a:defRPr/>
            </a:pPr>
            <a:r>
              <a:rPr lang="en-US">
                <a:ea typeface="+mn-ea"/>
                <a:cs typeface="+mn-cs"/>
              </a:rPr>
              <a:t>Interest Coverage Ratio = EBIT / Interest Expenses</a:t>
            </a:r>
          </a:p>
          <a:p>
            <a:pPr eaLnBrk="1" fontAlgn="auto" hangingPunct="1">
              <a:spcAft>
                <a:spcPts val="0"/>
              </a:spcAft>
              <a:buFont typeface="Arial"/>
              <a:buChar char="•"/>
              <a:defRPr/>
            </a:pPr>
            <a:r>
              <a:rPr lang="en-US">
                <a:ea typeface="+mn-ea"/>
                <a:cs typeface="+mn-cs"/>
              </a:rPr>
              <a:t>For a firm, which has earnings before interest and taxes of $ 3,500 million and interest expenses of $ 700 million</a:t>
            </a:r>
          </a:p>
          <a:p>
            <a:pPr algn="ctr" eaLnBrk="1" fontAlgn="auto" hangingPunct="1">
              <a:spcAft>
                <a:spcPts val="0"/>
              </a:spcAft>
              <a:buFont typeface="Monotype Sorts" charset="0"/>
              <a:buNone/>
              <a:defRPr/>
            </a:pPr>
            <a:r>
              <a:rPr lang="en-US">
                <a:ea typeface="+mn-ea"/>
                <a:cs typeface="+mn-cs"/>
              </a:rPr>
              <a:t>Interest Coverage Ratio = 3,500/700= 5.00</a:t>
            </a:r>
          </a:p>
          <a:p>
            <a:pPr lvl="1" eaLnBrk="1" fontAlgn="auto" hangingPunct="1">
              <a:spcAft>
                <a:spcPts val="0"/>
              </a:spcAft>
              <a:buFont typeface="Arial"/>
              <a:buChar char="–"/>
              <a:defRPr/>
            </a:pPr>
            <a:r>
              <a:rPr lang="en-US">
                <a:ea typeface="+mn-ea"/>
              </a:rPr>
              <a:t>Based upon the relationship between interest coverage ratios and ratings, we would estimate a rating of A for the firm.</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0" y="457200"/>
            <a:ext cx="7620000" cy="838200"/>
          </a:xfrm>
        </p:spPr>
        <p:txBody>
          <a:bodyPr/>
          <a:lstStyle/>
          <a:p>
            <a:r>
              <a:rPr lang="en-US">
                <a:ea typeface="ＭＳ Ｐゴシック" charset="-128"/>
                <a:cs typeface="ＭＳ Ｐゴシック" charset="-128"/>
              </a:rPr>
              <a:t>Synthetic Ratings and Default Spreads</a:t>
            </a:r>
          </a:p>
        </p:txBody>
      </p:sp>
      <p:sp>
        <p:nvSpPr>
          <p:cNvPr id="2" name="TextBox 1"/>
          <p:cNvSpPr txBox="1"/>
          <p:nvPr/>
        </p:nvSpPr>
        <p:spPr>
          <a:xfrm>
            <a:off x="1524000" y="1600200"/>
            <a:ext cx="2035871" cy="307777"/>
          </a:xfrm>
          <a:prstGeom prst="rect">
            <a:avLst/>
          </a:prstGeom>
          <a:noFill/>
        </p:spPr>
        <p:txBody>
          <a:bodyPr wrap="none" rtlCol="0">
            <a:spAutoFit/>
          </a:bodyPr>
          <a:lstStyle/>
          <a:p>
            <a:r>
              <a:rPr lang="en-US" sz="1400" i="0" dirty="0"/>
              <a:t>Market cap &gt; $ 5 billion</a:t>
            </a:r>
          </a:p>
        </p:txBody>
      </p:sp>
      <p:sp>
        <p:nvSpPr>
          <p:cNvPr id="7" name="TextBox 6"/>
          <p:cNvSpPr txBox="1"/>
          <p:nvPr/>
        </p:nvSpPr>
        <p:spPr>
          <a:xfrm>
            <a:off x="5791200" y="1600200"/>
            <a:ext cx="2035871" cy="307777"/>
          </a:xfrm>
          <a:prstGeom prst="rect">
            <a:avLst/>
          </a:prstGeom>
          <a:noFill/>
        </p:spPr>
        <p:txBody>
          <a:bodyPr wrap="none" rtlCol="0">
            <a:spAutoFit/>
          </a:bodyPr>
          <a:lstStyle/>
          <a:p>
            <a:r>
              <a:rPr lang="en-US" sz="1400" i="0" dirty="0"/>
              <a:t>Market cap &lt; $ 5 billion</a:t>
            </a:r>
          </a:p>
        </p:txBody>
      </p:sp>
      <p:sp>
        <p:nvSpPr>
          <p:cNvPr id="4" name="Slide Number Placeholder 3"/>
          <p:cNvSpPr>
            <a:spLocks noGrp="1"/>
          </p:cNvSpPr>
          <p:nvPr>
            <p:ph type="sldNum" sz="quarter" idx="12"/>
          </p:nvPr>
        </p:nvSpPr>
        <p:spPr/>
        <p:txBody>
          <a:bodyPr/>
          <a:lstStyle/>
          <a:p>
            <a:fld id="{1AD93096-5B34-4342-9326-69289CEAE4C2}" type="slidenum">
              <a:rPr lang="en-US" smtClean="0"/>
              <a:pPr/>
              <a:t>13</a:t>
            </a:fld>
            <a:endParaRPr lang="en-US" dirty="0">
              <a:solidFill>
                <a:schemeClr val="tx2"/>
              </a:solidFill>
            </a:endParaRPr>
          </a:p>
        </p:txBody>
      </p:sp>
      <p:graphicFrame>
        <p:nvGraphicFramePr>
          <p:cNvPr id="3" name="Table 2"/>
          <p:cNvGraphicFramePr>
            <a:graphicFrameLocks noGrp="1"/>
          </p:cNvGraphicFramePr>
          <p:nvPr>
            <p:extLst/>
          </p:nvPr>
        </p:nvGraphicFramePr>
        <p:xfrm>
          <a:off x="890935" y="2146300"/>
          <a:ext cx="3302000" cy="3454400"/>
        </p:xfrm>
        <a:graphic>
          <a:graphicData uri="http://schemas.openxmlformats.org/drawingml/2006/table">
            <a:tbl>
              <a:tblPr>
                <a:tableStyleId>{5C22544A-7EE6-4342-B048-85BDC9FD1C3A}</a:tableStyleId>
              </a:tblPr>
              <a:tblGrid>
                <a:gridCol w="8255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8255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203200">
                <a:tc gridSpan="2">
                  <a:txBody>
                    <a:bodyPr/>
                    <a:lstStyle/>
                    <a:p>
                      <a:pPr algn="ctr" fontAlgn="b"/>
                      <a:r>
                        <a:rPr lang="en-US" sz="1000" b="0" i="1" u="none" strike="noStrike" dirty="0">
                          <a:solidFill>
                            <a:srgbClr val="000000"/>
                          </a:solidFill>
                          <a:effectLst/>
                          <a:latin typeface="Times" charset="0"/>
                        </a:rPr>
                        <a:t>Interest Coverage is</a:t>
                      </a:r>
                      <a:endParaRPr lang="mr-IN"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3200">
                <a:tc>
                  <a:txBody>
                    <a:bodyPr/>
                    <a:lstStyle/>
                    <a:p>
                      <a:pPr algn="ctr" fontAlgn="b"/>
                      <a:r>
                        <a:rPr lang="mr-IN" sz="1000" u="none" strike="noStrike" dirty="0">
                          <a:effectLst/>
                        </a:rPr>
                        <a:t>&gt;</a:t>
                      </a:r>
                      <a:endParaRPr lang="mr-IN"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to</a:t>
                      </a:r>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Rating is</a:t>
                      </a:r>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Spread is</a:t>
                      </a:r>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ctr" fontAlgn="b"/>
                      <a:r>
                        <a:rPr lang="hr-HR" sz="1000" u="none" strike="noStrike" dirty="0">
                          <a:effectLst/>
                        </a:rPr>
                        <a:t>8.50</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100000</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Aaa/AAA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0.54%</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ctr" fontAlgn="b"/>
                      <a:r>
                        <a:rPr lang="hr-HR" sz="1000" u="none" strike="noStrike" dirty="0">
                          <a:effectLst/>
                        </a:rPr>
                        <a:t>6.5</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8.499999</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Aa2/AA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0.72%</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ctr" fontAlgn="b"/>
                      <a:r>
                        <a:rPr lang="nb-NO" sz="1000" u="none" strike="noStrike">
                          <a:effectLst/>
                        </a:rPr>
                        <a:t>5.5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6.499999</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A1/A+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0.90%</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ctr" fontAlgn="b"/>
                      <a:r>
                        <a:rPr lang="hr-HR" sz="1000" u="none" strike="noStrike">
                          <a:effectLst/>
                        </a:rPr>
                        <a:t>4.25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dirty="0">
                          <a:effectLst/>
                        </a:rPr>
                        <a:t>5.499999</a:t>
                      </a:r>
                      <a:endParaRPr lang="nb-NO"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A2/A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0.99%</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03200">
                <a:tc>
                  <a:txBody>
                    <a:bodyPr/>
                    <a:lstStyle/>
                    <a:p>
                      <a:pPr algn="ctr" fontAlgn="b"/>
                      <a:r>
                        <a:rPr lang="en-US" sz="1000" u="none" strike="noStrike">
                          <a:effectLst/>
                        </a:rPr>
                        <a:t>3</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4.249999</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dirty="0">
                          <a:effectLst/>
                        </a:rPr>
                        <a:t>A3/</a:t>
                      </a:r>
                      <a:r>
                        <a:rPr lang="mr-IN" sz="1000" u="none" strike="noStrike" dirty="0" err="1">
                          <a:effectLst/>
                        </a:rPr>
                        <a:t>A</a:t>
                      </a:r>
                      <a:r>
                        <a:rPr lang="mr-IN" sz="1000" u="none" strike="noStrike" dirty="0">
                          <a:effectLst/>
                        </a:rPr>
                        <a:t>-</a:t>
                      </a:r>
                      <a:endParaRPr lang="mr-IN" sz="10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1.13%</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03200">
                <a:tc>
                  <a:txBody>
                    <a:bodyPr/>
                    <a:lstStyle/>
                    <a:p>
                      <a:pPr algn="ctr" fontAlgn="b"/>
                      <a:r>
                        <a:rPr lang="hr-HR" sz="1000" u="none" strike="noStrike">
                          <a:effectLst/>
                        </a:rPr>
                        <a:t>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2.999999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Baa2/BBB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1.27%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03200">
                <a:tc>
                  <a:txBody>
                    <a:bodyPr/>
                    <a:lstStyle/>
                    <a:p>
                      <a:pPr algn="ctr" fontAlgn="b"/>
                      <a:r>
                        <a:rPr lang="hr-HR" sz="1000" u="none" strike="noStrike">
                          <a:effectLst/>
                        </a:rPr>
                        <a:t>2.25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2.49999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dirty="0">
                          <a:effectLst/>
                        </a:rPr>
                        <a:t>Ba1/BB+</a:t>
                      </a:r>
                      <a:endParaRPr lang="mr-IN" sz="10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03200">
                <a:tc>
                  <a:txBody>
                    <a:bodyPr/>
                    <a:lstStyle/>
                    <a:p>
                      <a:pPr algn="ctr" fontAlgn="b"/>
                      <a:r>
                        <a:rPr lang="is-IS" sz="1000" u="none" strike="noStrike">
                          <a:effectLst/>
                        </a:rPr>
                        <a:t>2</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2.2499999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Ba2/BB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2.38%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03200">
                <a:tc>
                  <a:txBody>
                    <a:bodyPr/>
                    <a:lstStyle/>
                    <a:p>
                      <a:pPr algn="ctr" fontAlgn="b"/>
                      <a:r>
                        <a:rPr lang="nb-NO" sz="1000" u="none" strike="noStrike">
                          <a:effectLst/>
                        </a:rPr>
                        <a:t>1.75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1.999999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dirty="0">
                          <a:effectLst/>
                        </a:rPr>
                        <a:t>B1/</a:t>
                      </a:r>
                      <a:r>
                        <a:rPr lang="mr-IN" sz="1000" u="none" strike="noStrike" dirty="0" err="1">
                          <a:effectLst/>
                        </a:rPr>
                        <a:t>B</a:t>
                      </a:r>
                      <a:r>
                        <a:rPr lang="mr-IN" sz="1000" u="none" strike="noStrike" dirty="0">
                          <a:effectLst/>
                        </a:rPr>
                        <a:t>+</a:t>
                      </a:r>
                      <a:endParaRPr lang="mr-IN" sz="10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03200">
                <a:tc>
                  <a:txBody>
                    <a:bodyPr/>
                    <a:lstStyle/>
                    <a:p>
                      <a:pPr algn="ctr" fontAlgn="b"/>
                      <a:r>
                        <a:rPr lang="nb-NO" sz="1000" u="none" strike="noStrike">
                          <a:effectLst/>
                        </a:rPr>
                        <a:t>1.5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1.749999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B2/B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3.57%</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03200">
                <a:tc>
                  <a:txBody>
                    <a:bodyPr/>
                    <a:lstStyle/>
                    <a:p>
                      <a:pPr algn="ctr" fontAlgn="b"/>
                      <a:r>
                        <a:rPr lang="nb-NO" sz="1000" u="none" strike="noStrike">
                          <a:effectLst/>
                        </a:rPr>
                        <a:t>1.25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B3/B-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4.37%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03200">
                <a:tc>
                  <a:txBody>
                    <a:bodyPr/>
                    <a:lstStyle/>
                    <a:p>
                      <a:pPr algn="ctr" fontAlgn="b"/>
                      <a:r>
                        <a:rPr lang="nb-NO" sz="1000" u="none" strike="noStrike">
                          <a:effectLst/>
                        </a:rPr>
                        <a:t>0.8</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1.249999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Caa/CCC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8.64%</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03200">
                <a:tc>
                  <a:txBody>
                    <a:bodyPr/>
                    <a:lstStyle/>
                    <a:p>
                      <a:pPr algn="ctr" fontAlgn="b"/>
                      <a:r>
                        <a:rPr lang="nb-NO" sz="1000" u="none" strike="noStrike">
                          <a:effectLst/>
                        </a:rPr>
                        <a:t>0.65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000" u="none" strike="noStrike">
                          <a:effectLst/>
                        </a:rPr>
                        <a:t>0.799999</a:t>
                      </a:r>
                      <a:endParaRPr lang="fi-FI"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Ca2/CC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10.63%</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03200">
                <a:tc>
                  <a:txBody>
                    <a:bodyPr/>
                    <a:lstStyle/>
                    <a:p>
                      <a:pPr algn="ctr" fontAlgn="b"/>
                      <a:r>
                        <a:rPr lang="nb-NO" sz="1000" u="none" strike="noStrike">
                          <a:effectLst/>
                        </a:rPr>
                        <a:t>0.2</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0.649999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C2/C</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13.95%</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03200">
                <a:tc>
                  <a:txBody>
                    <a:bodyPr/>
                    <a:lstStyle/>
                    <a:p>
                      <a:pPr algn="ctr" fontAlgn="b"/>
                      <a:r>
                        <a:rPr lang="mr-IN" sz="1000" u="none" strike="noStrike">
                          <a:effectLst/>
                        </a:rPr>
                        <a:t>-100000</a:t>
                      </a:r>
                      <a:endParaRPr lang="mr-IN"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0.199999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D2/D</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18.60%</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graphicFrame>
        <p:nvGraphicFramePr>
          <p:cNvPr id="5" name="Table 4"/>
          <p:cNvGraphicFramePr>
            <a:graphicFrameLocks noGrp="1"/>
          </p:cNvGraphicFramePr>
          <p:nvPr>
            <p:extLst/>
          </p:nvPr>
        </p:nvGraphicFramePr>
        <p:xfrm>
          <a:off x="5158135" y="2146300"/>
          <a:ext cx="3302000" cy="3454400"/>
        </p:xfrm>
        <a:graphic>
          <a:graphicData uri="http://schemas.openxmlformats.org/drawingml/2006/table">
            <a:tbl>
              <a:tblPr>
                <a:tableStyleId>{5C22544A-7EE6-4342-B048-85BDC9FD1C3A}</a:tableStyleId>
              </a:tblPr>
              <a:tblGrid>
                <a:gridCol w="8255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8255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203200">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i="1" u="none" strike="noStrike" dirty="0">
                          <a:solidFill>
                            <a:srgbClr val="000000"/>
                          </a:solidFill>
                          <a:effectLst/>
                          <a:latin typeface="Times" charset="0"/>
                        </a:rPr>
                        <a:t>Interest Coverage is</a:t>
                      </a:r>
                      <a:endParaRPr lang="mr-IN"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3200">
                <a:tc>
                  <a:txBody>
                    <a:bodyPr/>
                    <a:lstStyle/>
                    <a:p>
                      <a:pPr algn="ctr" fontAlgn="b"/>
                      <a:r>
                        <a:rPr lang="en-US" sz="1000" u="none" strike="noStrike" dirty="0">
                          <a:effectLst/>
                        </a:rPr>
                        <a:t>greater than</a:t>
                      </a:r>
                      <a:endParaRPr lang="en-US"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to</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Rating is</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Spread is</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ctr" fontAlgn="b"/>
                      <a:r>
                        <a:rPr lang="hr-HR" sz="1000" u="none" strike="noStrike">
                          <a:effectLst/>
                        </a:rPr>
                        <a:t>12.5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100000</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Aaa/AAA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0.54%</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ctr" fontAlgn="b"/>
                      <a:r>
                        <a:rPr lang="hr-HR" sz="1000" u="none" strike="noStrike">
                          <a:effectLst/>
                        </a:rPr>
                        <a:t>9.5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12.499999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Aa2/AA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0.72%</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ctr" fontAlgn="b"/>
                      <a:r>
                        <a:rPr lang="nb-NO" sz="1000" u="none" strike="noStrike">
                          <a:effectLst/>
                        </a:rPr>
                        <a:t>7.5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9.499999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A1/A+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0.90%</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ctr" fontAlgn="b"/>
                      <a:r>
                        <a:rPr lang="en-US" sz="1000" u="none" strike="noStrike">
                          <a:effectLst/>
                        </a:rPr>
                        <a:t>6</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7.499999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A2/A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0.99%</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03200">
                <a:tc>
                  <a:txBody>
                    <a:bodyPr/>
                    <a:lstStyle/>
                    <a:p>
                      <a:pPr algn="ctr" fontAlgn="b"/>
                      <a:r>
                        <a:rPr lang="hr-HR" sz="1000" u="none" strike="noStrike">
                          <a:effectLst/>
                        </a:rPr>
                        <a:t>4.5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5.999999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A3/A-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1.13%</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03200">
                <a:tc>
                  <a:txBody>
                    <a:bodyPr/>
                    <a:lstStyle/>
                    <a:p>
                      <a:pPr algn="ctr" fontAlgn="b"/>
                      <a:r>
                        <a:rPr lang="en-US" sz="1000" u="none" strike="noStrike">
                          <a:effectLst/>
                        </a:rPr>
                        <a:t>4</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4.499999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Baa2/BBB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1.27%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03200">
                <a:tc>
                  <a:txBody>
                    <a:bodyPr/>
                    <a:lstStyle/>
                    <a:p>
                      <a:pPr algn="ctr" fontAlgn="b"/>
                      <a:r>
                        <a:rPr lang="hr-HR" sz="1000" u="none" strike="noStrike">
                          <a:effectLst/>
                        </a:rPr>
                        <a:t>3.5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3.9999999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Ba1/BB+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03200">
                <a:tc>
                  <a:txBody>
                    <a:bodyPr/>
                    <a:lstStyle/>
                    <a:p>
                      <a:pPr algn="ctr" fontAlgn="b"/>
                      <a:r>
                        <a:rPr lang="en-US" sz="1000" u="none" strike="noStrike">
                          <a:effectLst/>
                        </a:rPr>
                        <a:t>3</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3.499999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Ba2/BB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2.38%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03200">
                <a:tc>
                  <a:txBody>
                    <a:bodyPr/>
                    <a:lstStyle/>
                    <a:p>
                      <a:pPr algn="ctr" fontAlgn="b"/>
                      <a:r>
                        <a:rPr lang="hr-HR" sz="1000" u="none" strike="noStrike">
                          <a:effectLst/>
                        </a:rPr>
                        <a:t>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2.999999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B1/B+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03200">
                <a:tc>
                  <a:txBody>
                    <a:bodyPr/>
                    <a:lstStyle/>
                    <a:p>
                      <a:pPr algn="ctr" fontAlgn="b"/>
                      <a:r>
                        <a:rPr lang="is-IS" sz="1000" u="none" strike="noStrike">
                          <a:effectLst/>
                        </a:rPr>
                        <a:t>2</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B2/B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3.57%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03200">
                <a:tc>
                  <a:txBody>
                    <a:bodyPr/>
                    <a:lstStyle/>
                    <a:p>
                      <a:pPr algn="ctr" fontAlgn="b"/>
                      <a:r>
                        <a:rPr lang="nb-NO" sz="1000" u="none" strike="noStrike">
                          <a:effectLst/>
                        </a:rPr>
                        <a:t>1.5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1.999999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B3/B-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4.37%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03200">
                <a:tc>
                  <a:txBody>
                    <a:bodyPr/>
                    <a:lstStyle/>
                    <a:p>
                      <a:pPr algn="ctr" fontAlgn="b"/>
                      <a:r>
                        <a:rPr lang="nb-NO" sz="1000" u="none" strike="noStrike">
                          <a:effectLst/>
                        </a:rPr>
                        <a:t>1.25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Caa/CCC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8.64%</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03200">
                <a:tc>
                  <a:txBody>
                    <a:bodyPr/>
                    <a:lstStyle/>
                    <a:p>
                      <a:pPr algn="ctr" fontAlgn="b"/>
                      <a:r>
                        <a:rPr lang="nb-NO" sz="1000" u="none" strike="noStrike">
                          <a:effectLst/>
                        </a:rPr>
                        <a:t>0.8</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1.249999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Ca2/CC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10.63%</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03200">
                <a:tc>
                  <a:txBody>
                    <a:bodyPr/>
                    <a:lstStyle/>
                    <a:p>
                      <a:pPr algn="ctr" fontAlgn="b"/>
                      <a:r>
                        <a:rPr lang="nb-NO" sz="1000" u="none" strike="noStrike">
                          <a:effectLst/>
                        </a:rPr>
                        <a:t>0.5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000" u="none" strike="noStrike">
                          <a:effectLst/>
                        </a:rPr>
                        <a:t>0.799999</a:t>
                      </a:r>
                      <a:endParaRPr lang="fi-FI"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C2/C</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13.95%</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03200">
                <a:tc>
                  <a:txBody>
                    <a:bodyPr/>
                    <a:lstStyle/>
                    <a:p>
                      <a:pPr algn="ctr" fontAlgn="b"/>
                      <a:r>
                        <a:rPr lang="mr-IN" sz="1000" u="none" strike="noStrike">
                          <a:effectLst/>
                        </a:rPr>
                        <a:t>-100000</a:t>
                      </a:r>
                      <a:endParaRPr lang="mr-IN"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0.499999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D2/D</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18.60%</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2646915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DFC8-2A9E-474D-971D-2673B45208B4}"/>
              </a:ext>
            </a:extLst>
          </p:cNvPr>
          <p:cNvSpPr>
            <a:spLocks noGrp="1"/>
          </p:cNvSpPr>
          <p:nvPr>
            <p:ph type="title"/>
          </p:nvPr>
        </p:nvSpPr>
        <p:spPr/>
        <p:txBody>
          <a:bodyPr/>
          <a:lstStyle/>
          <a:p>
            <a:r>
              <a:rPr lang="en-US" dirty="0"/>
              <a:t>Bonds: The Bottom Line</a:t>
            </a:r>
          </a:p>
        </p:txBody>
      </p:sp>
      <p:sp>
        <p:nvSpPr>
          <p:cNvPr id="3" name="Content Placeholder 2">
            <a:extLst>
              <a:ext uri="{FF2B5EF4-FFF2-40B4-BE49-F238E27FC236}">
                <a16:creationId xmlns:a16="http://schemas.microsoft.com/office/drawing/2014/main" id="{C3C71950-C9B0-8642-B725-0DADAE56812E}"/>
              </a:ext>
            </a:extLst>
          </p:cNvPr>
          <p:cNvSpPr>
            <a:spLocks noGrp="1"/>
          </p:cNvSpPr>
          <p:nvPr>
            <p:ph sz="quarter" idx="1"/>
          </p:nvPr>
        </p:nvSpPr>
        <p:spPr/>
        <p:txBody>
          <a:bodyPr/>
          <a:lstStyle/>
          <a:p>
            <a:r>
              <a:rPr lang="en-US" b="1" dirty="0"/>
              <a:t>Proposition 1</a:t>
            </a:r>
            <a:r>
              <a:rPr lang="en-US" dirty="0"/>
              <a:t>: While bonds are often described as safe investments, they can vary in safety widely, depending upon the way they are structured (maturity and coupon) and default risk.</a:t>
            </a:r>
          </a:p>
          <a:p>
            <a:r>
              <a:rPr lang="en-US" b="1" dirty="0"/>
              <a:t>Proposition 2</a:t>
            </a:r>
            <a:r>
              <a:rPr lang="en-US" dirty="0"/>
              <a:t>: Your perceived risk in a bond can depend upon your time horizon as an investor. Thus, a bond with no default risk can still be risky to a short term investor, when interest rates </a:t>
            </a:r>
            <a:r>
              <a:rPr lang="en-US"/>
              <a:t>are volatile.</a:t>
            </a:r>
            <a:endParaRPr lang="en-US" dirty="0"/>
          </a:p>
        </p:txBody>
      </p:sp>
    </p:spTree>
    <p:extLst>
      <p:ext uri="{BB962C8B-B14F-4D97-AF65-F5344CB8AC3E}">
        <p14:creationId xmlns:p14="http://schemas.microsoft.com/office/powerpoint/2010/main" val="348768568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emplate>
  <TotalTime>4568</TotalTime>
  <Pages>96</Pages>
  <Words>1061</Words>
  <Application>Microsoft Macintosh PowerPoint</Application>
  <PresentationFormat>On-screen Show (4:3)</PresentationFormat>
  <Paragraphs>177</Paragraphs>
  <Slides>14</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2" baseType="lpstr">
      <vt:lpstr>Arial</vt:lpstr>
      <vt:lpstr>Calibri</vt:lpstr>
      <vt:lpstr>Monotype Sorts</vt:lpstr>
      <vt:lpstr>Times</vt:lpstr>
      <vt:lpstr>Wingdings</vt:lpstr>
      <vt:lpstr>Wingdings 2</vt:lpstr>
      <vt:lpstr>Basic</vt:lpstr>
      <vt:lpstr>Document</vt:lpstr>
      <vt:lpstr>Understanding Risk II: The risk in bonds</vt:lpstr>
      <vt:lpstr>The risk in bonds</vt:lpstr>
      <vt:lpstr>1. Interest rate risk</vt:lpstr>
      <vt:lpstr>A simple example: The price of 4%, 10-year coupon bond</vt:lpstr>
      <vt:lpstr>Measuring Interest rate risk</vt:lpstr>
      <vt:lpstr>Duration: Example</vt:lpstr>
      <vt:lpstr>2. Default Risk</vt:lpstr>
      <vt:lpstr>Determinants of Default Risk</vt:lpstr>
      <vt:lpstr>Measuring Default Risk</vt:lpstr>
      <vt:lpstr>And charging for default risk</vt:lpstr>
      <vt:lpstr>Ratings and Financial Ratios: What Ratings agencies look at..</vt:lpstr>
      <vt:lpstr>Estimating Synthetic Ratings</vt:lpstr>
      <vt:lpstr>Synthetic Ratings and Default Spreads</vt:lpstr>
      <vt:lpstr>Bonds: The Bottom 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resource allocation decision (capital budgeting)</dc:title>
  <dc:subject/>
  <dc:creator>Aswath Damodaran</dc:creator>
  <cp:keywords/>
  <dc:description/>
  <cp:lastModifiedBy>Aswath Damodaran</cp:lastModifiedBy>
  <cp:revision>98</cp:revision>
  <cp:lastPrinted>1998-12-29T16:35:57Z</cp:lastPrinted>
  <dcterms:created xsi:type="dcterms:W3CDTF">1997-11-21T18:25:44Z</dcterms:created>
  <dcterms:modified xsi:type="dcterms:W3CDTF">2019-04-28T21:50:08Z</dcterms:modified>
</cp:coreProperties>
</file>