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63" r:id="rId1"/>
  </p:sldMasterIdLst>
  <p:notesMasterIdLst>
    <p:notesMasterId r:id="rId23"/>
  </p:notesMasterIdLst>
  <p:handoutMasterIdLst>
    <p:handoutMasterId r:id="rId24"/>
  </p:handoutMasterIdLst>
  <p:sldIdLst>
    <p:sldId id="256" r:id="rId2"/>
    <p:sldId id="386" r:id="rId3"/>
    <p:sldId id="420" r:id="rId4"/>
    <p:sldId id="312" r:id="rId5"/>
    <p:sldId id="649" r:id="rId6"/>
    <p:sldId id="2491" r:id="rId7"/>
    <p:sldId id="2492" r:id="rId8"/>
    <p:sldId id="405" r:id="rId9"/>
    <p:sldId id="2493" r:id="rId10"/>
    <p:sldId id="417" r:id="rId11"/>
    <p:sldId id="556" r:id="rId12"/>
    <p:sldId id="406" r:id="rId13"/>
    <p:sldId id="2494" r:id="rId14"/>
    <p:sldId id="2495" r:id="rId15"/>
    <p:sldId id="409" r:id="rId16"/>
    <p:sldId id="410" r:id="rId17"/>
    <p:sldId id="411" r:id="rId18"/>
    <p:sldId id="412" r:id="rId19"/>
    <p:sldId id="413" r:id="rId20"/>
    <p:sldId id="414" r:id="rId21"/>
    <p:sldId id="416" r:id="rId22"/>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3129"/>
  </p:normalViewPr>
  <p:slideViewPr>
    <p:cSldViewPr>
      <p:cViewPr varScale="1">
        <p:scale>
          <a:sx n="119" d="100"/>
          <a:sy n="119" d="100"/>
        </p:scale>
        <p:origin x="198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088" y="121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1519114A-BA5D-0043-B9DD-B9CDAC116DAC}"/>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a:extLst>
              <a:ext uri="{FF2B5EF4-FFF2-40B4-BE49-F238E27FC236}">
                <a16:creationId xmlns:a16="http://schemas.microsoft.com/office/drawing/2014/main" id="{5A0D68B8-5DA7-4B41-806C-6F73227528CB}"/>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2DF9EDD4-5CD8-234B-ADE7-13CBFAA0E3AB}"/>
              </a:ext>
            </a:extLst>
          </p:cNvPr>
          <p:cNvSpPr>
            <a:spLocks noGrp="1" noRot="1" noChangeAspect="1" noChangeArrowheads="1" noTextEdit="1"/>
          </p:cNvSpPr>
          <p:nvPr>
            <p:ph type="sldImg"/>
          </p:nvPr>
        </p:nvSpPr>
        <p:spPr>
          <a:xfrm>
            <a:off x="1150938" y="692150"/>
            <a:ext cx="4556125" cy="3416300"/>
          </a:xfrm>
          <a:ln/>
        </p:spPr>
      </p:sp>
      <p:sp>
        <p:nvSpPr>
          <p:cNvPr id="107523" name="Rectangle 3">
            <a:extLst>
              <a:ext uri="{FF2B5EF4-FFF2-40B4-BE49-F238E27FC236}">
                <a16:creationId xmlns:a16="http://schemas.microsoft.com/office/drawing/2014/main" id="{A9D80CAC-C2B3-F846-A7A7-B002C57E39A6}"/>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26466B3E-4F3C-CE42-9F17-CD2AAA9077DF}"/>
              </a:ext>
            </a:extLst>
          </p:cNvPr>
          <p:cNvSpPr>
            <a:spLocks noGrp="1" noRot="1" noChangeAspect="1" noChangeArrowheads="1" noTextEdit="1"/>
          </p:cNvSpPr>
          <p:nvPr>
            <p:ph type="sldImg"/>
          </p:nvPr>
        </p:nvSpPr>
        <p:spPr>
          <a:xfrm>
            <a:off x="1150938" y="692150"/>
            <a:ext cx="4556125" cy="3416300"/>
          </a:xfrm>
          <a:ln/>
        </p:spPr>
      </p:sp>
      <p:sp>
        <p:nvSpPr>
          <p:cNvPr id="121858" name="Rectangle 3">
            <a:extLst>
              <a:ext uri="{FF2B5EF4-FFF2-40B4-BE49-F238E27FC236}">
                <a16:creationId xmlns:a16="http://schemas.microsoft.com/office/drawing/2014/main" id="{5CF3822C-55A6-0B4A-9D97-7F89F12D6167}"/>
              </a:ext>
            </a:extLst>
          </p:cNvPr>
          <p:cNvSpPr>
            <a:spLocks noGrp="1" noChangeArrowheads="1"/>
          </p:cNvSpPr>
          <p:nvPr>
            <p:ph type="body" idx="1"/>
          </p:nvPr>
        </p:nvSpPr>
        <p:spPr>
          <a:ln/>
          <a:extLst>
            <a:ext uri="{909E8E84-426E-40dd-AFC4-6F175D3DCCD1}"/>
            <a:ext uri="{91240B29-F687-4f45-9708-019B960494DF}"/>
          </a:extLst>
        </p:spPr>
        <p:txBody>
          <a:bodyPr/>
          <a:lstStyle/>
          <a:p>
            <a:pPr>
              <a:defRPr/>
            </a:pPr>
            <a:r>
              <a:rPr lang="en-US" dirty="0"/>
              <a:t>While everyone uses historical risk premiums, the actual premium in use can vary depending upon</a:t>
            </a:r>
          </a:p>
          <a:p>
            <a:pPr lvl="1">
              <a:buFontTx/>
              <a:buChar char="•"/>
              <a:defRPr/>
            </a:pPr>
            <a:r>
              <a:rPr lang="en-US" dirty="0"/>
              <a:t>How far back you go in time</a:t>
            </a:r>
          </a:p>
          <a:p>
            <a:pPr lvl="1">
              <a:buFontTx/>
              <a:buChar char="•"/>
              <a:defRPr/>
            </a:pPr>
            <a:r>
              <a:rPr lang="en-US" dirty="0"/>
              <a:t>Whether you </a:t>
            </a:r>
            <a:r>
              <a:rPr lang="en-US" dirty="0" err="1"/>
              <a:t>T.Bills</a:t>
            </a:r>
            <a:r>
              <a:rPr lang="en-US" dirty="0"/>
              <a:t> or </a:t>
            </a:r>
            <a:r>
              <a:rPr lang="en-US" dirty="0" err="1"/>
              <a:t>T.Bonds</a:t>
            </a:r>
            <a:endParaRPr lang="en-US" dirty="0"/>
          </a:p>
          <a:p>
            <a:pPr lvl="1">
              <a:buFontTx/>
              <a:buChar char="•"/>
              <a:defRPr/>
            </a:pPr>
            <a:r>
              <a:rPr lang="en-US" dirty="0"/>
              <a:t>Whether you use arithmetic or geometric averages</a:t>
            </a:r>
          </a:p>
          <a:p>
            <a:pPr>
              <a:buFontTx/>
              <a:buChar char="•"/>
              <a:defRPr/>
            </a:pPr>
            <a:r>
              <a:rPr lang="en-US" dirty="0"/>
              <a:t>This table was developed using data that is publicly accessible on the S&amp;P 500, treasury bills and 10-year treasury bonds on the Federal Reserve of St. Louis web site.</a:t>
            </a:r>
          </a:p>
          <a:p>
            <a:pPr algn="ctr">
              <a:defRPr/>
            </a:pPr>
            <a:r>
              <a:rPr lang="en-US" b="1" dirty="0"/>
              <a:t>Dataset: </a:t>
            </a:r>
            <a:r>
              <a:rPr lang="en-US" b="1" dirty="0" err="1"/>
              <a:t>histretSP.xls</a:t>
            </a:r>
            <a:endParaRPr lang="en-US" b="1" dirty="0"/>
          </a:p>
          <a:p>
            <a:pPr marL="171450" indent="-171450">
              <a:buFont typeface="Arial"/>
              <a:buChar char="•"/>
              <a:defRPr/>
            </a:pPr>
            <a:r>
              <a:rPr lang="en-US" dirty="0"/>
              <a:t>Note how much the historical risk premium varies in this table. In fact, any of these numbers, which range from very low or negative values to very high values could be called a historical risk premium.</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a:extLst>
              <a:ext uri="{FF2B5EF4-FFF2-40B4-BE49-F238E27FC236}">
                <a16:creationId xmlns:a16="http://schemas.microsoft.com/office/drawing/2014/main" id="{22E686AA-25E3-A343-B9D0-29508AE08BE3}"/>
              </a:ext>
            </a:extLst>
          </p:cNvPr>
          <p:cNvSpPr>
            <a:spLocks noGrp="1" noRot="1" noChangeAspect="1" noChangeArrowheads="1" noTextEdit="1"/>
          </p:cNvSpPr>
          <p:nvPr>
            <p:ph type="sldImg"/>
          </p:nvPr>
        </p:nvSpPr>
        <p:spPr>
          <a:xfrm>
            <a:off x="1150938" y="692150"/>
            <a:ext cx="4556125" cy="3416300"/>
          </a:xfrm>
          <a:ln/>
        </p:spPr>
      </p:sp>
      <p:sp>
        <p:nvSpPr>
          <p:cNvPr id="23554" name="Notes Placeholder 2">
            <a:extLst>
              <a:ext uri="{FF2B5EF4-FFF2-40B4-BE49-F238E27FC236}">
                <a16:creationId xmlns:a16="http://schemas.microsoft.com/office/drawing/2014/main" id="{D1B8874B-08CB-6F4D-9A0B-E07F94A87C7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key lesson I would take away is that equity risk premiums are unstable and that globalization has made them more unstable. The other is that there seems to be mean reversion in the process – implied premiums, when abnormally high or low, move back towards a longer term average.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21CB60DE-AF1C-3848-8C17-4061962A5F4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154" name="Rectangle 3">
            <a:extLst>
              <a:ext uri="{FF2B5EF4-FFF2-40B4-BE49-F238E27FC236}">
                <a16:creationId xmlns:a16="http://schemas.microsoft.com/office/drawing/2014/main" id="{62EA93F3-3F1B-8A4B-BCD1-9C200DE3A41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altLang="en-US">
              <a:latin typeface="Helvetica" pitchFamily="2"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48A636-04D6-1040-8FE6-EE34F5A13493}"/>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038E04D5-EA66-8F4C-81B9-F4C4AF809DDE}"/>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278091C7-E9AB-4F40-BE4D-5264DB68F6A5}"/>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8BF84F97-C06F-3F41-A6D0-1CBF64C93F1D}"/>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2A9C9A5D-DBCB-D244-8257-05FC790F9D4A}" type="datetime1">
              <a:rPr lang="en-US" altLang="en-US"/>
              <a:pPr>
                <a:defRPr/>
              </a:pPr>
              <a:t>4/28/19</a:t>
            </a:fld>
            <a:endParaRPr lang="en-US" altLang="en-US"/>
          </a:p>
        </p:txBody>
      </p:sp>
      <p:sp>
        <p:nvSpPr>
          <p:cNvPr id="10" name="Footer Placeholder 16">
            <a:extLst>
              <a:ext uri="{FF2B5EF4-FFF2-40B4-BE49-F238E27FC236}">
                <a16:creationId xmlns:a16="http://schemas.microsoft.com/office/drawing/2014/main" id="{EC2AA8AB-E87F-DB47-98B3-FBBC1D5104D5}"/>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9C6821E7-1EE9-4A4F-9997-2D8EE295D98B}"/>
              </a:ext>
            </a:extLst>
          </p:cNvPr>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30975665-D236-8241-82DA-8F31DF1E6691}" type="slidenum">
              <a:rPr lang="en-US" altLang="en-US"/>
              <a:pPr>
                <a:defRPr/>
              </a:pPr>
              <a:t>‹#›</a:t>
            </a:fld>
            <a:endParaRPr lang="en-US" altLang="en-US"/>
          </a:p>
        </p:txBody>
      </p:sp>
    </p:spTree>
    <p:extLst>
      <p:ext uri="{BB962C8B-B14F-4D97-AF65-F5344CB8AC3E}">
        <p14:creationId xmlns:p14="http://schemas.microsoft.com/office/powerpoint/2010/main" val="31376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AE922FE-4E44-D740-8B82-0D0F6B7339C4}"/>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EA7A9D4D-1200-6243-9C49-7B6377C49EC0}"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E7BBCBC1-E794-EC42-97D3-33753A1B6211}"/>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4C47E48C-F728-A04C-A566-B5CC70AEE238}"/>
              </a:ext>
            </a:extLst>
          </p:cNvPr>
          <p:cNvSpPr>
            <a:spLocks noGrp="1"/>
          </p:cNvSpPr>
          <p:nvPr>
            <p:ph type="sldNum" sz="quarter" idx="11"/>
          </p:nvPr>
        </p:nvSpPr>
        <p:spPr/>
        <p:txBody>
          <a:bodyPr/>
          <a:lstStyle>
            <a:lvl1pPr>
              <a:defRPr/>
            </a:lvl1pPr>
          </a:lstStyle>
          <a:p>
            <a:pPr>
              <a:defRPr/>
            </a:pPr>
            <a:fld id="{01CE39A6-0391-6043-94A4-5624D87EA474}" type="slidenum">
              <a:rPr lang="en-US" altLang="en-US"/>
              <a:pPr>
                <a:defRPr/>
              </a:pPr>
              <a:t>‹#›</a:t>
            </a:fld>
            <a:endParaRPr lang="en-US" altLang="en-US"/>
          </a:p>
        </p:txBody>
      </p:sp>
    </p:spTree>
    <p:extLst>
      <p:ext uri="{BB962C8B-B14F-4D97-AF65-F5344CB8AC3E}">
        <p14:creationId xmlns:p14="http://schemas.microsoft.com/office/powerpoint/2010/main" val="858470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D156280-4197-E448-BC6E-0DA60E67390E}"/>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7012A06E-E103-8E47-8014-75D85A53D562}"/>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51B216EC-155B-E64C-8868-1D670E536298}"/>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06404A5D-9C4E-8B4C-A69C-4E37E1CB7EAF}"/>
              </a:ext>
            </a:extLst>
          </p:cNvPr>
          <p:cNvSpPr>
            <a:spLocks noGrp="1"/>
          </p:cNvSpPr>
          <p:nvPr>
            <p:ph type="dt" sz="half" idx="10"/>
          </p:nvPr>
        </p:nvSpPr>
        <p:spPr/>
        <p:txBody>
          <a:bodyPr/>
          <a:lstStyle>
            <a:lvl1pPr>
              <a:defRPr/>
            </a:lvl1pPr>
          </a:lstStyle>
          <a:p>
            <a:pPr>
              <a:defRPr/>
            </a:pPr>
            <a:fld id="{092C16BB-E1BC-5A41-ADEA-E60410DE1DED}" type="datetime1">
              <a:rPr lang="en-US" altLang="en-US"/>
              <a:pPr>
                <a:defRPr/>
              </a:pPr>
              <a:t>4/28/19</a:t>
            </a:fld>
            <a:endParaRPr lang="en-US" altLang="en-US"/>
          </a:p>
        </p:txBody>
      </p:sp>
      <p:sp>
        <p:nvSpPr>
          <p:cNvPr id="8" name="Slide Number Placeholder 12">
            <a:extLst>
              <a:ext uri="{FF2B5EF4-FFF2-40B4-BE49-F238E27FC236}">
                <a16:creationId xmlns:a16="http://schemas.microsoft.com/office/drawing/2014/main" id="{ED2156E7-C54D-834C-8FB2-79E240999065}"/>
              </a:ext>
            </a:extLst>
          </p:cNvPr>
          <p:cNvSpPr>
            <a:spLocks noGrp="1"/>
          </p:cNvSpPr>
          <p:nvPr>
            <p:ph type="sldNum" sz="quarter" idx="11"/>
          </p:nvPr>
        </p:nvSpPr>
        <p:spPr>
          <a:xfrm>
            <a:off x="0" y="1752600"/>
            <a:ext cx="1295400" cy="701675"/>
          </a:xfrm>
        </p:spPr>
        <p:txBody>
          <a:bodyPr>
            <a:noAutofit/>
          </a:bodyPr>
          <a:lstStyle>
            <a:lvl1pPr>
              <a:defRPr sz="2400"/>
            </a:lvl1pPr>
          </a:lstStyle>
          <a:p>
            <a:pPr>
              <a:defRPr/>
            </a:pPr>
            <a:fld id="{278083F0-1598-9D4B-809B-BA387010C394}"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570DB384-D357-C548-A16C-34790E0BC94C}"/>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10688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BA5DA70A-B672-D045-A8EF-380D583B48D9}"/>
              </a:ext>
            </a:extLst>
          </p:cNvPr>
          <p:cNvSpPr>
            <a:spLocks noGrp="1"/>
          </p:cNvSpPr>
          <p:nvPr>
            <p:ph type="dt" sz="half" idx="10"/>
          </p:nvPr>
        </p:nvSpPr>
        <p:spPr/>
        <p:txBody>
          <a:bodyPr/>
          <a:lstStyle>
            <a:lvl1pPr>
              <a:defRPr/>
            </a:lvl1pPr>
          </a:lstStyle>
          <a:p>
            <a:pPr>
              <a:defRPr/>
            </a:pPr>
            <a:fld id="{23432127-3B35-844E-9A65-1BFDD43C7D6C}" type="datetime1">
              <a:rPr lang="en-US" altLang="en-US"/>
              <a:pPr>
                <a:defRPr/>
              </a:pPr>
              <a:t>4/28/19</a:t>
            </a:fld>
            <a:endParaRPr lang="en-US" altLang="en-US"/>
          </a:p>
        </p:txBody>
      </p:sp>
      <p:sp>
        <p:nvSpPr>
          <p:cNvPr id="6" name="Slide Number Placeholder 9">
            <a:extLst>
              <a:ext uri="{FF2B5EF4-FFF2-40B4-BE49-F238E27FC236}">
                <a16:creationId xmlns:a16="http://schemas.microsoft.com/office/drawing/2014/main" id="{55BDEDE4-D364-2541-BE02-6E679C302314}"/>
              </a:ext>
            </a:extLst>
          </p:cNvPr>
          <p:cNvSpPr>
            <a:spLocks noGrp="1"/>
          </p:cNvSpPr>
          <p:nvPr>
            <p:ph type="sldNum" sz="quarter" idx="11"/>
          </p:nvPr>
        </p:nvSpPr>
        <p:spPr/>
        <p:txBody>
          <a:bodyPr/>
          <a:lstStyle>
            <a:lvl1pPr>
              <a:defRPr/>
            </a:lvl1pPr>
          </a:lstStyle>
          <a:p>
            <a:pPr>
              <a:defRPr/>
            </a:pPr>
            <a:fld id="{9D32729E-F8D2-5045-9AFF-DCC26B9972C6}"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5CF2024A-6679-A34A-B64D-11DBF7D62948}"/>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3091460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C6712D80-9011-8744-9672-EE0D34E87BB0}"/>
              </a:ext>
            </a:extLst>
          </p:cNvPr>
          <p:cNvSpPr>
            <a:spLocks noGrp="1"/>
          </p:cNvSpPr>
          <p:nvPr>
            <p:ph type="dt" sz="half" idx="10"/>
          </p:nvPr>
        </p:nvSpPr>
        <p:spPr/>
        <p:txBody>
          <a:bodyPr/>
          <a:lstStyle>
            <a:lvl1pPr>
              <a:defRPr/>
            </a:lvl1pPr>
          </a:lstStyle>
          <a:p>
            <a:pPr>
              <a:defRPr/>
            </a:pPr>
            <a:fld id="{D68F001A-55F7-0047-A35F-3AF5DDEE8CAE}" type="datetime1">
              <a:rPr lang="en-US" altLang="en-US"/>
              <a:pPr>
                <a:defRPr/>
              </a:pPr>
              <a:t>4/28/19</a:t>
            </a:fld>
            <a:endParaRPr lang="en-US" altLang="en-US"/>
          </a:p>
        </p:txBody>
      </p:sp>
      <p:sp>
        <p:nvSpPr>
          <p:cNvPr id="7" name="Footer Placeholder 2">
            <a:extLst>
              <a:ext uri="{FF2B5EF4-FFF2-40B4-BE49-F238E27FC236}">
                <a16:creationId xmlns:a16="http://schemas.microsoft.com/office/drawing/2014/main" id="{4A730844-1585-4045-BD96-683B3B14A91E}"/>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865A18E0-AD7C-D342-AFF2-1F50C73A51ED}"/>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541576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E91FEB37-280B-174B-A2FC-E96928A456A5}"/>
              </a:ext>
            </a:extLst>
          </p:cNvPr>
          <p:cNvSpPr>
            <a:spLocks noGrp="1"/>
          </p:cNvSpPr>
          <p:nvPr>
            <p:ph type="dt" sz="half" idx="10"/>
          </p:nvPr>
        </p:nvSpPr>
        <p:spPr/>
        <p:txBody>
          <a:bodyPr/>
          <a:lstStyle>
            <a:lvl1pPr>
              <a:defRPr/>
            </a:lvl1pPr>
          </a:lstStyle>
          <a:p>
            <a:pPr>
              <a:defRPr/>
            </a:pPr>
            <a:fld id="{1BCC2E7D-BDD2-154F-B2DD-9449EE517F2B}" type="datetime1">
              <a:rPr lang="en-US" altLang="en-US"/>
              <a:pPr>
                <a:defRPr/>
              </a:pPr>
              <a:t>4/28/19</a:t>
            </a:fld>
            <a:endParaRPr lang="en-US" altLang="en-US"/>
          </a:p>
        </p:txBody>
      </p:sp>
      <p:sp>
        <p:nvSpPr>
          <p:cNvPr id="4" name="Footer Placeholder 2">
            <a:extLst>
              <a:ext uri="{FF2B5EF4-FFF2-40B4-BE49-F238E27FC236}">
                <a16:creationId xmlns:a16="http://schemas.microsoft.com/office/drawing/2014/main" id="{4C49FB9E-5839-B348-ABB3-F24DD8D2AA8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DF92EA12-5B8F-BA4A-AE07-11C9D7ABA462}"/>
              </a:ext>
            </a:extLst>
          </p:cNvPr>
          <p:cNvSpPr>
            <a:spLocks noGrp="1"/>
          </p:cNvSpPr>
          <p:nvPr>
            <p:ph type="sldNum" sz="quarter" idx="12"/>
          </p:nvPr>
        </p:nvSpPr>
        <p:spPr/>
        <p:txBody>
          <a:bodyPr/>
          <a:lstStyle>
            <a:lvl1pPr>
              <a:defRPr/>
            </a:lvl1pPr>
          </a:lstStyle>
          <a:p>
            <a:pPr>
              <a:defRPr/>
            </a:pPr>
            <a:fld id="{A3542E4B-FFBE-A445-8045-736D0B4093E9}" type="slidenum">
              <a:rPr lang="en-US" altLang="en-US"/>
              <a:pPr>
                <a:defRPr/>
              </a:pPr>
              <a:t>‹#›</a:t>
            </a:fld>
            <a:endParaRPr lang="en-US" altLang="en-US"/>
          </a:p>
        </p:txBody>
      </p:sp>
    </p:spTree>
    <p:extLst>
      <p:ext uri="{BB962C8B-B14F-4D97-AF65-F5344CB8AC3E}">
        <p14:creationId xmlns:p14="http://schemas.microsoft.com/office/powerpoint/2010/main" val="2510685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B38CE1-ECD6-EE42-88DE-CD985622B458}"/>
              </a:ext>
            </a:extLst>
          </p:cNvPr>
          <p:cNvSpPr>
            <a:spLocks noGrp="1"/>
          </p:cNvSpPr>
          <p:nvPr>
            <p:ph type="dt" sz="half" idx="10"/>
          </p:nvPr>
        </p:nvSpPr>
        <p:spPr/>
        <p:txBody>
          <a:bodyPr/>
          <a:lstStyle>
            <a:lvl1pPr>
              <a:defRPr/>
            </a:lvl1pPr>
          </a:lstStyle>
          <a:p>
            <a:pPr>
              <a:defRPr/>
            </a:pPr>
            <a:fld id="{5184CAF2-54EE-7346-820D-853F3E8046C9}" type="datetime1">
              <a:rPr lang="en-US" altLang="en-US"/>
              <a:pPr>
                <a:defRPr/>
              </a:pPr>
              <a:t>4/28/19</a:t>
            </a:fld>
            <a:endParaRPr lang="en-US" altLang="en-US"/>
          </a:p>
        </p:txBody>
      </p:sp>
      <p:sp>
        <p:nvSpPr>
          <p:cNvPr id="3" name="Footer Placeholder 2">
            <a:extLst>
              <a:ext uri="{FF2B5EF4-FFF2-40B4-BE49-F238E27FC236}">
                <a16:creationId xmlns:a16="http://schemas.microsoft.com/office/drawing/2014/main" id="{8E513800-1D31-0B46-9AE3-99163EC6C052}"/>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9F5495F6-11C7-AA41-80C7-1212D7168478}"/>
              </a:ext>
            </a:extLst>
          </p:cNvPr>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EE4F9137-9C81-134B-8D0E-0B25FD70217B}" type="slidenum">
              <a:rPr lang="en-US" altLang="en-US"/>
              <a:pPr>
                <a:defRPr/>
              </a:pPr>
              <a:t>‹#›</a:t>
            </a:fld>
            <a:endParaRPr lang="en-US" altLang="en-US"/>
          </a:p>
        </p:txBody>
      </p:sp>
    </p:spTree>
    <p:extLst>
      <p:ext uri="{BB962C8B-B14F-4D97-AF65-F5344CB8AC3E}">
        <p14:creationId xmlns:p14="http://schemas.microsoft.com/office/powerpoint/2010/main" val="490669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a:extLst>
              <a:ext uri="{FF2B5EF4-FFF2-40B4-BE49-F238E27FC236}">
                <a16:creationId xmlns:a16="http://schemas.microsoft.com/office/drawing/2014/main" id="{A487D9B0-9943-FD4C-8A15-4AE52F5B41E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C7782D51-29C0-9E45-98B7-65599970B661}"/>
              </a:ext>
            </a:extLst>
          </p:cNvPr>
          <p:cNvSpPr>
            <a:spLocks noGrp="1"/>
          </p:cNvSpPr>
          <p:nvPr>
            <p:ph type="dt" sz="half" idx="10"/>
          </p:nvPr>
        </p:nvSpPr>
        <p:spPr/>
        <p:txBody>
          <a:bodyPr/>
          <a:lstStyle>
            <a:lvl1pPr>
              <a:defRPr/>
            </a:lvl1pPr>
          </a:lstStyle>
          <a:p>
            <a:pPr>
              <a:defRPr/>
            </a:pPr>
            <a:fld id="{7376096E-AD3B-9C47-B172-3DA62C6323C0}" type="datetime1">
              <a:rPr lang="en-US" altLang="en-US"/>
              <a:pPr>
                <a:defRPr/>
              </a:pPr>
              <a:t>4/28/19</a:t>
            </a:fld>
            <a:endParaRPr lang="en-US" altLang="en-US"/>
          </a:p>
        </p:txBody>
      </p:sp>
      <p:sp>
        <p:nvSpPr>
          <p:cNvPr id="6" name="Footer Placeholder 5">
            <a:extLst>
              <a:ext uri="{FF2B5EF4-FFF2-40B4-BE49-F238E27FC236}">
                <a16:creationId xmlns:a16="http://schemas.microsoft.com/office/drawing/2014/main" id="{C41E1E8A-1848-5C48-B80D-5F8539F9DD9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BD1C1E63-C279-DF49-9635-79B1B4A84CF1}"/>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955934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8332C4A-0CDD-4D44-9CDD-297C529FF42A}"/>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A3442F77-D7AB-664B-BB9C-FC8C7CEC452A}"/>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F002F6CF-0ED1-3146-BF78-3731340C04CF}"/>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93031186-8F99-1E43-9552-ABD4003041C7}"/>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04C40388-9DDE-3C43-A150-4575F3B13363}"/>
              </a:ext>
            </a:extLst>
          </p:cNvPr>
          <p:cNvSpPr>
            <a:spLocks noGrp="1"/>
          </p:cNvSpPr>
          <p:nvPr>
            <p:ph type="dt" sz="half" idx="10"/>
          </p:nvPr>
        </p:nvSpPr>
        <p:spPr>
          <a:xfrm>
            <a:off x="6248400" y="6248400"/>
            <a:ext cx="2667000" cy="365125"/>
          </a:xfrm>
        </p:spPr>
        <p:txBody>
          <a:bodyPr/>
          <a:lstStyle>
            <a:lvl1pPr>
              <a:defRPr/>
            </a:lvl1pPr>
          </a:lstStyle>
          <a:p>
            <a:pPr>
              <a:defRPr/>
            </a:pPr>
            <a:fld id="{12982BE5-13F7-DC4A-BB07-6E7255E717B4}" type="datetime1">
              <a:rPr lang="en-US" altLang="en-US"/>
              <a:pPr>
                <a:defRPr/>
              </a:pPr>
              <a:t>4/28/19</a:t>
            </a:fld>
            <a:endParaRPr lang="en-US" altLang="en-US"/>
          </a:p>
        </p:txBody>
      </p:sp>
      <p:sp>
        <p:nvSpPr>
          <p:cNvPr id="10" name="Slide Number Placeholder 12">
            <a:extLst>
              <a:ext uri="{FF2B5EF4-FFF2-40B4-BE49-F238E27FC236}">
                <a16:creationId xmlns:a16="http://schemas.microsoft.com/office/drawing/2014/main" id="{DCCB287B-3CB1-6449-A5E0-822F1835F921}"/>
              </a:ext>
            </a:extLst>
          </p:cNvPr>
          <p:cNvSpPr>
            <a:spLocks noGrp="1"/>
          </p:cNvSpPr>
          <p:nvPr>
            <p:ph type="sldNum" sz="quarter" idx="11"/>
          </p:nvPr>
        </p:nvSpPr>
        <p:spPr>
          <a:xfrm>
            <a:off x="0" y="4667250"/>
            <a:ext cx="1447800" cy="663575"/>
          </a:xfrm>
        </p:spPr>
        <p:txBody>
          <a:bodyPr/>
          <a:lstStyle>
            <a:lvl1pPr>
              <a:defRPr sz="2800"/>
            </a:lvl1pPr>
          </a:lstStyle>
          <a:p>
            <a:pPr>
              <a:defRPr/>
            </a:pPr>
            <a:fld id="{E5518E21-A341-B14E-AE6A-4937D969DBFB}"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DBE332E4-26B5-0F44-B54D-D723A864AE32}"/>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2106513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CCF02D4A-3B82-FD46-9391-7B55C7FBA4B4}"/>
              </a:ext>
            </a:extLst>
          </p:cNvPr>
          <p:cNvSpPr>
            <a:spLocks noGrp="1"/>
          </p:cNvSpPr>
          <p:nvPr>
            <p:ph type="dt" sz="half" idx="10"/>
          </p:nvPr>
        </p:nvSpPr>
        <p:spPr/>
        <p:txBody>
          <a:bodyPr/>
          <a:lstStyle>
            <a:lvl1pPr>
              <a:defRPr/>
            </a:lvl1pPr>
          </a:lstStyle>
          <a:p>
            <a:pPr>
              <a:defRPr/>
            </a:pPr>
            <a:fld id="{BA4C944D-CDC4-9E43-BA91-9BAA6D934A1C}" type="datetime1">
              <a:rPr lang="en-US" altLang="en-US"/>
              <a:pPr>
                <a:defRPr/>
              </a:pPr>
              <a:t>4/28/19</a:t>
            </a:fld>
            <a:endParaRPr lang="en-US" altLang="en-US"/>
          </a:p>
        </p:txBody>
      </p:sp>
      <p:sp>
        <p:nvSpPr>
          <p:cNvPr id="5" name="Footer Placeholder 2">
            <a:extLst>
              <a:ext uri="{FF2B5EF4-FFF2-40B4-BE49-F238E27FC236}">
                <a16:creationId xmlns:a16="http://schemas.microsoft.com/office/drawing/2014/main" id="{7FDC34EC-570E-2748-8F35-317772FA9CE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209933DB-C21A-064E-8FC3-A97FB745FF60}"/>
              </a:ext>
            </a:extLst>
          </p:cNvPr>
          <p:cNvSpPr>
            <a:spLocks noGrp="1"/>
          </p:cNvSpPr>
          <p:nvPr>
            <p:ph type="sldNum" sz="quarter" idx="12"/>
          </p:nvPr>
        </p:nvSpPr>
        <p:spPr/>
        <p:txBody>
          <a:bodyPr/>
          <a:lstStyle>
            <a:lvl1pPr>
              <a:defRPr/>
            </a:lvl1pPr>
          </a:lstStyle>
          <a:p>
            <a:pPr>
              <a:defRPr/>
            </a:pPr>
            <a:fld id="{85A99A89-7A3E-6243-B4C1-24C12BB35567}" type="slidenum">
              <a:rPr lang="en-US" altLang="en-US"/>
              <a:pPr>
                <a:defRPr/>
              </a:pPr>
              <a:t>‹#›</a:t>
            </a:fld>
            <a:endParaRPr lang="en-US" altLang="en-US"/>
          </a:p>
        </p:txBody>
      </p:sp>
    </p:spTree>
    <p:extLst>
      <p:ext uri="{BB962C8B-B14F-4D97-AF65-F5344CB8AC3E}">
        <p14:creationId xmlns:p14="http://schemas.microsoft.com/office/powerpoint/2010/main" val="1424677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A7A398-B07C-1C4B-A7AE-3F2ED1E1D83E}"/>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FD229FEE-9EF9-6C46-BA75-6095ED9A1A69}"/>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EE2D1076-79D1-644E-90A6-6FEB42951398}"/>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528F3DA2-1AD9-EE47-A9BE-376A560D3BE3}"/>
              </a:ext>
            </a:extLst>
          </p:cNvPr>
          <p:cNvSpPr>
            <a:spLocks noGrp="1"/>
          </p:cNvSpPr>
          <p:nvPr>
            <p:ph type="dt" sz="half" idx="10"/>
          </p:nvPr>
        </p:nvSpPr>
        <p:spPr>
          <a:xfrm>
            <a:off x="6553200" y="6248400"/>
            <a:ext cx="2209800" cy="365125"/>
          </a:xfrm>
        </p:spPr>
        <p:txBody>
          <a:bodyPr/>
          <a:lstStyle>
            <a:lvl1pPr>
              <a:defRPr/>
            </a:lvl1pPr>
          </a:lstStyle>
          <a:p>
            <a:pPr>
              <a:defRPr/>
            </a:pPr>
            <a:fld id="{E17C6CAB-EB1B-1545-AE51-7BE4D6A7A614}" type="datetime1">
              <a:rPr lang="en-US" altLang="en-US"/>
              <a:pPr>
                <a:defRPr/>
              </a:pPr>
              <a:t>4/28/19</a:t>
            </a:fld>
            <a:endParaRPr lang="en-US" altLang="en-US"/>
          </a:p>
        </p:txBody>
      </p:sp>
      <p:sp>
        <p:nvSpPr>
          <p:cNvPr id="8" name="Footer Placeholder 4">
            <a:extLst>
              <a:ext uri="{FF2B5EF4-FFF2-40B4-BE49-F238E27FC236}">
                <a16:creationId xmlns:a16="http://schemas.microsoft.com/office/drawing/2014/main" id="{CA7F4D3E-C14A-E648-92C0-784F188C8135}"/>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71C8857-7FB9-A94A-9921-D33DE14181A0}"/>
              </a:ext>
            </a:extLst>
          </p:cNvPr>
          <p:cNvSpPr>
            <a:spLocks noGrp="1"/>
          </p:cNvSpPr>
          <p:nvPr>
            <p:ph type="sldNum" sz="quarter" idx="12"/>
          </p:nvPr>
        </p:nvSpPr>
        <p:spPr>
          <a:xfrm rot="5400000">
            <a:off x="5989638" y="144462"/>
            <a:ext cx="533400" cy="244475"/>
          </a:xfrm>
        </p:spPr>
        <p:txBody>
          <a:bodyPr/>
          <a:lstStyle>
            <a:lvl1pPr>
              <a:defRPr/>
            </a:lvl1pPr>
          </a:lstStyle>
          <a:p>
            <a:pPr>
              <a:defRPr/>
            </a:pPr>
            <a:fld id="{E3430136-1D94-BE44-84D7-B4824501921A}" type="slidenum">
              <a:rPr lang="en-US" altLang="en-US"/>
              <a:pPr>
                <a:defRPr/>
              </a:pPr>
              <a:t>‹#›</a:t>
            </a:fld>
            <a:endParaRPr lang="en-US" altLang="en-US"/>
          </a:p>
        </p:txBody>
      </p:sp>
    </p:spTree>
    <p:extLst>
      <p:ext uri="{BB962C8B-B14F-4D97-AF65-F5344CB8AC3E}">
        <p14:creationId xmlns:p14="http://schemas.microsoft.com/office/powerpoint/2010/main" val="1684285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9B954DEA-A887-EA42-A472-E539583A3C1F}"/>
              </a:ext>
            </a:extLst>
          </p:cNvPr>
          <p:cNvSpPr>
            <a:spLocks noGrp="1"/>
          </p:cNvSpPr>
          <p:nvPr>
            <p:ph type="dt" sz="half" idx="10"/>
          </p:nvPr>
        </p:nvSpPr>
        <p:spPr/>
        <p:txBody>
          <a:bodyPr/>
          <a:lstStyle>
            <a:lvl1pPr>
              <a:defRPr/>
            </a:lvl1pPr>
          </a:lstStyle>
          <a:p>
            <a:pPr>
              <a:defRPr/>
            </a:pPr>
            <a:fld id="{8E862ADA-2654-774D-994F-C77064E98443}" type="datetime1">
              <a:rPr lang="en-US" altLang="en-US"/>
              <a:pPr>
                <a:defRPr/>
              </a:pPr>
              <a:t>4/28/19</a:t>
            </a:fld>
            <a:endParaRPr lang="en-US" altLang="en-US"/>
          </a:p>
        </p:txBody>
      </p:sp>
      <p:sp>
        <p:nvSpPr>
          <p:cNvPr id="7" name="Footer Placeholder 2">
            <a:extLst>
              <a:ext uri="{FF2B5EF4-FFF2-40B4-BE49-F238E27FC236}">
                <a16:creationId xmlns:a16="http://schemas.microsoft.com/office/drawing/2014/main" id="{30A0FF84-8BBF-9549-9DAB-7AFF8A70EF4A}"/>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FDDB0D15-1600-AE4D-9175-3D23C33E2E84}"/>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600352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683136F5-8D83-C448-B49E-44DE9642AA25}"/>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43BC6C60-83C5-994E-AD07-D2F551486B93}"/>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0692D25C-BEC4-AC45-8028-183226259FDF}"/>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Times" charset="0"/>
                <a:ea typeface="ＭＳ Ｐゴシック" charset="-128"/>
              </a:defRPr>
            </a:lvl1pPr>
          </a:lstStyle>
          <a:p>
            <a:pPr>
              <a:defRPr/>
            </a:pPr>
            <a:fld id="{F71551D1-F24F-9545-A0CA-AB514012C1DD}" type="datetime1">
              <a:rPr lang="en-US" altLang="en-US"/>
              <a:pPr>
                <a:defRPr/>
              </a:pPr>
              <a:t>4/28/19</a:t>
            </a:fld>
            <a:endParaRPr lang="en-US" altLang="en-US"/>
          </a:p>
        </p:txBody>
      </p:sp>
      <p:sp>
        <p:nvSpPr>
          <p:cNvPr id="3" name="Footer Placeholder 2">
            <a:extLst>
              <a:ext uri="{FF2B5EF4-FFF2-40B4-BE49-F238E27FC236}">
                <a16:creationId xmlns:a16="http://schemas.microsoft.com/office/drawing/2014/main" id="{C8A754C1-B7C6-1249-875D-E9AFF400F2CC}"/>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06EFA2E5-1311-214A-B910-6B648A83747A}"/>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82AA7264-BF20-934A-9617-D6592BB99F9D}"/>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D9F0DB62-9609-6C42-8E15-B74768737E67}"/>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EC444D0E-8B43-4F40-9CEA-FFDCF60E9049}"/>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2" r:id="rId5"/>
    <p:sldLayoutId id="2147483858" r:id="rId6"/>
    <p:sldLayoutId id="2147483859" r:id="rId7"/>
    <p:sldLayoutId id="2147483860" r:id="rId8"/>
    <p:sldLayoutId id="2147483861" r:id="rId9"/>
    <p:sldLayoutId id="2147483862" r:id="rId10"/>
    <p:sldLayoutId id="2147483863" r:id="rId11"/>
    <p:sldLayoutId id="2147483853"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B2883AC0-38FA-4E4B-B457-3837CA82DB2E}"/>
              </a:ext>
            </a:extLst>
          </p:cNvPr>
          <p:cNvSpPr>
            <a:spLocks noGrp="1"/>
          </p:cNvSpPr>
          <p:nvPr>
            <p:ph type="ctrTitle"/>
          </p:nvPr>
        </p:nvSpPr>
        <p:spPr/>
        <p:txBody>
          <a:bodyPr/>
          <a:lstStyle/>
          <a:p>
            <a:pPr eaLnBrk="1" hangingPunct="1">
              <a:defRPr/>
            </a:pPr>
            <a:r>
              <a:rPr lang="en-US" altLang="en-US" dirty="0">
                <a:ea typeface="ＭＳ Ｐゴシック" panose="020B0600070205080204" pitchFamily="34" charset="-128"/>
              </a:rPr>
              <a:t>Understanding Risk III: The risk in stocks</a:t>
            </a:r>
          </a:p>
        </p:txBody>
      </p:sp>
      <p:sp>
        <p:nvSpPr>
          <p:cNvPr id="4099" name="Rectangle 3">
            <a:extLst>
              <a:ext uri="{FF2B5EF4-FFF2-40B4-BE49-F238E27FC236}">
                <a16:creationId xmlns:a16="http://schemas.microsoft.com/office/drawing/2014/main" id="{85F7361C-CCE1-D14A-8986-552B362939F6}"/>
              </a:ext>
            </a:extLst>
          </p:cNvPr>
          <p:cNvSpPr>
            <a:spLocks noGrp="1" noChangeArrowheads="1"/>
          </p:cNvSpPr>
          <p:nvPr>
            <p:ph type="subTitle" idx="1"/>
          </p:nvPr>
        </p:nvSpPr>
        <p:spPr>
          <a:xfrm>
            <a:off x="2362200" y="6049963"/>
            <a:ext cx="6705600" cy="685800"/>
          </a:xfrm>
        </p:spPr>
        <p:txBody>
          <a:bodyPr rtlCol="0"/>
          <a:lstStyle/>
          <a:p>
            <a:pPr eaLnBrk="1" fontAlgn="auto" hangingPunct="1">
              <a:spcAft>
                <a:spcPts val="0"/>
              </a:spcAft>
              <a:buFont typeface="Arial"/>
              <a:buNone/>
              <a:defRPr/>
            </a:pPr>
            <a:r>
              <a:rPr lang="en-US">
                <a:ea typeface="+mn-ea"/>
                <a:cs typeface="+mn-cs"/>
              </a:rPr>
              <a:t>Aswath Damodaran</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6CAA5D67-2ED1-6147-AFA5-FFDEDB1DF3F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Risk in Equity</a:t>
            </a:r>
          </a:p>
        </p:txBody>
      </p:sp>
      <p:sp>
        <p:nvSpPr>
          <p:cNvPr id="264195" name="Rectangle 3">
            <a:extLst>
              <a:ext uri="{FF2B5EF4-FFF2-40B4-BE49-F238E27FC236}">
                <a16:creationId xmlns:a16="http://schemas.microsoft.com/office/drawing/2014/main" id="{9CF068F3-CB25-9649-9DE5-EDE3E7773675}"/>
              </a:ext>
            </a:extLst>
          </p:cNvPr>
          <p:cNvSpPr>
            <a:spLocks noGrp="1" noChangeArrowheads="1"/>
          </p:cNvSpPr>
          <p:nvPr>
            <p:ph sz="quarter" idx="1"/>
          </p:nvPr>
        </p:nvSpPr>
        <p:spPr>
          <a:xfrm>
            <a:off x="612775" y="1600200"/>
            <a:ext cx="8153400" cy="4495800"/>
          </a:xfrm>
        </p:spPr>
        <p:txBody>
          <a:bodyPr rtlCol="0">
            <a:normAutofit fontScale="77500" lnSpcReduction="20000"/>
          </a:bodyPr>
          <a:lstStyle/>
          <a:p>
            <a:pPr eaLnBrk="1" fontAlgn="auto" hangingPunct="1">
              <a:spcAft>
                <a:spcPts val="0"/>
              </a:spcAft>
              <a:buFont typeface="Arial"/>
              <a:buChar char="•"/>
              <a:defRPr/>
            </a:pPr>
            <a:r>
              <a:rPr lang="en-US" dirty="0">
                <a:ea typeface="+mn-ea"/>
                <a:cs typeface="+mn-cs"/>
              </a:rPr>
              <a:t>An equity investment in a business (private or public) entitles you to residual earnings and cash flows. In other words, you are not promised an interest rate but earn whatever is left over after you pay off other investors. </a:t>
            </a:r>
          </a:p>
          <a:p>
            <a:pPr eaLnBrk="1" fontAlgn="auto" hangingPunct="1">
              <a:spcAft>
                <a:spcPts val="0"/>
              </a:spcAft>
              <a:buFont typeface="Arial"/>
              <a:buChar char="•"/>
              <a:defRPr/>
            </a:pPr>
            <a:r>
              <a:rPr lang="en-US" dirty="0">
                <a:ea typeface="+mn-ea"/>
                <a:cs typeface="+mn-cs"/>
              </a:rPr>
              <a:t>Investing in equity in a business therefore exposes you to more risk than lending money or buying bonds in that same business. </a:t>
            </a:r>
          </a:p>
          <a:p>
            <a:pPr eaLnBrk="1" fontAlgn="auto" hangingPunct="1">
              <a:spcAft>
                <a:spcPts val="0"/>
              </a:spcAft>
              <a:buFont typeface="Arial"/>
              <a:buChar char="•"/>
              <a:defRPr/>
            </a:pPr>
            <a:r>
              <a:rPr lang="en-US" dirty="0">
                <a:ea typeface="+mn-ea"/>
                <a:cs typeface="+mn-cs"/>
              </a:rPr>
              <a:t>If you are investing in equity, you should demand a higher expected return to compensate you for that risk. That higher expected return can be, at its most general level, broken down into two parts:</a:t>
            </a:r>
          </a:p>
          <a:p>
            <a:pPr lvl="1" eaLnBrk="1" fontAlgn="auto" hangingPunct="1">
              <a:spcAft>
                <a:spcPts val="0"/>
              </a:spcAft>
              <a:buFont typeface="Arial"/>
              <a:buChar char="•"/>
              <a:defRPr/>
            </a:pPr>
            <a:r>
              <a:rPr lang="en-US" dirty="0">
                <a:ea typeface="+mn-ea"/>
              </a:rPr>
              <a:t>An </a:t>
            </a:r>
            <a:r>
              <a:rPr lang="en-US" b="1" dirty="0">
                <a:ea typeface="+mn-ea"/>
              </a:rPr>
              <a:t>equity risk premium </a:t>
            </a:r>
            <a:r>
              <a:rPr lang="en-US" dirty="0">
                <a:ea typeface="+mn-ea"/>
              </a:rPr>
              <a:t>that you would demand for investing in equities as an asset class, over and above  something riskless.</a:t>
            </a:r>
          </a:p>
          <a:p>
            <a:pPr lvl="1" eaLnBrk="1" fontAlgn="auto" hangingPunct="1">
              <a:spcAft>
                <a:spcPts val="0"/>
              </a:spcAft>
              <a:buFont typeface="Arial"/>
              <a:buChar char="•"/>
              <a:defRPr/>
            </a:pPr>
            <a:r>
              <a:rPr lang="en-US" dirty="0">
                <a:ea typeface="+mn-ea"/>
              </a:rPr>
              <a:t>A </a:t>
            </a:r>
            <a:r>
              <a:rPr lang="en-US" b="1" dirty="0">
                <a:ea typeface="+mn-ea"/>
              </a:rPr>
              <a:t>relative risk measure </a:t>
            </a:r>
            <a:r>
              <a:rPr lang="en-US" dirty="0">
                <a:ea typeface="+mn-ea"/>
              </a:rPr>
              <a:t>for individual equities that will allow you to differentiate between safer and riskier businesses to invest in.</a:t>
            </a:r>
          </a:p>
          <a:p>
            <a:pPr eaLnBrk="1" fontAlgn="auto" hangingPunct="1">
              <a:spcAft>
                <a:spcPts val="0"/>
              </a:spcAft>
              <a:buFont typeface="Arial"/>
              <a:buChar char="•"/>
              <a:defRPr/>
            </a:pPr>
            <a:endParaRPr lang="en-US" dirty="0">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AEE6CF37-5CE7-064D-A502-7D526DCC069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1. The Price of Equity Risk</a:t>
            </a:r>
          </a:p>
        </p:txBody>
      </p:sp>
      <p:sp>
        <p:nvSpPr>
          <p:cNvPr id="3" name="Content Placeholder 2">
            <a:extLst>
              <a:ext uri="{FF2B5EF4-FFF2-40B4-BE49-F238E27FC236}">
                <a16:creationId xmlns:a16="http://schemas.microsoft.com/office/drawing/2014/main" id="{5767A857-213C-E34F-9E96-055E26E6B103}"/>
              </a:ext>
            </a:extLst>
          </p:cNvPr>
          <p:cNvSpPr>
            <a:spLocks noGrp="1"/>
          </p:cNvSpPr>
          <p:nvPr>
            <p:ph sz="quarter" idx="1"/>
          </p:nvPr>
        </p:nvSpPr>
        <p:spPr>
          <a:xfrm>
            <a:off x="612775" y="1600200"/>
            <a:ext cx="8153400" cy="4495800"/>
          </a:xfrm>
        </p:spPr>
        <p:txBody>
          <a:bodyPr>
            <a:normAutofit fontScale="92500" lnSpcReduction="10000"/>
          </a:bodyPr>
          <a:lstStyle/>
          <a:p>
            <a:pPr>
              <a:defRPr/>
            </a:pPr>
            <a:r>
              <a:rPr lang="en-US" dirty="0"/>
              <a:t>Since equities are collectively more risky than bonds, you should expect them to earn a premium over bonds over long periods and you should price in that premium, when you value stocks.</a:t>
            </a:r>
          </a:p>
          <a:p>
            <a:pPr>
              <a:defRPr/>
            </a:pPr>
            <a:r>
              <a:rPr lang="en-US" dirty="0"/>
              <a:t>That premium, over and above what you can earn on a risk free investment, is called the equity risk premium.</a:t>
            </a:r>
          </a:p>
          <a:p>
            <a:pPr>
              <a:defRPr/>
            </a:pPr>
            <a:r>
              <a:rPr lang="en-US" dirty="0"/>
              <a:t>There are two ways in which investors measure this risk premium:</a:t>
            </a:r>
          </a:p>
          <a:p>
            <a:pPr lvl="1">
              <a:defRPr/>
            </a:pPr>
            <a:r>
              <a:rPr lang="en-US" dirty="0"/>
              <a:t>Historical premiums look at what stocks have earned over very long time periods in the past, relative to risk free investments.</a:t>
            </a:r>
          </a:p>
          <a:p>
            <a:pPr lvl="1">
              <a:defRPr/>
            </a:pPr>
            <a:r>
              <a:rPr lang="en-US" dirty="0"/>
              <a:t>Implied premiums back out the premium by looking at what people are paying today for stocks.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F5C0DE1E-130F-1B48-88F5-30D841983800}"/>
              </a:ext>
            </a:extLst>
          </p:cNvPr>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The ubiquitous historical risk premium</a:t>
            </a:r>
          </a:p>
        </p:txBody>
      </p:sp>
      <p:sp>
        <p:nvSpPr>
          <p:cNvPr id="20482" name="Rectangle 3">
            <a:extLst>
              <a:ext uri="{FF2B5EF4-FFF2-40B4-BE49-F238E27FC236}">
                <a16:creationId xmlns:a16="http://schemas.microsoft.com/office/drawing/2014/main" id="{58B71058-AE2A-6B44-8DF0-7E202CFECD68}"/>
              </a:ext>
            </a:extLst>
          </p:cNvPr>
          <p:cNvSpPr>
            <a:spLocks noGrp="1"/>
          </p:cNvSpPr>
          <p:nvPr>
            <p:ph sz="quarter" idx="1"/>
          </p:nvPr>
        </p:nvSpPr>
        <p:spPr>
          <a:xfrm>
            <a:off x="612775" y="1600200"/>
            <a:ext cx="8153400" cy="4495800"/>
          </a:xfrm>
        </p:spPr>
        <p:txBody>
          <a:bodyPr/>
          <a:lstStyle/>
          <a:p>
            <a:pPr eaLnBrk="1" hangingPunct="1"/>
            <a:r>
              <a:rPr lang="en-US" altLang="en-US" sz="2000">
                <a:ea typeface="ＭＳ Ｐゴシック" panose="020B0600070205080204" pitchFamily="34" charset="-128"/>
              </a:rPr>
              <a:t>The historical premium is the premium that stocks have historically earned over riskless securities.</a:t>
            </a:r>
          </a:p>
          <a:p>
            <a:pPr eaLnBrk="1" hangingPunct="1"/>
            <a:r>
              <a:rPr lang="en-US" altLang="en-US" sz="2000">
                <a:ea typeface="ＭＳ Ｐゴシック" panose="020B0600070205080204" pitchFamily="34" charset="-128"/>
              </a:rPr>
              <a:t>While the users of historical risk premiums act as if it is a fact (rather than an estimate), it is sensitive to </a:t>
            </a:r>
          </a:p>
          <a:p>
            <a:pPr lvl="1" eaLnBrk="1" hangingPunct="1"/>
            <a:r>
              <a:rPr lang="en-US" altLang="en-US" sz="2000">
                <a:ea typeface="ＭＳ Ｐゴシック" panose="020B0600070205080204" pitchFamily="34" charset="-128"/>
              </a:rPr>
              <a:t>How far back you go in history…</a:t>
            </a:r>
          </a:p>
          <a:p>
            <a:pPr lvl="1" eaLnBrk="1" hangingPunct="1"/>
            <a:r>
              <a:rPr lang="en-US" altLang="en-US" sz="2000">
                <a:ea typeface="ＭＳ Ｐゴシック" panose="020B0600070205080204" pitchFamily="34" charset="-128"/>
              </a:rPr>
              <a:t>Whether you use T.bill rates or T.Bond rates</a:t>
            </a:r>
          </a:p>
          <a:p>
            <a:pPr lvl="1" eaLnBrk="1" hangingPunct="1"/>
            <a:r>
              <a:rPr lang="en-US" altLang="en-US" sz="2000">
                <a:ea typeface="ＭＳ Ｐゴシック" panose="020B0600070205080204" pitchFamily="34" charset="-128"/>
              </a:rPr>
              <a:t>Whether you use geometric or arithmetic averages.</a:t>
            </a:r>
          </a:p>
          <a:p>
            <a:pPr eaLnBrk="1" hangingPunct="1"/>
            <a:r>
              <a:rPr lang="en-US" altLang="en-US" sz="2000">
                <a:ea typeface="ＭＳ Ｐゴシック" panose="020B0600070205080204" pitchFamily="34" charset="-128"/>
              </a:rPr>
              <a:t>For instance, looking at the US:</a:t>
            </a:r>
          </a:p>
          <a:p>
            <a:pPr eaLnBrk="1" hangingPunct="1">
              <a:buFont typeface="Wingdings" pitchFamily="2" charset="2"/>
              <a:buNone/>
            </a:pPr>
            <a:r>
              <a:rPr lang="en-US" altLang="en-US" sz="2000">
                <a:ea typeface="ＭＳ Ｐゴシック" panose="020B0600070205080204" pitchFamily="34" charset="-128"/>
              </a:rPr>
              <a:t>	</a:t>
            </a:r>
          </a:p>
        </p:txBody>
      </p:sp>
      <p:sp>
        <p:nvSpPr>
          <p:cNvPr id="20483" name="Footer Placeholder 3">
            <a:extLst>
              <a:ext uri="{FF2B5EF4-FFF2-40B4-BE49-F238E27FC236}">
                <a16:creationId xmlns:a16="http://schemas.microsoft.com/office/drawing/2014/main" id="{EA3A4B65-AF48-A24A-9168-3EDD5C3C928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1400">
                <a:solidFill>
                  <a:schemeClr val="tx2"/>
                </a:solidFill>
                <a:latin typeface="Times" pitchFamily="2" charset="0"/>
              </a:rPr>
              <a:t>Aswath Damodaran</a:t>
            </a:r>
          </a:p>
        </p:txBody>
      </p:sp>
      <p:sp>
        <p:nvSpPr>
          <p:cNvPr id="83002" name="Slide Number Placeholder 4">
            <a:extLst>
              <a:ext uri="{FF2B5EF4-FFF2-40B4-BE49-F238E27FC236}">
                <a16:creationId xmlns:a16="http://schemas.microsoft.com/office/drawing/2014/main" id="{6B5109CB-876E-6441-B26A-8EC7A2243184}"/>
              </a:ext>
            </a:extLst>
          </p:cNvPr>
          <p:cNvSpPr>
            <a:spLocks noGrp="1"/>
          </p:cNvSpPr>
          <p:nvPr>
            <p:ph type="sldNum" sz="quarter" idx="11"/>
          </p:nvPr>
        </p:nvSpPr>
        <p:spPr bwMode="auto">
          <a:extLst>
            <a:ext uri="{909E8E84-426E-40dd-AFC4-6F175D3DCCD1}"/>
            <a:ext uri="{91240B29-F687-4f45-9708-019B960494DF}"/>
          </a:extLst>
        </p:spPr>
        <p:txBody>
          <a:bodyPr>
            <a:normAutofit lnSpcReduction="10000"/>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defRPr/>
            </a:pPr>
            <a:fld id="{557D25FE-FEEC-E348-9209-87A8013B2158}" type="slidenum">
              <a:rPr lang="en-US" altLang="en-US" sz="1200">
                <a:solidFill>
                  <a:srgbClr val="FFFFFF"/>
                </a:solidFill>
              </a:rPr>
              <a:pPr eaLnBrk="1" hangingPunct="1">
                <a:lnSpc>
                  <a:spcPct val="80000"/>
                </a:lnSpc>
                <a:defRPr/>
              </a:pPr>
              <a:t>4</a:t>
            </a:fld>
            <a:endParaRPr lang="en-US" altLang="en-US" sz="1200">
              <a:solidFill>
                <a:srgbClr val="FFFFFF"/>
              </a:solidFill>
            </a:endParaRPr>
          </a:p>
        </p:txBody>
      </p:sp>
      <p:graphicFrame>
        <p:nvGraphicFramePr>
          <p:cNvPr id="9" name="Table 8">
            <a:extLst>
              <a:ext uri="{FF2B5EF4-FFF2-40B4-BE49-F238E27FC236}">
                <a16:creationId xmlns:a16="http://schemas.microsoft.com/office/drawing/2014/main" id="{4FEF2FB3-166E-FE43-9A67-B36BAA60F108}"/>
              </a:ext>
            </a:extLst>
          </p:cNvPr>
          <p:cNvGraphicFramePr>
            <a:graphicFrameLocks noGrp="1"/>
          </p:cNvGraphicFramePr>
          <p:nvPr/>
        </p:nvGraphicFramePr>
        <p:xfrm>
          <a:off x="1524000" y="4573588"/>
          <a:ext cx="6727825" cy="1828800"/>
        </p:xfrm>
        <a:graphic>
          <a:graphicData uri="http://schemas.openxmlformats.org/drawingml/2006/table">
            <a:tbl>
              <a:tblPr>
                <a:tableStyleId>{5C22544A-7EE6-4342-B048-85BDC9FD1C3A}</a:tableStyleId>
              </a:tblPr>
              <a:tblGrid>
                <a:gridCol w="1049928">
                  <a:extLst>
                    <a:ext uri="{9D8B030D-6E8A-4147-A177-3AD203B41FA5}">
                      <a16:colId xmlns:a16="http://schemas.microsoft.com/office/drawing/2014/main" val="139823080"/>
                    </a:ext>
                  </a:extLst>
                </a:gridCol>
                <a:gridCol w="1336585">
                  <a:extLst>
                    <a:ext uri="{9D8B030D-6E8A-4147-A177-3AD203B41FA5}">
                      <a16:colId xmlns:a16="http://schemas.microsoft.com/office/drawing/2014/main" val="4024059246"/>
                    </a:ext>
                  </a:extLst>
                </a:gridCol>
                <a:gridCol w="1502363">
                  <a:extLst>
                    <a:ext uri="{9D8B030D-6E8A-4147-A177-3AD203B41FA5}">
                      <a16:colId xmlns:a16="http://schemas.microsoft.com/office/drawing/2014/main" val="2500446971"/>
                    </a:ext>
                  </a:extLst>
                </a:gridCol>
                <a:gridCol w="1336585">
                  <a:extLst>
                    <a:ext uri="{9D8B030D-6E8A-4147-A177-3AD203B41FA5}">
                      <a16:colId xmlns:a16="http://schemas.microsoft.com/office/drawing/2014/main" val="1345316978"/>
                    </a:ext>
                  </a:extLst>
                </a:gridCol>
                <a:gridCol w="1502363">
                  <a:extLst>
                    <a:ext uri="{9D8B030D-6E8A-4147-A177-3AD203B41FA5}">
                      <a16:colId xmlns:a16="http://schemas.microsoft.com/office/drawing/2014/main" val="454293068"/>
                    </a:ext>
                  </a:extLst>
                </a:gridCol>
              </a:tblGrid>
              <a:tr h="226828">
                <a:tc>
                  <a:txBody>
                    <a:bodyPr/>
                    <a:lstStyle/>
                    <a:p>
                      <a:pPr algn="l" fontAlgn="b"/>
                      <a:r>
                        <a:rPr lang="en-US" sz="1400" u="none" strike="noStrike" dirty="0">
                          <a:effectLst/>
                        </a:rPr>
                        <a:t> </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US" sz="1400" u="none" strike="noStrike">
                          <a:effectLst/>
                        </a:rPr>
                        <a:t>Arithmetic Average</a:t>
                      </a:r>
                      <a:endParaRPr lang="en-US" sz="1400" b="0" i="1"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400" u="none" strike="noStrike">
                          <a:effectLst/>
                        </a:rPr>
                        <a:t>Geometric Average</a:t>
                      </a:r>
                      <a:endParaRPr lang="en-US" sz="1400" b="0" i="1"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196181681"/>
                  </a:ext>
                </a:extLst>
              </a:tr>
              <a:tr h="226828">
                <a:tc>
                  <a:txBody>
                    <a:bodyPr/>
                    <a:lstStyle/>
                    <a:p>
                      <a:pPr algn="l" fontAlgn="b"/>
                      <a:r>
                        <a:rPr lang="en-US" sz="1400" u="none" strike="noStrike">
                          <a:effectLst/>
                        </a:rPr>
                        <a:t> </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Stocks - T. Bills</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Stocks - T. Bonds</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Stocks - T. Bills</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Stocks - T. Bonds</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8898570"/>
                  </a:ext>
                </a:extLst>
              </a:tr>
              <a:tr h="226828">
                <a:tc>
                  <a:txBody>
                    <a:bodyPr/>
                    <a:lstStyle/>
                    <a:p>
                      <a:pPr algn="l" fontAlgn="b"/>
                      <a:r>
                        <a:rPr lang="en-US" sz="1400" u="none" strike="noStrike">
                          <a:effectLst/>
                        </a:rPr>
                        <a:t>1928-2018</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7.93%</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6.26%</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6.11%</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4.66%</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0911804"/>
                  </a:ext>
                </a:extLst>
              </a:tr>
              <a:tr h="226828">
                <a:tc>
                  <a:txBody>
                    <a:bodyPr/>
                    <a:lstStyle/>
                    <a:p>
                      <a:pPr algn="l" fontAlgn="b"/>
                      <a:r>
                        <a:rPr lang="en-US" sz="1400" u="none" strike="noStrike">
                          <a:effectLst/>
                        </a:rPr>
                        <a:t>Std Error</a:t>
                      </a:r>
                      <a:endParaRPr lang="en-US" sz="1400" b="0" i="0" u="none" strike="noStrike">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2.09%</a:t>
                      </a:r>
                      <a:endParaRPr lang="en-US" sz="1400" b="0" i="1" u="none" strike="noStrike" dirty="0">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2.22%</a:t>
                      </a:r>
                      <a:endParaRPr lang="en-US" sz="1400" b="0" i="1" u="none" strike="noStrike" dirty="0">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0013007"/>
                  </a:ext>
                </a:extLst>
              </a:tr>
              <a:tr h="226828">
                <a:tc>
                  <a:txBody>
                    <a:bodyPr/>
                    <a:lstStyle/>
                    <a:p>
                      <a:pPr algn="l" fontAlgn="b"/>
                      <a:r>
                        <a:rPr lang="en-US" sz="1400" u="none" strike="noStrike">
                          <a:effectLst/>
                        </a:rPr>
                        <a:t>1969-2018</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6.34%</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4.00%</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5.01%</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3.04%</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1672580"/>
                  </a:ext>
                </a:extLst>
              </a:tr>
              <a:tr h="226828">
                <a:tc>
                  <a:txBody>
                    <a:bodyPr/>
                    <a:lstStyle/>
                    <a:p>
                      <a:pPr algn="l" fontAlgn="b"/>
                      <a:r>
                        <a:rPr lang="en-US" sz="1400" u="none" strike="noStrike">
                          <a:effectLst/>
                        </a:rPr>
                        <a:t>Std Error</a:t>
                      </a:r>
                      <a:endParaRPr lang="en-US" sz="1400" b="0" i="0" u="none" strike="noStrike">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2.38%</a:t>
                      </a:r>
                      <a:endParaRPr lang="en-US" sz="1400" b="0" i="1" u="none" strike="noStrike" dirty="0">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2.71%</a:t>
                      </a:r>
                      <a:endParaRPr lang="en-US" sz="1400" b="0" i="1" u="none" strike="noStrike" dirty="0">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 </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2227355"/>
                  </a:ext>
                </a:extLst>
              </a:tr>
              <a:tr h="226828">
                <a:tc>
                  <a:txBody>
                    <a:bodyPr/>
                    <a:lstStyle/>
                    <a:p>
                      <a:pPr algn="l" fontAlgn="b"/>
                      <a:r>
                        <a:rPr lang="en-US" sz="1400" u="none" strike="noStrike">
                          <a:effectLst/>
                        </a:rPr>
                        <a:t>2009-2018</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13.00%</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11.21%</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12.48%</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11.00%</a:t>
                      </a:r>
                      <a:endParaRPr lang="en-US" sz="1400" b="0" i="0" u="none" strike="noStrike">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1141176"/>
                  </a:ext>
                </a:extLst>
              </a:tr>
              <a:tr h="241005">
                <a:tc>
                  <a:txBody>
                    <a:bodyPr/>
                    <a:lstStyle/>
                    <a:p>
                      <a:pPr algn="l" fontAlgn="b"/>
                      <a:r>
                        <a:rPr lang="en-US" sz="1400" u="none" strike="noStrike">
                          <a:effectLst/>
                        </a:rPr>
                        <a:t>Std Error</a:t>
                      </a:r>
                      <a:endParaRPr lang="en-US" sz="1400" b="0" i="0" u="none" strike="noStrike">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3.71%</a:t>
                      </a:r>
                      <a:endParaRPr lang="en-US" sz="1400" b="0" i="1" u="none" strike="noStrike" dirty="0">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solidFill>
                            <a:srgbClr val="FF0000"/>
                          </a:solidFill>
                          <a:effectLst/>
                        </a:rPr>
                        <a:t>5.50%</a:t>
                      </a:r>
                      <a:endParaRPr lang="en-US" sz="1400" b="0" i="1" u="none" strike="noStrike" dirty="0">
                        <a:solidFill>
                          <a:srgbClr val="FF0000"/>
                        </a:solidFill>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 </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 </a:t>
                      </a:r>
                      <a:endParaRPr lang="en-US" sz="1400" b="0" i="0" u="none" strike="noStrike" dirty="0">
                        <a:effectLst/>
                        <a:latin typeface="Geneva" panose="020B050303040404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6157966"/>
                  </a:ext>
                </a:extLst>
              </a:tr>
            </a:tbl>
          </a:graphicData>
        </a:graphic>
      </p:graphicFrame>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F911158B-CE20-3E43-B734-78E2272E8AB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An Implied Equity Risk Premium</a:t>
            </a:r>
          </a:p>
        </p:txBody>
      </p:sp>
      <p:sp>
        <p:nvSpPr>
          <p:cNvPr id="22530" name="Footer Placeholder 3">
            <a:extLst>
              <a:ext uri="{FF2B5EF4-FFF2-40B4-BE49-F238E27FC236}">
                <a16:creationId xmlns:a16="http://schemas.microsoft.com/office/drawing/2014/main" id="{C4FC3AA2-99B0-0645-AB7B-72D77EC8E63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1F6CBEB1-2CA4-2649-ADBA-B8FF9092715F}"/>
              </a:ext>
            </a:extLst>
          </p:cNvPr>
          <p:cNvSpPr>
            <a:spLocks noGrp="1"/>
          </p:cNvSpPr>
          <p:nvPr>
            <p:ph type="sldNum" sz="quarter" idx="11"/>
          </p:nvPr>
        </p:nvSpPr>
        <p:spPr/>
        <p:txBody>
          <a:bodyPr>
            <a:normAutofit lnSpcReduction="10000"/>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defRPr/>
            </a:pPr>
            <a:fld id="{96607932-3BDD-5049-9326-A6FED2477280}" type="slidenum">
              <a:rPr lang="en-US" altLang="en-US" sz="1200">
                <a:solidFill>
                  <a:srgbClr val="FFFFFF"/>
                </a:solidFill>
              </a:rPr>
              <a:pPr eaLnBrk="1" hangingPunct="1">
                <a:lnSpc>
                  <a:spcPct val="80000"/>
                </a:lnSpc>
                <a:defRPr/>
              </a:pPr>
              <a:t>5</a:t>
            </a:fld>
            <a:endParaRPr lang="en-US" altLang="en-US" sz="1200">
              <a:solidFill>
                <a:srgbClr val="FFFFFF"/>
              </a:solidFill>
            </a:endParaRPr>
          </a:p>
        </p:txBody>
      </p:sp>
      <p:pic>
        <p:nvPicPr>
          <p:cNvPr id="22532" name="Content Placeholder 4">
            <a:extLst>
              <a:ext uri="{FF2B5EF4-FFF2-40B4-BE49-F238E27FC236}">
                <a16:creationId xmlns:a16="http://schemas.microsoft.com/office/drawing/2014/main" id="{E8ABE6D9-719D-5A4C-97CA-32D76FE940E9}"/>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730250" y="1600200"/>
            <a:ext cx="7918450" cy="4495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D4B5410E-24E8-2B48-9D4B-D5A1C072290A}"/>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ERP: A Composite Measure</a:t>
            </a:r>
          </a:p>
        </p:txBody>
      </p:sp>
      <p:pic>
        <p:nvPicPr>
          <p:cNvPr id="24578" name="Content Placeholder 2">
            <a:extLst>
              <a:ext uri="{FF2B5EF4-FFF2-40B4-BE49-F238E27FC236}">
                <a16:creationId xmlns:a16="http://schemas.microsoft.com/office/drawing/2014/main" id="{3D78CB5A-CAC6-A740-9B08-BFC081F29749}"/>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762000" y="1752600"/>
            <a:ext cx="7391400" cy="5043488"/>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5C25F76E-BF0B-F54C-87FF-9D56D3D16029}"/>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II. Relative Risk</a:t>
            </a:r>
          </a:p>
        </p:txBody>
      </p:sp>
      <p:sp>
        <p:nvSpPr>
          <p:cNvPr id="54274" name="Content Placeholder 2">
            <a:extLst>
              <a:ext uri="{FF2B5EF4-FFF2-40B4-BE49-F238E27FC236}">
                <a16:creationId xmlns:a16="http://schemas.microsoft.com/office/drawing/2014/main" id="{851568D3-0256-CD4C-890A-3B0EEBAD519C}"/>
              </a:ext>
            </a:extLst>
          </p:cNvPr>
          <p:cNvSpPr>
            <a:spLocks noGrp="1"/>
          </p:cNvSpPr>
          <p:nvPr>
            <p:ph sz="quarter" idx="1"/>
          </p:nvPr>
        </p:nvSpPr>
        <p:spPr>
          <a:xfrm>
            <a:off x="612775" y="1600200"/>
            <a:ext cx="8153400" cy="4495800"/>
          </a:xfrm>
        </p:spPr>
        <p:txBody>
          <a:bodyPr>
            <a:normAutofit fontScale="92500" lnSpcReduction="10000"/>
          </a:bodyPr>
          <a:lstStyle/>
          <a:p>
            <a:pPr>
              <a:defRPr/>
            </a:pPr>
            <a:r>
              <a:rPr lang="en-US" altLang="en-US" dirty="0">
                <a:ea typeface="ＭＳ Ｐゴシック" panose="020B0600070205080204" pitchFamily="34" charset="-128"/>
              </a:rPr>
              <a:t>Once you have a price for equity risk in the aggregate, you still have to decide how risky an individual stock or group of stocks is, in order to determine what return you need to make on that stock. </a:t>
            </a:r>
          </a:p>
          <a:p>
            <a:pPr eaLnBrk="1" fontAlgn="auto" hangingPunct="1">
              <a:spcAft>
                <a:spcPts val="0"/>
              </a:spcAft>
              <a:buFont typeface="Arial"/>
              <a:buChar char="•"/>
              <a:defRPr/>
            </a:pPr>
            <a:r>
              <a:rPr lang="en-US" dirty="0"/>
              <a:t>Models that try to measure equity risk vary across investors. Broadly speaking, these risk and return models can be categorized as:</a:t>
            </a:r>
          </a:p>
          <a:p>
            <a:pPr lvl="1" eaLnBrk="1" fontAlgn="auto" hangingPunct="1">
              <a:spcAft>
                <a:spcPts val="0"/>
              </a:spcAft>
              <a:buFont typeface="Arial"/>
              <a:buChar char="–"/>
              <a:defRPr/>
            </a:pPr>
            <a:r>
              <a:rPr lang="en-US" dirty="0"/>
              <a:t>Theory based models that begin with an economic (and quantitative) definition of risk and derive risk measures based on that definition.</a:t>
            </a:r>
          </a:p>
          <a:p>
            <a:pPr lvl="1" eaLnBrk="1" fontAlgn="auto" hangingPunct="1">
              <a:spcAft>
                <a:spcPts val="0"/>
              </a:spcAft>
              <a:buFont typeface="Arial"/>
              <a:buChar char="–"/>
              <a:defRPr/>
            </a:pPr>
            <a:r>
              <a:rPr lang="en-US" dirty="0"/>
              <a:t>Alternative models that are based upon either intuitive or qualitative measures of risk.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88907DF5-73B7-6F45-8AD3-544C0FB453E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Theory Based Models</a:t>
            </a:r>
          </a:p>
        </p:txBody>
      </p:sp>
      <p:sp>
        <p:nvSpPr>
          <p:cNvPr id="26626" name="Content Placeholder 2">
            <a:extLst>
              <a:ext uri="{FF2B5EF4-FFF2-40B4-BE49-F238E27FC236}">
                <a16:creationId xmlns:a16="http://schemas.microsoft.com/office/drawing/2014/main" id="{E73EFDA9-2CA1-1745-8965-0B9E8309CFEE}"/>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Most theory based models begin by defining risk in terms of variance in actual returns around expected returns.</a:t>
            </a:r>
          </a:p>
          <a:p>
            <a:pPr eaLnBrk="1" hangingPunct="1"/>
            <a:r>
              <a:rPr lang="en-US" altLang="en-US">
                <a:ea typeface="ＭＳ Ｐゴシック" panose="020B0600070205080204" pitchFamily="34" charset="-128"/>
              </a:rPr>
              <a:t>They usually measure risk through the eyes of the marginal investor in equity (rather than the average investor). </a:t>
            </a:r>
          </a:p>
          <a:p>
            <a:pPr eaLnBrk="1" hangingPunct="1"/>
            <a:r>
              <a:rPr lang="en-US" altLang="en-US">
                <a:ea typeface="ＭＳ Ｐゴシック" panose="020B0600070205080204" pitchFamily="34" charset="-128"/>
              </a:rPr>
              <a:t>The marginal investor is an investor who owns a large portion of the equity and trades frequently.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AE58B304-53F0-3D47-ADA7-819A21B0EB9E}"/>
              </a:ext>
            </a:extLst>
          </p:cNvPr>
          <p:cNvSpPr>
            <a:spLocks noGrp="1"/>
          </p:cNvSpPr>
          <p:nvPr>
            <p:ph type="title"/>
          </p:nvPr>
        </p:nvSpPr>
        <p:spPr/>
        <p:txBody>
          <a:bodyPr/>
          <a:lstStyle/>
          <a:p>
            <a:r>
              <a:rPr lang="en-US" altLang="en-US">
                <a:ea typeface="ＭＳ Ｐゴシック" panose="020B0600070205080204" pitchFamily="34" charset="-128"/>
              </a:rPr>
              <a:t>a. The Capital Asset Pricing Model</a:t>
            </a:r>
          </a:p>
        </p:txBody>
      </p:sp>
      <p:sp>
        <p:nvSpPr>
          <p:cNvPr id="3" name="Content Placeholder 2">
            <a:extLst>
              <a:ext uri="{FF2B5EF4-FFF2-40B4-BE49-F238E27FC236}">
                <a16:creationId xmlns:a16="http://schemas.microsoft.com/office/drawing/2014/main" id="{523D2A6C-E4FF-BA43-9E73-886C0F33EE93}"/>
              </a:ext>
            </a:extLst>
          </p:cNvPr>
          <p:cNvSpPr>
            <a:spLocks noGrp="1"/>
          </p:cNvSpPr>
          <p:nvPr>
            <p:ph sz="quarter" idx="1"/>
          </p:nvPr>
        </p:nvSpPr>
        <p:spPr>
          <a:xfrm>
            <a:off x="609600" y="1589088"/>
            <a:ext cx="3886200" cy="4572000"/>
          </a:xfrm>
        </p:spPr>
        <p:txBody>
          <a:bodyPr>
            <a:normAutofit fontScale="62500" lnSpcReduction="20000"/>
          </a:bodyPr>
          <a:lstStyle/>
          <a:p>
            <a:pPr marL="0" indent="0">
              <a:buFont typeface="Wingdings" pitchFamily="2" charset="2"/>
              <a:buNone/>
              <a:defRPr/>
            </a:pPr>
            <a:r>
              <a:rPr lang="en-US" b="1" dirty="0"/>
              <a:t>Building Blocks</a:t>
            </a:r>
          </a:p>
          <a:p>
            <a:pPr>
              <a:buFont typeface="Arial" panose="020B0604020202020204" pitchFamily="34" charset="0"/>
              <a:buChar char="•"/>
              <a:defRPr/>
            </a:pPr>
            <a:r>
              <a:rPr lang="en-US" sz="3400" dirty="0"/>
              <a:t>We live in a mean variance world, trading expected returns (good) for standard deviation (bad).</a:t>
            </a:r>
          </a:p>
          <a:p>
            <a:pPr>
              <a:buFont typeface="Arial" panose="020B0604020202020204" pitchFamily="34" charset="0"/>
              <a:buChar char="•"/>
              <a:defRPr/>
            </a:pPr>
            <a:r>
              <a:rPr lang="en-US" sz="3400" dirty="0"/>
              <a:t>There are no transactions costs. You can trade freely, without brokerage costs or bid-ask spreads.</a:t>
            </a:r>
          </a:p>
          <a:p>
            <a:pPr>
              <a:buFont typeface="Arial" panose="020B0604020202020204" pitchFamily="34" charset="0"/>
              <a:buChar char="•"/>
              <a:defRPr/>
            </a:pPr>
            <a:r>
              <a:rPr lang="en-US" sz="3400" dirty="0"/>
              <a:t>There is no private information, i.e., we all share the same information set.</a:t>
            </a:r>
          </a:p>
          <a:p>
            <a:pPr>
              <a:buFont typeface="Arial" panose="020B0604020202020204" pitchFamily="34" charset="0"/>
              <a:buChar char="•"/>
              <a:defRPr/>
            </a:pPr>
            <a:r>
              <a:rPr lang="en-US" sz="3400" dirty="0"/>
              <a:t>All the non-diversifiable risk in the market can be captured with one market risk factor.</a:t>
            </a:r>
          </a:p>
        </p:txBody>
      </p:sp>
      <p:sp>
        <p:nvSpPr>
          <p:cNvPr id="4" name="Content Placeholder 3">
            <a:extLst>
              <a:ext uri="{FF2B5EF4-FFF2-40B4-BE49-F238E27FC236}">
                <a16:creationId xmlns:a16="http://schemas.microsoft.com/office/drawing/2014/main" id="{E116C795-57FC-594B-8687-70F9690BBEB8}"/>
              </a:ext>
            </a:extLst>
          </p:cNvPr>
          <p:cNvSpPr>
            <a:spLocks noGrp="1"/>
          </p:cNvSpPr>
          <p:nvPr>
            <p:ph sz="quarter" idx="2"/>
          </p:nvPr>
        </p:nvSpPr>
        <p:spPr>
          <a:xfrm>
            <a:off x="4845050" y="1589088"/>
            <a:ext cx="3886200" cy="4572000"/>
          </a:xfrm>
        </p:spPr>
        <p:txBody>
          <a:bodyPr>
            <a:normAutofit fontScale="62500" lnSpcReduction="20000"/>
          </a:bodyPr>
          <a:lstStyle/>
          <a:p>
            <a:pPr marL="0" indent="0">
              <a:buFont typeface="Wingdings" pitchFamily="2" charset="2"/>
              <a:buNone/>
              <a:defRPr/>
            </a:pPr>
            <a:r>
              <a:rPr lang="en-US" b="1" dirty="0"/>
              <a:t>Implications</a:t>
            </a:r>
          </a:p>
          <a:p>
            <a:pPr>
              <a:buFont typeface="Arial" panose="020B0604020202020204" pitchFamily="34" charset="0"/>
              <a:buChar char="•"/>
              <a:defRPr/>
            </a:pPr>
            <a:r>
              <a:rPr lang="en-US" u="sng" dirty="0"/>
              <a:t>There is no reason to stop diversifying</a:t>
            </a:r>
            <a:r>
              <a:rPr lang="en-US" dirty="0"/>
              <a:t>. We all hold every traded asset in the market (market portfolio) and vary only in how much we put into it. </a:t>
            </a:r>
          </a:p>
          <a:p>
            <a:pPr>
              <a:buFont typeface="Arial" panose="020B0604020202020204" pitchFamily="34" charset="0"/>
              <a:buChar char="•"/>
              <a:defRPr/>
            </a:pPr>
            <a:r>
              <a:rPr lang="en-US" dirty="0"/>
              <a:t>The risk of an asset becomes the risk it adds to the market portfolio.</a:t>
            </a:r>
          </a:p>
          <a:p>
            <a:pPr>
              <a:buFont typeface="Arial" panose="020B0604020202020204" pitchFamily="34" charset="0"/>
              <a:buChar char="•"/>
              <a:defRPr/>
            </a:pPr>
            <a:r>
              <a:rPr lang="en-US" dirty="0"/>
              <a:t>That risk can be measured by how it moves with the market (its covariance) and can be measured standardized by dividing by the variance of the market</a:t>
            </a:r>
            <a:r>
              <a:rPr lang="en-US" dirty="0">
                <a:sym typeface="Wingdings" pitchFamily="2" charset="2"/>
              </a:rPr>
              <a:t>:</a:t>
            </a:r>
          </a:p>
          <a:p>
            <a:pPr marL="320675" lvl="1" indent="0">
              <a:buFont typeface="Wingdings 2" pitchFamily="2" charset="2"/>
              <a:buNone/>
              <a:defRPr/>
            </a:pPr>
            <a:r>
              <a:rPr lang="en-US" dirty="0">
                <a:sym typeface="Wingdings" pitchFamily="2" charset="2"/>
              </a:rPr>
              <a:t>Beta = </a:t>
            </a:r>
            <a:r>
              <a:rPr lang="en-US" dirty="0" err="1">
                <a:sym typeface="Wingdings" pitchFamily="2" charset="2"/>
              </a:rPr>
              <a:t>Covariance</a:t>
            </a:r>
            <a:r>
              <a:rPr lang="en-US" baseline="-25000" dirty="0" err="1">
                <a:sym typeface="Wingdings" pitchFamily="2" charset="2"/>
              </a:rPr>
              <a:t>Asset</a:t>
            </a:r>
            <a:r>
              <a:rPr lang="en-US" baseline="-25000" dirty="0">
                <a:sym typeface="Wingdings" pitchFamily="2" charset="2"/>
              </a:rPr>
              <a:t>, Market</a:t>
            </a:r>
            <a:r>
              <a:rPr lang="en-US" dirty="0">
                <a:sym typeface="Wingdings" pitchFamily="2" charset="2"/>
              </a:rPr>
              <a:t>/ </a:t>
            </a:r>
            <a:r>
              <a:rPr lang="en-US" dirty="0">
                <a:latin typeface="Symbol" pitchFamily="2" charset="2"/>
                <a:sym typeface="Wingdings" pitchFamily="2" charset="2"/>
              </a:rPr>
              <a:t>s</a:t>
            </a:r>
            <a:r>
              <a:rPr lang="en-US" baseline="-25000" dirty="0">
                <a:sym typeface="Wingdings" pitchFamily="2" charset="2"/>
              </a:rPr>
              <a:t>Market</a:t>
            </a:r>
            <a:r>
              <a:rPr lang="en-US" baseline="30000" dirty="0">
                <a:sym typeface="Wingdings" pitchFamily="2" charset="2"/>
              </a:rPr>
              <a:t>2</a:t>
            </a:r>
          </a:p>
          <a:p>
            <a:pPr marL="342900" indent="-342900">
              <a:defRPr/>
            </a:pPr>
            <a:r>
              <a:rPr lang="en-US" dirty="0">
                <a:sym typeface="Wingdings" pitchFamily="2" charset="2"/>
              </a:rPr>
              <a:t>The expected return for an asset is a function of it’s beta:</a:t>
            </a:r>
          </a:p>
          <a:p>
            <a:pPr marL="0" indent="0">
              <a:buFont typeface="Wingdings" pitchFamily="2" charset="2"/>
              <a:buNone/>
              <a:defRPr/>
            </a:pPr>
            <a:r>
              <a:rPr lang="en-US" dirty="0">
                <a:sym typeface="Wingdings" pitchFamily="2" charset="2"/>
              </a:rPr>
              <a:t>Beta = </a:t>
            </a:r>
            <a:r>
              <a:rPr lang="en-US" dirty="0" err="1">
                <a:sym typeface="Wingdings" pitchFamily="2" charset="2"/>
              </a:rPr>
              <a:t>Riskfree</a:t>
            </a:r>
            <a:r>
              <a:rPr lang="en-US" dirty="0">
                <a:sym typeface="Wingdings" pitchFamily="2" charset="2"/>
              </a:rPr>
              <a:t> Rate + Beta (ERP)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EA6F0BE3-06CA-704D-9E1E-F7290294070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beta for a company: The standard regression</a:t>
            </a:r>
          </a:p>
        </p:txBody>
      </p:sp>
      <p:pic>
        <p:nvPicPr>
          <p:cNvPr id="27650" name="Content Placeholder 4">
            <a:extLst>
              <a:ext uri="{FF2B5EF4-FFF2-40B4-BE49-F238E27FC236}">
                <a16:creationId xmlns:a16="http://schemas.microsoft.com/office/drawing/2014/main" id="{1EC72EF0-89B4-274B-B75F-ECE396C0F87B}"/>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565275" y="1600200"/>
            <a:ext cx="6248400" cy="44958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CC398176-256D-A944-8CAF-3B5A7E1248C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Beta for a company: A bottom up estimate</a:t>
            </a:r>
          </a:p>
        </p:txBody>
      </p:sp>
      <p:sp>
        <p:nvSpPr>
          <p:cNvPr id="45058" name="Rectangle 3">
            <a:extLst>
              <a:ext uri="{FF2B5EF4-FFF2-40B4-BE49-F238E27FC236}">
                <a16:creationId xmlns:a16="http://schemas.microsoft.com/office/drawing/2014/main" id="{3E2527DA-046C-4C42-9C02-6514685681AA}"/>
              </a:ext>
            </a:extLst>
          </p:cNvPr>
          <p:cNvSpPr>
            <a:spLocks noGrp="1" noChangeArrowheads="1"/>
          </p:cNvSpPr>
          <p:nvPr>
            <p:ph sz="quarter" idx="1"/>
          </p:nvPr>
        </p:nvSpPr>
        <p:spPr>
          <a:xfrm>
            <a:off x="612775" y="1600200"/>
            <a:ext cx="8153400" cy="4495800"/>
          </a:xfrm>
        </p:spPr>
        <p:txBody>
          <a:bodyPr>
            <a:normAutofit/>
          </a:bodyPr>
          <a:lstStyle/>
          <a:p>
            <a:pPr eaLnBrk="1" fontAlgn="auto" hangingPunct="1">
              <a:spcAft>
                <a:spcPts val="0"/>
              </a:spcAft>
              <a:defRPr/>
            </a:pPr>
            <a:r>
              <a:rPr lang="en-US" sz="2000" dirty="0">
                <a:ea typeface="+mn-ea"/>
                <a:cs typeface="+mn-cs"/>
              </a:rPr>
              <a:t>Based on its business breakdown into software and services.</a:t>
            </a:r>
          </a:p>
          <a:p>
            <a:pPr eaLnBrk="1" fontAlgn="auto" hangingPunct="1">
              <a:spcAft>
                <a:spcPts val="0"/>
              </a:spcAft>
              <a:defRPr/>
            </a:pPr>
            <a:endParaRPr lang="en-US" sz="2000" dirty="0">
              <a:ea typeface="+mn-ea"/>
              <a:cs typeface="+mn-cs"/>
            </a:endParaRPr>
          </a:p>
          <a:p>
            <a:pPr eaLnBrk="1" fontAlgn="auto" hangingPunct="1">
              <a:spcAft>
                <a:spcPts val="0"/>
              </a:spcAft>
              <a:defRPr/>
            </a:pPr>
            <a:endParaRPr lang="en-US" sz="2000" dirty="0">
              <a:ea typeface="+mn-ea"/>
              <a:cs typeface="+mn-cs"/>
            </a:endParaRPr>
          </a:p>
          <a:p>
            <a:pPr eaLnBrk="1" fontAlgn="auto" hangingPunct="1">
              <a:spcAft>
                <a:spcPts val="0"/>
              </a:spcAft>
              <a:defRPr/>
            </a:pPr>
            <a:endParaRPr lang="en-US" sz="2000" dirty="0">
              <a:ea typeface="+mn-ea"/>
              <a:cs typeface="+mn-cs"/>
            </a:endParaRPr>
          </a:p>
          <a:p>
            <a:pPr eaLnBrk="1" fontAlgn="auto" hangingPunct="1">
              <a:spcAft>
                <a:spcPts val="0"/>
              </a:spcAft>
              <a:defRPr/>
            </a:pPr>
            <a:endParaRPr lang="en-US" sz="2000" dirty="0"/>
          </a:p>
          <a:p>
            <a:pPr eaLnBrk="1" fontAlgn="auto" hangingPunct="1">
              <a:spcAft>
                <a:spcPts val="0"/>
              </a:spcAft>
              <a:defRPr/>
            </a:pPr>
            <a:r>
              <a:rPr lang="en-US" sz="2000" dirty="0"/>
              <a:t>Infosys provides a breakdown of its clients, by business type.</a:t>
            </a:r>
            <a:endParaRPr lang="en-US" sz="2000" dirty="0">
              <a:ea typeface="+mn-ea"/>
              <a:cs typeface="+mn-cs"/>
            </a:endParaRPr>
          </a:p>
        </p:txBody>
      </p:sp>
      <p:sp>
        <p:nvSpPr>
          <p:cNvPr id="48131" name="Footer Placeholder 1">
            <a:extLst>
              <a:ext uri="{FF2B5EF4-FFF2-40B4-BE49-F238E27FC236}">
                <a16:creationId xmlns:a16="http://schemas.microsoft.com/office/drawing/2014/main" id="{3DFC8DA4-57EC-1044-AA30-51FD8F54105D}"/>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solidFill>
                  <a:schemeClr val="tx2"/>
                </a:solidFill>
                <a:latin typeface="Helvetica" pitchFamily="2" charset="0"/>
              </a:rPr>
              <a:t>Aswath Damodaran</a:t>
            </a:r>
          </a:p>
        </p:txBody>
      </p:sp>
      <p:sp>
        <p:nvSpPr>
          <p:cNvPr id="48132" name="TextBox 2">
            <a:extLst>
              <a:ext uri="{FF2B5EF4-FFF2-40B4-BE49-F238E27FC236}">
                <a16:creationId xmlns:a16="http://schemas.microsoft.com/office/drawing/2014/main" id="{45C3CAEF-9227-9E45-B183-6E5F12B217C7}"/>
              </a:ext>
            </a:extLst>
          </p:cNvPr>
          <p:cNvSpPr txBox="1">
            <a:spLocks noChangeArrowheads="1"/>
          </p:cNvSpPr>
          <p:nvPr/>
        </p:nvSpPr>
        <p:spPr bwMode="auto">
          <a:xfrm>
            <a:off x="2690813" y="2986088"/>
            <a:ext cx="40179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1600"/>
              <a:t>Levered Beta = 1.03 (1+ (1-.30)(0)) = 1.03</a:t>
            </a:r>
          </a:p>
        </p:txBody>
      </p:sp>
      <p:graphicFrame>
        <p:nvGraphicFramePr>
          <p:cNvPr id="2" name="Table 1">
            <a:extLst>
              <a:ext uri="{FF2B5EF4-FFF2-40B4-BE49-F238E27FC236}">
                <a16:creationId xmlns:a16="http://schemas.microsoft.com/office/drawing/2014/main" id="{01B3933D-8D04-3342-98B5-E93A19DF4EAC}"/>
              </a:ext>
            </a:extLst>
          </p:cNvPr>
          <p:cNvGraphicFramePr>
            <a:graphicFrameLocks noGrp="1"/>
          </p:cNvGraphicFramePr>
          <p:nvPr/>
        </p:nvGraphicFramePr>
        <p:xfrm>
          <a:off x="714375" y="1981200"/>
          <a:ext cx="7950200" cy="989013"/>
        </p:xfrm>
        <a:graphic>
          <a:graphicData uri="http://schemas.openxmlformats.org/drawingml/2006/table">
            <a:tbl>
              <a:tblPr>
                <a:tableStyleId>{5C22544A-7EE6-4342-B048-85BDC9FD1C3A}</a:tableStyleId>
              </a:tblPr>
              <a:tblGrid>
                <a:gridCol w="1755020">
                  <a:extLst>
                    <a:ext uri="{9D8B030D-6E8A-4147-A177-3AD203B41FA5}">
                      <a16:colId xmlns:a16="http://schemas.microsoft.com/office/drawing/2014/main" val="2187382112"/>
                    </a:ext>
                  </a:extLst>
                </a:gridCol>
                <a:gridCol w="976414">
                  <a:extLst>
                    <a:ext uri="{9D8B030D-6E8A-4147-A177-3AD203B41FA5}">
                      <a16:colId xmlns:a16="http://schemas.microsoft.com/office/drawing/2014/main" val="2598024536"/>
                    </a:ext>
                  </a:extLst>
                </a:gridCol>
                <a:gridCol w="909075">
                  <a:extLst>
                    <a:ext uri="{9D8B030D-6E8A-4147-A177-3AD203B41FA5}">
                      <a16:colId xmlns:a16="http://schemas.microsoft.com/office/drawing/2014/main" val="98792284"/>
                    </a:ext>
                  </a:extLst>
                </a:gridCol>
                <a:gridCol w="1531960">
                  <a:extLst>
                    <a:ext uri="{9D8B030D-6E8A-4147-A177-3AD203B41FA5}">
                      <a16:colId xmlns:a16="http://schemas.microsoft.com/office/drawing/2014/main" val="567022793"/>
                    </a:ext>
                  </a:extLst>
                </a:gridCol>
                <a:gridCol w="1313109">
                  <a:extLst>
                    <a:ext uri="{9D8B030D-6E8A-4147-A177-3AD203B41FA5}">
                      <a16:colId xmlns:a16="http://schemas.microsoft.com/office/drawing/2014/main" val="1484116489"/>
                    </a:ext>
                  </a:extLst>
                </a:gridCol>
                <a:gridCol w="1464621">
                  <a:extLst>
                    <a:ext uri="{9D8B030D-6E8A-4147-A177-3AD203B41FA5}">
                      <a16:colId xmlns:a16="http://schemas.microsoft.com/office/drawing/2014/main" val="846101946"/>
                    </a:ext>
                  </a:extLst>
                </a:gridCol>
              </a:tblGrid>
              <a:tr h="244008">
                <a:tc>
                  <a:txBody>
                    <a:bodyPr/>
                    <a:lstStyle/>
                    <a:p>
                      <a:pPr algn="ctr" fontAlgn="b"/>
                      <a:r>
                        <a:rPr lang="en-US" sz="1600" u="none" strike="noStrike" dirty="0">
                          <a:effectLst/>
                        </a:rPr>
                        <a:t>Business</a:t>
                      </a:r>
                      <a:endParaRPr lang="en-US" sz="1600" b="0" i="1"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u="none" strike="noStrike">
                          <a:effectLst/>
                        </a:rPr>
                        <a:t>Revenues</a:t>
                      </a:r>
                      <a:endParaRPr lang="en-US" sz="1600" b="0" i="1"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u="none" strike="noStrike">
                          <a:effectLst/>
                        </a:rPr>
                        <a:t>EV/Sales</a:t>
                      </a:r>
                      <a:endParaRPr lang="en-US" sz="1600" b="0" i="1"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u="none" strike="noStrike">
                          <a:effectLst/>
                        </a:rPr>
                        <a:t>Estimated Value</a:t>
                      </a:r>
                      <a:endParaRPr lang="en-US" sz="1600" b="0" i="1"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u="none" strike="noStrike">
                          <a:effectLst/>
                        </a:rPr>
                        <a:t>Value Weight</a:t>
                      </a:r>
                      <a:endParaRPr lang="en-US" sz="1600" b="0" i="1"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u="none" strike="noStrike">
                          <a:effectLst/>
                        </a:rPr>
                        <a:t>Unlevered Beta</a:t>
                      </a:r>
                      <a:endParaRPr lang="en-US" sz="1600" b="0" i="1"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5914514"/>
                  </a:ext>
                </a:extLst>
              </a:tr>
              <a:tr h="244008">
                <a:tc>
                  <a:txBody>
                    <a:bodyPr/>
                    <a:lstStyle/>
                    <a:p>
                      <a:pPr algn="l" fontAlgn="b"/>
                      <a:r>
                        <a:rPr lang="en-US" sz="1600" u="none" strike="noStrike">
                          <a:effectLst/>
                        </a:rPr>
                        <a:t>Computer Software</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a:effectLst/>
                        </a:rPr>
                        <a:t> ₹    2,101 </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u="none" strike="noStrike" dirty="0">
                          <a:effectLst/>
                        </a:rPr>
                        <a:t>6.3640</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 ₹             13,371 </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u="none" strike="noStrike">
                          <a:effectLst/>
                        </a:rPr>
                        <a:t>13.51%</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u="none" strike="noStrike">
                          <a:effectLst/>
                        </a:rPr>
                        <a:t>1.1114</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36838464"/>
                  </a:ext>
                </a:extLst>
              </a:tr>
              <a:tr h="244008">
                <a:tc>
                  <a:txBody>
                    <a:bodyPr/>
                    <a:lstStyle/>
                    <a:p>
                      <a:pPr algn="l" fontAlgn="b"/>
                      <a:r>
                        <a:rPr lang="en-US" sz="1600" u="none" strike="noStrike">
                          <a:effectLst/>
                        </a:rPr>
                        <a:t>Computer Services</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a:effectLst/>
                        </a:rPr>
                        <a:t> ₹  66,383 </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u="none" strike="noStrike">
                          <a:effectLst/>
                        </a:rPr>
                        <a:t>1.2899</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 ₹             85,630 </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u="none" strike="noStrike">
                          <a:effectLst/>
                        </a:rPr>
                        <a:t>86.49%</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u="none" strike="noStrike">
                          <a:effectLst/>
                        </a:rPr>
                        <a:t>1.0136</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48884945"/>
                  </a:ext>
                </a:extLst>
              </a:tr>
              <a:tr h="256989">
                <a:tc>
                  <a:txBody>
                    <a:bodyPr/>
                    <a:lstStyle/>
                    <a:p>
                      <a:pPr algn="l" fontAlgn="b"/>
                      <a:r>
                        <a:rPr lang="en-US" sz="1600" u="none" strike="noStrike" dirty="0">
                          <a:effectLst/>
                        </a:rPr>
                        <a:t>Company</a:t>
                      </a:r>
                      <a:endParaRPr lang="en-US" sz="16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a:effectLst/>
                        </a:rPr>
                        <a:t> ₹  68,484 </a:t>
                      </a:r>
                      <a:endParaRPr lang="en-US" sz="1600" b="1"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a:effectLst/>
                        </a:rPr>
                        <a:t> </a:t>
                      </a:r>
                      <a:endParaRPr lang="en-US" sz="1600" b="1"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a:effectLst/>
                        </a:rPr>
                        <a:t> ₹             99,001 </a:t>
                      </a:r>
                      <a:endParaRPr lang="en-US" sz="1600" b="1"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 </a:t>
                      </a:r>
                      <a:endParaRPr lang="en-US" sz="16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600" u="none" strike="noStrike" dirty="0">
                          <a:effectLst/>
                        </a:rPr>
                        <a:t>1.0268</a:t>
                      </a:r>
                      <a:endParaRPr lang="en-US" sz="16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25958009"/>
                  </a:ext>
                </a:extLst>
              </a:tr>
            </a:tbl>
          </a:graphicData>
        </a:graphic>
      </p:graphicFrame>
      <p:graphicFrame>
        <p:nvGraphicFramePr>
          <p:cNvPr id="7" name="Table 6">
            <a:extLst>
              <a:ext uri="{FF2B5EF4-FFF2-40B4-BE49-F238E27FC236}">
                <a16:creationId xmlns:a16="http://schemas.microsoft.com/office/drawing/2014/main" id="{C9ADC71E-D0F5-634A-A72F-562F88351637}"/>
              </a:ext>
            </a:extLst>
          </p:cNvPr>
          <p:cNvGraphicFramePr>
            <a:graphicFrameLocks noGrp="1"/>
          </p:cNvGraphicFramePr>
          <p:nvPr/>
        </p:nvGraphicFramePr>
        <p:xfrm>
          <a:off x="2184400" y="3962400"/>
          <a:ext cx="5029200" cy="1951038"/>
        </p:xfrm>
        <a:graphic>
          <a:graphicData uri="http://schemas.openxmlformats.org/drawingml/2006/table">
            <a:tbl>
              <a:tblPr>
                <a:tableStyleId>{5C22544A-7EE6-4342-B048-85BDC9FD1C3A}</a:tableStyleId>
              </a:tblPr>
              <a:tblGrid>
                <a:gridCol w="1717511">
                  <a:extLst>
                    <a:ext uri="{9D8B030D-6E8A-4147-A177-3AD203B41FA5}">
                      <a16:colId xmlns:a16="http://schemas.microsoft.com/office/drawing/2014/main" val="2030422744"/>
                    </a:ext>
                  </a:extLst>
                </a:gridCol>
                <a:gridCol w="1004927">
                  <a:extLst>
                    <a:ext uri="{9D8B030D-6E8A-4147-A177-3AD203B41FA5}">
                      <a16:colId xmlns:a16="http://schemas.microsoft.com/office/drawing/2014/main" val="964681033"/>
                    </a:ext>
                  </a:extLst>
                </a:gridCol>
                <a:gridCol w="785670">
                  <a:extLst>
                    <a:ext uri="{9D8B030D-6E8A-4147-A177-3AD203B41FA5}">
                      <a16:colId xmlns:a16="http://schemas.microsoft.com/office/drawing/2014/main" val="3709437579"/>
                    </a:ext>
                  </a:extLst>
                </a:gridCol>
                <a:gridCol w="1521093">
                  <a:extLst>
                    <a:ext uri="{9D8B030D-6E8A-4147-A177-3AD203B41FA5}">
                      <a16:colId xmlns:a16="http://schemas.microsoft.com/office/drawing/2014/main" val="4109278485"/>
                    </a:ext>
                  </a:extLst>
                </a:gridCol>
              </a:tblGrid>
              <a:tr h="243880">
                <a:tc>
                  <a:txBody>
                    <a:bodyPr/>
                    <a:lstStyle/>
                    <a:p>
                      <a:pPr algn="ctr" fontAlgn="b"/>
                      <a:r>
                        <a:rPr lang="en-US" sz="1600" i="1" u="none" strike="noStrike" dirty="0">
                          <a:effectLst/>
                        </a:rPr>
                        <a:t>Business</a:t>
                      </a:r>
                      <a:endParaRPr lang="en-US" sz="1600" b="0" i="1"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a:effectLst/>
                        </a:rPr>
                        <a:t>Revenues</a:t>
                      </a:r>
                      <a:endParaRPr lang="en-US" sz="1600" b="0" i="1"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a:effectLst/>
                        </a:rPr>
                        <a:t>Weight</a:t>
                      </a:r>
                      <a:endParaRPr lang="en-US" sz="1600" b="0" i="1"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a:effectLst/>
                        </a:rPr>
                        <a:t>Unlevered Beta</a:t>
                      </a:r>
                      <a:endParaRPr lang="en-US" sz="1600" b="0" i="1"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9066257"/>
                  </a:ext>
                </a:extLst>
              </a:tr>
              <a:tr h="243880">
                <a:tc>
                  <a:txBody>
                    <a:bodyPr/>
                    <a:lstStyle/>
                    <a:p>
                      <a:pPr algn="l" fontAlgn="b"/>
                      <a:r>
                        <a:rPr lang="en-US" sz="1600" i="0" u="none" strike="noStrike" dirty="0">
                          <a:effectLst/>
                        </a:rPr>
                        <a:t>Financial Services</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0" u="none" strike="noStrike" dirty="0">
                          <a:effectLst/>
                        </a:rPr>
                        <a:t> ₹ 18,555 </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0" u="none" strike="noStrike">
                          <a:effectLst/>
                        </a:rPr>
                        <a:t>28.00%</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0" u="none" strike="noStrike">
                          <a:effectLst/>
                        </a:rPr>
                        <a:t>1.0703</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9269008"/>
                  </a:ext>
                </a:extLst>
              </a:tr>
              <a:tr h="243880">
                <a:tc>
                  <a:txBody>
                    <a:bodyPr/>
                    <a:lstStyle/>
                    <a:p>
                      <a:pPr algn="l" fontAlgn="b"/>
                      <a:r>
                        <a:rPr lang="en-US" sz="1600" i="0" u="none" strike="noStrike" dirty="0">
                          <a:effectLst/>
                        </a:rPr>
                        <a:t>Manufacturing</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0" u="none" strike="noStrike">
                          <a:effectLst/>
                        </a:rPr>
                        <a:t> ₹   7,507 </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0" u="none" strike="noStrike" dirty="0">
                          <a:effectLst/>
                        </a:rPr>
                        <a:t>11.33%</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0" u="none" strike="noStrike">
                          <a:effectLst/>
                        </a:rPr>
                        <a:t>1.0377</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2559313"/>
                  </a:ext>
                </a:extLst>
              </a:tr>
              <a:tr h="243880">
                <a:tc>
                  <a:txBody>
                    <a:bodyPr/>
                    <a:lstStyle/>
                    <a:p>
                      <a:pPr algn="l" fontAlgn="b"/>
                      <a:r>
                        <a:rPr lang="en-US" sz="1600" i="0" u="none" strike="noStrike" dirty="0">
                          <a:effectLst/>
                        </a:rPr>
                        <a:t>Energy</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0" u="none" strike="noStrike" dirty="0">
                          <a:effectLst/>
                        </a:rPr>
                        <a:t> ₹ 15,430 </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0" u="none" strike="noStrike" dirty="0">
                          <a:effectLst/>
                        </a:rPr>
                        <a:t>23.28%</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0" u="none" strike="noStrike" dirty="0">
                          <a:effectLst/>
                        </a:rPr>
                        <a:t>0.9133</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7561659"/>
                  </a:ext>
                </a:extLst>
              </a:tr>
              <a:tr h="243880">
                <a:tc>
                  <a:txBody>
                    <a:bodyPr/>
                    <a:lstStyle/>
                    <a:p>
                      <a:pPr algn="l" fontAlgn="b"/>
                      <a:r>
                        <a:rPr lang="en-US" sz="1600" i="0" u="none" strike="noStrike" dirty="0">
                          <a:effectLst/>
                        </a:rPr>
                        <a:t>Retail</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0" u="none" strike="noStrike" dirty="0">
                          <a:effectLst/>
                        </a:rPr>
                        <a:t> ₹ 11,225 </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0" u="none" strike="noStrike">
                          <a:effectLst/>
                        </a:rPr>
                        <a:t>16.94%</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0" u="none" strike="noStrike" dirty="0">
                          <a:effectLst/>
                        </a:rPr>
                        <a:t>0.6958</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490927"/>
                  </a:ext>
                </a:extLst>
              </a:tr>
              <a:tr h="243880">
                <a:tc>
                  <a:txBody>
                    <a:bodyPr/>
                    <a:lstStyle/>
                    <a:p>
                      <a:pPr algn="l" fontAlgn="b"/>
                      <a:r>
                        <a:rPr lang="en-US" sz="1600" i="0" u="none" strike="noStrike" dirty="0">
                          <a:effectLst/>
                        </a:rPr>
                        <a:t>Healthcare</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0" u="none" strike="noStrike" dirty="0">
                          <a:effectLst/>
                        </a:rPr>
                        <a:t> ₹   8,437 </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0" u="none" strike="noStrike" dirty="0">
                          <a:effectLst/>
                        </a:rPr>
                        <a:t>12.73%</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0" u="none" strike="noStrike" dirty="0">
                          <a:effectLst/>
                        </a:rPr>
                        <a:t>0.7202</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2451935"/>
                  </a:ext>
                </a:extLst>
              </a:tr>
              <a:tr h="243880">
                <a:tc>
                  <a:txBody>
                    <a:bodyPr/>
                    <a:lstStyle/>
                    <a:p>
                      <a:pPr algn="l" fontAlgn="b"/>
                      <a:r>
                        <a:rPr lang="en-US" sz="1600" i="0" u="none" strike="noStrike" dirty="0">
                          <a:effectLst/>
                        </a:rPr>
                        <a:t>Hi-tech</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0" u="none" strike="noStrike">
                          <a:effectLst/>
                        </a:rPr>
                        <a:t> ₹   5,122 </a:t>
                      </a:r>
                      <a:endParaRPr lang="en-US" sz="16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0" u="none" strike="noStrike" dirty="0">
                          <a:effectLst/>
                        </a:rPr>
                        <a:t>7.73%</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0" u="none" strike="noStrike" dirty="0">
                          <a:effectLst/>
                        </a:rPr>
                        <a:t>0.8837</a:t>
                      </a:r>
                      <a:endParaRPr lang="en-US" sz="16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718766"/>
                  </a:ext>
                </a:extLst>
              </a:tr>
              <a:tr h="243880">
                <a:tc>
                  <a:txBody>
                    <a:bodyPr/>
                    <a:lstStyle/>
                    <a:p>
                      <a:pPr algn="l" fontAlgn="b"/>
                      <a:r>
                        <a:rPr lang="en-US" sz="1600" b="1" i="0" u="none" strike="noStrike" dirty="0">
                          <a:effectLst/>
                        </a:rPr>
                        <a:t>Company</a:t>
                      </a:r>
                      <a:endParaRPr lang="en-US" sz="16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effectLst/>
                        </a:rPr>
                        <a:t> ₹ 66,276 </a:t>
                      </a:r>
                      <a:endParaRPr lang="en-US" sz="16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effectLst/>
                        </a:rPr>
                        <a:t> </a:t>
                      </a:r>
                      <a:endParaRPr lang="en-US" sz="16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effectLst/>
                        </a:rPr>
                        <a:t>0.9076</a:t>
                      </a:r>
                      <a:endParaRPr lang="en-US" sz="1600" b="1"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8823391"/>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AD22B37B-ACF6-764D-92D1-2CDCFC76957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Myths about beta</a:t>
            </a:r>
          </a:p>
        </p:txBody>
      </p:sp>
      <p:sp>
        <p:nvSpPr>
          <p:cNvPr id="3" name="Content Placeholder 2">
            <a:extLst>
              <a:ext uri="{FF2B5EF4-FFF2-40B4-BE49-F238E27FC236}">
                <a16:creationId xmlns:a16="http://schemas.microsoft.com/office/drawing/2014/main" id="{211434A6-8F95-7140-B038-71ACA110DFE9}"/>
              </a:ext>
            </a:extLst>
          </p:cNvPr>
          <p:cNvSpPr>
            <a:spLocks noGrp="1"/>
          </p:cNvSpPr>
          <p:nvPr>
            <p:ph sz="quarter" idx="1"/>
          </p:nvPr>
        </p:nvSpPr>
        <p:spPr>
          <a:xfrm>
            <a:off x="612775" y="1600200"/>
            <a:ext cx="8153400" cy="4495800"/>
          </a:xfrm>
        </p:spPr>
        <p:txBody>
          <a:bodyPr rtlCol="0">
            <a:normAutofit fontScale="85000" lnSpcReduction="20000"/>
          </a:bodyPr>
          <a:lstStyle/>
          <a:p>
            <a:pPr eaLnBrk="1" fontAlgn="auto" hangingPunct="1">
              <a:spcAft>
                <a:spcPts val="0"/>
              </a:spcAft>
              <a:buFont typeface="Arial"/>
              <a:buChar char="•"/>
              <a:defRPr/>
            </a:pPr>
            <a:r>
              <a:rPr lang="en-US" u="sng" dirty="0">
                <a:ea typeface="+mn-ea"/>
                <a:cs typeface="+mn-cs"/>
              </a:rPr>
              <a:t>Beta is a measure of overall risk</a:t>
            </a:r>
            <a:r>
              <a:rPr lang="en-US" dirty="0">
                <a:ea typeface="+mn-ea"/>
                <a:cs typeface="+mn-cs"/>
              </a:rPr>
              <a:t>: It is not. It measures only exposure to macro or market risk. Thus, volatile investments can have low betas, if the bulk of their risk is specific to the investment.</a:t>
            </a:r>
          </a:p>
          <a:p>
            <a:pPr eaLnBrk="1" fontAlgn="auto" hangingPunct="1">
              <a:spcAft>
                <a:spcPts val="0"/>
              </a:spcAft>
              <a:buFont typeface="Arial"/>
              <a:buChar char="•"/>
              <a:defRPr/>
            </a:pPr>
            <a:r>
              <a:rPr lang="en-US" u="sng" dirty="0">
                <a:ea typeface="+mn-ea"/>
                <a:cs typeface="+mn-cs"/>
              </a:rPr>
              <a:t>Beta is a statistical measure</a:t>
            </a:r>
            <a:r>
              <a:rPr lang="en-US" dirty="0">
                <a:ea typeface="+mn-ea"/>
                <a:cs typeface="+mn-cs"/>
              </a:rPr>
              <a:t>: While betas might be estimated from regressions, they are determined by three fundamental decisions that a firm makes: the business it is in, its fixed cost structure and its financial leverage.</a:t>
            </a:r>
          </a:p>
          <a:p>
            <a:pPr eaLnBrk="1" fontAlgn="auto" hangingPunct="1">
              <a:spcAft>
                <a:spcPts val="0"/>
              </a:spcAft>
              <a:buFont typeface="Arial"/>
              <a:buChar char="•"/>
              <a:defRPr/>
            </a:pPr>
            <a:r>
              <a:rPr lang="en-US" u="sng" dirty="0">
                <a:ea typeface="+mn-ea"/>
                <a:cs typeface="+mn-cs"/>
              </a:rPr>
              <a:t>Beta is a fact: </a:t>
            </a:r>
            <a:r>
              <a:rPr lang="en-US" dirty="0">
                <a:ea typeface="+mn-ea"/>
                <a:cs typeface="+mn-cs"/>
              </a:rPr>
              <a:t>It is not. It is an estimate and a single regression beta can have a very high standard error.</a:t>
            </a:r>
          </a:p>
          <a:p>
            <a:pPr eaLnBrk="1" fontAlgn="auto" hangingPunct="1">
              <a:spcAft>
                <a:spcPts val="0"/>
              </a:spcAft>
              <a:buFont typeface="Arial"/>
              <a:buChar char="•"/>
              <a:defRPr/>
            </a:pPr>
            <a:r>
              <a:rPr lang="en-US" u="sng" dirty="0">
                <a:ea typeface="+mn-ea"/>
                <a:cs typeface="+mn-cs"/>
              </a:rPr>
              <a:t>Beta measures investment quality: </a:t>
            </a:r>
            <a:r>
              <a:rPr lang="en-US" dirty="0">
                <a:ea typeface="+mn-ea"/>
                <a:cs typeface="+mn-cs"/>
              </a:rPr>
              <a:t>It does not. It measures investment risk. Thus, you can have a great investment with a low beta, an average beta or a high beta.</a:t>
            </a:r>
          </a:p>
          <a:p>
            <a:pPr eaLnBrk="1" fontAlgn="auto" hangingPunct="1">
              <a:spcAft>
                <a:spcPts val="0"/>
              </a:spcAft>
              <a:buFont typeface="Arial"/>
              <a:buChar char="•"/>
              <a:defRPr/>
            </a:pPr>
            <a:endParaRPr lang="en-US" dirty="0">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1C90B73A-8B32-1947-AAFC-A0FDC9763A6B}"/>
              </a:ext>
            </a:extLst>
          </p:cNvPr>
          <p:cNvSpPr>
            <a:spLocks noGrp="1"/>
          </p:cNvSpPr>
          <p:nvPr>
            <p:ph type="title"/>
          </p:nvPr>
        </p:nvSpPr>
        <p:spPr/>
        <p:txBody>
          <a:bodyPr/>
          <a:lstStyle/>
          <a:p>
            <a:r>
              <a:rPr lang="en-US" altLang="en-US">
                <a:ea typeface="ＭＳ Ｐゴシック" panose="020B0600070205080204" pitchFamily="34" charset="-128"/>
              </a:rPr>
              <a:t>b. The Arbitrage Pricing Model</a:t>
            </a:r>
          </a:p>
        </p:txBody>
      </p:sp>
      <p:sp>
        <p:nvSpPr>
          <p:cNvPr id="3" name="Content Placeholder 2">
            <a:extLst>
              <a:ext uri="{FF2B5EF4-FFF2-40B4-BE49-F238E27FC236}">
                <a16:creationId xmlns:a16="http://schemas.microsoft.com/office/drawing/2014/main" id="{523D2A6C-E4FF-BA43-9E73-886C0F33EE93}"/>
              </a:ext>
            </a:extLst>
          </p:cNvPr>
          <p:cNvSpPr>
            <a:spLocks noGrp="1"/>
          </p:cNvSpPr>
          <p:nvPr>
            <p:ph sz="quarter" idx="1"/>
          </p:nvPr>
        </p:nvSpPr>
        <p:spPr>
          <a:xfrm>
            <a:off x="609600" y="1589088"/>
            <a:ext cx="3886200" cy="4572000"/>
          </a:xfrm>
        </p:spPr>
        <p:txBody>
          <a:bodyPr>
            <a:normAutofit fontScale="62500" lnSpcReduction="20000"/>
          </a:bodyPr>
          <a:lstStyle/>
          <a:p>
            <a:pPr marL="0" indent="0">
              <a:buFont typeface="Wingdings" pitchFamily="2" charset="2"/>
              <a:buNone/>
              <a:defRPr/>
            </a:pPr>
            <a:r>
              <a:rPr lang="en-US" b="1" dirty="0"/>
              <a:t>Building Blocks</a:t>
            </a:r>
          </a:p>
          <a:p>
            <a:pPr>
              <a:buFont typeface="Arial" panose="020B0604020202020204" pitchFamily="34" charset="0"/>
              <a:buChar char="•"/>
              <a:defRPr/>
            </a:pPr>
            <a:r>
              <a:rPr lang="en-US" sz="3400" dirty="0"/>
              <a:t>We live in a mean variance world, trading expected returns (good) for standard deviation (bad).</a:t>
            </a:r>
          </a:p>
          <a:p>
            <a:pPr>
              <a:buFont typeface="Arial" panose="020B0604020202020204" pitchFamily="34" charset="0"/>
              <a:buChar char="•"/>
              <a:defRPr/>
            </a:pPr>
            <a:r>
              <a:rPr lang="en-US" sz="3400" dirty="0"/>
              <a:t>There are no transactions costs. You can trade freely, without brokerage costs or bid-ask spreads.</a:t>
            </a:r>
          </a:p>
          <a:p>
            <a:pPr>
              <a:buFont typeface="Arial" panose="020B0604020202020204" pitchFamily="34" charset="0"/>
              <a:buChar char="•"/>
              <a:defRPr/>
            </a:pPr>
            <a:r>
              <a:rPr lang="en-US" sz="3400" dirty="0"/>
              <a:t>There is no private information, i.e., we all share the same information set.</a:t>
            </a:r>
          </a:p>
          <a:p>
            <a:pPr>
              <a:buFont typeface="Arial" panose="020B0604020202020204" pitchFamily="34" charset="0"/>
              <a:buChar char="•"/>
              <a:defRPr/>
            </a:pPr>
            <a:r>
              <a:rPr lang="en-US" sz="3400" dirty="0"/>
              <a:t>There are multiple market risk factors, with individual stock exposures varying against each one.</a:t>
            </a:r>
          </a:p>
        </p:txBody>
      </p:sp>
      <p:sp>
        <p:nvSpPr>
          <p:cNvPr id="4" name="Content Placeholder 3">
            <a:extLst>
              <a:ext uri="{FF2B5EF4-FFF2-40B4-BE49-F238E27FC236}">
                <a16:creationId xmlns:a16="http://schemas.microsoft.com/office/drawing/2014/main" id="{E116C795-57FC-594B-8687-70F9690BBEB8}"/>
              </a:ext>
            </a:extLst>
          </p:cNvPr>
          <p:cNvSpPr>
            <a:spLocks noGrp="1"/>
          </p:cNvSpPr>
          <p:nvPr>
            <p:ph sz="quarter" idx="2"/>
          </p:nvPr>
        </p:nvSpPr>
        <p:spPr>
          <a:xfrm>
            <a:off x="4845050" y="1589088"/>
            <a:ext cx="3886200" cy="4572000"/>
          </a:xfrm>
        </p:spPr>
        <p:txBody>
          <a:bodyPr>
            <a:normAutofit fontScale="62500" lnSpcReduction="20000"/>
          </a:bodyPr>
          <a:lstStyle/>
          <a:p>
            <a:pPr marL="0" indent="0">
              <a:buFont typeface="Wingdings" pitchFamily="2" charset="2"/>
              <a:buNone/>
              <a:defRPr/>
            </a:pPr>
            <a:r>
              <a:rPr lang="en-US" b="1" dirty="0"/>
              <a:t>Implications</a:t>
            </a:r>
          </a:p>
          <a:p>
            <a:pPr>
              <a:buFont typeface="Arial" panose="020B0604020202020204" pitchFamily="34" charset="0"/>
              <a:buChar char="•"/>
              <a:defRPr/>
            </a:pPr>
            <a:r>
              <a:rPr lang="en-US" dirty="0"/>
              <a:t>The risk of an asset comes from its exposure to different market risk factors. </a:t>
            </a:r>
          </a:p>
          <a:p>
            <a:pPr>
              <a:buFont typeface="Arial" panose="020B0604020202020204" pitchFamily="34" charset="0"/>
              <a:buChar char="•"/>
              <a:defRPr/>
            </a:pPr>
            <a:r>
              <a:rPr lang="en-US" dirty="0"/>
              <a:t>Analyzing past stock returns (factor analysis) should tell us how many market risk factors there are in those returns and individual stock exposures against each one..</a:t>
            </a:r>
          </a:p>
          <a:p>
            <a:pPr>
              <a:buFont typeface="Arial" panose="020B0604020202020204" pitchFamily="34" charset="0"/>
              <a:buChar char="•"/>
              <a:defRPr/>
            </a:pPr>
            <a:r>
              <a:rPr lang="en-US" dirty="0"/>
              <a:t>The expected return on an asset then can be written as a function of its betas against each market risk factor and the risk premiums associated with each:</a:t>
            </a:r>
          </a:p>
        </p:txBody>
      </p:sp>
      <p:pic>
        <p:nvPicPr>
          <p:cNvPr id="50180" name="Picture 4">
            <a:extLst>
              <a:ext uri="{FF2B5EF4-FFF2-40B4-BE49-F238E27FC236}">
                <a16:creationId xmlns:a16="http://schemas.microsoft.com/office/drawing/2014/main" id="{B91A9005-024D-1245-AE2B-4F42621F93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2250" y="5132388"/>
            <a:ext cx="323215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a:extLst>
              <a:ext uri="{FF2B5EF4-FFF2-40B4-BE49-F238E27FC236}">
                <a16:creationId xmlns:a16="http://schemas.microsoft.com/office/drawing/2014/main" id="{7ECFA8B3-003B-4040-A675-FFC3CDB5654E}"/>
              </a:ext>
            </a:extLst>
          </p:cNvPr>
          <p:cNvSpPr>
            <a:spLocks noGrp="1"/>
          </p:cNvSpPr>
          <p:nvPr>
            <p:ph type="title"/>
          </p:nvPr>
        </p:nvSpPr>
        <p:spPr/>
        <p:txBody>
          <a:bodyPr/>
          <a:lstStyle/>
          <a:p>
            <a:r>
              <a:rPr lang="en-US" altLang="en-US">
                <a:ea typeface="ＭＳ Ｐゴシック" panose="020B0600070205080204" pitchFamily="34" charset="-128"/>
              </a:rPr>
              <a:t>c. The Multi-factor Model</a:t>
            </a:r>
          </a:p>
        </p:txBody>
      </p:sp>
      <p:sp>
        <p:nvSpPr>
          <p:cNvPr id="3" name="Content Placeholder 2">
            <a:extLst>
              <a:ext uri="{FF2B5EF4-FFF2-40B4-BE49-F238E27FC236}">
                <a16:creationId xmlns:a16="http://schemas.microsoft.com/office/drawing/2014/main" id="{523D2A6C-E4FF-BA43-9E73-886C0F33EE93}"/>
              </a:ext>
            </a:extLst>
          </p:cNvPr>
          <p:cNvSpPr>
            <a:spLocks noGrp="1"/>
          </p:cNvSpPr>
          <p:nvPr>
            <p:ph sz="quarter" idx="1"/>
          </p:nvPr>
        </p:nvSpPr>
        <p:spPr>
          <a:xfrm>
            <a:off x="609600" y="1589088"/>
            <a:ext cx="3886200" cy="4572000"/>
          </a:xfrm>
        </p:spPr>
        <p:txBody>
          <a:bodyPr>
            <a:normAutofit fontScale="62500" lnSpcReduction="20000"/>
          </a:bodyPr>
          <a:lstStyle/>
          <a:p>
            <a:pPr marL="0" indent="0">
              <a:buFont typeface="Wingdings" pitchFamily="2" charset="2"/>
              <a:buNone/>
              <a:defRPr/>
            </a:pPr>
            <a:r>
              <a:rPr lang="en-US" b="1" dirty="0"/>
              <a:t>Building Blocks</a:t>
            </a:r>
          </a:p>
          <a:p>
            <a:pPr>
              <a:buFont typeface="Arial" panose="020B0604020202020204" pitchFamily="34" charset="0"/>
              <a:buChar char="•"/>
              <a:defRPr/>
            </a:pPr>
            <a:r>
              <a:rPr lang="en-US" sz="3400" dirty="0"/>
              <a:t>We live in a mean variance world, trading expected returns (good) for standard deviation (bad).</a:t>
            </a:r>
          </a:p>
          <a:p>
            <a:pPr>
              <a:buFont typeface="Arial" panose="020B0604020202020204" pitchFamily="34" charset="0"/>
              <a:buChar char="•"/>
              <a:defRPr/>
            </a:pPr>
            <a:r>
              <a:rPr lang="en-US" sz="3400" dirty="0"/>
              <a:t>There are no transactions costs. You can trade freely, without brokerage costs or bid-ask spreads.</a:t>
            </a:r>
          </a:p>
          <a:p>
            <a:pPr>
              <a:buFont typeface="Arial" panose="020B0604020202020204" pitchFamily="34" charset="0"/>
              <a:buChar char="•"/>
              <a:defRPr/>
            </a:pPr>
            <a:r>
              <a:rPr lang="en-US" sz="3400" dirty="0"/>
              <a:t>There is no private information, i.e., we all share the same information set.</a:t>
            </a:r>
          </a:p>
          <a:p>
            <a:pPr>
              <a:buFont typeface="Arial" panose="020B0604020202020204" pitchFamily="34" charset="0"/>
              <a:buChar char="•"/>
              <a:defRPr/>
            </a:pPr>
            <a:r>
              <a:rPr lang="en-US" sz="3400" dirty="0"/>
              <a:t>There are multiple macroeconomic risk factors that are the source of market risk.</a:t>
            </a:r>
          </a:p>
        </p:txBody>
      </p:sp>
      <p:sp>
        <p:nvSpPr>
          <p:cNvPr id="4" name="Content Placeholder 3">
            <a:extLst>
              <a:ext uri="{FF2B5EF4-FFF2-40B4-BE49-F238E27FC236}">
                <a16:creationId xmlns:a16="http://schemas.microsoft.com/office/drawing/2014/main" id="{E116C795-57FC-594B-8687-70F9690BBEB8}"/>
              </a:ext>
            </a:extLst>
          </p:cNvPr>
          <p:cNvSpPr>
            <a:spLocks noGrp="1"/>
          </p:cNvSpPr>
          <p:nvPr>
            <p:ph sz="quarter" idx="2"/>
          </p:nvPr>
        </p:nvSpPr>
        <p:spPr>
          <a:xfrm>
            <a:off x="4845050" y="1589088"/>
            <a:ext cx="3886200" cy="4572000"/>
          </a:xfrm>
        </p:spPr>
        <p:txBody>
          <a:bodyPr>
            <a:normAutofit fontScale="62500" lnSpcReduction="20000"/>
          </a:bodyPr>
          <a:lstStyle/>
          <a:p>
            <a:pPr marL="0" indent="0">
              <a:buFont typeface="Wingdings" pitchFamily="2" charset="2"/>
              <a:buNone/>
              <a:defRPr/>
            </a:pPr>
            <a:r>
              <a:rPr lang="en-US" b="1" dirty="0"/>
              <a:t>Implications</a:t>
            </a:r>
          </a:p>
          <a:p>
            <a:pPr>
              <a:buFont typeface="Arial" panose="020B0604020202020204" pitchFamily="34" charset="0"/>
              <a:buChar char="•"/>
              <a:defRPr/>
            </a:pPr>
            <a:r>
              <a:rPr lang="en-US" dirty="0"/>
              <a:t>The risk of an asset comes from its exposure to macroeconomic risk factors.</a:t>
            </a:r>
          </a:p>
          <a:p>
            <a:pPr>
              <a:buFont typeface="Arial" panose="020B0604020202020204" pitchFamily="34" charset="0"/>
              <a:buChar char="•"/>
              <a:defRPr/>
            </a:pPr>
            <a:r>
              <a:rPr lang="en-US" dirty="0"/>
              <a:t>Looking at past returns for individual stocks against macro economic variables should yield estimates of betas against each one.</a:t>
            </a:r>
          </a:p>
          <a:p>
            <a:pPr>
              <a:buFont typeface="Arial" panose="020B0604020202020204" pitchFamily="34" charset="0"/>
              <a:buChar char="•"/>
              <a:defRPr/>
            </a:pPr>
            <a:r>
              <a:rPr lang="en-US" dirty="0"/>
              <a:t>The expected return on an asset then can be written as a function of its betas against each macroeconomic risk factor and the risk premiums associated with each:</a:t>
            </a:r>
          </a:p>
        </p:txBody>
      </p:sp>
      <p:pic>
        <p:nvPicPr>
          <p:cNvPr id="51204" name="Picture 4">
            <a:extLst>
              <a:ext uri="{FF2B5EF4-FFF2-40B4-BE49-F238E27FC236}">
                <a16:creationId xmlns:a16="http://schemas.microsoft.com/office/drawing/2014/main" id="{D46CF3F8-F679-1046-BDD8-F9D598977B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2250" y="5132388"/>
            <a:ext cx="3232150"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E262B5A6-46B8-4B42-8647-05CFE4C8288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Alternative models of Equity Risk</a:t>
            </a:r>
          </a:p>
        </p:txBody>
      </p:sp>
      <p:sp>
        <p:nvSpPr>
          <p:cNvPr id="29698" name="Content Placeholder 2">
            <a:extLst>
              <a:ext uri="{FF2B5EF4-FFF2-40B4-BE49-F238E27FC236}">
                <a16:creationId xmlns:a16="http://schemas.microsoft.com/office/drawing/2014/main" id="{1F5BB051-1FBF-FA49-97F8-351AB880234D}"/>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There are many who find theory based models of equity risk lacking because</a:t>
            </a:r>
          </a:p>
          <a:p>
            <a:pPr lvl="1" eaLnBrk="1" hangingPunct="1">
              <a:lnSpc>
                <a:spcPct val="80000"/>
              </a:lnSpc>
            </a:pPr>
            <a:r>
              <a:rPr lang="en-US" altLang="en-US" sz="2000">
                <a:ea typeface="ＭＳ Ｐゴシック" panose="020B0600070205080204" pitchFamily="34" charset="-128"/>
              </a:rPr>
              <a:t>They look at both upside and downside volatility (it is only the latter that investors don</a:t>
            </a:r>
            <a:r>
              <a:rPr lang="fr-FR" altLang="en-US" sz="2000">
                <a:ea typeface="ＭＳ Ｐゴシック" panose="020B0600070205080204" pitchFamily="34" charset="-128"/>
              </a:rPr>
              <a:t>’</a:t>
            </a:r>
            <a:r>
              <a:rPr lang="en-US" altLang="ja-JP" sz="2000">
                <a:ea typeface="ＭＳ Ｐゴシック" panose="020B0600070205080204" pitchFamily="34" charset="-128"/>
              </a:rPr>
              <a:t>t like)</a:t>
            </a:r>
          </a:p>
          <a:p>
            <a:pPr lvl="1" eaLnBrk="1" hangingPunct="1">
              <a:lnSpc>
                <a:spcPct val="80000"/>
              </a:lnSpc>
            </a:pPr>
            <a:r>
              <a:rPr lang="en-US" altLang="en-US" sz="2000">
                <a:ea typeface="ＭＳ Ｐゴシック" panose="020B0600070205080204" pitchFamily="34" charset="-128"/>
              </a:rPr>
              <a:t>They are based upon market prices rather than fundamentals</a:t>
            </a:r>
          </a:p>
          <a:p>
            <a:pPr lvl="1" eaLnBrk="1" hangingPunct="1">
              <a:lnSpc>
                <a:spcPct val="80000"/>
              </a:lnSpc>
            </a:pPr>
            <a:r>
              <a:rPr lang="en-US" altLang="en-US" sz="2000">
                <a:ea typeface="ＭＳ Ｐゴシック" panose="020B0600070205080204" pitchFamily="34" charset="-128"/>
              </a:rPr>
              <a:t>They break risk down into diversifiable and non-diversifiable components, a break down that may have no relevance if you are only minimally diversified.</a:t>
            </a:r>
          </a:p>
          <a:p>
            <a:pPr eaLnBrk="1" hangingPunct="1">
              <a:lnSpc>
                <a:spcPct val="80000"/>
              </a:lnSpc>
            </a:pPr>
            <a:r>
              <a:rPr lang="en-US" altLang="en-US" sz="2200">
                <a:ea typeface="ＭＳ Ｐゴシック" panose="020B0600070205080204" pitchFamily="34" charset="-128"/>
              </a:rPr>
              <a:t>The alternative models for equity risk can broadly be classified as</a:t>
            </a:r>
          </a:p>
          <a:p>
            <a:pPr lvl="1" eaLnBrk="1" hangingPunct="1">
              <a:lnSpc>
                <a:spcPct val="80000"/>
              </a:lnSpc>
            </a:pPr>
            <a:r>
              <a:rPr lang="en-US" altLang="en-US" sz="2000">
                <a:ea typeface="ＭＳ Ｐゴシック" panose="020B0600070205080204" pitchFamily="34" charset="-128"/>
              </a:rPr>
              <a:t>Models that are based upon accounting statements</a:t>
            </a:r>
          </a:p>
          <a:p>
            <a:pPr lvl="1" eaLnBrk="1" hangingPunct="1">
              <a:lnSpc>
                <a:spcPct val="80000"/>
              </a:lnSpc>
            </a:pPr>
            <a:r>
              <a:rPr lang="en-US" altLang="en-US" sz="2000">
                <a:ea typeface="ＭＳ Ｐゴシック" panose="020B0600070205080204" pitchFamily="34" charset="-128"/>
              </a:rPr>
              <a:t>Proxy models (where something else stands in for risk)</a:t>
            </a:r>
          </a:p>
          <a:p>
            <a:pPr lvl="1" eaLnBrk="1" hangingPunct="1">
              <a:lnSpc>
                <a:spcPct val="80000"/>
              </a:lnSpc>
            </a:pPr>
            <a:r>
              <a:rPr lang="en-US" altLang="en-US" sz="2000">
                <a:ea typeface="ＭＳ Ｐゴシック" panose="020B0600070205080204" pitchFamily="34" charset="-128"/>
              </a:rPr>
              <a:t>Market implied measures of risk</a:t>
            </a:r>
          </a:p>
          <a:p>
            <a:pPr lvl="1" eaLnBrk="1" hangingPunct="1">
              <a:lnSpc>
                <a:spcPct val="80000"/>
              </a:lnSpc>
            </a:pPr>
            <a:r>
              <a:rPr lang="en-US" altLang="en-US" sz="2000">
                <a:ea typeface="ＭＳ Ｐゴシック" panose="020B0600070205080204" pitchFamily="34" charset="-128"/>
              </a:rPr>
              <a:t>Risk adjusted earnings/ cash flows</a:t>
            </a:r>
          </a:p>
          <a:p>
            <a:pPr lvl="1" eaLnBrk="1" hangingPunct="1">
              <a:lnSpc>
                <a:spcPct val="80000"/>
              </a:lnSpc>
            </a:pPr>
            <a:r>
              <a:rPr lang="en-US" altLang="en-US" sz="2000">
                <a:ea typeface="ＭＳ Ｐゴシック" panose="020B0600070205080204" pitchFamily="34" charset="-128"/>
              </a:rPr>
              <a:t>Margin of Safety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C3C9AE8D-83CD-9349-9FA4-3F38AF58A39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 Accounting based risk measures</a:t>
            </a:r>
          </a:p>
        </p:txBody>
      </p:sp>
      <p:sp>
        <p:nvSpPr>
          <p:cNvPr id="30722" name="Content Placeholder 2">
            <a:extLst>
              <a:ext uri="{FF2B5EF4-FFF2-40B4-BE49-F238E27FC236}">
                <a16:creationId xmlns:a16="http://schemas.microsoft.com/office/drawing/2014/main" id="{137DBFF5-B2FD-3547-B5AF-9691B200698E}"/>
              </a:ext>
            </a:extLst>
          </p:cNvPr>
          <p:cNvSpPr>
            <a:spLocks noGrp="1"/>
          </p:cNvSpPr>
          <p:nvPr>
            <p:ph sz="quarter" idx="1"/>
          </p:nvPr>
        </p:nvSpPr>
        <p:spPr>
          <a:xfrm>
            <a:off x="612775" y="1600200"/>
            <a:ext cx="8153400" cy="4495800"/>
          </a:xfrm>
        </p:spPr>
        <p:txBody>
          <a:bodyPr/>
          <a:lstStyle/>
          <a:p>
            <a:pPr eaLnBrk="1" hangingPunct="1">
              <a:lnSpc>
                <a:spcPct val="70000"/>
              </a:lnSpc>
            </a:pPr>
            <a:r>
              <a:rPr lang="en-US" altLang="en-US" sz="2500" i="1">
                <a:latin typeface="Times" pitchFamily="2" charset="0"/>
                <a:ea typeface="ＭＳ Ｐゴシック" panose="020B0600070205080204" pitchFamily="34" charset="-128"/>
              </a:rPr>
              <a:t>Accounting Ratio: </a:t>
            </a:r>
            <a:r>
              <a:rPr lang="en-US" altLang="en-US" sz="2500">
                <a:latin typeface="Times" pitchFamily="2" charset="0"/>
                <a:ea typeface="ＭＳ Ｐゴシック" panose="020B0600070205080204" pitchFamily="34" charset="-128"/>
              </a:rPr>
              <a:t>You can use an accounting ratio as your measure of risk. Here are some choices:</a:t>
            </a:r>
          </a:p>
          <a:p>
            <a:pPr lvl="1" eaLnBrk="1" hangingPunct="1">
              <a:lnSpc>
                <a:spcPct val="70000"/>
              </a:lnSpc>
            </a:pPr>
            <a:r>
              <a:rPr lang="en-US" altLang="en-US" sz="2100">
                <a:latin typeface="Times" pitchFamily="2" charset="0"/>
                <a:ea typeface="ＭＳ Ｐゴシック" panose="020B0600070205080204" pitchFamily="34" charset="-128"/>
              </a:rPr>
              <a:t>Debt risk: If you start with the presumption that companies that are more indebted are riskier than firms that are not, you can use the debt ratio (debt as a percent of overall capital or as a percent of equity) as your risk measure.</a:t>
            </a:r>
          </a:p>
          <a:p>
            <a:pPr lvl="1" eaLnBrk="1" hangingPunct="1">
              <a:lnSpc>
                <a:spcPct val="70000"/>
              </a:lnSpc>
            </a:pPr>
            <a:r>
              <a:rPr lang="en-US" altLang="en-US" sz="2100">
                <a:latin typeface="Times" pitchFamily="2" charset="0"/>
                <a:ea typeface="ＭＳ Ｐゴシック" panose="020B0600070205080204" pitchFamily="34" charset="-128"/>
              </a:rPr>
              <a:t>Earnings risk: If you assume that companies with higher earnings are safer than companies with lower earnings, you can use an accounting measure of earnings (earnings as a percent of market capitalization or as a percent of book value of equity) as your risk measure.</a:t>
            </a:r>
          </a:p>
          <a:p>
            <a:pPr eaLnBrk="1" hangingPunct="1">
              <a:lnSpc>
                <a:spcPct val="70000"/>
              </a:lnSpc>
            </a:pPr>
            <a:r>
              <a:rPr lang="en-US" altLang="en-US" sz="2500" i="1">
                <a:latin typeface="Times" pitchFamily="2" charset="0"/>
                <a:ea typeface="ＭＳ Ｐゴシック" panose="020B0600070205080204" pitchFamily="34" charset="-128"/>
              </a:rPr>
              <a:t>Compute an accounting beta</a:t>
            </a:r>
            <a:r>
              <a:rPr lang="en-US" altLang="en-US" sz="2500">
                <a:latin typeface="Times" pitchFamily="2" charset="0"/>
                <a:ea typeface="ＭＳ Ｐゴシック" panose="020B0600070205080204" pitchFamily="34" charset="-128"/>
              </a:rPr>
              <a:t>: Look at changes in accounting earnings at a firm, relative to accounting earnings for the entire market. Firms that have more stable earnings than the rest of the market or whose earnings movements have nothing to do with the rest of the market will have low accounting betas.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1C09B8A9-8039-8B48-ADC4-A055D278E8F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 Proxy Models</a:t>
            </a:r>
          </a:p>
        </p:txBody>
      </p:sp>
      <p:sp>
        <p:nvSpPr>
          <p:cNvPr id="3" name="Content Placeholder 2">
            <a:extLst>
              <a:ext uri="{FF2B5EF4-FFF2-40B4-BE49-F238E27FC236}">
                <a16:creationId xmlns:a16="http://schemas.microsoft.com/office/drawing/2014/main" id="{44DC68B4-EDFA-F740-BCD2-881A0148C214}"/>
              </a:ext>
            </a:extLst>
          </p:cNvPr>
          <p:cNvSpPr>
            <a:spLocks noGrp="1"/>
          </p:cNvSpPr>
          <p:nvPr>
            <p:ph sz="quarter" idx="1"/>
          </p:nvPr>
        </p:nvSpPr>
        <p:spPr>
          <a:xfrm>
            <a:off x="612775" y="1600200"/>
            <a:ext cx="8153400" cy="4495800"/>
          </a:xfrm>
        </p:spPr>
        <p:txBody>
          <a:bodyPr rtlCol="0">
            <a:normAutofit fontScale="77500" lnSpcReduction="20000"/>
          </a:bodyPr>
          <a:lstStyle/>
          <a:p>
            <a:pPr eaLnBrk="1" fontAlgn="auto" hangingPunct="1">
              <a:spcAft>
                <a:spcPts val="0"/>
              </a:spcAft>
              <a:buFont typeface="Arial"/>
              <a:buChar char="•"/>
              <a:defRPr/>
            </a:pPr>
            <a:r>
              <a:rPr lang="en-US" dirty="0">
                <a:ea typeface="+mn-ea"/>
                <a:cs typeface="+mn-cs"/>
              </a:rPr>
              <a:t>Look at returns on individual stocks over long periods and search for characteristics shared by companies that earn high returns. </a:t>
            </a:r>
          </a:p>
          <a:p>
            <a:pPr eaLnBrk="1" fontAlgn="auto" hangingPunct="1">
              <a:spcAft>
                <a:spcPts val="0"/>
              </a:spcAft>
              <a:buFont typeface="Arial"/>
              <a:buChar char="•"/>
              <a:defRPr/>
            </a:pPr>
            <a:r>
              <a:rPr lang="en-US" dirty="0">
                <a:ea typeface="+mn-ea"/>
                <a:cs typeface="+mn-cs"/>
              </a:rPr>
              <a:t>This approach was kicked off by </a:t>
            </a:r>
            <a:r>
              <a:rPr lang="en-US" dirty="0" err="1">
                <a:ea typeface="+mn-ea"/>
                <a:cs typeface="+mn-cs"/>
              </a:rPr>
              <a:t>Fama</a:t>
            </a:r>
            <a:r>
              <a:rPr lang="en-US" dirty="0">
                <a:ea typeface="+mn-ea"/>
                <a:cs typeface="+mn-cs"/>
              </a:rPr>
              <a:t> and French, who found that </a:t>
            </a:r>
            <a:r>
              <a:rPr lang="en-US" b="1" dirty="0">
                <a:ea typeface="+mn-ea"/>
                <a:cs typeface="+mn-cs"/>
              </a:rPr>
              <a:t>low price to book </a:t>
            </a:r>
            <a:r>
              <a:rPr lang="en-US" dirty="0">
                <a:ea typeface="+mn-ea"/>
                <a:cs typeface="+mn-cs"/>
              </a:rPr>
              <a:t>and </a:t>
            </a:r>
            <a:r>
              <a:rPr lang="en-US" b="1" dirty="0">
                <a:ea typeface="+mn-ea"/>
                <a:cs typeface="+mn-cs"/>
              </a:rPr>
              <a:t>small market cap </a:t>
            </a:r>
            <a:r>
              <a:rPr lang="en-US" dirty="0">
                <a:ea typeface="+mn-ea"/>
                <a:cs typeface="+mn-cs"/>
              </a:rPr>
              <a:t>stocks earned higher returns than the rest of the market. </a:t>
            </a:r>
          </a:p>
          <a:p>
            <a:pPr eaLnBrk="1" fontAlgn="auto" hangingPunct="1">
              <a:spcAft>
                <a:spcPts val="0"/>
              </a:spcAft>
              <a:buFont typeface="Arial"/>
              <a:buChar char="•"/>
              <a:defRPr/>
            </a:pPr>
            <a:r>
              <a:rPr lang="en-US" dirty="0">
                <a:ea typeface="+mn-ea"/>
                <a:cs typeface="+mn-cs"/>
              </a:rPr>
              <a:t>In the years since, there have been additional three additional variables that seem to be correlated with returns:</a:t>
            </a:r>
          </a:p>
          <a:p>
            <a:pPr lvl="1" eaLnBrk="1" fontAlgn="auto" hangingPunct="1">
              <a:spcAft>
                <a:spcPts val="0"/>
              </a:spcAft>
              <a:buFont typeface="Arial"/>
              <a:buChar char="–"/>
              <a:defRPr/>
            </a:pPr>
            <a:r>
              <a:rPr lang="en-US" b="1" dirty="0">
                <a:ea typeface="+mn-ea"/>
              </a:rPr>
              <a:t>Earnings momentum</a:t>
            </a:r>
            <a:r>
              <a:rPr lang="en-US" dirty="0">
                <a:ea typeface="+mn-ea"/>
              </a:rPr>
              <a:t>: Companies that have reported stronger than expected earnings growth in the past earn higher returns than the rest of the market.</a:t>
            </a:r>
          </a:p>
          <a:p>
            <a:pPr lvl="1" eaLnBrk="1" fontAlgn="auto" hangingPunct="1">
              <a:spcAft>
                <a:spcPts val="0"/>
              </a:spcAft>
              <a:buFont typeface="Arial"/>
              <a:buChar char="–"/>
              <a:defRPr/>
            </a:pPr>
            <a:r>
              <a:rPr lang="en-US" b="1" dirty="0">
                <a:ea typeface="+mn-ea"/>
              </a:rPr>
              <a:t>Price momentum</a:t>
            </a:r>
            <a:r>
              <a:rPr lang="en-US" dirty="0">
                <a:ea typeface="+mn-ea"/>
              </a:rPr>
              <a:t>: Returns are higher for stocks that have outperformed markets in recent time periods and lower for stocks that have lagged.</a:t>
            </a:r>
          </a:p>
          <a:p>
            <a:pPr lvl="1" eaLnBrk="1" fontAlgn="auto" hangingPunct="1">
              <a:spcAft>
                <a:spcPts val="0"/>
              </a:spcAft>
              <a:buFont typeface="Arial"/>
              <a:buChar char="–"/>
              <a:defRPr/>
            </a:pPr>
            <a:r>
              <a:rPr lang="en-US" b="1" dirty="0">
                <a:ea typeface="+mn-ea"/>
              </a:rPr>
              <a:t>Liquidity</a:t>
            </a:r>
            <a:r>
              <a:rPr lang="en-US" dirty="0">
                <a:ea typeface="+mn-ea"/>
              </a:rPr>
              <a:t>: Stocks that are less liquid (lower trading volume, higher bid-ask spreads) earn higher returns than more liquid stocks.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D1B8FA9C-604B-1A44-BA74-049ED8ADBF1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 Market Implied risk measures</a:t>
            </a:r>
          </a:p>
        </p:txBody>
      </p:sp>
      <p:sp>
        <p:nvSpPr>
          <p:cNvPr id="32770" name="Content Placeholder 2">
            <a:extLst>
              <a:ext uri="{FF2B5EF4-FFF2-40B4-BE49-F238E27FC236}">
                <a16:creationId xmlns:a16="http://schemas.microsoft.com/office/drawing/2014/main" id="{3BB0530F-E661-894A-B2CE-46A751E5BB62}"/>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If you can observe the price of a risky asset, and you can estimate the expected cash flows on that asset, you can back out the market’s implied “required return” for that asset.</a:t>
            </a:r>
          </a:p>
          <a:p>
            <a:pPr eaLnBrk="1" hangingPunct="1">
              <a:lnSpc>
                <a:spcPct val="80000"/>
              </a:lnSpc>
            </a:pPr>
            <a:r>
              <a:rPr lang="en-US" altLang="en-US" sz="2200">
                <a:ea typeface="ＭＳ Ｐゴシック" panose="020B0600070205080204" pitchFamily="34" charset="-128"/>
              </a:rPr>
              <a:t>With stocks, with we can used expected dividends or cash flows together with the stock price to get an expected return on the stock. </a:t>
            </a:r>
          </a:p>
          <a:p>
            <a:pPr eaLnBrk="1" hangingPunct="1">
              <a:lnSpc>
                <a:spcPct val="80000"/>
              </a:lnSpc>
            </a:pPr>
            <a:r>
              <a:rPr lang="en-US" altLang="en-US" sz="2200">
                <a:ea typeface="ＭＳ Ｐゴシック" panose="020B0600070205080204" pitchFamily="34" charset="-128"/>
              </a:rPr>
              <a:t>Here is a simple example. Assume that you have a stable dividend paying stock that is trading at $20/share, is expected to pay a dividend of $1/share next year and grow at 3% in perpetuity. You can back out the cost of equity for this company:</a:t>
            </a:r>
          </a:p>
          <a:p>
            <a:pPr eaLnBrk="1" hangingPunct="1">
              <a:lnSpc>
                <a:spcPct val="80000"/>
              </a:lnSpc>
              <a:buFont typeface="Arial" panose="020B0604020202020204" pitchFamily="34" charset="0"/>
              <a:buNone/>
            </a:pPr>
            <a:r>
              <a:rPr lang="en-US" altLang="en-US" sz="2200">
                <a:ea typeface="ＭＳ Ｐゴシック" panose="020B0600070205080204" pitchFamily="34" charset="-128"/>
              </a:rPr>
              <a:t>	Value per share = 20 = 1/ (r - .03) </a:t>
            </a:r>
          </a:p>
          <a:p>
            <a:pPr eaLnBrk="1" hangingPunct="1">
              <a:lnSpc>
                <a:spcPct val="80000"/>
              </a:lnSpc>
              <a:buFont typeface="Arial" panose="020B0604020202020204" pitchFamily="34" charset="0"/>
              <a:buNone/>
            </a:pPr>
            <a:r>
              <a:rPr lang="en-US" altLang="en-US" sz="2200">
                <a:ea typeface="ＭＳ Ｐゴシック" panose="020B0600070205080204" pitchFamily="34" charset="-128"/>
              </a:rPr>
              <a:t>	Implied expected return = r = .08 = 8%</a:t>
            </a:r>
          </a:p>
          <a:p>
            <a:pPr eaLnBrk="1" hangingPunct="1">
              <a:lnSpc>
                <a:spcPct val="80000"/>
              </a:lnSpc>
            </a:pPr>
            <a:r>
              <a:rPr lang="en-US" altLang="en-US" sz="2200">
                <a:ea typeface="ＭＳ Ｐゴシック" panose="020B0600070205080204" pitchFamily="34" charset="-128"/>
              </a:rPr>
              <a:t>This process becomes more complicated if you use cash flow based models and if there is growth, but the process remains the same.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A53EFEF0-4446-1E48-B8B0-0E21324DB8D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 Risk adjusted cash flows</a:t>
            </a:r>
          </a:p>
        </p:txBody>
      </p:sp>
      <p:sp>
        <p:nvSpPr>
          <p:cNvPr id="33794" name="Content Placeholder 2">
            <a:extLst>
              <a:ext uri="{FF2B5EF4-FFF2-40B4-BE49-F238E27FC236}">
                <a16:creationId xmlns:a16="http://schemas.microsoft.com/office/drawing/2014/main" id="{F111FDA2-9093-6F44-ACB6-850EFBE792D4}"/>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Risk adjusting the cash flows requires more than taking the expected cash flow across all scenarios, good and bad. You have to convert these expected cash flows into certainty equivalent cash flows.</a:t>
            </a:r>
          </a:p>
          <a:p>
            <a:pPr eaLnBrk="1" hangingPunct="1">
              <a:lnSpc>
                <a:spcPct val="80000"/>
              </a:lnSpc>
            </a:pPr>
            <a:r>
              <a:rPr lang="en-US" altLang="en-US" sz="2200">
                <a:ea typeface="ＭＳ Ｐゴシック" panose="020B0600070205080204" pitchFamily="34" charset="-128"/>
              </a:rPr>
              <a:t>There are two practical approaches to computing certainty equivalent cash flows. .</a:t>
            </a:r>
          </a:p>
          <a:p>
            <a:pPr lvl="1" eaLnBrk="1" hangingPunct="1">
              <a:lnSpc>
                <a:spcPct val="80000"/>
              </a:lnSpc>
            </a:pPr>
            <a:r>
              <a:rPr lang="en-US" altLang="en-US" sz="2000">
                <a:ea typeface="ＭＳ Ｐゴシック" panose="020B0600070205080204" pitchFamily="34" charset="-128"/>
              </a:rPr>
              <a:t> In the first, you consider only those cash flows from a business that are "safe" and that you can count on, when you do valuation. If you do so, and you are correct in your assessment, you don't have to risk adjust the cash flows. </a:t>
            </a:r>
          </a:p>
          <a:p>
            <a:pPr lvl="1" eaLnBrk="1" hangingPunct="1">
              <a:lnSpc>
                <a:spcPct val="80000"/>
              </a:lnSpc>
            </a:pPr>
            <a:r>
              <a:rPr lang="en-US" altLang="en-US" sz="2000">
                <a:ea typeface="ＭＳ Ｐゴシック" panose="020B0600070205080204" pitchFamily="34" charset="-128"/>
              </a:rPr>
              <a:t>The second variant is an interesting twist on dividends and a throw back to Ben Graham. To the extent that companies are reluctant to cut dividends, once they initiate them, it can be argued that the dividends paid by a company reflects its view of how much of its earnings are certain.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7F511FCE-5EC3-1049-B7F1-FB5B48C0A61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 Margin of Safety</a:t>
            </a:r>
          </a:p>
        </p:txBody>
      </p:sp>
      <p:sp>
        <p:nvSpPr>
          <p:cNvPr id="34818" name="Content Placeholder 2">
            <a:extLst>
              <a:ext uri="{FF2B5EF4-FFF2-40B4-BE49-F238E27FC236}">
                <a16:creationId xmlns:a16="http://schemas.microsoft.com/office/drawing/2014/main" id="{1D94A296-FBB2-174B-91FD-E81059422248}"/>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The "margin of safety" has a long history in value investing. While the term may have been in use prior to 1934, Graham and Dodd argued that investors should buy stocks that trade at significant discounts on value and developed screens that would yield these stocks. </a:t>
            </a:r>
          </a:p>
          <a:p>
            <a:pPr eaLnBrk="1" hangingPunct="1">
              <a:lnSpc>
                <a:spcPct val="80000"/>
              </a:lnSpc>
            </a:pPr>
            <a:r>
              <a:rPr lang="en-US" altLang="en-US" sz="2200">
                <a:ea typeface="ＭＳ Ｐゴシック" panose="020B0600070205080204" pitchFamily="34" charset="-128"/>
              </a:rPr>
              <a:t>To put into practice the margin of safety (MOS), investors have to</a:t>
            </a:r>
          </a:p>
          <a:p>
            <a:pPr lvl="1" eaLnBrk="1" hangingPunct="1">
              <a:lnSpc>
                <a:spcPct val="80000"/>
              </a:lnSpc>
            </a:pPr>
            <a:r>
              <a:rPr lang="en-US" altLang="en-US" sz="2000">
                <a:ea typeface="ＭＳ Ｐゴシック" panose="020B0600070205080204" pitchFamily="34" charset="-128"/>
              </a:rPr>
              <a:t>Screen for companies that meets good company criteria: solid management, good product and sustainable competitive advantages.</a:t>
            </a:r>
          </a:p>
          <a:p>
            <a:pPr lvl="1" eaLnBrk="1" hangingPunct="1">
              <a:lnSpc>
                <a:spcPct val="80000"/>
              </a:lnSpc>
            </a:pPr>
            <a:r>
              <a:rPr lang="en-US" altLang="en-US" sz="2000">
                <a:ea typeface="ＭＳ Ｐゴシック" panose="020B0600070205080204" pitchFamily="34" charset="-128"/>
              </a:rPr>
              <a:t>Estimate intrinsic value. Value investors use a variety of approaches in this endeavor: some use discounted cash flow, some use relative valuation and some look at book value. </a:t>
            </a:r>
          </a:p>
          <a:p>
            <a:pPr lvl="1" eaLnBrk="1" hangingPunct="1">
              <a:lnSpc>
                <a:spcPct val="80000"/>
              </a:lnSpc>
            </a:pPr>
            <a:r>
              <a:rPr lang="en-US" altLang="en-US" sz="2000">
                <a:ea typeface="ＭＳ Ｐゴシック" panose="020B0600070205080204" pitchFamily="34" charset="-128"/>
              </a:rPr>
              <a:t>The third step in the process is to compare the price to the intrinsic value and that is where the MOS comes in: with a margin of safety of 40%, you would only buy an asset if its price was more than 40% below its intrinsic value.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B032226C-0E5F-5E47-8EB2-62647B76F76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Final thoughts about equity risk</a:t>
            </a:r>
          </a:p>
        </p:txBody>
      </p:sp>
      <p:sp>
        <p:nvSpPr>
          <p:cNvPr id="35842" name="Content Placeholder 2">
            <a:extLst>
              <a:ext uri="{FF2B5EF4-FFF2-40B4-BE49-F238E27FC236}">
                <a16:creationId xmlns:a16="http://schemas.microsoft.com/office/drawing/2014/main" id="{006BAE6C-F8F8-AA40-8937-F7BFDA840C4B}"/>
              </a:ext>
            </a:extLst>
          </p:cNvPr>
          <p:cNvSpPr>
            <a:spLocks noGrp="1"/>
          </p:cNvSpPr>
          <p:nvPr>
            <p:ph sz="quarter" idx="1"/>
          </p:nvPr>
        </p:nvSpPr>
        <p:spPr>
          <a:xfrm>
            <a:off x="612775" y="1600200"/>
            <a:ext cx="8153400" cy="4495800"/>
          </a:xfrm>
        </p:spPr>
        <p:txBody>
          <a:bodyPr/>
          <a:lstStyle/>
          <a:p>
            <a:pPr marL="514350" indent="-514350" eaLnBrk="1" hangingPunct="1">
              <a:lnSpc>
                <a:spcPct val="80000"/>
              </a:lnSpc>
              <a:buFont typeface="Calibri" panose="020F0502020204030204" pitchFamily="34" charset="0"/>
              <a:buAutoNum type="arabicPeriod"/>
            </a:pPr>
            <a:r>
              <a:rPr lang="en-US" altLang="en-US" sz="2200" u="sng">
                <a:ea typeface="ＭＳ Ｐゴシック" panose="020B0600070205080204" pitchFamily="34" charset="-128"/>
              </a:rPr>
              <a:t>Explicit versus implicit</a:t>
            </a:r>
            <a:r>
              <a:rPr lang="en-US" altLang="en-US" sz="2200">
                <a:ea typeface="ＭＳ Ｐゴシック" panose="020B0600070205080204" pitchFamily="34" charset="-128"/>
              </a:rPr>
              <a:t>: There are plenty of analysts who steer away from discounted cash flow valuation and use relative valuation (multiples and comparable firms) because they are uncomfortable with measuring risk explicitly. The danger with implicit assumptions is that you can be lulled into a false sense of complacency, even as circumstances change. </a:t>
            </a:r>
          </a:p>
          <a:p>
            <a:pPr marL="514350" indent="-514350" eaLnBrk="1" hangingPunct="1">
              <a:lnSpc>
                <a:spcPct val="80000"/>
              </a:lnSpc>
              <a:buFont typeface="Calibri" panose="020F0502020204030204" pitchFamily="34" charset="0"/>
              <a:buAutoNum type="arabicPeriod"/>
            </a:pPr>
            <a:r>
              <a:rPr lang="en-US" altLang="en-US" sz="2200" u="sng">
                <a:ea typeface="ＭＳ Ｐゴシック" panose="020B0600070205080204" pitchFamily="34" charset="-128"/>
              </a:rPr>
              <a:t>Quantitative versus qualitative</a:t>
            </a:r>
            <a:r>
              <a:rPr lang="en-US" altLang="en-US" sz="2200">
                <a:ea typeface="ＭＳ Ｐゴシック" panose="020B0600070205080204" pitchFamily="34" charset="-128"/>
              </a:rPr>
              <a:t>: Analysts who use conventional risk and return models are accused of being too number oriented and not looking at qualitative factors enough. Perhaps, but the true test of whether you can do valuation is whether you can take stories that you hear about companies and convert them into numbers for the future. </a:t>
            </a:r>
          </a:p>
          <a:p>
            <a:pPr marL="514350" indent="-514350" eaLnBrk="1" hangingPunct="1">
              <a:lnSpc>
                <a:spcPct val="80000"/>
              </a:lnSpc>
              <a:buFont typeface="Calibri" panose="020F0502020204030204" pitchFamily="34" charset="0"/>
              <a:buAutoNum type="arabicPeriod"/>
            </a:pPr>
            <a:r>
              <a:rPr lang="en-US" altLang="en-US" sz="2200" u="sng">
                <a:ea typeface="ＭＳ Ｐゴシック" panose="020B0600070205080204" pitchFamily="34" charset="-128"/>
              </a:rPr>
              <a:t>Simple versus complicated</a:t>
            </a:r>
            <a:r>
              <a:rPr lang="en-US" altLang="en-US" sz="2200">
                <a:ea typeface="ＭＳ Ｐゴシック" panose="020B0600070205080204" pitchFamily="34" charset="-128"/>
              </a:rPr>
              <a:t>: Sometimes, less is more and you get your best assessments when you keep things simple. </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4652</TotalTime>
  <Pages>96</Pages>
  <Words>2633</Words>
  <Application>Microsoft Macintosh PowerPoint</Application>
  <PresentationFormat>On-screen Show (4:3)</PresentationFormat>
  <Paragraphs>232</Paragraphs>
  <Slides>21</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Times</vt:lpstr>
      <vt:lpstr>ＭＳ Ｐゴシック</vt:lpstr>
      <vt:lpstr>Arial</vt:lpstr>
      <vt:lpstr>Calibri</vt:lpstr>
      <vt:lpstr>Wingdings</vt:lpstr>
      <vt:lpstr>Wingdings 2</vt:lpstr>
      <vt:lpstr>Geneva</vt:lpstr>
      <vt:lpstr>Symbol</vt:lpstr>
      <vt:lpstr>Helvetica</vt:lpstr>
      <vt:lpstr>Basic</vt:lpstr>
      <vt:lpstr>Understanding Risk III: The risk in stocks</vt:lpstr>
      <vt:lpstr>The Risk in Equity</vt:lpstr>
      <vt:lpstr>1. The Price of Equity Risk</vt:lpstr>
      <vt:lpstr>The ubiquitous historical risk premium</vt:lpstr>
      <vt:lpstr>An Implied Equity Risk Premium</vt:lpstr>
      <vt:lpstr>The ERP: A Composite Measure</vt:lpstr>
      <vt:lpstr>II. Relative Risk</vt:lpstr>
      <vt:lpstr>I. Theory Based Models</vt:lpstr>
      <vt:lpstr>a. The Capital Asset Pricing Model</vt:lpstr>
      <vt:lpstr>The beta for a company: The standard regression</vt:lpstr>
      <vt:lpstr>The Beta for a company: A bottom up estimate</vt:lpstr>
      <vt:lpstr>Myths about beta</vt:lpstr>
      <vt:lpstr>b. The Arbitrage Pricing Model</vt:lpstr>
      <vt:lpstr>c. The Multi-factor Model</vt:lpstr>
      <vt:lpstr>II. Alternative models of Equity Risk</vt:lpstr>
      <vt:lpstr>a. Accounting based risk measures</vt:lpstr>
      <vt:lpstr>b. Proxy Models</vt:lpstr>
      <vt:lpstr>c. Market Implied risk measures</vt:lpstr>
      <vt:lpstr>d. Risk adjusted cash flows</vt:lpstr>
      <vt:lpstr>e. Margin of Safety</vt:lpstr>
      <vt:lpstr>Final thoughts about equity risk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resource allocation decision (capital budgeting)</dc:title>
  <dc:subject/>
  <dc:creator>Aswath Damodaran</dc:creator>
  <cp:keywords/>
  <dc:description/>
  <cp:lastModifiedBy>Aswath Damodaran</cp:lastModifiedBy>
  <cp:revision>101</cp:revision>
  <cp:lastPrinted>1998-12-29T16:35:57Z</cp:lastPrinted>
  <dcterms:created xsi:type="dcterms:W3CDTF">1997-11-21T18:25:44Z</dcterms:created>
  <dcterms:modified xsi:type="dcterms:W3CDTF">2019-04-28T23:03:20Z</dcterms:modified>
</cp:coreProperties>
</file>