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90" r:id="rId1"/>
  </p:sldMasterIdLst>
  <p:notesMasterIdLst>
    <p:notesMasterId r:id="rId53"/>
  </p:notesMasterIdLst>
  <p:handoutMasterIdLst>
    <p:handoutMasterId r:id="rId54"/>
  </p:handoutMasterIdLst>
  <p:sldIdLst>
    <p:sldId id="405" r:id="rId2"/>
    <p:sldId id="2705" r:id="rId3"/>
    <p:sldId id="2696" r:id="rId4"/>
    <p:sldId id="2729" r:id="rId5"/>
    <p:sldId id="2707" r:id="rId6"/>
    <p:sldId id="2716" r:id="rId7"/>
    <p:sldId id="2717" r:id="rId8"/>
    <p:sldId id="2557" r:id="rId9"/>
    <p:sldId id="2718" r:id="rId10"/>
    <p:sldId id="2719" r:id="rId11"/>
    <p:sldId id="2727" r:id="rId12"/>
    <p:sldId id="2726" r:id="rId13"/>
    <p:sldId id="2714" r:id="rId14"/>
    <p:sldId id="2728" r:id="rId15"/>
    <p:sldId id="2711" r:id="rId16"/>
    <p:sldId id="2735" r:id="rId17"/>
    <p:sldId id="2736" r:id="rId18"/>
    <p:sldId id="2737" r:id="rId19"/>
    <p:sldId id="2709" r:id="rId20"/>
    <p:sldId id="413" r:id="rId21"/>
    <p:sldId id="2715" r:id="rId22"/>
    <p:sldId id="2738" r:id="rId23"/>
    <p:sldId id="2732" r:id="rId24"/>
    <p:sldId id="392" r:id="rId25"/>
    <p:sldId id="2761" r:id="rId26"/>
    <p:sldId id="412" r:id="rId27"/>
    <p:sldId id="2742" r:id="rId28"/>
    <p:sldId id="2755" r:id="rId29"/>
    <p:sldId id="372" r:id="rId30"/>
    <p:sldId id="373" r:id="rId31"/>
    <p:sldId id="2751" r:id="rId32"/>
    <p:sldId id="375" r:id="rId33"/>
    <p:sldId id="376" r:id="rId34"/>
    <p:sldId id="2555" r:id="rId35"/>
    <p:sldId id="377" r:id="rId36"/>
    <p:sldId id="378" r:id="rId37"/>
    <p:sldId id="379" r:id="rId38"/>
    <p:sldId id="386" r:id="rId39"/>
    <p:sldId id="380" r:id="rId40"/>
    <p:sldId id="381" r:id="rId41"/>
    <p:sldId id="387" r:id="rId42"/>
    <p:sldId id="382" r:id="rId43"/>
    <p:sldId id="383" r:id="rId44"/>
    <p:sldId id="2753" r:id="rId45"/>
    <p:sldId id="2754" r:id="rId46"/>
    <p:sldId id="2556" r:id="rId47"/>
    <p:sldId id="385" r:id="rId48"/>
    <p:sldId id="388" r:id="rId49"/>
    <p:sldId id="391" r:id="rId50"/>
    <p:sldId id="389" r:id="rId51"/>
    <p:sldId id="390" r:id="rId5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37"/>
    <p:restoredTop sz="93517"/>
  </p:normalViewPr>
  <p:slideViewPr>
    <p:cSldViewPr>
      <p:cViewPr varScale="1">
        <p:scale>
          <a:sx n="122" d="100"/>
          <a:sy n="122" d="100"/>
        </p:scale>
        <p:origin x="1816"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7367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3736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24</a:t>
            </a:fld>
            <a:endParaRPr lang="en-US" altLang="en-US"/>
          </a:p>
        </p:txBody>
      </p:sp>
    </p:spTree>
    <p:extLst>
      <p:ext uri="{BB962C8B-B14F-4D97-AF65-F5344CB8AC3E}">
        <p14:creationId xmlns:p14="http://schemas.microsoft.com/office/powerpoint/2010/main" val="3184727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35</a:t>
            </a:fld>
            <a:endParaRPr lang="en-US" altLang="en-US"/>
          </a:p>
        </p:txBody>
      </p:sp>
    </p:spTree>
    <p:extLst>
      <p:ext uri="{BB962C8B-B14F-4D97-AF65-F5344CB8AC3E}">
        <p14:creationId xmlns:p14="http://schemas.microsoft.com/office/powerpoint/2010/main" val="1625605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46</a:t>
            </a:fld>
            <a:endParaRPr lang="en-US" altLang="en-US"/>
          </a:p>
        </p:txBody>
      </p:sp>
    </p:spTree>
    <p:extLst>
      <p:ext uri="{BB962C8B-B14F-4D97-AF65-F5344CB8AC3E}">
        <p14:creationId xmlns:p14="http://schemas.microsoft.com/office/powerpoint/2010/main" val="28337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47</a:t>
            </a:fld>
            <a:endParaRPr lang="en-US" altLang="en-US"/>
          </a:p>
        </p:txBody>
      </p:sp>
    </p:spTree>
    <p:extLst>
      <p:ext uri="{BB962C8B-B14F-4D97-AF65-F5344CB8AC3E}">
        <p14:creationId xmlns:p14="http://schemas.microsoft.com/office/powerpoint/2010/main" val="137123262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141680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07281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1144076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913FE882-B1F3-B841-804C-47F5F1A52C1A}" type="slidenum">
              <a:rPr lang="en-US" smtClean="0"/>
              <a:pPr>
                <a:defRPr/>
              </a:pPr>
              <a:t>‹#›</a:t>
            </a:fld>
            <a:endParaRPr lang="en-US"/>
          </a:p>
        </p:txBody>
      </p:sp>
    </p:spTree>
    <p:extLst>
      <p:ext uri="{BB962C8B-B14F-4D97-AF65-F5344CB8AC3E}">
        <p14:creationId xmlns:p14="http://schemas.microsoft.com/office/powerpoint/2010/main" val="2524008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9247292"/>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558539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1228924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730779525"/>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45505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72DD20CE-6EFA-0E4E-8849-9F692B4E9FAD}"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62054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A3AC4EA3-55AD-D845-A812-AEED6F2651D9}"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09744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94203"/>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925323202"/>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21370647"/>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Lst>
  <p:hf sldNum="0"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914400" y="1783080"/>
            <a:ext cx="6858000" cy="1371600"/>
          </a:xfrm>
        </p:spPr>
        <p:txBody>
          <a:bodyPr>
            <a:normAutofit/>
          </a:bodyPr>
          <a:lstStyle/>
          <a:p>
            <a:pPr eaLnBrk="1" fontAlgn="auto" hangingPunct="1">
              <a:spcAft>
                <a:spcPts val="0"/>
              </a:spcAft>
              <a:defRPr/>
            </a:pPr>
            <a:r>
              <a:rPr lang="en-US" dirty="0"/>
              <a:t>AI’s Winners, Losers and wannabes: Beyond buzz words!</a:t>
            </a:r>
            <a:endParaRPr lang="en-US" dirty="0">
              <a:ea typeface="+mj-ea"/>
              <a:cs typeface="+mj-cs"/>
            </a:endParaRPr>
          </a:p>
        </p:txBody>
      </p:sp>
      <p:sp>
        <p:nvSpPr>
          <p:cNvPr id="4098" name="Rectangle 3"/>
          <p:cNvSpPr>
            <a:spLocks noGrp="1" noChangeArrowheads="1"/>
          </p:cNvSpPr>
          <p:nvPr>
            <p:ph type="subTitle" idx="1"/>
          </p:nvPr>
        </p:nvSpPr>
        <p:spPr/>
        <p:txBody>
          <a:bodyPr>
            <a:normAutofit/>
          </a:bodyPr>
          <a:lstStyle/>
          <a:p>
            <a:pPr eaLnBrk="1" fontAlgn="auto" hangingPunct="1">
              <a:spcAft>
                <a:spcPts val="0"/>
              </a:spcAft>
              <a:buFont typeface="Wingdings"/>
              <a:buNone/>
              <a:defRPr/>
            </a:pPr>
            <a:r>
              <a:rPr lang="en-US" dirty="0" err="1">
                <a:ea typeface="+mn-ea"/>
                <a:cs typeface="+mn-cs"/>
              </a:rPr>
              <a:t>ChatGPT</a:t>
            </a:r>
            <a:r>
              <a:rPr lang="en-US" dirty="0">
                <a:ea typeface="+mn-ea"/>
                <a:cs typeface="+mn-cs"/>
              </a:rPr>
              <a:t> did this!</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a:bodyPr>
          <a:lstStyle/>
          <a:p>
            <a:r>
              <a:rPr lang="en-US" dirty="0"/>
              <a:t>AI: Buzz Word, World Changer or Something in the Middle?</a:t>
            </a:r>
          </a:p>
        </p:txBody>
      </p:sp>
      <p:sp>
        <p:nvSpPr>
          <p:cNvPr id="4" name="Content Placeholder 3">
            <a:extLst>
              <a:ext uri="{FF2B5EF4-FFF2-40B4-BE49-F238E27FC236}">
                <a16:creationId xmlns:a16="http://schemas.microsoft.com/office/drawing/2014/main" id="{4D26922A-CFBE-E96C-5F36-5C2DFB901ED7}"/>
              </a:ext>
            </a:extLst>
          </p:cNvPr>
          <p:cNvSpPr>
            <a:spLocks noGrp="1"/>
          </p:cNvSpPr>
          <p:nvPr>
            <p:ph idx="1"/>
          </p:nvPr>
        </p:nvSpPr>
        <p:spPr/>
        <p:txBody>
          <a:bodyPr>
            <a:normAutofit/>
          </a:bodyPr>
          <a:lstStyle/>
          <a:p>
            <a:r>
              <a:rPr lang="en-US" sz="2400" b="0" i="0" u="none" strike="noStrike" dirty="0">
                <a:solidFill>
                  <a:srgbClr val="000000"/>
                </a:solidFill>
                <a:effectLst/>
                <a:latin typeface="-webkit-standard"/>
              </a:rPr>
              <a:t>It is undeniable that </a:t>
            </a:r>
            <a:r>
              <a:rPr lang="en-US" sz="2400" b="1" i="0" u="none" strike="noStrike" dirty="0">
                <a:solidFill>
                  <a:srgbClr val="000000"/>
                </a:solidFill>
                <a:effectLst/>
                <a:latin typeface="-webkit-standard"/>
              </a:rPr>
              <a:t>AI is the buzzword of the moment</a:t>
            </a:r>
            <a:r>
              <a:rPr lang="en-US" sz="2400" b="0" i="0" u="none" strike="noStrike" dirty="0">
                <a:solidFill>
                  <a:srgbClr val="000000"/>
                </a:solidFill>
                <a:effectLst/>
                <a:latin typeface="-webkit-standard"/>
              </a:rPr>
              <a:t>, showing up in almost every aspect of our lives and in markets.</a:t>
            </a:r>
          </a:p>
          <a:p>
            <a:pPr lvl="1"/>
            <a:r>
              <a:rPr lang="en-US" sz="2000" dirty="0">
                <a:solidFill>
                  <a:srgbClr val="000000"/>
                </a:solidFill>
                <a:latin typeface="-webkit-standard"/>
              </a:rPr>
              <a:t>Nvidia has become the hottest company to invest in, seeing its market cap surge in the last two years, hitting $ 3 trillion in 2024.</a:t>
            </a:r>
          </a:p>
          <a:p>
            <a:pPr lvl="1"/>
            <a:r>
              <a:rPr lang="en-US" sz="2000" dirty="0">
                <a:solidFill>
                  <a:srgbClr val="000000"/>
                </a:solidFill>
                <a:latin typeface="-webkit-standard"/>
              </a:rPr>
              <a:t>Every company seems to be latching on to the AI revolution, sprinkling into earnings reports and mentioning products that are built around AI.</a:t>
            </a:r>
          </a:p>
          <a:p>
            <a:pPr lvl="1"/>
            <a:r>
              <a:rPr lang="en-US" sz="2000" dirty="0">
                <a:solidFill>
                  <a:srgbClr val="000000"/>
                </a:solidFill>
                <a:latin typeface="-webkit-standard"/>
              </a:rPr>
              <a:t>A surge of venture capital is invested in AI-related businesses.</a:t>
            </a:r>
          </a:p>
          <a:p>
            <a:r>
              <a:rPr lang="en-US" sz="2400" dirty="0">
                <a:solidFill>
                  <a:srgbClr val="000000"/>
                </a:solidFill>
                <a:latin typeface="-webkit-standard"/>
              </a:rPr>
              <a:t>The question, as with other big buzzwords that capture our imagination, is whether the buzz is merited or just a passing fad.</a:t>
            </a:r>
          </a:p>
        </p:txBody>
      </p:sp>
    </p:spTree>
    <p:extLst>
      <p:ext uri="{BB962C8B-B14F-4D97-AF65-F5344CB8AC3E}">
        <p14:creationId xmlns:p14="http://schemas.microsoft.com/office/powerpoint/2010/main" val="1701960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a:bodyPr>
          <a:lstStyle/>
          <a:p>
            <a:r>
              <a:rPr lang="en-US" dirty="0"/>
              <a:t>Change coming? Revolutionary or Incremental?</a:t>
            </a:r>
          </a:p>
        </p:txBody>
      </p:sp>
      <p:sp>
        <p:nvSpPr>
          <p:cNvPr id="4" name="Content Placeholder 3">
            <a:extLst>
              <a:ext uri="{FF2B5EF4-FFF2-40B4-BE49-F238E27FC236}">
                <a16:creationId xmlns:a16="http://schemas.microsoft.com/office/drawing/2014/main" id="{4D26922A-CFBE-E96C-5F36-5C2DFB901ED7}"/>
              </a:ext>
            </a:extLst>
          </p:cNvPr>
          <p:cNvSpPr>
            <a:spLocks noGrp="1"/>
          </p:cNvSpPr>
          <p:nvPr>
            <p:ph idx="1"/>
          </p:nvPr>
        </p:nvSpPr>
        <p:spPr/>
        <p:txBody>
          <a:bodyPr>
            <a:normAutofit/>
          </a:bodyPr>
          <a:lstStyle/>
          <a:p>
            <a:r>
              <a:rPr lang="en-US" sz="2400" b="1" i="0" u="none" strike="noStrike" dirty="0">
                <a:solidFill>
                  <a:srgbClr val="000000"/>
                </a:solidFill>
                <a:effectLst/>
                <a:latin typeface="-webkit-standard"/>
              </a:rPr>
              <a:t>Revolutionary Changes </a:t>
            </a:r>
            <a:r>
              <a:rPr lang="en-US" sz="2400" b="0" i="0" u="none" strike="noStrike" dirty="0">
                <a:solidFill>
                  <a:srgbClr val="000000"/>
                </a:solidFill>
                <a:effectLst/>
                <a:latin typeface="-webkit-standard"/>
              </a:rPr>
              <a:t>not only affected wide swathes of businesses, some positively and some adversely, but they also changed the ways that we live, work and interact. </a:t>
            </a:r>
          </a:p>
          <a:p>
            <a:r>
              <a:rPr lang="en-US" sz="2400" b="0" i="0" u="none" strike="noStrike" dirty="0">
                <a:solidFill>
                  <a:srgbClr val="000000"/>
                </a:solidFill>
                <a:effectLst/>
                <a:latin typeface="-webkit-standard"/>
              </a:rPr>
              <a:t>In parallel, we have also seen </a:t>
            </a:r>
            <a:r>
              <a:rPr lang="en-US" sz="2400" b="1" i="0" u="none" strike="noStrike" dirty="0">
                <a:solidFill>
                  <a:srgbClr val="000000"/>
                </a:solidFill>
                <a:effectLst/>
                <a:latin typeface="-webkit-standard"/>
              </a:rPr>
              <a:t>changes that are more incremental</a:t>
            </a:r>
            <a:r>
              <a:rPr lang="en-US" sz="2400" b="0" i="0" u="none" strike="noStrike" dirty="0">
                <a:solidFill>
                  <a:srgbClr val="000000"/>
                </a:solidFill>
                <a:effectLst/>
                <a:latin typeface="-webkit-standard"/>
              </a:rPr>
              <a:t>, and while significant in their capacity to create new businesses and disruption, don't quite qualify as revolutionary. </a:t>
            </a:r>
          </a:p>
          <a:p>
            <a:r>
              <a:rPr lang="en-US" sz="2400" b="0" i="0" u="none" strike="noStrike" dirty="0">
                <a:solidFill>
                  <a:srgbClr val="000000"/>
                </a:solidFill>
                <a:effectLst/>
                <a:latin typeface="-webkit-standard"/>
              </a:rPr>
              <a:t>The question of whether a change is revolutionary or incremental depends in large part on:</a:t>
            </a:r>
          </a:p>
          <a:p>
            <a:pPr lvl="1"/>
            <a:r>
              <a:rPr lang="en-US" sz="2000" dirty="0">
                <a:solidFill>
                  <a:srgbClr val="000000"/>
                </a:solidFill>
                <a:latin typeface="-webkit-standard"/>
              </a:rPr>
              <a:t>It’s </a:t>
            </a:r>
            <a:r>
              <a:rPr lang="en-US" sz="2000" b="1" dirty="0">
                <a:solidFill>
                  <a:srgbClr val="000000"/>
                </a:solidFill>
                <a:latin typeface="-webkit-standard"/>
              </a:rPr>
              <a:t>staying power</a:t>
            </a:r>
          </a:p>
          <a:p>
            <a:pPr lvl="1"/>
            <a:r>
              <a:rPr lang="en-US" sz="2000" b="0" i="0" u="none" strike="noStrike" dirty="0">
                <a:solidFill>
                  <a:srgbClr val="000000"/>
                </a:solidFill>
                <a:effectLst/>
                <a:latin typeface="-webkit-standard"/>
              </a:rPr>
              <a:t>It’s </a:t>
            </a:r>
            <a:r>
              <a:rPr lang="en-US" sz="2000" b="1" i="0" u="none" strike="noStrike" dirty="0">
                <a:solidFill>
                  <a:srgbClr val="000000"/>
                </a:solidFill>
                <a:effectLst/>
                <a:latin typeface="-webkit-standard"/>
              </a:rPr>
              <a:t>reach </a:t>
            </a:r>
            <a:r>
              <a:rPr lang="en-US" sz="2000" b="1" dirty="0">
                <a:solidFill>
                  <a:srgbClr val="000000"/>
                </a:solidFill>
                <a:latin typeface="-webkit-standard"/>
              </a:rPr>
              <a:t>across businesses</a:t>
            </a:r>
          </a:p>
          <a:p>
            <a:pPr lvl="1"/>
            <a:r>
              <a:rPr lang="en-US" sz="2000" b="0" i="0" u="none" strike="noStrike" dirty="0">
                <a:solidFill>
                  <a:srgbClr val="000000"/>
                </a:solidFill>
                <a:effectLst/>
                <a:latin typeface="-webkit-standard"/>
              </a:rPr>
              <a:t>It</a:t>
            </a:r>
            <a:r>
              <a:rPr lang="en-US" sz="2000" dirty="0">
                <a:solidFill>
                  <a:srgbClr val="000000"/>
                </a:solidFill>
                <a:latin typeface="-webkit-standard"/>
              </a:rPr>
              <a:t>’s </a:t>
            </a:r>
            <a:r>
              <a:rPr lang="en-US" sz="2000" b="1" dirty="0">
                <a:solidFill>
                  <a:srgbClr val="000000"/>
                </a:solidFill>
                <a:latin typeface="-webkit-standard"/>
              </a:rPr>
              <a:t>capacity to change how we live and work</a:t>
            </a:r>
            <a:endParaRPr lang="en-US" sz="2000" b="1" i="0" u="none" strike="noStrike" dirty="0">
              <a:solidFill>
                <a:srgbClr val="000000"/>
              </a:solidFill>
              <a:effectLst/>
              <a:latin typeface="-webkit-standard"/>
            </a:endParaRPr>
          </a:p>
        </p:txBody>
      </p:sp>
    </p:spTree>
    <p:extLst>
      <p:ext uri="{BB962C8B-B14F-4D97-AF65-F5344CB8AC3E}">
        <p14:creationId xmlns:p14="http://schemas.microsoft.com/office/powerpoint/2010/main" val="1253692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1B97-E321-9B95-1190-7FF5B2650C80}"/>
              </a:ext>
            </a:extLst>
          </p:cNvPr>
          <p:cNvSpPr>
            <a:spLocks noGrp="1"/>
          </p:cNvSpPr>
          <p:nvPr>
            <p:ph type="title"/>
          </p:nvPr>
        </p:nvSpPr>
        <p:spPr/>
        <p:txBody>
          <a:bodyPr/>
          <a:lstStyle/>
          <a:p>
            <a:r>
              <a:rPr lang="en-US" dirty="0"/>
              <a:t>Revolutionary Changes (in my lifetime)</a:t>
            </a:r>
          </a:p>
        </p:txBody>
      </p:sp>
      <p:graphicFrame>
        <p:nvGraphicFramePr>
          <p:cNvPr id="8" name="Table 8">
            <a:extLst>
              <a:ext uri="{FF2B5EF4-FFF2-40B4-BE49-F238E27FC236}">
                <a16:creationId xmlns:a16="http://schemas.microsoft.com/office/drawing/2014/main" id="{D8253EC4-1ED5-58EB-6097-74BAA8F24827}"/>
              </a:ext>
            </a:extLst>
          </p:cNvPr>
          <p:cNvGraphicFramePr>
            <a:graphicFrameLocks noGrp="1"/>
          </p:cNvGraphicFramePr>
          <p:nvPr>
            <p:ph idx="1"/>
            <p:extLst>
              <p:ext uri="{D42A27DB-BD31-4B8C-83A1-F6EECF244321}">
                <p14:modId xmlns:p14="http://schemas.microsoft.com/office/powerpoint/2010/main" val="1743873200"/>
              </p:ext>
            </p:extLst>
          </p:nvPr>
        </p:nvGraphicFramePr>
        <p:xfrm>
          <a:off x="685800" y="1752600"/>
          <a:ext cx="7772400" cy="4998720"/>
        </p:xfrm>
        <a:graphic>
          <a:graphicData uri="http://schemas.openxmlformats.org/drawingml/2006/table">
            <a:tbl>
              <a:tblPr firstRow="1" bandRow="1">
                <a:tableStyleId>{073A0DAA-6AF3-43AB-8588-CEC1D06C72B9}</a:tableStyleId>
              </a:tblPr>
              <a:tblGrid>
                <a:gridCol w="2590800">
                  <a:extLst>
                    <a:ext uri="{9D8B030D-6E8A-4147-A177-3AD203B41FA5}">
                      <a16:colId xmlns:a16="http://schemas.microsoft.com/office/drawing/2014/main" val="1050795135"/>
                    </a:ext>
                  </a:extLst>
                </a:gridCol>
                <a:gridCol w="2590800">
                  <a:extLst>
                    <a:ext uri="{9D8B030D-6E8A-4147-A177-3AD203B41FA5}">
                      <a16:colId xmlns:a16="http://schemas.microsoft.com/office/drawing/2014/main" val="2405769894"/>
                    </a:ext>
                  </a:extLst>
                </a:gridCol>
                <a:gridCol w="2590800">
                  <a:extLst>
                    <a:ext uri="{9D8B030D-6E8A-4147-A177-3AD203B41FA5}">
                      <a16:colId xmlns:a16="http://schemas.microsoft.com/office/drawing/2014/main" val="1326354254"/>
                    </a:ext>
                  </a:extLst>
                </a:gridCol>
              </a:tblGrid>
              <a:tr h="370840">
                <a:tc>
                  <a:txBody>
                    <a:bodyPr/>
                    <a:lstStyle/>
                    <a:p>
                      <a:r>
                        <a:rPr lang="en-US" dirty="0"/>
                        <a:t>Revolutionary Change</a:t>
                      </a:r>
                    </a:p>
                  </a:txBody>
                  <a:tcPr marL="87167" marR="87167"/>
                </a:tc>
                <a:tc>
                  <a:txBody>
                    <a:bodyPr/>
                    <a:lstStyle/>
                    <a:p>
                      <a:r>
                        <a:rPr lang="en-US" dirty="0"/>
                        <a:t>Business Effects</a:t>
                      </a:r>
                    </a:p>
                  </a:txBody>
                  <a:tcPr marL="87167" marR="87167"/>
                </a:tc>
                <a:tc>
                  <a:txBody>
                    <a:bodyPr/>
                    <a:lstStyle/>
                    <a:p>
                      <a:r>
                        <a:rPr lang="en-US" dirty="0"/>
                        <a:t>Personal Effects</a:t>
                      </a:r>
                    </a:p>
                  </a:txBody>
                  <a:tcPr marL="87167" marR="87167"/>
                </a:tc>
                <a:extLst>
                  <a:ext uri="{0D108BD9-81ED-4DB2-BD59-A6C34878D82A}">
                    <a16:rowId xmlns:a16="http://schemas.microsoft.com/office/drawing/2014/main" val="3309324849"/>
                  </a:ext>
                </a:extLst>
              </a:tr>
              <a:tr h="370840">
                <a:tc>
                  <a:txBody>
                    <a:bodyPr/>
                    <a:lstStyle/>
                    <a:p>
                      <a:r>
                        <a:rPr lang="en-US" sz="2000" dirty="0"/>
                        <a:t>Personal Computers (1980s)</a:t>
                      </a:r>
                    </a:p>
                  </a:txBody>
                  <a:tcPr marL="87167" marR="87167"/>
                </a:tc>
                <a:tc rowSpan="4">
                  <a:txBody>
                    <a:bodyPr/>
                    <a:lstStyle/>
                    <a:p>
                      <a:pPr marL="285750" indent="-285750">
                        <a:buFontTx/>
                        <a:buChar char="-"/>
                      </a:pPr>
                      <a:r>
                        <a:rPr lang="en-US" sz="2000" b="1" dirty="0"/>
                        <a:t>New companies </a:t>
                      </a:r>
                      <a:r>
                        <a:rPr lang="en-US" sz="2000" dirty="0"/>
                        <a:t>built around these new businesses</a:t>
                      </a:r>
                    </a:p>
                    <a:p>
                      <a:pPr marL="285750" indent="-285750">
                        <a:buFontTx/>
                        <a:buChar char="-"/>
                      </a:pPr>
                      <a:r>
                        <a:rPr lang="en-US" sz="2000" dirty="0"/>
                        <a:t>Disrupt companies in businesses that are displaced by change</a:t>
                      </a:r>
                    </a:p>
                    <a:p>
                      <a:pPr marL="285750" indent="-285750">
                        <a:buFontTx/>
                        <a:buChar char="-"/>
                      </a:pPr>
                      <a:r>
                        <a:rPr lang="en-US" sz="2000" b="1" dirty="0"/>
                        <a:t>Show up as a cost component </a:t>
                      </a:r>
                      <a:r>
                        <a:rPr lang="en-US" sz="2000" dirty="0"/>
                        <a:t>for companies that buy its products or services</a:t>
                      </a:r>
                    </a:p>
                  </a:txBody>
                  <a:tcPr marL="87167" marR="87167"/>
                </a:tc>
                <a:tc rowSpan="4">
                  <a:txBody>
                    <a:bodyPr/>
                    <a:lstStyle/>
                    <a:p>
                      <a:pPr marL="285750" indent="-285750">
                        <a:buFontTx/>
                        <a:buChar char="-"/>
                      </a:pPr>
                      <a:r>
                        <a:rPr lang="en-US" sz="2000" b="1" dirty="0"/>
                        <a:t>New workforce </a:t>
                      </a:r>
                      <a:r>
                        <a:rPr lang="en-US" sz="2000" dirty="0"/>
                        <a:t>that is skilled in the new businesses</a:t>
                      </a:r>
                    </a:p>
                    <a:p>
                      <a:pPr marL="285750" indent="-285750">
                        <a:buFontTx/>
                        <a:buChar char="-"/>
                      </a:pPr>
                      <a:r>
                        <a:rPr lang="en-US" sz="2000" b="1" dirty="0"/>
                        <a:t>Job losses </a:t>
                      </a:r>
                      <a:r>
                        <a:rPr lang="en-US" sz="2000" dirty="0"/>
                        <a:t>in businesses that are disrupted by these new businesses</a:t>
                      </a:r>
                    </a:p>
                    <a:p>
                      <a:pPr marL="285750" indent="-285750">
                        <a:buFontTx/>
                        <a:buChar char="-"/>
                      </a:pPr>
                      <a:r>
                        <a:rPr lang="en-US" sz="2000" dirty="0"/>
                        <a:t>Changes </a:t>
                      </a:r>
                      <a:r>
                        <a:rPr lang="en-US" sz="2000" b="1" dirty="0"/>
                        <a:t>how we live and work</a:t>
                      </a:r>
                    </a:p>
                  </a:txBody>
                  <a:tcPr marL="87167" marR="87167"/>
                </a:tc>
                <a:extLst>
                  <a:ext uri="{0D108BD9-81ED-4DB2-BD59-A6C34878D82A}">
                    <a16:rowId xmlns:a16="http://schemas.microsoft.com/office/drawing/2014/main" val="2384699241"/>
                  </a:ext>
                </a:extLst>
              </a:tr>
              <a:tr h="370840">
                <a:tc>
                  <a:txBody>
                    <a:bodyPr/>
                    <a:lstStyle/>
                    <a:p>
                      <a:r>
                        <a:rPr lang="en-US" sz="2000" dirty="0"/>
                        <a:t>Internet (1990s)</a:t>
                      </a:r>
                    </a:p>
                  </a:txBody>
                  <a:tcPr marL="87167" marR="87167"/>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2493510437"/>
                  </a:ext>
                </a:extLst>
              </a:tr>
              <a:tr h="370840">
                <a:tc>
                  <a:txBody>
                    <a:bodyPr/>
                    <a:lstStyle/>
                    <a:p>
                      <a:r>
                        <a:rPr lang="en-US" sz="2000" dirty="0"/>
                        <a:t>Smartphones (2000s)</a:t>
                      </a:r>
                    </a:p>
                  </a:txBody>
                  <a:tcPr marL="87167" marR="87167"/>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4213185373"/>
                  </a:ext>
                </a:extLst>
              </a:tr>
              <a:tr h="370840">
                <a:tc>
                  <a:txBody>
                    <a:bodyPr/>
                    <a:lstStyle/>
                    <a:p>
                      <a:r>
                        <a:rPr lang="en-US" sz="2000" dirty="0"/>
                        <a:t>Social Media (2010s)</a:t>
                      </a:r>
                    </a:p>
                  </a:txBody>
                  <a:tcPr marL="87167" marR="87167"/>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2033179233"/>
                  </a:ext>
                </a:extLst>
              </a:tr>
            </a:tbl>
          </a:graphicData>
        </a:graphic>
      </p:graphicFrame>
      <p:sp>
        <p:nvSpPr>
          <p:cNvPr id="4" name="Footer Placeholder 3">
            <a:extLst>
              <a:ext uri="{FF2B5EF4-FFF2-40B4-BE49-F238E27FC236}">
                <a16:creationId xmlns:a16="http://schemas.microsoft.com/office/drawing/2014/main" id="{9FAAA244-1174-07A8-8545-0D8F2BC832D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6150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C493-8639-E227-2757-A21F1912B654}"/>
              </a:ext>
            </a:extLst>
          </p:cNvPr>
          <p:cNvSpPr>
            <a:spLocks noGrp="1"/>
          </p:cNvSpPr>
          <p:nvPr>
            <p:ph type="title"/>
          </p:nvPr>
        </p:nvSpPr>
        <p:spPr/>
        <p:txBody>
          <a:bodyPr>
            <a:normAutofit/>
          </a:bodyPr>
          <a:lstStyle/>
          <a:p>
            <a:r>
              <a:rPr lang="en-US" dirty="0"/>
              <a:t>Revolutionary Change: Disruption’s Dark Side</a:t>
            </a:r>
          </a:p>
        </p:txBody>
      </p:sp>
      <p:sp>
        <p:nvSpPr>
          <p:cNvPr id="5" name="Content Placeholder 4">
            <a:extLst>
              <a:ext uri="{FF2B5EF4-FFF2-40B4-BE49-F238E27FC236}">
                <a16:creationId xmlns:a16="http://schemas.microsoft.com/office/drawing/2014/main" id="{238D0978-67DD-401B-DE16-B24E2431C4EF}"/>
              </a:ext>
            </a:extLst>
          </p:cNvPr>
          <p:cNvSpPr>
            <a:spLocks noGrp="1"/>
          </p:cNvSpPr>
          <p:nvPr>
            <p:ph idx="1"/>
          </p:nvPr>
        </p:nvSpPr>
        <p:spPr/>
        <p:txBody>
          <a:bodyPr>
            <a:normAutofit/>
          </a:bodyPr>
          <a:lstStyle/>
          <a:p>
            <a:r>
              <a:rPr lang="en-US" sz="2400" b="0" i="0" u="none" strike="noStrike" dirty="0">
                <a:solidFill>
                  <a:srgbClr val="000000"/>
                </a:solidFill>
                <a:effectLst/>
                <a:latin typeface="-webkit-standard"/>
              </a:rPr>
              <a:t>The market is littered with the carcasses of what used to be successful businesses that have been </a:t>
            </a:r>
            <a:r>
              <a:rPr lang="en-US" sz="2400" b="1" i="0" u="none" strike="noStrike" dirty="0">
                <a:solidFill>
                  <a:srgbClr val="000000"/>
                </a:solidFill>
                <a:effectLst/>
                <a:latin typeface="-webkit-standard"/>
              </a:rPr>
              <a:t>disrupted by technological change. </a:t>
            </a:r>
          </a:p>
          <a:p>
            <a:r>
              <a:rPr lang="en-US" sz="2400" b="0" i="0" u="none" strike="noStrike" dirty="0">
                <a:solidFill>
                  <a:srgbClr val="000000"/>
                </a:solidFill>
                <a:effectLst/>
                <a:latin typeface="-webkit-standard"/>
              </a:rPr>
              <a:t>Investors in these disrupted companies not only lose money, as they get disrupted, but </a:t>
            </a:r>
            <a:r>
              <a:rPr lang="en-US" sz="2400" b="1" i="0" u="none" strike="noStrike" dirty="0">
                <a:solidFill>
                  <a:srgbClr val="000000"/>
                </a:solidFill>
                <a:effectLst/>
                <a:latin typeface="-webkit-standard"/>
              </a:rPr>
              <a:t>worse, invest even more in them, drawn by their "cheapness". </a:t>
            </a:r>
          </a:p>
          <a:p>
            <a:r>
              <a:rPr lang="en-US" sz="2400" b="0" i="0" u="none" strike="noStrike" dirty="0">
                <a:solidFill>
                  <a:srgbClr val="000000"/>
                </a:solidFill>
                <a:effectLst/>
                <a:latin typeface="-webkit-standard"/>
              </a:rPr>
              <a:t>If AI succeeds in its promise, will there be businesses that are upended and disrupted? Of course, </a:t>
            </a:r>
            <a:r>
              <a:rPr lang="en-US" sz="2400" b="1" i="0" u="none" strike="noStrike" dirty="0">
                <a:solidFill>
                  <a:srgbClr val="000000"/>
                </a:solidFill>
                <a:effectLst/>
                <a:latin typeface="-webkit-standard"/>
              </a:rPr>
              <a:t>but we are in the hype phase</a:t>
            </a:r>
            <a:r>
              <a:rPr lang="en-US" sz="2400" b="0" i="0" u="none" strike="noStrike" dirty="0">
                <a:solidFill>
                  <a:srgbClr val="000000"/>
                </a:solidFill>
                <a:effectLst/>
                <a:latin typeface="-webkit-standard"/>
              </a:rPr>
              <a:t>, where much more will be promised than can be delivered, but the biggest targets will come into focus sooner rather than later.</a:t>
            </a:r>
            <a:endParaRPr lang="en-US" sz="2400" dirty="0"/>
          </a:p>
        </p:txBody>
      </p:sp>
    </p:spTree>
    <p:extLst>
      <p:ext uri="{BB962C8B-B14F-4D97-AF65-F5344CB8AC3E}">
        <p14:creationId xmlns:p14="http://schemas.microsoft.com/office/powerpoint/2010/main" val="4244506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EB4DC4-0F89-BEB5-C25B-A55D34CA78B6}"/>
              </a:ext>
            </a:extLst>
          </p:cNvPr>
          <p:cNvSpPr>
            <a:spLocks noGrp="1"/>
          </p:cNvSpPr>
          <p:nvPr>
            <p:ph type="title"/>
          </p:nvPr>
        </p:nvSpPr>
        <p:spPr/>
        <p:txBody>
          <a:bodyPr/>
          <a:lstStyle/>
          <a:p>
            <a:r>
              <a:rPr lang="en-US" dirty="0"/>
              <a:t>The Big Market Delusion!</a:t>
            </a:r>
          </a:p>
        </p:txBody>
      </p:sp>
      <p:sp>
        <p:nvSpPr>
          <p:cNvPr id="2" name="Text Placeholder 1">
            <a:extLst>
              <a:ext uri="{FF2B5EF4-FFF2-40B4-BE49-F238E27FC236}">
                <a16:creationId xmlns:a16="http://schemas.microsoft.com/office/drawing/2014/main" id="{785A9CEE-E661-2CA8-7CC7-E7B341A2EAC7}"/>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DBF1F622-DC38-173D-90DC-A9C61AA881D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738955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67F9-83E8-24E2-A459-E504D6F3B631}"/>
              </a:ext>
            </a:extLst>
          </p:cNvPr>
          <p:cNvSpPr>
            <a:spLocks noGrp="1"/>
          </p:cNvSpPr>
          <p:nvPr>
            <p:ph type="title"/>
          </p:nvPr>
        </p:nvSpPr>
        <p:spPr/>
        <p:txBody>
          <a:bodyPr>
            <a:normAutofit/>
          </a:bodyPr>
          <a:lstStyle/>
          <a:p>
            <a:r>
              <a:rPr lang="en-US" sz="4000" dirty="0"/>
              <a:t>1. Big Markets</a:t>
            </a:r>
          </a:p>
        </p:txBody>
      </p:sp>
      <p:sp>
        <p:nvSpPr>
          <p:cNvPr id="3" name="Content Placeholder 2">
            <a:extLst>
              <a:ext uri="{FF2B5EF4-FFF2-40B4-BE49-F238E27FC236}">
                <a16:creationId xmlns:a16="http://schemas.microsoft.com/office/drawing/2014/main" id="{1FF2601A-381A-A362-0E3B-9FA9A330327E}"/>
              </a:ext>
            </a:extLst>
          </p:cNvPr>
          <p:cNvSpPr>
            <a:spLocks noGrp="1"/>
          </p:cNvSpPr>
          <p:nvPr>
            <p:ph idx="1"/>
          </p:nvPr>
        </p:nvSpPr>
        <p:spPr/>
        <p:txBody>
          <a:bodyPr>
            <a:normAutofit/>
          </a:bodyPr>
          <a:lstStyle/>
          <a:p>
            <a:pPr algn="just"/>
            <a:r>
              <a:rPr lang="en-US" sz="2400" b="0" i="0" u="none" strike="noStrike" dirty="0">
                <a:solidFill>
                  <a:srgbClr val="222222"/>
                </a:solidFill>
                <a:effectLst/>
                <a:latin typeface="Arial" panose="020B0604020202020204" pitchFamily="34" charset="0"/>
              </a:rPr>
              <a:t>There is nothing </a:t>
            </a:r>
            <a:r>
              <a:rPr lang="en-US" sz="2400" b="1" i="0" u="none" strike="noStrike" dirty="0">
                <a:solidFill>
                  <a:srgbClr val="222222"/>
                </a:solidFill>
                <a:effectLst/>
                <a:latin typeface="Arial" panose="020B0604020202020204" pitchFamily="34" charset="0"/>
              </a:rPr>
              <a:t>more exciting for a nascent business </a:t>
            </a:r>
            <a:r>
              <a:rPr lang="en-US" sz="2400" b="0" i="0" u="none" strike="noStrike" dirty="0">
                <a:solidFill>
                  <a:srgbClr val="222222"/>
                </a:solidFill>
                <a:effectLst/>
                <a:latin typeface="Arial" panose="020B0604020202020204" pitchFamily="34" charset="0"/>
              </a:rPr>
              <a:t>than the perceived presence of a big market for its products and services, and the attraction is easy to understand. </a:t>
            </a:r>
          </a:p>
          <a:p>
            <a:pPr algn="just"/>
            <a:r>
              <a:rPr lang="en-US" sz="2400" b="0" i="0" u="none" strike="noStrike" dirty="0">
                <a:solidFill>
                  <a:srgbClr val="222222"/>
                </a:solidFill>
                <a:effectLst/>
                <a:latin typeface="Arial" panose="020B0604020202020204" pitchFamily="34" charset="0"/>
              </a:rPr>
              <a:t>In the minds of entrepreneurs in these markets, big markets offer the </a:t>
            </a:r>
            <a:r>
              <a:rPr lang="en-US" sz="2400" b="1" i="0" u="none" strike="noStrike" dirty="0">
                <a:solidFill>
                  <a:srgbClr val="222222"/>
                </a:solidFill>
                <a:effectLst/>
                <a:latin typeface="Arial" panose="020B0604020202020204" pitchFamily="34" charset="0"/>
              </a:rPr>
              <a:t>promise of easily scalable revenues</a:t>
            </a:r>
            <a:r>
              <a:rPr lang="en-US" sz="2400" b="0" i="0" u="none" strike="noStrike" dirty="0">
                <a:solidFill>
                  <a:srgbClr val="222222"/>
                </a:solidFill>
                <a:effectLst/>
                <a:latin typeface="Arial" panose="020B0604020202020204" pitchFamily="34" charset="0"/>
              </a:rPr>
              <a:t>, which if coupled with profitability, can translate into large profits and high valuations.</a:t>
            </a:r>
          </a:p>
          <a:p>
            <a:pPr algn="just"/>
            <a:r>
              <a:rPr lang="en-US" sz="2400" b="0" i="0" u="none" strike="noStrike" dirty="0">
                <a:solidFill>
                  <a:srgbClr val="222222"/>
                </a:solidFill>
                <a:effectLst/>
                <a:latin typeface="Arial" panose="020B0604020202020204" pitchFamily="34" charset="0"/>
              </a:rPr>
              <a:t>The logic of impending change is impeccable, but the </a:t>
            </a:r>
            <a:r>
              <a:rPr lang="en-US" sz="2400" b="1" i="0" u="none" strike="noStrike" dirty="0">
                <a:solidFill>
                  <a:srgbClr val="222222"/>
                </a:solidFill>
                <a:effectLst/>
                <a:latin typeface="Arial" panose="020B0604020202020204" pitchFamily="34" charset="0"/>
              </a:rPr>
              <a:t>extrapolation that the change would lead create huge and profitable markets was made casually</a:t>
            </a:r>
            <a:r>
              <a:rPr lang="en-US" sz="2400" b="0" i="0" u="none" strike="noStrike" dirty="0">
                <a:solidFill>
                  <a:srgbClr val="222222"/>
                </a:solidFill>
                <a:effectLst/>
                <a:latin typeface="Arial" panose="020B0604020202020204" pitchFamily="34" charset="0"/>
              </a:rPr>
              <a:t>. </a:t>
            </a:r>
          </a:p>
        </p:txBody>
      </p:sp>
      <p:sp>
        <p:nvSpPr>
          <p:cNvPr id="4" name="Footer Placeholder 3">
            <a:extLst>
              <a:ext uri="{FF2B5EF4-FFF2-40B4-BE49-F238E27FC236}">
                <a16:creationId xmlns:a16="http://schemas.microsoft.com/office/drawing/2014/main" id="{0DCD101A-CCF5-0212-17E0-4ECBC869A50D}"/>
              </a:ext>
            </a:extLst>
          </p:cNvPr>
          <p:cNvSpPr>
            <a:spLocks noGrp="1"/>
          </p:cNvSpPr>
          <p:nvPr>
            <p:ph type="ftr" sz="quarter" idx="11"/>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403657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9C95A-EF91-FA4C-9243-A7C7173FA930}"/>
              </a:ext>
            </a:extLst>
          </p:cNvPr>
          <p:cNvSpPr>
            <a:spLocks noGrp="1"/>
          </p:cNvSpPr>
          <p:nvPr>
            <p:ph type="title"/>
          </p:nvPr>
        </p:nvSpPr>
        <p:spPr/>
        <p:txBody>
          <a:bodyPr/>
          <a:lstStyle/>
          <a:p>
            <a:r>
              <a:rPr lang="en-US" dirty="0"/>
              <a:t>2. Overconfidence</a:t>
            </a:r>
          </a:p>
        </p:txBody>
      </p:sp>
      <p:sp>
        <p:nvSpPr>
          <p:cNvPr id="3" name="Content Placeholder 2">
            <a:extLst>
              <a:ext uri="{FF2B5EF4-FFF2-40B4-BE49-F238E27FC236}">
                <a16:creationId xmlns:a16="http://schemas.microsoft.com/office/drawing/2014/main" id="{3BCB05FC-224C-7E40-9C24-F730980BBCEC}"/>
              </a:ext>
            </a:extLst>
          </p:cNvPr>
          <p:cNvSpPr>
            <a:spLocks noGrp="1"/>
          </p:cNvSpPr>
          <p:nvPr>
            <p:ph idx="1"/>
          </p:nvPr>
        </p:nvSpPr>
        <p:spPr/>
        <p:txBody>
          <a:bodyPr>
            <a:normAutofit lnSpcReduction="10000"/>
          </a:bodyPr>
          <a:lstStyle/>
          <a:p>
            <a:r>
              <a:rPr lang="en-US" sz="2400" b="0" i="0" u="none" strike="noStrike" dirty="0">
                <a:solidFill>
                  <a:srgbClr val="222222"/>
                </a:solidFill>
                <a:effectLst/>
                <a:latin typeface="Arial" panose="020B0604020202020204" pitchFamily="34" charset="0"/>
              </a:rPr>
              <a:t>Daniel Kahneman, whose pioneering work with Amos Tversky, gave rise to behavioral finance as a disciple described </a:t>
            </a:r>
            <a:r>
              <a:rPr lang="en-US" sz="2400" b="1" i="0" u="none" strike="noStrike" dirty="0">
                <a:solidFill>
                  <a:srgbClr val="222222"/>
                </a:solidFill>
                <a:effectLst/>
                <a:latin typeface="Arial" panose="020B0604020202020204" pitchFamily="34" charset="0"/>
              </a:rPr>
              <a:t>overconfidence as the mother of all behavioral biases</a:t>
            </a:r>
            <a:r>
              <a:rPr lang="en-US" sz="2400" b="0" i="0" u="none" strike="noStrike" dirty="0">
                <a:solidFill>
                  <a:srgbClr val="222222"/>
                </a:solidFill>
                <a:effectLst/>
                <a:latin typeface="Arial" panose="020B0604020202020204" pitchFamily="34" charset="0"/>
              </a:rPr>
              <a:t>, for three reasons. </a:t>
            </a:r>
          </a:p>
          <a:p>
            <a:pPr lvl="1"/>
            <a:r>
              <a:rPr lang="en-US" sz="2000" b="0" i="0" u="none" strike="noStrike" dirty="0">
                <a:solidFill>
                  <a:srgbClr val="222222"/>
                </a:solidFill>
                <a:effectLst/>
                <a:latin typeface="Arial" panose="020B0604020202020204" pitchFamily="34" charset="0"/>
              </a:rPr>
              <a:t>First, </a:t>
            </a:r>
            <a:r>
              <a:rPr lang="en-US" sz="2000" b="1" i="0" u="none" strike="noStrike" dirty="0">
                <a:solidFill>
                  <a:srgbClr val="222222"/>
                </a:solidFill>
                <a:effectLst/>
                <a:latin typeface="Arial" panose="020B0604020202020204" pitchFamily="34" charset="0"/>
              </a:rPr>
              <a:t>it is ubiquitous</a:t>
            </a:r>
            <a:r>
              <a:rPr lang="en-US" sz="2000" b="0" i="0" u="none" strike="noStrike" dirty="0">
                <a:solidFill>
                  <a:srgbClr val="222222"/>
                </a:solidFill>
                <a:effectLst/>
                <a:latin typeface="Arial" panose="020B0604020202020204" pitchFamily="34" charset="0"/>
              </a:rPr>
              <a:t>, since it seems to be present in an overwhelming proportion of human beings. </a:t>
            </a:r>
          </a:p>
          <a:p>
            <a:pPr lvl="1"/>
            <a:r>
              <a:rPr lang="en-US" sz="2000" b="0" i="0" u="none" strike="noStrike" dirty="0">
                <a:solidFill>
                  <a:srgbClr val="222222"/>
                </a:solidFill>
                <a:effectLst/>
                <a:latin typeface="Arial" panose="020B0604020202020204" pitchFamily="34" charset="0"/>
              </a:rPr>
              <a:t>Second, overconfidence gives teeth to, and </a:t>
            </a:r>
            <a:r>
              <a:rPr lang="en-US" sz="2000" b="1" i="0" u="none" strike="noStrike" dirty="0">
                <a:solidFill>
                  <a:srgbClr val="222222"/>
                </a:solidFill>
                <a:effectLst/>
                <a:latin typeface="Arial" panose="020B0604020202020204" pitchFamily="34" charset="0"/>
              </a:rPr>
              <a:t>augments, all other biases</a:t>
            </a:r>
            <a:r>
              <a:rPr lang="en-US" sz="2000" b="0" i="0" u="none" strike="noStrike" dirty="0">
                <a:solidFill>
                  <a:srgbClr val="222222"/>
                </a:solidFill>
                <a:effectLst/>
                <a:latin typeface="Arial" panose="020B0604020202020204" pitchFamily="34" charset="0"/>
              </a:rPr>
              <a:t>, such as anchoring and framing. </a:t>
            </a:r>
          </a:p>
          <a:p>
            <a:pPr lvl="1"/>
            <a:r>
              <a:rPr lang="en-US" sz="2000" b="0" i="0" u="none" strike="noStrike" dirty="0">
                <a:solidFill>
                  <a:srgbClr val="222222"/>
                </a:solidFill>
                <a:effectLst/>
                <a:latin typeface="Arial" panose="020B0604020202020204" pitchFamily="34" charset="0"/>
              </a:rPr>
              <a:t>Finally, there is reason believe that overconfidence is </a:t>
            </a:r>
            <a:r>
              <a:rPr lang="en-US" sz="2000" b="1" i="0" u="none" strike="noStrike" dirty="0">
                <a:solidFill>
                  <a:srgbClr val="222222"/>
                </a:solidFill>
                <a:effectLst/>
                <a:latin typeface="Arial" panose="020B0604020202020204" pitchFamily="34" charset="0"/>
              </a:rPr>
              <a:t>rooted in evolutionary biology</a:t>
            </a:r>
            <a:r>
              <a:rPr lang="en-US" sz="2000" b="0" i="0" u="none" strike="noStrike" dirty="0">
                <a:solidFill>
                  <a:srgbClr val="222222"/>
                </a:solidFill>
                <a:effectLst/>
                <a:latin typeface="Arial" panose="020B0604020202020204" pitchFamily="34" charset="0"/>
              </a:rPr>
              <a:t> and thus cannot be easily countered. </a:t>
            </a:r>
          </a:p>
          <a:p>
            <a:r>
              <a:rPr lang="en-US" sz="2400" b="0" i="0" u="none" strike="noStrike" dirty="0">
                <a:solidFill>
                  <a:srgbClr val="222222"/>
                </a:solidFill>
                <a:effectLst/>
                <a:latin typeface="Arial" panose="020B0604020202020204" pitchFamily="34" charset="0"/>
              </a:rPr>
              <a:t>The problem </a:t>
            </a:r>
            <a:r>
              <a:rPr lang="en-US" sz="2400" b="1" i="0" u="none" strike="noStrike" dirty="0">
                <a:solidFill>
                  <a:srgbClr val="222222"/>
                </a:solidFill>
                <a:effectLst/>
                <a:latin typeface="Arial" panose="020B0604020202020204" pitchFamily="34" charset="0"/>
              </a:rPr>
              <a:t>gets worse with big markets</a:t>
            </a:r>
            <a:r>
              <a:rPr lang="en-US" sz="2400" b="0" i="0" u="none" strike="noStrike" dirty="0">
                <a:solidFill>
                  <a:srgbClr val="222222"/>
                </a:solidFill>
                <a:effectLst/>
                <a:latin typeface="Arial" panose="020B0604020202020204" pitchFamily="34" charset="0"/>
              </a:rPr>
              <a:t>, because of a selection bias, since these markets attract entrepreneurs and venture capitalists, who tend to be among the most overconfident amongst us</a:t>
            </a:r>
            <a:r>
              <a:rPr lang="en-US" b="0" i="0" u="none" strike="noStrike" dirty="0">
                <a:solidFill>
                  <a:srgbClr val="222222"/>
                </a:solidFill>
                <a:effectLst/>
                <a:latin typeface="Arial" panose="020B0604020202020204" pitchFamily="34" charset="0"/>
              </a:rPr>
              <a:t>. </a:t>
            </a:r>
            <a:endParaRPr lang="en-US" dirty="0"/>
          </a:p>
        </p:txBody>
      </p:sp>
    </p:spTree>
    <p:extLst>
      <p:ext uri="{BB962C8B-B14F-4D97-AF65-F5344CB8AC3E}">
        <p14:creationId xmlns:p14="http://schemas.microsoft.com/office/powerpoint/2010/main" val="1950793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44B0-EC8B-AF9D-0FEF-1A16B4527E19}"/>
              </a:ext>
            </a:extLst>
          </p:cNvPr>
          <p:cNvSpPr>
            <a:spLocks noGrp="1"/>
          </p:cNvSpPr>
          <p:nvPr>
            <p:ph type="title"/>
          </p:nvPr>
        </p:nvSpPr>
        <p:spPr/>
        <p:txBody>
          <a:bodyPr/>
          <a:lstStyle/>
          <a:p>
            <a:r>
              <a:rPr lang="en-US" dirty="0"/>
              <a:t>3. The Pricing Game</a:t>
            </a:r>
          </a:p>
        </p:txBody>
      </p:sp>
      <p:pic>
        <p:nvPicPr>
          <p:cNvPr id="5" name="Content Placeholder 4">
            <a:extLst>
              <a:ext uri="{FF2B5EF4-FFF2-40B4-BE49-F238E27FC236}">
                <a16:creationId xmlns:a16="http://schemas.microsoft.com/office/drawing/2014/main" id="{A5A5D901-D4AA-0BF2-6587-27B30980EC49}"/>
              </a:ext>
            </a:extLst>
          </p:cNvPr>
          <p:cNvPicPr>
            <a:picLocks noGrp="1" noChangeAspect="1"/>
          </p:cNvPicPr>
          <p:nvPr>
            <p:ph idx="1"/>
          </p:nvPr>
        </p:nvPicPr>
        <p:blipFill>
          <a:blip r:embed="rId2"/>
          <a:stretch>
            <a:fillRect/>
          </a:stretch>
        </p:blipFill>
        <p:spPr>
          <a:xfrm>
            <a:off x="685800" y="2246920"/>
            <a:ext cx="7772400" cy="3430959"/>
          </a:xfrm>
          <a:prstGeom prst="rect">
            <a:avLst/>
          </a:prstGeom>
        </p:spPr>
      </p:pic>
      <p:sp>
        <p:nvSpPr>
          <p:cNvPr id="4" name="Footer Placeholder 3">
            <a:extLst>
              <a:ext uri="{FF2B5EF4-FFF2-40B4-BE49-F238E27FC236}">
                <a16:creationId xmlns:a16="http://schemas.microsoft.com/office/drawing/2014/main" id="{4F8A9F47-C5A3-05E6-32C1-1B7F8E12839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8195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83A5E-A1C8-8BA2-EAF5-A0B6608022D5}"/>
              </a:ext>
            </a:extLst>
          </p:cNvPr>
          <p:cNvSpPr>
            <a:spLocks noGrp="1"/>
          </p:cNvSpPr>
          <p:nvPr>
            <p:ph type="title"/>
          </p:nvPr>
        </p:nvSpPr>
        <p:spPr/>
        <p:txBody>
          <a:bodyPr/>
          <a:lstStyle/>
          <a:p>
            <a:r>
              <a:rPr lang="en-US" dirty="0"/>
              <a:t>The Big Market Delusion</a:t>
            </a:r>
          </a:p>
        </p:txBody>
      </p:sp>
      <p:pic>
        <p:nvPicPr>
          <p:cNvPr id="8" name="Content Placeholder 7">
            <a:extLst>
              <a:ext uri="{FF2B5EF4-FFF2-40B4-BE49-F238E27FC236}">
                <a16:creationId xmlns:a16="http://schemas.microsoft.com/office/drawing/2014/main" id="{F5DD1D02-AA9A-7F4D-C61E-EA17399E12DA}"/>
              </a:ext>
            </a:extLst>
          </p:cNvPr>
          <p:cNvPicPr>
            <a:picLocks noGrp="1" noChangeAspect="1"/>
          </p:cNvPicPr>
          <p:nvPr>
            <p:ph idx="1"/>
          </p:nvPr>
        </p:nvPicPr>
        <p:blipFill>
          <a:blip r:embed="rId2"/>
          <a:stretch>
            <a:fillRect/>
          </a:stretch>
        </p:blipFill>
        <p:spPr>
          <a:xfrm>
            <a:off x="2730500" y="1752600"/>
            <a:ext cx="3683000" cy="4419600"/>
          </a:xfrm>
          <a:prstGeom prst="rect">
            <a:avLst/>
          </a:prstGeom>
        </p:spPr>
      </p:pic>
      <p:sp>
        <p:nvSpPr>
          <p:cNvPr id="4" name="Footer Placeholder 3">
            <a:extLst>
              <a:ext uri="{FF2B5EF4-FFF2-40B4-BE49-F238E27FC236}">
                <a16:creationId xmlns:a16="http://schemas.microsoft.com/office/drawing/2014/main" id="{29D52FF9-C4EF-BA46-1FC2-B9A5A0019F0F}"/>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043767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0BD3-D254-3647-8485-5DFB87B25029}"/>
              </a:ext>
            </a:extLst>
          </p:cNvPr>
          <p:cNvSpPr>
            <a:spLocks noGrp="1"/>
          </p:cNvSpPr>
          <p:nvPr>
            <p:ph type="title"/>
          </p:nvPr>
        </p:nvSpPr>
        <p:spPr/>
        <p:txBody>
          <a:bodyPr/>
          <a:lstStyle/>
          <a:p>
            <a:r>
              <a:rPr lang="en-US" dirty="0"/>
              <a:t>Common Elements in Big Market Delusions</a:t>
            </a:r>
          </a:p>
        </p:txBody>
      </p:sp>
      <p:sp>
        <p:nvSpPr>
          <p:cNvPr id="3" name="Content Placeholder 2">
            <a:extLst>
              <a:ext uri="{FF2B5EF4-FFF2-40B4-BE49-F238E27FC236}">
                <a16:creationId xmlns:a16="http://schemas.microsoft.com/office/drawing/2014/main" id="{617AF123-D50B-8CB7-913A-64065062F587}"/>
              </a:ext>
            </a:extLst>
          </p:cNvPr>
          <p:cNvSpPr>
            <a:spLocks noGrp="1"/>
          </p:cNvSpPr>
          <p:nvPr>
            <p:ph idx="1"/>
          </p:nvPr>
        </p:nvSpPr>
        <p:spPr/>
        <p:txBody>
          <a:bodyPr>
            <a:normAutofit fontScale="92500" lnSpcReduction="10000"/>
          </a:bodyPr>
          <a:lstStyle/>
          <a:p>
            <a:pPr algn="just">
              <a:buFont typeface="+mj-lt"/>
              <a:buAutoNum type="arabicPeriod"/>
            </a:pPr>
            <a:r>
              <a:rPr lang="en-US" b="0" i="0" u="sng" strike="noStrike" dirty="0">
                <a:solidFill>
                  <a:srgbClr val="222222"/>
                </a:solidFill>
                <a:effectLst/>
                <a:latin typeface="Arial" panose="020B0604020202020204" pitchFamily="34" charset="0"/>
              </a:rPr>
              <a:t>Big Market stories</a:t>
            </a:r>
            <a:r>
              <a:rPr lang="en-US" b="0" i="0" u="none" strike="noStrike" dirty="0">
                <a:solidFill>
                  <a:srgbClr val="222222"/>
                </a:solidFill>
                <a:effectLst/>
                <a:latin typeface="Arial" panose="020B0604020202020204" pitchFamily="34" charset="0"/>
              </a:rPr>
              <a:t>: When asked to justify the pricing of a company in the market, especially young companies with little to show in terms of fundamentals, entrepreneurs, managers and investors </a:t>
            </a:r>
            <a:r>
              <a:rPr lang="en-US" b="1" i="0" u="none" strike="noStrike" dirty="0">
                <a:solidFill>
                  <a:srgbClr val="222222"/>
                </a:solidFill>
                <a:effectLst/>
                <a:latin typeface="Arial" panose="020B0604020202020204" pitchFamily="34" charset="0"/>
              </a:rPr>
              <a:t>almost always point to macro potential</a:t>
            </a:r>
            <a:r>
              <a:rPr lang="en-US" b="0" i="0" u="none" strike="noStrike" dirty="0">
                <a:solidFill>
                  <a:srgbClr val="222222"/>
                </a:solidFill>
                <a:effectLst/>
                <a:latin typeface="Arial" panose="020B0604020202020204" pitchFamily="34" charset="0"/>
              </a:rPr>
              <a:t>. </a:t>
            </a:r>
          </a:p>
          <a:p>
            <a:pPr algn="just">
              <a:buFont typeface="+mj-lt"/>
              <a:buAutoNum type="arabicPeriod"/>
            </a:pPr>
            <a:r>
              <a:rPr lang="en-US" b="0" i="0" u="sng" strike="noStrike" dirty="0">
                <a:solidFill>
                  <a:srgbClr val="222222"/>
                </a:solidFill>
                <a:effectLst/>
                <a:latin typeface="Arial" panose="020B0604020202020204" pitchFamily="34" charset="0"/>
              </a:rPr>
              <a:t>Blindness to competition</a:t>
            </a:r>
            <a:r>
              <a:rPr lang="en-US" b="0" i="0" u="none" strike="noStrike" dirty="0">
                <a:solidFill>
                  <a:srgbClr val="222222"/>
                </a:solidFill>
                <a:effectLst/>
                <a:latin typeface="Arial" panose="020B0604020202020204" pitchFamily="34" charset="0"/>
              </a:rPr>
              <a:t>: Entrepreneurs, managers and investors generally </a:t>
            </a:r>
            <a:r>
              <a:rPr lang="en-US" b="1" i="0" u="none" strike="noStrike" dirty="0">
                <a:solidFill>
                  <a:srgbClr val="222222"/>
                </a:solidFill>
                <a:effectLst/>
                <a:latin typeface="Arial" panose="020B0604020202020204" pitchFamily="34" charset="0"/>
              </a:rPr>
              <a:t>downplay existing competition</a:t>
            </a:r>
            <a:r>
              <a:rPr lang="en-US" b="0" i="0" u="none" strike="noStrike" dirty="0">
                <a:solidFill>
                  <a:srgbClr val="222222"/>
                </a:solidFill>
                <a:effectLst/>
                <a:latin typeface="Arial" panose="020B0604020202020204" pitchFamily="34" charset="0"/>
              </a:rPr>
              <a:t>, thus failing to factor in the reality that growth will have to be shared with both existing and potential new entrants. </a:t>
            </a:r>
          </a:p>
          <a:p>
            <a:pPr algn="just">
              <a:buFont typeface="+mj-lt"/>
              <a:buAutoNum type="arabicPeriod"/>
            </a:pPr>
            <a:r>
              <a:rPr lang="en-US" b="0" i="0" u="sng" strike="noStrike" dirty="0">
                <a:solidFill>
                  <a:srgbClr val="222222"/>
                </a:solidFill>
                <a:effectLst/>
                <a:latin typeface="Arial" panose="020B0604020202020204" pitchFamily="34" charset="0"/>
              </a:rPr>
              <a:t>All about growth</a:t>
            </a:r>
            <a:r>
              <a:rPr lang="en-US" b="0" i="0" u="none" strike="noStrike" dirty="0">
                <a:solidFill>
                  <a:srgbClr val="222222"/>
                </a:solidFill>
                <a:effectLst/>
                <a:latin typeface="Arial" panose="020B0604020202020204" pitchFamily="34" charset="0"/>
              </a:rPr>
              <a:t>: When enthusiasm about growth is at its peak, </a:t>
            </a:r>
            <a:r>
              <a:rPr lang="en-US" b="1" i="0" u="none" strike="noStrike" dirty="0">
                <a:solidFill>
                  <a:srgbClr val="222222"/>
                </a:solidFill>
                <a:effectLst/>
                <a:latin typeface="Arial" panose="020B0604020202020204" pitchFamily="34" charset="0"/>
              </a:rPr>
              <a:t>companies focus on growth, often putting business models to the side </a:t>
            </a:r>
            <a:r>
              <a:rPr lang="en-US" b="0" i="0" u="none" strike="noStrike" dirty="0">
                <a:solidFill>
                  <a:srgbClr val="222222"/>
                </a:solidFill>
                <a:effectLst/>
                <a:latin typeface="Arial" panose="020B0604020202020204" pitchFamily="34" charset="0"/>
              </a:rPr>
              <a:t>or even ignoring them completely. </a:t>
            </a:r>
          </a:p>
          <a:p>
            <a:pPr algn="just">
              <a:buFont typeface="+mj-lt"/>
              <a:buAutoNum type="arabicPeriod"/>
            </a:pPr>
            <a:r>
              <a:rPr lang="en-US" b="0" i="0" u="sng" strike="noStrike" dirty="0">
                <a:solidFill>
                  <a:srgbClr val="222222"/>
                </a:solidFill>
                <a:effectLst/>
                <a:latin typeface="Arial" panose="020B0604020202020204" pitchFamily="34" charset="0"/>
              </a:rPr>
              <a:t>Disconnect from fundamentals</a:t>
            </a:r>
            <a:r>
              <a:rPr lang="en-US" b="0" i="0" u="none" strike="noStrike" dirty="0">
                <a:solidFill>
                  <a:srgbClr val="222222"/>
                </a:solidFill>
                <a:effectLst/>
                <a:latin typeface="Arial" panose="020B0604020202020204" pitchFamily="34" charset="0"/>
              </a:rPr>
              <a:t>: If you combine a focus on growth as the basis for pricing with an absence of concern at these companies about business models, you get </a:t>
            </a:r>
            <a:r>
              <a:rPr lang="en-US" b="1" i="0" u="none" strike="noStrike" dirty="0">
                <a:solidFill>
                  <a:srgbClr val="222222"/>
                </a:solidFill>
                <a:effectLst/>
                <a:latin typeface="Arial" panose="020B0604020202020204" pitchFamily="34" charset="0"/>
              </a:rPr>
              <a:t>pricing that is disconnected from the fundamentals</a:t>
            </a:r>
            <a:r>
              <a:rPr lang="en-US" b="0" i="0" u="none" strike="noStrike" dirty="0">
                <a:solidFill>
                  <a:srgbClr val="222222"/>
                </a:solidFill>
                <a:effectLst/>
                <a:latin typeface="Arial" panose="020B0604020202020204" pitchFamily="34" charset="0"/>
              </a:rPr>
              <a:t>. </a:t>
            </a:r>
          </a:p>
        </p:txBody>
      </p:sp>
      <p:sp>
        <p:nvSpPr>
          <p:cNvPr id="4" name="Footer Placeholder 3">
            <a:extLst>
              <a:ext uri="{FF2B5EF4-FFF2-40B4-BE49-F238E27FC236}">
                <a16:creationId xmlns:a16="http://schemas.microsoft.com/office/drawing/2014/main" id="{108FA7FB-3AAB-D4E7-EE59-3A407515EEC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604243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995C-938B-AAB6-8C02-D90E868C2755}"/>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B38528FC-AF3B-D6A0-BF9A-5E0340F073FF}"/>
              </a:ext>
            </a:extLst>
          </p:cNvPr>
          <p:cNvSpPr>
            <a:spLocks noGrp="1"/>
          </p:cNvSpPr>
          <p:nvPr>
            <p:ph idx="1"/>
          </p:nvPr>
        </p:nvSpPr>
        <p:spPr/>
        <p:txBody>
          <a:bodyPr>
            <a:normAutofit lnSpcReduction="10000"/>
          </a:bodyPr>
          <a:lstStyle/>
          <a:p>
            <a:r>
              <a:rPr lang="en-US" b="0" i="0" u="none" strike="noStrike" dirty="0">
                <a:solidFill>
                  <a:srgbClr val="222222"/>
                </a:solidFill>
                <a:effectLst/>
                <a:latin typeface="Arial" panose="020B0604020202020204" pitchFamily="34" charset="0"/>
              </a:rPr>
              <a:t>In the aftermath of every correction, there are many who look back at the bubble as an </a:t>
            </a:r>
            <a:r>
              <a:rPr lang="en-US" b="1" i="0" u="none" strike="noStrike" dirty="0">
                <a:solidFill>
                  <a:srgbClr val="222222"/>
                </a:solidFill>
                <a:effectLst/>
                <a:latin typeface="Arial" panose="020B0604020202020204" pitchFamily="34" charset="0"/>
              </a:rPr>
              <a:t>example of irrational exuberance</a:t>
            </a:r>
            <a:r>
              <a:rPr lang="en-US" b="0" i="0" u="none" strike="noStrike" dirty="0">
                <a:solidFill>
                  <a:srgbClr val="222222"/>
                </a:solidFill>
                <a:effectLst/>
                <a:latin typeface="Arial" panose="020B0604020202020204" pitchFamily="34" charset="0"/>
              </a:rPr>
              <a:t>. A few have gone further and argued that such episodes are bad for markets, and suggested fixes, some disclosure-related and some putting restrictions on investors and companies.</a:t>
            </a:r>
          </a:p>
          <a:p>
            <a:r>
              <a:rPr lang="en-US" b="0" i="0" u="none" strike="noStrike" dirty="0">
                <a:solidFill>
                  <a:srgbClr val="222222"/>
                </a:solidFill>
                <a:effectLst/>
                <a:latin typeface="Arial" panose="020B0604020202020204" pitchFamily="34" charset="0"/>
              </a:rPr>
              <a:t>Not only are </a:t>
            </a:r>
            <a:r>
              <a:rPr lang="en-US" b="1" i="0" strike="noStrike" dirty="0">
                <a:solidFill>
                  <a:srgbClr val="222222"/>
                </a:solidFill>
                <a:effectLst/>
                <a:latin typeface="Arial" panose="020B0604020202020204" pitchFamily="34" charset="0"/>
              </a:rPr>
              <a:t>bubbles part and parcel of markets, </a:t>
            </a:r>
            <a:r>
              <a:rPr lang="en-US" b="1" i="0" dirty="0">
                <a:solidFill>
                  <a:srgbClr val="222222"/>
                </a:solidFill>
                <a:effectLst/>
                <a:latin typeface="Arial" panose="020B0604020202020204" pitchFamily="34" charset="0"/>
              </a:rPr>
              <a:t>they are not necessarily a negative</a:t>
            </a:r>
            <a:r>
              <a:rPr lang="en-US" b="0" i="0" u="none" strike="noStrike" dirty="0">
                <a:solidFill>
                  <a:srgbClr val="222222"/>
                </a:solidFill>
                <a:effectLst/>
                <a:latin typeface="Arial" panose="020B0604020202020204" pitchFamily="34" charset="0"/>
              </a:rPr>
              <a:t>. They change the way we live and work. We would choose the chaos of bubbles, and the change that they create, over a world run by actuaries, where we would still be living in caves, weighing the probabilities of whether fire is a good invention or not.</a:t>
            </a:r>
          </a:p>
          <a:p>
            <a:r>
              <a:rPr lang="en-US" b="0" i="0" u="none" strike="noStrike" dirty="0">
                <a:solidFill>
                  <a:srgbClr val="222222"/>
                </a:solidFill>
                <a:effectLst/>
                <a:latin typeface="Arial" panose="020B0604020202020204" pitchFamily="34" charset="0"/>
              </a:rPr>
              <a:t>Our </a:t>
            </a:r>
            <a:r>
              <a:rPr lang="en-US" b="1" i="0" u="none" strike="noStrike" dirty="0">
                <a:solidFill>
                  <a:srgbClr val="222222"/>
                </a:solidFill>
                <a:effectLst/>
                <a:latin typeface="Arial" panose="020B0604020202020204" pitchFamily="34" charset="0"/>
              </a:rPr>
              <a:t>policy advice to politicians</a:t>
            </a:r>
            <a:r>
              <a:rPr lang="en-US" b="0" i="0" u="none" strike="noStrike" dirty="0">
                <a:solidFill>
                  <a:srgbClr val="222222"/>
                </a:solidFill>
                <a:effectLst/>
                <a:latin typeface="Arial" panose="020B0604020202020204" pitchFamily="34" charset="0"/>
              </a:rPr>
              <a:t>, regulators and investors then is to stop trying to make bubbles go away. In our view, requiring more disclosure, regulating trading and legislating moderation are never going to stop human beings from overreaching. </a:t>
            </a:r>
          </a:p>
        </p:txBody>
      </p:sp>
      <p:sp>
        <p:nvSpPr>
          <p:cNvPr id="4" name="Footer Placeholder 3">
            <a:extLst>
              <a:ext uri="{FF2B5EF4-FFF2-40B4-BE49-F238E27FC236}">
                <a16:creationId xmlns:a16="http://schemas.microsoft.com/office/drawing/2014/main" id="{709ED98D-535C-1077-75E4-F571845A8DE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11491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98382B-11E0-3C66-9AA7-53BEE85C91C2}"/>
              </a:ext>
            </a:extLst>
          </p:cNvPr>
          <p:cNvSpPr>
            <a:spLocks noGrp="1"/>
          </p:cNvSpPr>
          <p:nvPr>
            <p:ph type="title"/>
          </p:nvPr>
        </p:nvSpPr>
        <p:spPr/>
        <p:txBody>
          <a:bodyPr>
            <a:normAutofit/>
          </a:bodyPr>
          <a:lstStyle/>
          <a:p>
            <a:r>
              <a:rPr lang="en-US" sz="4400" dirty="0"/>
              <a:t>The AI Effect: Revolutionary or Incremental?</a:t>
            </a:r>
          </a:p>
        </p:txBody>
      </p:sp>
      <p:sp>
        <p:nvSpPr>
          <p:cNvPr id="2" name="Text Placeholder 1">
            <a:extLst>
              <a:ext uri="{FF2B5EF4-FFF2-40B4-BE49-F238E27FC236}">
                <a16:creationId xmlns:a16="http://schemas.microsoft.com/office/drawing/2014/main" id="{5A6932BB-7368-6946-7A38-D801540309AB}"/>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F2652814-32E7-C69D-7500-C9D9A4B902D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97053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a:bodyPr>
          <a:lstStyle/>
          <a:p>
            <a:r>
              <a:rPr lang="en-US" dirty="0"/>
              <a:t>AI: Revolutionary or Incremental Change</a:t>
            </a:r>
          </a:p>
        </p:txBody>
      </p:sp>
      <p:sp>
        <p:nvSpPr>
          <p:cNvPr id="4" name="Content Placeholder 3">
            <a:extLst>
              <a:ext uri="{FF2B5EF4-FFF2-40B4-BE49-F238E27FC236}">
                <a16:creationId xmlns:a16="http://schemas.microsoft.com/office/drawing/2014/main" id="{4D26922A-CFBE-E96C-5F36-5C2DFB901ED7}"/>
              </a:ext>
            </a:extLst>
          </p:cNvPr>
          <p:cNvSpPr>
            <a:spLocks noGrp="1"/>
          </p:cNvSpPr>
          <p:nvPr>
            <p:ph idx="1"/>
          </p:nvPr>
        </p:nvSpPr>
        <p:spPr/>
        <p:txBody>
          <a:bodyPr>
            <a:normAutofit lnSpcReduction="10000"/>
          </a:bodyPr>
          <a:lstStyle/>
          <a:p>
            <a:r>
              <a:rPr lang="en-US" sz="2400" b="0" i="0" u="none" strike="noStrike" dirty="0">
                <a:solidFill>
                  <a:srgbClr val="000000"/>
                </a:solidFill>
                <a:effectLst/>
                <a:latin typeface="-webkit-standard"/>
              </a:rPr>
              <a:t>In many ways, AI is the culmination of two forces that have been building up over time:</a:t>
            </a:r>
          </a:p>
          <a:p>
            <a:pPr lvl="1"/>
            <a:r>
              <a:rPr lang="en-US" sz="2000" u="sng" dirty="0">
                <a:solidFill>
                  <a:srgbClr val="000000"/>
                </a:solidFill>
                <a:latin typeface="-webkit-standard"/>
              </a:rPr>
              <a:t>Big data</a:t>
            </a:r>
            <a:r>
              <a:rPr lang="en-US" sz="2000" dirty="0">
                <a:solidFill>
                  <a:srgbClr val="000000"/>
                </a:solidFill>
                <a:latin typeface="-webkit-standard"/>
              </a:rPr>
              <a:t>: Over the last two decades, not only have we seen data consolidated and accessible as never before, but we have also traded away personal data for convenience.</a:t>
            </a:r>
          </a:p>
          <a:p>
            <a:pPr lvl="1"/>
            <a:r>
              <a:rPr lang="en-US" sz="2000" b="0" i="0" u="sng" strike="noStrike" dirty="0">
                <a:solidFill>
                  <a:srgbClr val="000000"/>
                </a:solidFill>
                <a:effectLst/>
                <a:latin typeface="-webkit-standard"/>
              </a:rPr>
              <a:t>Computing power</a:t>
            </a:r>
            <a:r>
              <a:rPr lang="en-US" sz="2000" b="0" i="0" u="none" strike="noStrike" dirty="0">
                <a:solidFill>
                  <a:srgbClr val="000000"/>
                </a:solidFill>
                <a:effectLst/>
                <a:latin typeface="-webkit-standard"/>
              </a:rPr>
              <a:t>: </a:t>
            </a:r>
            <a:r>
              <a:rPr lang="en-US" sz="2000" dirty="0">
                <a:solidFill>
                  <a:srgbClr val="000000"/>
                </a:solidFill>
                <a:latin typeface="-webkit-standard"/>
              </a:rPr>
              <a:t>We have a multiple of the power that only a few with access to super computers had a few decades ago.</a:t>
            </a:r>
            <a:endParaRPr lang="en-US" sz="2000" b="0" i="0" u="none" strike="noStrike" dirty="0">
              <a:solidFill>
                <a:srgbClr val="000000"/>
              </a:solidFill>
              <a:effectLst/>
              <a:latin typeface="-webkit-standard"/>
            </a:endParaRPr>
          </a:p>
          <a:p>
            <a:r>
              <a:rPr lang="en-US" sz="2400" b="0" i="0" u="none" strike="noStrike" dirty="0">
                <a:solidFill>
                  <a:srgbClr val="000000"/>
                </a:solidFill>
                <a:effectLst/>
                <a:latin typeface="-webkit-standard"/>
              </a:rPr>
              <a:t>It is ironic that what brought AI into th</a:t>
            </a:r>
            <a:r>
              <a:rPr lang="en-US" sz="2400" dirty="0">
                <a:solidFill>
                  <a:srgbClr val="000000"/>
                </a:solidFill>
                <a:latin typeface="-webkit-standard"/>
              </a:rPr>
              <a:t>e public consciousness was </a:t>
            </a:r>
            <a:r>
              <a:rPr lang="en-US" sz="2400" b="1" dirty="0">
                <a:solidFill>
                  <a:srgbClr val="000000"/>
                </a:solidFill>
                <a:latin typeface="-webkit-standard"/>
              </a:rPr>
              <a:t>not a AI breakthrough, but Chat GPT, </a:t>
            </a:r>
            <a:r>
              <a:rPr lang="en-US" sz="2400" dirty="0">
                <a:solidFill>
                  <a:srgbClr val="000000"/>
                </a:solidFill>
                <a:latin typeface="-webkit-standard"/>
              </a:rPr>
              <a:t>a lower-level AI innovation, which brought AI into public consciousness.</a:t>
            </a:r>
          </a:p>
          <a:p>
            <a:r>
              <a:rPr lang="en-US" sz="2400" b="0" i="0" u="none" strike="noStrike" dirty="0">
                <a:solidFill>
                  <a:srgbClr val="000000"/>
                </a:solidFill>
                <a:effectLst/>
                <a:latin typeface="-webkit-standard"/>
              </a:rPr>
              <a:t>In the short time since, AI has not only driven markets, but also </a:t>
            </a:r>
            <a:r>
              <a:rPr lang="en-US" sz="2400" b="1" i="0" u="none" strike="noStrike" dirty="0">
                <a:solidFill>
                  <a:srgbClr val="000000"/>
                </a:solidFill>
                <a:effectLst/>
                <a:latin typeface="-webkit-standard"/>
              </a:rPr>
              <a:t>altered company strategies and has started affecting how we do our jobs/ live our lives</a:t>
            </a:r>
            <a:r>
              <a:rPr lang="en-US" sz="2400" b="0" i="0" u="none" strike="noStrike" dirty="0">
                <a:solidFill>
                  <a:srgbClr val="000000"/>
                </a:solidFill>
                <a:effectLst/>
                <a:latin typeface="-webkit-standard"/>
              </a:rPr>
              <a:t>.</a:t>
            </a:r>
          </a:p>
        </p:txBody>
      </p:sp>
    </p:spTree>
    <p:extLst>
      <p:ext uri="{BB962C8B-B14F-4D97-AF65-F5344CB8AC3E}">
        <p14:creationId xmlns:p14="http://schemas.microsoft.com/office/powerpoint/2010/main" val="204651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576A1-DA5E-084B-9962-0CCAAB123DCD}"/>
              </a:ext>
            </a:extLst>
          </p:cNvPr>
          <p:cNvSpPr>
            <a:spLocks noGrp="1"/>
          </p:cNvSpPr>
          <p:nvPr>
            <p:ph type="title"/>
          </p:nvPr>
        </p:nvSpPr>
        <p:spPr/>
        <p:txBody>
          <a:bodyPr/>
          <a:lstStyle/>
          <a:p>
            <a:r>
              <a:rPr lang="en-US" dirty="0"/>
              <a:t>AI: Business Potential</a:t>
            </a:r>
          </a:p>
        </p:txBody>
      </p:sp>
      <p:graphicFrame>
        <p:nvGraphicFramePr>
          <p:cNvPr id="5" name="Table 5">
            <a:extLst>
              <a:ext uri="{FF2B5EF4-FFF2-40B4-BE49-F238E27FC236}">
                <a16:creationId xmlns:a16="http://schemas.microsoft.com/office/drawing/2014/main" id="{E78AF3E3-1FD9-4BE3-6747-E2EB663B4899}"/>
              </a:ext>
            </a:extLst>
          </p:cNvPr>
          <p:cNvGraphicFramePr>
            <a:graphicFrameLocks noGrp="1"/>
          </p:cNvGraphicFramePr>
          <p:nvPr>
            <p:ph idx="1"/>
          </p:nvPr>
        </p:nvGraphicFramePr>
        <p:xfrm>
          <a:off x="685800" y="1752600"/>
          <a:ext cx="7772398" cy="4023360"/>
        </p:xfrm>
        <a:graphic>
          <a:graphicData uri="http://schemas.openxmlformats.org/drawingml/2006/table">
            <a:tbl>
              <a:tblPr firstRow="1" bandRow="1">
                <a:tableStyleId>{5C22544A-7EE6-4342-B048-85BDC9FD1C3A}</a:tableStyleId>
              </a:tblPr>
              <a:tblGrid>
                <a:gridCol w="3886199">
                  <a:extLst>
                    <a:ext uri="{9D8B030D-6E8A-4147-A177-3AD203B41FA5}">
                      <a16:colId xmlns:a16="http://schemas.microsoft.com/office/drawing/2014/main" val="2516046903"/>
                    </a:ext>
                  </a:extLst>
                </a:gridCol>
                <a:gridCol w="3886199">
                  <a:extLst>
                    <a:ext uri="{9D8B030D-6E8A-4147-A177-3AD203B41FA5}">
                      <a16:colId xmlns:a16="http://schemas.microsoft.com/office/drawing/2014/main" val="923407627"/>
                    </a:ext>
                  </a:extLst>
                </a:gridCol>
              </a:tblGrid>
              <a:tr h="370840">
                <a:tc>
                  <a:txBody>
                    <a:bodyPr/>
                    <a:lstStyle/>
                    <a:p>
                      <a:pPr algn="ctr"/>
                      <a:r>
                        <a:rPr lang="en-US" sz="1800" b="1" i="0" u="none" strike="noStrike" dirty="0">
                          <a:solidFill>
                            <a:schemeClr val="bg1"/>
                          </a:solidFill>
                          <a:effectLst/>
                          <a:latin typeface="-webkit-standard"/>
                        </a:rPr>
                        <a:t>Hardware and Infrastructure</a:t>
                      </a:r>
                    </a:p>
                    <a:p>
                      <a:r>
                        <a:rPr lang="en-US" sz="1800" b="0" i="0" u="none" strike="noStrike" dirty="0">
                          <a:solidFill>
                            <a:schemeClr val="bg1"/>
                          </a:solidFill>
                          <a:effectLst/>
                          <a:latin typeface="-webkit-standard"/>
                        </a:rPr>
                        <a:t>The AI effect on NVIDIA comes from the increased demand for </a:t>
                      </a:r>
                      <a:r>
                        <a:rPr lang="en-US" sz="1800" b="0" i="0" u="none" strike="noStrike" dirty="0">
                          <a:solidFill>
                            <a:schemeClr val="bg1"/>
                          </a:solidFill>
                          <a:effectLst/>
                          <a:latin typeface="-webkit-standard"/>
                          <a:hlinkClick r:id="rId2" invalidUrl="about://">
                            <a:extLst>
                              <a:ext uri="{A12FA001-AC4F-418D-AE19-62706E023703}">
                                <ahyp:hlinkClr xmlns:ahyp="http://schemas.microsoft.com/office/drawing/2018/hyperlinkcolor" val="tx"/>
                              </a:ext>
                            </a:extLst>
                          </a:hlinkClick>
                        </a:rPr>
                        <a:t>AI-optimized computer chips</a:t>
                      </a:r>
                      <a:r>
                        <a:rPr lang="en-US" sz="1800" b="0" i="0" u="none" strike="noStrike" dirty="0">
                          <a:solidFill>
                            <a:schemeClr val="bg1"/>
                          </a:solidFill>
                          <a:effectLst/>
                          <a:latin typeface="-webkit-standard"/>
                        </a:rPr>
                        <a:t>, and as that market is expected to grow exponentially, the companies that can grab a large share of this market will benefit. </a:t>
                      </a:r>
                      <a:endParaRPr lang="en-US" dirty="0">
                        <a:solidFill>
                          <a:schemeClr val="bg1"/>
                        </a:solidFill>
                      </a:endParaRPr>
                    </a:p>
                  </a:txBody>
                  <a:tcPr marL="87167" marR="87167">
                    <a:solidFill>
                      <a:schemeClr val="tx1"/>
                    </a:solidFill>
                  </a:tcPr>
                </a:tc>
                <a:tc>
                  <a:txBody>
                    <a:bodyPr/>
                    <a:lstStyle/>
                    <a:p>
                      <a:pPr algn="ctr"/>
                      <a:r>
                        <a:rPr lang="en-US" sz="1800" b="1" i="0" u="none" strike="noStrike" dirty="0">
                          <a:solidFill>
                            <a:schemeClr val="bg1"/>
                          </a:solidFill>
                          <a:effectLst/>
                          <a:latin typeface="-webkit-standard"/>
                        </a:rPr>
                        <a:t>Data</a:t>
                      </a:r>
                    </a:p>
                    <a:p>
                      <a:r>
                        <a:rPr lang="en-US" sz="1800" b="0" i="0" u="none" strike="noStrike" dirty="0">
                          <a:solidFill>
                            <a:schemeClr val="bg1"/>
                          </a:solidFill>
                          <a:effectLst/>
                          <a:latin typeface="-webkit-standard"/>
                        </a:rPr>
                        <a:t>Big data, used more as a buzzword than a business proposition, over the last decade may finally find its place in the value chain, when twinned with AI, but that pathway will not be linear or predictable</a:t>
                      </a:r>
                      <a:endParaRPr lang="en-US" dirty="0">
                        <a:solidFill>
                          <a:schemeClr val="bg1"/>
                        </a:solidFill>
                      </a:endParaRPr>
                    </a:p>
                  </a:txBody>
                  <a:tcPr marL="87167" marR="87167">
                    <a:solidFill>
                      <a:schemeClr val="tx1"/>
                    </a:solidFill>
                  </a:tcPr>
                </a:tc>
                <a:extLst>
                  <a:ext uri="{0D108BD9-81ED-4DB2-BD59-A6C34878D82A}">
                    <a16:rowId xmlns:a16="http://schemas.microsoft.com/office/drawing/2014/main" val="6056270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chemeClr val="bg1"/>
                          </a:solidFill>
                          <a:effectLst/>
                          <a:latin typeface="-webkit-standard"/>
                        </a:rPr>
                        <a:t>Software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chemeClr val="bg1"/>
                          </a:solidFill>
                          <a:effectLst/>
                          <a:latin typeface="-webkit-standard"/>
                        </a:rPr>
                        <a:t>This software can take multiple forms, from AI platforms, chatbots, deep learning algorithms (including image and voice recognition, as well as natural language processing) and machine learning.</a:t>
                      </a:r>
                    </a:p>
                  </a:txBody>
                  <a:tcPr marL="87167" marR="87167">
                    <a:solidFill>
                      <a:schemeClr val="tx1"/>
                    </a:solidFill>
                  </a:tcPr>
                </a:tc>
                <a:tc>
                  <a:txBody>
                    <a:bodyPr/>
                    <a:lstStyle/>
                    <a:p>
                      <a:pPr algn="ctr"/>
                      <a:r>
                        <a:rPr lang="en-US" sz="1800" b="1" i="0" u="none" strike="noStrike" dirty="0">
                          <a:solidFill>
                            <a:schemeClr val="bg1"/>
                          </a:solidFill>
                          <a:effectLst/>
                          <a:latin typeface="-webkit-standard"/>
                        </a:rPr>
                        <a:t>AI Products/Services</a:t>
                      </a:r>
                    </a:p>
                    <a:p>
                      <a:r>
                        <a:rPr lang="en-US" sz="1800" b="0" i="0" u="none" strike="noStrike" dirty="0">
                          <a:solidFill>
                            <a:schemeClr val="bg1"/>
                          </a:solidFill>
                          <a:effectLst/>
                          <a:latin typeface="-webkit-standard"/>
                        </a:rPr>
                        <a:t>AI may allow companies to target customers better (increasing revenues) or reduce costs (replacing manual labor with AI-driven applications) and make them more efficient, and by extension, more profitable.  </a:t>
                      </a:r>
                      <a:endParaRPr lang="en-US" dirty="0">
                        <a:solidFill>
                          <a:schemeClr val="bg1"/>
                        </a:solidFill>
                      </a:endParaRPr>
                    </a:p>
                  </a:txBody>
                  <a:tcPr marL="87167" marR="87167">
                    <a:solidFill>
                      <a:schemeClr val="tx1"/>
                    </a:solidFill>
                  </a:tcPr>
                </a:tc>
                <a:extLst>
                  <a:ext uri="{0D108BD9-81ED-4DB2-BD59-A6C34878D82A}">
                    <a16:rowId xmlns:a16="http://schemas.microsoft.com/office/drawing/2014/main" val="3745431768"/>
                  </a:ext>
                </a:extLst>
              </a:tr>
            </a:tbl>
          </a:graphicData>
        </a:graphic>
      </p:graphicFrame>
      <p:sp>
        <p:nvSpPr>
          <p:cNvPr id="4" name="Footer Placeholder 3">
            <a:extLst>
              <a:ext uri="{FF2B5EF4-FFF2-40B4-BE49-F238E27FC236}">
                <a16:creationId xmlns:a16="http://schemas.microsoft.com/office/drawing/2014/main" id="{366FC734-6C24-8857-BFC7-19B511A5A40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961329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7441-0BCE-E3BD-0AA7-1461BDE9933A}"/>
              </a:ext>
            </a:extLst>
          </p:cNvPr>
          <p:cNvSpPr>
            <a:spLocks noGrp="1"/>
          </p:cNvSpPr>
          <p:nvPr>
            <p:ph type="title"/>
          </p:nvPr>
        </p:nvSpPr>
        <p:spPr/>
        <p:txBody>
          <a:bodyPr/>
          <a:lstStyle/>
          <a:p>
            <a:r>
              <a:rPr lang="en-US" dirty="0"/>
              <a:t>On the AI hardware front..</a:t>
            </a:r>
          </a:p>
        </p:txBody>
      </p:sp>
      <p:sp>
        <p:nvSpPr>
          <p:cNvPr id="3" name="Content Placeholder 2">
            <a:extLst>
              <a:ext uri="{FF2B5EF4-FFF2-40B4-BE49-F238E27FC236}">
                <a16:creationId xmlns:a16="http://schemas.microsoft.com/office/drawing/2014/main" id="{0CEA037B-183C-1724-59D2-3E8F81B44ABA}"/>
              </a:ext>
            </a:extLst>
          </p:cNvPr>
          <p:cNvSpPr>
            <a:spLocks noGrp="1"/>
          </p:cNvSpPr>
          <p:nvPr>
            <p:ph idx="1"/>
          </p:nvPr>
        </p:nvSpPr>
        <p:spPr/>
        <p:txBody>
          <a:bodyPr>
            <a:normAutofit lnSpcReduction="10000"/>
          </a:bodyPr>
          <a:lstStyle/>
          <a:p>
            <a:r>
              <a:rPr lang="en-US" sz="2400" dirty="0"/>
              <a:t>While Nvidia has had the lion’s share of the AI chip glory, there are signs that the </a:t>
            </a:r>
            <a:r>
              <a:rPr lang="en-US" sz="2400" b="1" dirty="0"/>
              <a:t>other chip makers are throwing resources into catching up</a:t>
            </a:r>
            <a:r>
              <a:rPr lang="en-US" sz="2400" dirty="0"/>
              <a:t>. </a:t>
            </a:r>
          </a:p>
          <a:p>
            <a:pPr lvl="1"/>
            <a:r>
              <a:rPr lang="en-US" sz="2000" dirty="0"/>
              <a:t>To the extent that you believe that one or more of these companies will be the one to take share away from Nvidia in a growing market, you have a winner.</a:t>
            </a:r>
          </a:p>
          <a:p>
            <a:pPr lvl="1"/>
            <a:r>
              <a:rPr lang="en-US" sz="2000" dirty="0"/>
              <a:t>Of course, you could always bet on a maker of chips like TSMC as a winner, no matter who dominates the market.</a:t>
            </a:r>
          </a:p>
          <a:p>
            <a:r>
              <a:rPr lang="en-US" sz="2400" dirty="0"/>
              <a:t>There is </a:t>
            </a:r>
            <a:r>
              <a:rPr lang="en-US" sz="2400" b="1" dirty="0"/>
              <a:t>more to AI architecture that AI chips</a:t>
            </a:r>
            <a:r>
              <a:rPr lang="en-US" sz="2400" dirty="0"/>
              <a:t>. As the business evolves, you are likely to see the rest of the AI hardware business developing, and winners in that market. </a:t>
            </a:r>
          </a:p>
          <a:p>
            <a:r>
              <a:rPr lang="en-US" sz="2400" dirty="0"/>
              <a:t>The question, from a value perspective, is </a:t>
            </a:r>
            <a:r>
              <a:rPr lang="en-US" sz="2400" b="1" dirty="0"/>
              <a:t>whether the AI business will be commoditized</a:t>
            </a:r>
            <a:r>
              <a:rPr lang="en-US" sz="2400" dirty="0"/>
              <a:t>.</a:t>
            </a:r>
          </a:p>
        </p:txBody>
      </p:sp>
      <p:sp>
        <p:nvSpPr>
          <p:cNvPr id="4" name="Footer Placeholder 3">
            <a:extLst>
              <a:ext uri="{FF2B5EF4-FFF2-40B4-BE49-F238E27FC236}">
                <a16:creationId xmlns:a16="http://schemas.microsoft.com/office/drawing/2014/main" id="{762AF1AE-84C8-9DA0-DDF2-FF23AF2C43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709794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2216-216C-4615-5F8E-09AD3CCD0CB4}"/>
              </a:ext>
            </a:extLst>
          </p:cNvPr>
          <p:cNvSpPr>
            <a:spLocks noGrp="1"/>
          </p:cNvSpPr>
          <p:nvPr>
            <p:ph type="title"/>
          </p:nvPr>
        </p:nvSpPr>
        <p:spPr/>
        <p:txBody>
          <a:bodyPr/>
          <a:lstStyle/>
          <a:p>
            <a:r>
              <a:rPr lang="en-US" dirty="0"/>
              <a:t>On the AI software &amp; data front…</a:t>
            </a:r>
          </a:p>
        </p:txBody>
      </p:sp>
      <p:sp>
        <p:nvSpPr>
          <p:cNvPr id="3" name="Content Placeholder 2">
            <a:extLst>
              <a:ext uri="{FF2B5EF4-FFF2-40B4-BE49-F238E27FC236}">
                <a16:creationId xmlns:a16="http://schemas.microsoft.com/office/drawing/2014/main" id="{76311250-ABBE-8B18-E370-33D90BC4AD00}"/>
              </a:ext>
            </a:extLst>
          </p:cNvPr>
          <p:cNvSpPr>
            <a:spLocks noGrp="1"/>
          </p:cNvSpPr>
          <p:nvPr>
            <p:ph idx="1"/>
          </p:nvPr>
        </p:nvSpPr>
        <p:spPr/>
        <p:txBody>
          <a:bodyPr>
            <a:normAutofit/>
          </a:bodyPr>
          <a:lstStyle/>
          <a:p>
            <a:r>
              <a:rPr lang="en-US" sz="2400" dirty="0"/>
              <a:t>To the extent that AI is the real payoff from “big data”, and that its requirements in big data are specific, there may be big data providers who have an advantage.</a:t>
            </a:r>
          </a:p>
          <a:p>
            <a:r>
              <a:rPr lang="en-US" sz="2400" dirty="0"/>
              <a:t>Among companies that already collect data, the payoff to using AI will be directly proportional to how exclusive their data is, and how well they can use what they learn to modify products and services.</a:t>
            </a:r>
          </a:p>
          <a:p>
            <a:r>
              <a:rPr lang="en-US" sz="2400" dirty="0"/>
              <a:t>If everyone has it, no one has it.</a:t>
            </a:r>
          </a:p>
        </p:txBody>
      </p:sp>
      <p:sp>
        <p:nvSpPr>
          <p:cNvPr id="4" name="Footer Placeholder 3">
            <a:extLst>
              <a:ext uri="{FF2B5EF4-FFF2-40B4-BE49-F238E27FC236}">
                <a16:creationId xmlns:a16="http://schemas.microsoft.com/office/drawing/2014/main" id="{E71F69B9-98E0-F7FE-1CCD-EE2951BD902F}"/>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97689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6969-9F0D-D2C7-1FD7-A26DDA45E8B6}"/>
              </a:ext>
            </a:extLst>
          </p:cNvPr>
          <p:cNvSpPr>
            <a:spLocks noGrp="1"/>
          </p:cNvSpPr>
          <p:nvPr>
            <p:ph type="title"/>
          </p:nvPr>
        </p:nvSpPr>
        <p:spPr/>
        <p:txBody>
          <a:bodyPr/>
          <a:lstStyle/>
          <a:p>
            <a:r>
              <a:rPr lang="en-US" dirty="0"/>
              <a:t>The AI business customers…</a:t>
            </a:r>
          </a:p>
        </p:txBody>
      </p:sp>
      <p:sp>
        <p:nvSpPr>
          <p:cNvPr id="3" name="Content Placeholder 2">
            <a:extLst>
              <a:ext uri="{FF2B5EF4-FFF2-40B4-BE49-F238E27FC236}">
                <a16:creationId xmlns:a16="http://schemas.microsoft.com/office/drawing/2014/main" id="{FE2D6BC4-BCB9-3FF2-C65C-AF6F2BCFC77E}"/>
              </a:ext>
            </a:extLst>
          </p:cNvPr>
          <p:cNvSpPr>
            <a:spLocks noGrp="1"/>
          </p:cNvSpPr>
          <p:nvPr>
            <p:ph idx="1"/>
          </p:nvPr>
        </p:nvSpPr>
        <p:spPr/>
        <p:txBody>
          <a:bodyPr>
            <a:normAutofit/>
          </a:bodyPr>
          <a:lstStyle/>
          <a:p>
            <a:r>
              <a:rPr lang="en-US" sz="2400" dirty="0"/>
              <a:t>For some companies that are built around providing services that are mechanical (or easily replicated), </a:t>
            </a:r>
            <a:r>
              <a:rPr lang="en-US" sz="2400" b="1" dirty="0"/>
              <a:t>AI will be an existential threat</a:t>
            </a:r>
            <a:r>
              <a:rPr lang="en-US" sz="2400" dirty="0"/>
              <a:t>.</a:t>
            </a:r>
          </a:p>
          <a:p>
            <a:r>
              <a:rPr lang="en-US" sz="2400" b="1" dirty="0"/>
              <a:t>For most companies, AI will become an expense </a:t>
            </a:r>
            <a:r>
              <a:rPr lang="en-US" sz="2400" dirty="0"/>
              <a:t>that they will have to incur, since not spending money on it may put them at a disadvantage, reducing margins and profitability.</a:t>
            </a:r>
          </a:p>
          <a:p>
            <a:r>
              <a:rPr lang="en-US" sz="2400" dirty="0"/>
              <a:t>For some companies, </a:t>
            </a:r>
            <a:r>
              <a:rPr lang="en-US" sz="2400" b="1" dirty="0"/>
              <a:t>the payoff to using AI will come from having exclusive data</a:t>
            </a:r>
            <a:r>
              <a:rPr lang="en-US" sz="2400" dirty="0"/>
              <a:t>, that they can turn the AI machine on,  and how well they can use what they learn to modify products and services.</a:t>
            </a:r>
          </a:p>
          <a:p>
            <a:pPr marL="0" indent="0">
              <a:buNone/>
            </a:pPr>
            <a:endParaRPr lang="en-US" dirty="0"/>
          </a:p>
        </p:txBody>
      </p:sp>
      <p:sp>
        <p:nvSpPr>
          <p:cNvPr id="4" name="Footer Placeholder 3">
            <a:extLst>
              <a:ext uri="{FF2B5EF4-FFF2-40B4-BE49-F238E27FC236}">
                <a16:creationId xmlns:a16="http://schemas.microsoft.com/office/drawing/2014/main" id="{056016B5-01CA-5CFB-B11C-67A1D7760226}"/>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33976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E041-5114-6447-8E08-84542A2A4DB5}"/>
              </a:ext>
            </a:extLst>
          </p:cNvPr>
          <p:cNvSpPr>
            <a:spLocks noGrp="1"/>
          </p:cNvSpPr>
          <p:nvPr>
            <p:ph type="title"/>
          </p:nvPr>
        </p:nvSpPr>
        <p:spPr/>
        <p:txBody>
          <a:bodyPr>
            <a:normAutofit/>
          </a:bodyPr>
          <a:lstStyle/>
          <a:p>
            <a:r>
              <a:rPr lang="en-US" dirty="0"/>
              <a:t>AI: Social Effects</a:t>
            </a:r>
          </a:p>
        </p:txBody>
      </p:sp>
      <p:sp>
        <p:nvSpPr>
          <p:cNvPr id="4" name="Content Placeholder 3">
            <a:extLst>
              <a:ext uri="{FF2B5EF4-FFF2-40B4-BE49-F238E27FC236}">
                <a16:creationId xmlns:a16="http://schemas.microsoft.com/office/drawing/2014/main" id="{D82B78F7-2E44-9FEA-DC3C-CE10A0F70E7A}"/>
              </a:ext>
            </a:extLst>
          </p:cNvPr>
          <p:cNvSpPr>
            <a:spLocks noGrp="1"/>
          </p:cNvSpPr>
          <p:nvPr>
            <p:ph idx="1"/>
          </p:nvPr>
        </p:nvSpPr>
        <p:spPr/>
        <p:txBody>
          <a:bodyPr>
            <a:normAutofit fontScale="92500" lnSpcReduction="10000"/>
          </a:bodyPr>
          <a:lstStyle/>
          <a:p>
            <a:pPr algn="just"/>
            <a:r>
              <a:rPr lang="en-US" sz="2400" b="0" i="0" u="none" strike="noStrike" dirty="0">
                <a:solidFill>
                  <a:srgbClr val="000000"/>
                </a:solidFill>
                <a:effectLst/>
                <a:latin typeface="-webkit-standard"/>
              </a:rPr>
              <a:t>I know that there are some advocates of AI who paint </a:t>
            </a:r>
            <a:r>
              <a:rPr lang="en-US" sz="2400" b="1" i="0" u="none" strike="noStrike" dirty="0">
                <a:solidFill>
                  <a:srgbClr val="000000"/>
                </a:solidFill>
                <a:effectLst/>
                <a:latin typeface="-webkit-standard"/>
              </a:rPr>
              <a:t>a picture of goodness</a:t>
            </a:r>
            <a:r>
              <a:rPr lang="en-US" sz="2400" b="0" i="0" u="none" strike="noStrike" dirty="0">
                <a:solidFill>
                  <a:srgbClr val="000000"/>
                </a:solidFill>
                <a:effectLst/>
                <a:latin typeface="-webkit-standard"/>
              </a:rPr>
              <a:t>, where AI takes over the menial tasks that presumably cause us boredom  and brings an unbiased eye to data analysis that lead to better decisions. </a:t>
            </a:r>
          </a:p>
          <a:p>
            <a:pPr algn="just"/>
            <a:r>
              <a:rPr lang="en-US" sz="2400" b="0" i="0" u="none" strike="noStrike" dirty="0">
                <a:solidFill>
                  <a:srgbClr val="000000"/>
                </a:solidFill>
                <a:effectLst/>
                <a:latin typeface="-webkit-standard"/>
              </a:rPr>
              <a:t>I know that there are others who see AI as an instrument that big companies will use to </a:t>
            </a:r>
            <a:r>
              <a:rPr lang="en-US" sz="2400" b="1" i="0" strike="noStrike" dirty="0">
                <a:solidFill>
                  <a:srgbClr val="000000"/>
                </a:solidFill>
                <a:effectLst/>
                <a:latin typeface="-webkit-standard"/>
              </a:rPr>
              <a:t>control minds and acquire power</a:t>
            </a:r>
            <a:r>
              <a:rPr lang="en-US" sz="2400" b="0" i="0" u="none" strike="noStrike" dirty="0">
                <a:solidFill>
                  <a:srgbClr val="000000"/>
                </a:solidFill>
                <a:effectLst/>
                <a:latin typeface="-webkit-standard"/>
              </a:rPr>
              <a:t>. </a:t>
            </a:r>
          </a:p>
          <a:p>
            <a:pPr algn="just"/>
            <a:r>
              <a:rPr lang="en-US" sz="2400" b="0" i="0" u="none" strike="noStrike" dirty="0">
                <a:solidFill>
                  <a:srgbClr val="000000"/>
                </a:solidFill>
                <a:effectLst/>
                <a:latin typeface="-webkit-standard"/>
              </a:rPr>
              <a:t>There are </a:t>
            </a:r>
            <a:r>
              <a:rPr lang="en-US" sz="2400" b="1" i="0" u="none" strike="noStrike" dirty="0">
                <a:solidFill>
                  <a:srgbClr val="000000"/>
                </a:solidFill>
                <a:effectLst/>
                <a:latin typeface="-webkit-standard"/>
              </a:rPr>
              <a:t>some who believe that AI can be held in check</a:t>
            </a:r>
            <a:r>
              <a:rPr lang="en-US" sz="2400" b="0" i="0" u="none" strike="noStrike" dirty="0">
                <a:solidFill>
                  <a:srgbClr val="000000"/>
                </a:solidFill>
                <a:effectLst/>
                <a:latin typeface="-webkit-standard"/>
              </a:rPr>
              <a:t> and made to serve its more noble impulses, by restricting or regulating its development, but I am not as optimistic for many reasons.</a:t>
            </a:r>
          </a:p>
          <a:p>
            <a:pPr lvl="1" algn="just"/>
            <a:r>
              <a:rPr lang="en-US" sz="2000" b="0" i="0" u="none" strike="noStrike" dirty="0">
                <a:solidFill>
                  <a:srgbClr val="000000"/>
                </a:solidFill>
                <a:effectLst/>
                <a:latin typeface="-webkit-standard"/>
              </a:rPr>
              <a:t>Regulators and legislators are </a:t>
            </a:r>
            <a:r>
              <a:rPr lang="en-US" sz="2000" b="1" i="0" u="none" strike="noStrike" dirty="0">
                <a:solidFill>
                  <a:srgbClr val="000000"/>
                </a:solidFill>
                <a:effectLst/>
                <a:latin typeface="-webkit-standard"/>
              </a:rPr>
              <a:t>woefully incapable of understanding the mechanics of AI</a:t>
            </a:r>
            <a:r>
              <a:rPr lang="en-US" sz="2000" b="0" i="0" u="none" strike="noStrike" dirty="0">
                <a:solidFill>
                  <a:srgbClr val="000000"/>
                </a:solidFill>
                <a:effectLst/>
                <a:latin typeface="-webkit-standard"/>
              </a:rPr>
              <a:t>, let alone pass sensible restrictions on its usage.</a:t>
            </a:r>
          </a:p>
          <a:p>
            <a:pPr lvl="1" algn="just"/>
            <a:r>
              <a:rPr lang="en-US" sz="2000" b="0" i="0" u="none" strike="noStrike" dirty="0">
                <a:solidFill>
                  <a:srgbClr val="000000"/>
                </a:solidFill>
                <a:effectLst/>
                <a:latin typeface="-webkit-standard"/>
              </a:rPr>
              <a:t> Any regulation or law that is </a:t>
            </a:r>
            <a:r>
              <a:rPr lang="en-US" sz="2000" b="1" i="0" u="none" strike="noStrike" dirty="0">
                <a:solidFill>
                  <a:srgbClr val="000000"/>
                </a:solidFill>
                <a:effectLst/>
                <a:latin typeface="-webkit-standard"/>
              </a:rPr>
              <a:t>aimed at preventing AI's excesses will almost certainly set in motion unintended consequences</a:t>
            </a:r>
            <a:r>
              <a:rPr lang="en-US" sz="2000" b="0" i="0" u="none" strike="noStrike" dirty="0">
                <a:solidFill>
                  <a:srgbClr val="000000"/>
                </a:solidFill>
                <a:effectLst/>
                <a:latin typeface="-webkit-standard"/>
              </a:rPr>
              <a:t>, that at least in some cases will be worse than the problems.</a:t>
            </a:r>
          </a:p>
        </p:txBody>
      </p:sp>
    </p:spTree>
    <p:extLst>
      <p:ext uri="{BB962C8B-B14F-4D97-AF65-F5344CB8AC3E}">
        <p14:creationId xmlns:p14="http://schemas.microsoft.com/office/powerpoint/2010/main" val="2637657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6450-4D4A-1D45-A8E6-D8C5082DCC07}"/>
              </a:ext>
            </a:extLst>
          </p:cNvPr>
          <p:cNvSpPr>
            <a:spLocks noGrp="1"/>
          </p:cNvSpPr>
          <p:nvPr>
            <p:ph type="title"/>
          </p:nvPr>
        </p:nvSpPr>
        <p:spPr/>
        <p:txBody>
          <a:bodyPr/>
          <a:lstStyle/>
          <a:p>
            <a:r>
              <a:rPr lang="en-US" dirty="0"/>
              <a:t>AI: Bottom Line</a:t>
            </a:r>
          </a:p>
        </p:txBody>
      </p:sp>
      <p:sp>
        <p:nvSpPr>
          <p:cNvPr id="3" name="Content Placeholder 2">
            <a:extLst>
              <a:ext uri="{FF2B5EF4-FFF2-40B4-BE49-F238E27FC236}">
                <a16:creationId xmlns:a16="http://schemas.microsoft.com/office/drawing/2014/main" id="{3EFB9F19-6AF1-AC42-8BA5-3848183811B4}"/>
              </a:ext>
            </a:extLst>
          </p:cNvPr>
          <p:cNvSpPr>
            <a:spLocks noGrp="1"/>
          </p:cNvSpPr>
          <p:nvPr>
            <p:ph idx="1"/>
          </p:nvPr>
        </p:nvSpPr>
        <p:spPr/>
        <p:txBody>
          <a:bodyPr>
            <a:normAutofit fontScale="92500"/>
          </a:bodyPr>
          <a:lstStyle/>
          <a:p>
            <a:r>
              <a:rPr lang="en-US" sz="2400" b="0" i="0" u="none" strike="noStrike" dirty="0">
                <a:solidFill>
                  <a:srgbClr val="000000"/>
                </a:solidFill>
                <a:effectLst/>
                <a:latin typeface="-webkit-standard"/>
              </a:rPr>
              <a:t>Even if you buy into the argument that AI will change the ways that we work and play, </a:t>
            </a:r>
            <a:r>
              <a:rPr lang="en-US" sz="2400" b="1" i="0" u="none" strike="noStrike" dirty="0">
                <a:solidFill>
                  <a:srgbClr val="000000"/>
                </a:solidFill>
                <a:effectLst/>
                <a:latin typeface="-webkit-standard"/>
              </a:rPr>
              <a:t>it does not necessarily follow that investing in AI-related companies will yield returns</a:t>
            </a:r>
            <a:r>
              <a:rPr lang="en-US" sz="2400" b="0" i="0" u="none" strike="noStrike" dirty="0">
                <a:solidFill>
                  <a:srgbClr val="000000"/>
                </a:solidFill>
                <a:effectLst/>
                <a:latin typeface="-webkit-standard"/>
              </a:rPr>
              <a:t>. You can get the macro story right, but you need to also consider how that story plays out across companies to be able to generate returns. </a:t>
            </a:r>
          </a:p>
          <a:p>
            <a:r>
              <a:rPr lang="en-US" sz="2400" b="1" dirty="0">
                <a:solidFill>
                  <a:srgbClr val="000000"/>
                </a:solidFill>
                <a:latin typeface="-webkit-standard"/>
              </a:rPr>
              <a:t>R</a:t>
            </a:r>
            <a:r>
              <a:rPr lang="en-US" sz="2400" b="1" i="0" u="none" strike="noStrike" dirty="0">
                <a:solidFill>
                  <a:srgbClr val="000000"/>
                </a:solidFill>
                <a:effectLst/>
                <a:latin typeface="-webkit-standard"/>
              </a:rPr>
              <a:t>efusing to make estimates or judgments </a:t>
            </a:r>
            <a:r>
              <a:rPr lang="en-US" sz="2400" b="0" i="0" u="none" strike="noStrike" dirty="0">
                <a:solidFill>
                  <a:srgbClr val="000000"/>
                </a:solidFill>
                <a:effectLst/>
                <a:latin typeface="-webkit-standard"/>
              </a:rPr>
              <a:t>about how AI will affect the fundamentals (cash flows, growth and risk) in a  business, just because you face significant uncertainty, </a:t>
            </a:r>
            <a:r>
              <a:rPr lang="en-US" sz="2400" b="1" i="0" u="none" strike="noStrike" dirty="0">
                <a:solidFill>
                  <a:srgbClr val="000000"/>
                </a:solidFill>
                <a:effectLst/>
                <a:latin typeface="-webkit-standard"/>
              </a:rPr>
              <a:t>will not make that uncertainty go away</a:t>
            </a:r>
            <a:r>
              <a:rPr lang="en-US" sz="2400" b="0" i="0" u="none" strike="noStrike" dirty="0">
                <a:solidFill>
                  <a:srgbClr val="000000"/>
                </a:solidFill>
                <a:effectLst/>
                <a:latin typeface="-webkit-standard"/>
              </a:rPr>
              <a:t>, and instead will create a vacuum that will be filled by arbitrary AI premiums. </a:t>
            </a:r>
          </a:p>
          <a:p>
            <a:r>
              <a:rPr lang="en-US" sz="2400" b="0" i="0" u="none" strike="noStrike" dirty="0">
                <a:solidFill>
                  <a:srgbClr val="000000"/>
                </a:solidFill>
                <a:effectLst/>
                <a:latin typeface="-webkit-standard"/>
              </a:rPr>
              <a:t>As a society, </a:t>
            </a:r>
            <a:r>
              <a:rPr lang="en-US" sz="2400" b="1" i="0" u="none" strike="noStrike" dirty="0">
                <a:solidFill>
                  <a:srgbClr val="000000"/>
                </a:solidFill>
                <a:effectLst/>
                <a:latin typeface="-webkit-standard"/>
              </a:rPr>
              <a:t>it is unclear whether adding AI to the mix will make us better or worse off</a:t>
            </a:r>
            <a:r>
              <a:rPr lang="en-US" sz="2400" b="0" i="0" u="none" strike="noStrike" dirty="0">
                <a:solidFill>
                  <a:srgbClr val="000000"/>
                </a:solidFill>
                <a:effectLst/>
                <a:latin typeface="-webkit-standard"/>
              </a:rPr>
              <a:t>, since every big technological change seems to bring with it unintended consequences. </a:t>
            </a:r>
          </a:p>
        </p:txBody>
      </p:sp>
      <p:sp>
        <p:nvSpPr>
          <p:cNvPr id="4" name="Footer Placeholder 3">
            <a:extLst>
              <a:ext uri="{FF2B5EF4-FFF2-40B4-BE49-F238E27FC236}">
                <a16:creationId xmlns:a16="http://schemas.microsoft.com/office/drawing/2014/main" id="{3EA99F56-ECE5-7D4C-B0B9-34AFC7BBED9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109013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7E97F5-823A-2F4C-5C5B-264CFFEA528F}"/>
              </a:ext>
            </a:extLst>
          </p:cNvPr>
          <p:cNvSpPr>
            <a:spLocks noGrp="1"/>
          </p:cNvSpPr>
          <p:nvPr>
            <p:ph type="title"/>
          </p:nvPr>
        </p:nvSpPr>
        <p:spPr/>
        <p:txBody>
          <a:bodyPr/>
          <a:lstStyle/>
          <a:p>
            <a:r>
              <a:rPr lang="en-US" dirty="0"/>
              <a:t>Nvidia: An AI winner</a:t>
            </a:r>
          </a:p>
        </p:txBody>
      </p:sp>
      <p:sp>
        <p:nvSpPr>
          <p:cNvPr id="2" name="Text Placeholder 1">
            <a:extLst>
              <a:ext uri="{FF2B5EF4-FFF2-40B4-BE49-F238E27FC236}">
                <a16:creationId xmlns:a16="http://schemas.microsoft.com/office/drawing/2014/main" id="{EFB117D4-F5CA-E70F-1E8F-A109CF2A3FCD}"/>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17C134C5-D5AC-6D5D-66A2-9F7C6405AAF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764705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11B4-2A2F-4EEC-B7A2-BB001D5B8543}"/>
              </a:ext>
            </a:extLst>
          </p:cNvPr>
          <p:cNvSpPr>
            <a:spLocks noGrp="1"/>
          </p:cNvSpPr>
          <p:nvPr>
            <p:ph type="title"/>
          </p:nvPr>
        </p:nvSpPr>
        <p:spPr/>
        <p:txBody>
          <a:bodyPr/>
          <a:lstStyle/>
          <a:p>
            <a:r>
              <a:rPr lang="en-US" dirty="0"/>
              <a:t>My Nvidia Interests..</a:t>
            </a:r>
          </a:p>
        </p:txBody>
      </p:sp>
      <p:sp>
        <p:nvSpPr>
          <p:cNvPr id="3" name="Content Placeholder 2">
            <a:extLst>
              <a:ext uri="{FF2B5EF4-FFF2-40B4-BE49-F238E27FC236}">
                <a16:creationId xmlns:a16="http://schemas.microsoft.com/office/drawing/2014/main" id="{E6A4D880-2388-0034-1F00-9E7F8895B4DE}"/>
              </a:ext>
            </a:extLst>
          </p:cNvPr>
          <p:cNvSpPr>
            <a:spLocks noGrp="1"/>
          </p:cNvSpPr>
          <p:nvPr>
            <p:ph idx="1"/>
          </p:nvPr>
        </p:nvSpPr>
        <p:spPr/>
        <p:txBody>
          <a:bodyPr>
            <a:normAutofit/>
          </a:bodyPr>
          <a:lstStyle/>
          <a:p>
            <a:r>
              <a:rPr lang="en-US" u="sng" dirty="0"/>
              <a:t>Market buzz</a:t>
            </a:r>
            <a:r>
              <a:rPr lang="en-US" dirty="0"/>
              <a:t>: Nvidia has clearly caught a market wave, and generated media buzz, as its market cap has exploded. Just as Amazon and Cisco became the poster children for the </a:t>
            </a:r>
            <a:r>
              <a:rPr lang="en-US" dirty="0" err="1"/>
              <a:t>dot.com</a:t>
            </a:r>
            <a:r>
              <a:rPr lang="en-US" dirty="0"/>
              <a:t> boom, Nvidia is at the center of the AI buzz.</a:t>
            </a:r>
          </a:p>
          <a:p>
            <a:r>
              <a:rPr lang="en-US" u="sng" dirty="0"/>
              <a:t>Jensen Huang, genius CEO</a:t>
            </a:r>
            <a:r>
              <a:rPr lang="en-US" dirty="0"/>
              <a:t>: As Nvidia has risen, Huang has gone from a CEO whose name most people (including institutional investors) would have had a hard time recalling to the “greatest CEO” of all time.</a:t>
            </a:r>
          </a:p>
          <a:p>
            <a:r>
              <a:rPr lang="en-US" u="sng" dirty="0"/>
              <a:t>Personal</a:t>
            </a:r>
            <a:r>
              <a:rPr lang="en-US" dirty="0"/>
              <a:t>: I was lucky enough to buy Nvidia after it was beaten up by markets in 2018, at $29/share, and if I truly believe in value investing, I had to take a look when the stock price hit $450/share.</a:t>
            </a:r>
          </a:p>
        </p:txBody>
      </p:sp>
      <p:sp>
        <p:nvSpPr>
          <p:cNvPr id="4" name="Footer Placeholder 3">
            <a:extLst>
              <a:ext uri="{FF2B5EF4-FFF2-40B4-BE49-F238E27FC236}">
                <a16:creationId xmlns:a16="http://schemas.microsoft.com/office/drawing/2014/main" id="{814228FF-E509-DF75-909F-401751511C74}"/>
              </a:ext>
            </a:extLst>
          </p:cNvPr>
          <p:cNvSpPr>
            <a:spLocks noGrp="1"/>
          </p:cNvSpPr>
          <p:nvPr>
            <p:ph type="ftr" sz="quarter" idx="11"/>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355413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AD3C-681E-6630-544B-CBEFE230E284}"/>
              </a:ext>
            </a:extLst>
          </p:cNvPr>
          <p:cNvSpPr>
            <a:spLocks noGrp="1"/>
          </p:cNvSpPr>
          <p:nvPr>
            <p:ph type="title"/>
          </p:nvPr>
        </p:nvSpPr>
        <p:spPr/>
        <p:txBody>
          <a:bodyPr/>
          <a:lstStyle/>
          <a:p>
            <a:r>
              <a:rPr lang="en-US" dirty="0"/>
              <a:t>Nvidia: The Ai chip story</a:t>
            </a:r>
          </a:p>
        </p:txBody>
      </p:sp>
      <p:sp>
        <p:nvSpPr>
          <p:cNvPr id="3" name="Content Placeholder 2">
            <a:extLst>
              <a:ext uri="{FF2B5EF4-FFF2-40B4-BE49-F238E27FC236}">
                <a16:creationId xmlns:a16="http://schemas.microsoft.com/office/drawing/2014/main" id="{BCC3512E-7617-2613-15CF-B10D77947994}"/>
              </a:ext>
            </a:extLst>
          </p:cNvPr>
          <p:cNvSpPr>
            <a:spLocks noGrp="1"/>
          </p:cNvSpPr>
          <p:nvPr>
            <p:ph idx="1"/>
          </p:nvPr>
        </p:nvSpPr>
        <p:spPr/>
        <p:txBody>
          <a:bodyPr>
            <a:normAutofit/>
          </a:bodyPr>
          <a:lstStyle/>
          <a:p>
            <a:r>
              <a:rPr lang="en-US" u="sng" dirty="0"/>
              <a:t>First mover</a:t>
            </a:r>
            <a:r>
              <a:rPr lang="en-US" dirty="0"/>
              <a:t>: Nvidia was the first large semiconductor company to see the potential for AI to be a large market, and channel its energies to designing chips for that market.</a:t>
            </a:r>
          </a:p>
          <a:p>
            <a:r>
              <a:rPr lang="en-US" u="sng" dirty="0"/>
              <a:t>Software bundling</a:t>
            </a:r>
            <a:r>
              <a:rPr lang="en-US" dirty="0"/>
              <a:t>: Nvidia has software that it bundles with its chips, making them more efficient in delivering results (with less energy being consumed).</a:t>
            </a:r>
          </a:p>
          <a:p>
            <a:r>
              <a:rPr lang="en-US" u="sng" dirty="0"/>
              <a:t>Design, not manufacturing</a:t>
            </a:r>
            <a:r>
              <a:rPr lang="en-US" dirty="0"/>
              <a:t>: Nvidia does not make its own chips. It designs the chips for TSMC to manufacture. That does expose them to outsourcing risk, but it does allow them to move faster.</a:t>
            </a:r>
          </a:p>
          <a:p>
            <a:endParaRPr lang="en-US" dirty="0"/>
          </a:p>
        </p:txBody>
      </p:sp>
      <p:sp>
        <p:nvSpPr>
          <p:cNvPr id="4" name="Footer Placeholder 3">
            <a:extLst>
              <a:ext uri="{FF2B5EF4-FFF2-40B4-BE49-F238E27FC236}">
                <a16:creationId xmlns:a16="http://schemas.microsoft.com/office/drawing/2014/main" id="{84145F59-B3CC-4C94-709F-C76564E38CEB}"/>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9988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F9FC62-1A71-7B7E-BFF2-502460834BF2}"/>
              </a:ext>
            </a:extLst>
          </p:cNvPr>
          <p:cNvPicPr>
            <a:picLocks noChangeAspect="1"/>
          </p:cNvPicPr>
          <p:nvPr/>
        </p:nvPicPr>
        <p:blipFill>
          <a:blip r:embed="rId3"/>
          <a:stretch>
            <a:fillRect/>
          </a:stretch>
        </p:blipFill>
        <p:spPr>
          <a:xfrm>
            <a:off x="228600" y="259948"/>
            <a:ext cx="8655420" cy="5988452"/>
          </a:xfrm>
          <a:prstGeom prst="rect">
            <a:avLst/>
          </a:prstGeom>
        </p:spPr>
      </p:pic>
    </p:spTree>
    <p:extLst>
      <p:ext uri="{BB962C8B-B14F-4D97-AF65-F5344CB8AC3E}">
        <p14:creationId xmlns:p14="http://schemas.microsoft.com/office/powerpoint/2010/main" val="1112864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B5E3-5DDE-85F1-A3FA-104BF1BAD153}"/>
              </a:ext>
            </a:extLst>
          </p:cNvPr>
          <p:cNvSpPr>
            <a:spLocks noGrp="1"/>
          </p:cNvSpPr>
          <p:nvPr>
            <p:ph type="title"/>
          </p:nvPr>
        </p:nvSpPr>
        <p:spPr/>
        <p:txBody>
          <a:bodyPr/>
          <a:lstStyle/>
          <a:p>
            <a:r>
              <a:rPr lang="en-US" dirty="0"/>
              <a:t>And an AI  breakeven analysis!</a:t>
            </a:r>
          </a:p>
        </p:txBody>
      </p:sp>
      <p:sp>
        <p:nvSpPr>
          <p:cNvPr id="3" name="Content Placeholder 2">
            <a:extLst>
              <a:ext uri="{FF2B5EF4-FFF2-40B4-BE49-F238E27FC236}">
                <a16:creationId xmlns:a16="http://schemas.microsoft.com/office/drawing/2014/main" id="{058E1A4F-1F7B-9B0C-C7C3-0C646D95BFC8}"/>
              </a:ext>
            </a:extLst>
          </p:cNvPr>
          <p:cNvSpPr>
            <a:spLocks noGrp="1"/>
          </p:cNvSpPr>
          <p:nvPr>
            <p:ph idx="1"/>
          </p:nvPr>
        </p:nvSpPr>
        <p:spPr/>
        <p:txBody>
          <a:bodyPr>
            <a:normAutofit/>
          </a:bodyPr>
          <a:lstStyle/>
          <a:p>
            <a:r>
              <a:rPr lang="en-US" sz="2400" dirty="0"/>
              <a:t>If it is the AI story that is carrying Nvidia to new highs, it is worth asking </a:t>
            </a:r>
            <a:r>
              <a:rPr lang="en-US" sz="2400" b="1" dirty="0"/>
              <a:t>how big the AI chip market will have to be to sustain Nvidia’s current pricing </a:t>
            </a:r>
            <a:r>
              <a:rPr lang="en-US" sz="2400" dirty="0"/>
              <a:t>(close to $3 trillion).</a:t>
            </a:r>
          </a:p>
          <a:p>
            <a:r>
              <a:rPr lang="en-US" sz="2400" dirty="0"/>
              <a:t>The answer is, </a:t>
            </a:r>
            <a:r>
              <a:rPr lang="en-US" sz="2400" b="1" dirty="0"/>
              <a:t>holding margins at their stratospheric levels</a:t>
            </a:r>
            <a:r>
              <a:rPr lang="en-US" sz="2400" dirty="0"/>
              <a:t> and the market share at the dominant 60%, is about a trillion dollars.</a:t>
            </a:r>
          </a:p>
          <a:p>
            <a:r>
              <a:rPr lang="en-US" sz="2400" dirty="0"/>
              <a:t>Even if you buy into the highest end estimates of what the overall AI market will be, which is $2-$3 trillion, this would require that AI chips alone would be more than a third to a half of the market.</a:t>
            </a:r>
          </a:p>
          <a:p>
            <a:endParaRPr lang="en-US" dirty="0"/>
          </a:p>
        </p:txBody>
      </p:sp>
      <p:sp>
        <p:nvSpPr>
          <p:cNvPr id="4" name="Footer Placeholder 3">
            <a:extLst>
              <a:ext uri="{FF2B5EF4-FFF2-40B4-BE49-F238E27FC236}">
                <a16:creationId xmlns:a16="http://schemas.microsoft.com/office/drawing/2014/main" id="{49728CD4-DD11-C742-4972-25A6D089FD5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531817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6EFB-8276-6E42-AE74-40740891B558}"/>
              </a:ext>
            </a:extLst>
          </p:cNvPr>
          <p:cNvSpPr>
            <a:spLocks noGrp="1"/>
          </p:cNvSpPr>
          <p:nvPr>
            <p:ph type="title"/>
          </p:nvPr>
        </p:nvSpPr>
        <p:spPr/>
        <p:txBody>
          <a:bodyPr/>
          <a:lstStyle/>
          <a:p>
            <a:r>
              <a:rPr lang="en-US" dirty="0"/>
              <a:t>Judgment Day: Investing</a:t>
            </a:r>
          </a:p>
        </p:txBody>
      </p:sp>
      <p:sp>
        <p:nvSpPr>
          <p:cNvPr id="5" name="Content Placeholder 4">
            <a:extLst>
              <a:ext uri="{FF2B5EF4-FFF2-40B4-BE49-F238E27FC236}">
                <a16:creationId xmlns:a16="http://schemas.microsoft.com/office/drawing/2014/main" id="{8A5B1231-C7D2-1F37-4F1D-2C9E24F5C433}"/>
              </a:ext>
            </a:extLst>
          </p:cNvPr>
          <p:cNvSpPr>
            <a:spLocks noGrp="1"/>
          </p:cNvSpPr>
          <p:nvPr>
            <p:ph idx="1"/>
          </p:nvPr>
        </p:nvSpPr>
        <p:spPr/>
        <p:txBody>
          <a:bodyPr>
            <a:normAutofit fontScale="92500" lnSpcReduction="10000"/>
          </a:bodyPr>
          <a:lstStyle/>
          <a:p>
            <a:pPr algn="just"/>
            <a:r>
              <a:rPr lang="en-US" b="0" i="0" u="none" strike="noStrike" dirty="0">
                <a:solidFill>
                  <a:srgbClr val="000000"/>
                </a:solidFill>
                <a:effectLst/>
                <a:latin typeface="-webkit-standard"/>
              </a:rPr>
              <a:t>I love NVIDIA as a company and have nothing but praise for Jensen Huang's leadership of the company. My valuation story for NVIDIA reflects all of the positive features in the company will continue into the next decade, but t</a:t>
            </a:r>
            <a:r>
              <a:rPr lang="en-US" b="0" i="0" u="sng" strike="noStrike" dirty="0">
                <a:solidFill>
                  <a:srgbClr val="000000"/>
                </a:solidFill>
                <a:effectLst/>
                <a:latin typeface="-webkit-standard"/>
              </a:rPr>
              <a:t>hat upbeat narrative still yields a value well below the current price</a:t>
            </a:r>
            <a:r>
              <a:rPr lang="en-US" b="0" i="0" u="none" strike="noStrike" dirty="0">
                <a:solidFill>
                  <a:srgbClr val="000000"/>
                </a:solidFill>
                <a:effectLst/>
                <a:latin typeface="-webkit-standard"/>
              </a:rPr>
              <a:t>.</a:t>
            </a:r>
          </a:p>
          <a:p>
            <a:pPr algn="just"/>
            <a:r>
              <a:rPr lang="en-US" b="0" i="0" u="none" strike="noStrike" dirty="0">
                <a:solidFill>
                  <a:srgbClr val="000000"/>
                </a:solidFill>
                <a:effectLst/>
                <a:latin typeface="-webkit-standard"/>
              </a:rPr>
              <a:t>I would be lying if I said that selling one of my biggest winners is easy, especially since there is a plausible pathway, albeit a low-probability one, that the company will be able to deliver solid returns, at current prices. </a:t>
            </a:r>
          </a:p>
          <a:p>
            <a:pPr lvl="1" algn="just"/>
            <a:r>
              <a:rPr lang="en-US" b="0" i="0" u="none" strike="noStrike" dirty="0">
                <a:solidFill>
                  <a:srgbClr val="000000"/>
                </a:solidFill>
                <a:effectLst/>
                <a:latin typeface="-webkit-standard"/>
              </a:rPr>
              <a:t>I chose a path that splits the difference, selling half of my holdings and cashing in on my profits, and holding on to the other half, more for the optionality (that the company will find other new markets to enter in the next decade). </a:t>
            </a:r>
          </a:p>
          <a:p>
            <a:pPr lvl="1" algn="just"/>
            <a:r>
              <a:rPr lang="en-US" b="0" i="0" u="none" strike="noStrike" dirty="0">
                <a:solidFill>
                  <a:srgbClr val="000000"/>
                </a:solidFill>
                <a:effectLst/>
                <a:latin typeface="-webkit-standard"/>
              </a:rPr>
              <a:t>The value purists can argue, with justification, that I am acting inconsistently, given my value philosophy, but I am pragmatist, not a purist, and this works for me. </a:t>
            </a:r>
          </a:p>
          <a:p>
            <a:pPr algn="just"/>
            <a:r>
              <a:rPr lang="en-US" b="0" i="0" u="none" strike="noStrike" dirty="0">
                <a:solidFill>
                  <a:srgbClr val="000000"/>
                </a:solidFill>
                <a:effectLst/>
                <a:latin typeface="-webkit-standard"/>
              </a:rPr>
              <a:t>It does open up an interesting question of whether you should continue to hold a stock in your portfolio that you would not buy at today's stock prices, and it is one that I will return to in a future post.</a:t>
            </a:r>
          </a:p>
          <a:p>
            <a:endParaRPr lang="en-US" dirty="0"/>
          </a:p>
        </p:txBody>
      </p:sp>
      <p:sp>
        <p:nvSpPr>
          <p:cNvPr id="4" name="Footer Placeholder 3">
            <a:extLst>
              <a:ext uri="{FF2B5EF4-FFF2-40B4-BE49-F238E27FC236}">
                <a16:creationId xmlns:a16="http://schemas.microsoft.com/office/drawing/2014/main" id="{4AC59474-A2B3-2043-B370-BD9CF314F24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328227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7A095-EAB3-18C7-C3A5-851B4A4C31E8}"/>
              </a:ext>
            </a:extLst>
          </p:cNvPr>
          <p:cNvSpPr>
            <a:spLocks noGrp="1"/>
          </p:cNvSpPr>
          <p:nvPr>
            <p:ph type="title"/>
          </p:nvPr>
        </p:nvSpPr>
        <p:spPr/>
        <p:txBody>
          <a:bodyPr/>
          <a:lstStyle/>
          <a:p>
            <a:r>
              <a:rPr lang="en-US" dirty="0"/>
              <a:t>But it is an awesome company!</a:t>
            </a:r>
          </a:p>
        </p:txBody>
      </p:sp>
      <p:pic>
        <p:nvPicPr>
          <p:cNvPr id="7" name="Content Placeholder 6">
            <a:extLst>
              <a:ext uri="{FF2B5EF4-FFF2-40B4-BE49-F238E27FC236}">
                <a16:creationId xmlns:a16="http://schemas.microsoft.com/office/drawing/2014/main" id="{234CB7C1-2621-FE5C-CD33-40AB45635678}"/>
              </a:ext>
            </a:extLst>
          </p:cNvPr>
          <p:cNvPicPr>
            <a:picLocks noGrp="1" noChangeAspect="1"/>
          </p:cNvPicPr>
          <p:nvPr>
            <p:ph idx="1"/>
          </p:nvPr>
        </p:nvPicPr>
        <p:blipFill>
          <a:blip r:embed="rId2"/>
          <a:stretch>
            <a:fillRect/>
          </a:stretch>
        </p:blipFill>
        <p:spPr>
          <a:xfrm>
            <a:off x="594731" y="1866900"/>
            <a:ext cx="7745963" cy="1943100"/>
          </a:xfrm>
          <a:prstGeom prst="rect">
            <a:avLst/>
          </a:prstGeom>
        </p:spPr>
      </p:pic>
      <p:sp>
        <p:nvSpPr>
          <p:cNvPr id="4" name="Footer Placeholder 3">
            <a:extLst>
              <a:ext uri="{FF2B5EF4-FFF2-40B4-BE49-F238E27FC236}">
                <a16:creationId xmlns:a16="http://schemas.microsoft.com/office/drawing/2014/main" id="{315B44F6-052C-2A05-E4EF-C8851D2215F3}"/>
              </a:ext>
            </a:extLst>
          </p:cNvPr>
          <p:cNvSpPr>
            <a:spLocks noGrp="1"/>
          </p:cNvSpPr>
          <p:nvPr>
            <p:ph type="ftr" sz="quarter" idx="11"/>
          </p:nvPr>
        </p:nvSpPr>
        <p:spPr/>
        <p:txBody>
          <a:bodyPr/>
          <a:lstStyle/>
          <a:p>
            <a:pPr>
              <a:defRPr/>
            </a:pPr>
            <a:r>
              <a:rPr lang="en-US"/>
              <a:t>Aswath Damodaran</a:t>
            </a:r>
          </a:p>
        </p:txBody>
      </p:sp>
      <p:pic>
        <p:nvPicPr>
          <p:cNvPr id="8" name="Picture 7">
            <a:extLst>
              <a:ext uri="{FF2B5EF4-FFF2-40B4-BE49-F238E27FC236}">
                <a16:creationId xmlns:a16="http://schemas.microsoft.com/office/drawing/2014/main" id="{375D6F5C-F058-12F5-025E-24F72E98DAE4}"/>
              </a:ext>
            </a:extLst>
          </p:cNvPr>
          <p:cNvPicPr>
            <a:picLocks noChangeAspect="1"/>
          </p:cNvPicPr>
          <p:nvPr/>
        </p:nvPicPr>
        <p:blipFill>
          <a:blip r:embed="rId3"/>
          <a:stretch>
            <a:fillRect/>
          </a:stretch>
        </p:blipFill>
        <p:spPr>
          <a:xfrm>
            <a:off x="457135" y="4404730"/>
            <a:ext cx="8229729" cy="778727"/>
          </a:xfrm>
          <a:prstGeom prst="rect">
            <a:avLst/>
          </a:prstGeom>
        </p:spPr>
      </p:pic>
    </p:spTree>
    <p:extLst>
      <p:ext uri="{BB962C8B-B14F-4D97-AF65-F5344CB8AC3E}">
        <p14:creationId xmlns:p14="http://schemas.microsoft.com/office/powerpoint/2010/main" val="1158241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0DFDD7-671B-17A8-9BBC-0112A205910B}"/>
              </a:ext>
            </a:extLst>
          </p:cNvPr>
          <p:cNvSpPr>
            <a:spLocks noGrp="1"/>
          </p:cNvSpPr>
          <p:nvPr>
            <p:ph type="title"/>
          </p:nvPr>
        </p:nvSpPr>
        <p:spPr/>
        <p:txBody>
          <a:bodyPr/>
          <a:lstStyle/>
          <a:p>
            <a:r>
              <a:rPr lang="en-US" dirty="0"/>
              <a:t>AI: The Personal Threat</a:t>
            </a:r>
          </a:p>
        </p:txBody>
      </p:sp>
      <p:sp>
        <p:nvSpPr>
          <p:cNvPr id="2" name="Text Placeholder 1">
            <a:extLst>
              <a:ext uri="{FF2B5EF4-FFF2-40B4-BE49-F238E27FC236}">
                <a16:creationId xmlns:a16="http://schemas.microsoft.com/office/drawing/2014/main" id="{2D421531-B829-9803-6BFF-ABA2E5714B6C}"/>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75699DA1-5294-05C6-A0C3-27CA9184A42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546490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3CA6BAC0-2E17-F0CF-6F56-2601F9514278}"/>
              </a:ext>
            </a:extLst>
          </p:cNvPr>
          <p:cNvSpPr>
            <a:spLocks noGrp="1"/>
          </p:cNvSpPr>
          <p:nvPr>
            <p:ph type="title"/>
          </p:nvPr>
        </p:nvSpPr>
        <p:spPr/>
        <p:txBody>
          <a:bodyPr/>
          <a:lstStyle/>
          <a:p>
            <a:r>
              <a:rPr lang="en-US" altLang="en-US" dirty="0"/>
              <a:t>The Damodaran Bot</a:t>
            </a:r>
          </a:p>
        </p:txBody>
      </p:sp>
      <p:sp>
        <p:nvSpPr>
          <p:cNvPr id="2" name="Content Placeholder 1">
            <a:extLst>
              <a:ext uri="{FF2B5EF4-FFF2-40B4-BE49-F238E27FC236}">
                <a16:creationId xmlns:a16="http://schemas.microsoft.com/office/drawing/2014/main" id="{2EA700BD-9354-CFC2-66A2-F9EA55E0C0B0}"/>
              </a:ext>
            </a:extLst>
          </p:cNvPr>
          <p:cNvSpPr>
            <a:spLocks noGrp="1"/>
          </p:cNvSpPr>
          <p:nvPr>
            <p:ph idx="1"/>
          </p:nvPr>
        </p:nvSpPr>
        <p:spPr/>
        <p:txBody>
          <a:bodyPr>
            <a:normAutofit/>
          </a:bodyPr>
          <a:lstStyle/>
          <a:p>
            <a:r>
              <a:rPr lang="en-US" dirty="0"/>
              <a:t>I was in the eleventh week of teaching my 2024 spring semester classes at Stern, when my good friend, Vasant Dhar, who teaches a range of classes from machine learning to data science at Stern and has forgotten more about AI than I will ever know, called me. </a:t>
            </a:r>
          </a:p>
          <a:p>
            <a:r>
              <a:rPr lang="en-US" dirty="0"/>
              <a:t>He mentioned that </a:t>
            </a:r>
            <a:r>
              <a:rPr lang="en-US" b="1" dirty="0"/>
              <a:t>he had developed a Damodaran Bot</a:t>
            </a:r>
            <a:r>
              <a:rPr lang="en-US" dirty="0"/>
              <a:t>, and explained that it was an AI creation, which had read every blog post that I had ever written and every valuation that I had made public. </a:t>
            </a:r>
          </a:p>
          <a:p>
            <a:r>
              <a:rPr lang="en-US" dirty="0"/>
              <a:t>He also went on to tell me that </a:t>
            </a:r>
            <a:r>
              <a:rPr lang="en-US" b="1" dirty="0"/>
              <a:t>he was ready to take the Bot on a trial run</a:t>
            </a:r>
            <a:r>
              <a:rPr lang="en-US" dirty="0"/>
              <a:t>, and when I asked him what he meant, he said that he would like the Bot to value companies and see how those valuations measured up against valuations done by the best students in my class.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BFD0FC89-48C3-1258-100A-33FEC58CAC6E}"/>
              </a:ext>
            </a:extLst>
          </p:cNvPr>
          <p:cNvSpPr>
            <a:spLocks noGrp="1"/>
          </p:cNvSpPr>
          <p:nvPr>
            <p:ph type="title"/>
          </p:nvPr>
        </p:nvSpPr>
        <p:spPr/>
        <p:txBody>
          <a:bodyPr/>
          <a:lstStyle/>
          <a:p>
            <a:r>
              <a:rPr lang="en-US" altLang="en-US" dirty="0">
                <a:ea typeface="ＭＳ Ｐゴシック" panose="020B0600070205080204" pitchFamily="34" charset="-128"/>
              </a:rPr>
              <a:t>Gauging the threat!</a:t>
            </a:r>
          </a:p>
        </p:txBody>
      </p:sp>
      <p:sp>
        <p:nvSpPr>
          <p:cNvPr id="2" name="Content Placeholder 1">
            <a:extLst>
              <a:ext uri="{FF2B5EF4-FFF2-40B4-BE49-F238E27FC236}">
                <a16:creationId xmlns:a16="http://schemas.microsoft.com/office/drawing/2014/main" id="{F8C196C7-7602-5204-5689-82B7A3B6E028}"/>
              </a:ext>
            </a:extLst>
          </p:cNvPr>
          <p:cNvSpPr>
            <a:spLocks noGrp="1"/>
          </p:cNvSpPr>
          <p:nvPr>
            <p:ph idx="1"/>
          </p:nvPr>
        </p:nvSpPr>
        <p:spPr/>
        <p:txBody>
          <a:bodyPr>
            <a:normAutofit fontScale="92500" lnSpcReduction="10000"/>
          </a:bodyPr>
          <a:lstStyle/>
          <a:p>
            <a:pPr>
              <a:defRPr/>
            </a:pPr>
            <a:r>
              <a:rPr lang="en-US" sz="2400" b="0" i="0" u="none" strike="noStrike" dirty="0">
                <a:solidFill>
                  <a:srgbClr val="000000"/>
                </a:solidFill>
                <a:effectLst/>
                <a:latin typeface="-webkit-standard"/>
              </a:rPr>
              <a:t>In the months since I was made aware of the Damodaran Bot, I have thought in general terms about what AI will be able to do as well or better than I can, and the areas where it might have trouble. </a:t>
            </a:r>
          </a:p>
          <a:p>
            <a:pPr>
              <a:defRPr/>
            </a:pPr>
            <a:r>
              <a:rPr lang="en-US" sz="2400" b="0" i="0" u="none" strike="noStrike" dirty="0">
                <a:solidFill>
                  <a:srgbClr val="000000"/>
                </a:solidFill>
                <a:effectLst/>
                <a:latin typeface="-webkit-standard"/>
              </a:rPr>
              <a:t>Ultimately, AI is the culmination of two forces that have become more powerful over the last few decades. </a:t>
            </a:r>
          </a:p>
          <a:p>
            <a:pPr lvl="1">
              <a:defRPr/>
            </a:pPr>
            <a:r>
              <a:rPr lang="en-US" sz="2000" b="0" i="0" u="none" strike="noStrike" dirty="0">
                <a:solidFill>
                  <a:srgbClr val="000000"/>
                </a:solidFill>
                <a:effectLst/>
                <a:latin typeface="-webkit-standard"/>
              </a:rPr>
              <a:t>The first is </a:t>
            </a:r>
            <a:r>
              <a:rPr lang="en-US" sz="2000" b="0" i="1" u="none" strike="noStrike" dirty="0">
                <a:solidFill>
                  <a:srgbClr val="000000"/>
                </a:solidFill>
                <a:effectLst/>
                <a:latin typeface="-webkit-standard"/>
              </a:rPr>
              <a:t>increasing (and cheaper) computing power</a:t>
            </a:r>
            <a:r>
              <a:rPr lang="en-US" sz="2000" b="0" i="0" u="none" strike="noStrike" dirty="0">
                <a:solidFill>
                  <a:srgbClr val="000000"/>
                </a:solidFill>
                <a:effectLst/>
                <a:latin typeface="-webkit-standard"/>
              </a:rPr>
              <a:t>, often coming into smaller and smaller packages; our phones are now computationally more powerful than the very first personal computers. </a:t>
            </a:r>
          </a:p>
          <a:p>
            <a:pPr lvl="1">
              <a:defRPr/>
            </a:pPr>
            <a:r>
              <a:rPr lang="en-US" sz="2000" b="0" i="0" u="none" strike="noStrike" dirty="0">
                <a:solidFill>
                  <a:srgbClr val="000000"/>
                </a:solidFill>
                <a:effectLst/>
                <a:latin typeface="-webkit-standard"/>
              </a:rPr>
              <a:t>The second is the </a:t>
            </a:r>
            <a:r>
              <a:rPr lang="en-US" sz="2000" b="0" i="1" u="none" strike="noStrike" dirty="0">
                <a:solidFill>
                  <a:srgbClr val="000000"/>
                </a:solidFill>
                <a:effectLst/>
                <a:latin typeface="-webkit-standard"/>
              </a:rPr>
              <a:t>cumulation of data</a:t>
            </a:r>
            <a:r>
              <a:rPr lang="en-US" sz="2000" b="0" i="0" u="none" strike="noStrike" dirty="0">
                <a:solidFill>
                  <a:srgbClr val="000000"/>
                </a:solidFill>
                <a:effectLst/>
                <a:latin typeface="-webkit-standard"/>
              </a:rPr>
              <a:t>, both quantitative and qualitative, especially with social media accelerating personal data sharing. </a:t>
            </a:r>
          </a:p>
          <a:p>
            <a:pPr>
              <a:defRPr/>
            </a:pPr>
            <a:r>
              <a:rPr lang="en-US" sz="2400" b="0" i="0" u="none" strike="noStrike" dirty="0">
                <a:solidFill>
                  <a:srgbClr val="000000"/>
                </a:solidFill>
                <a:effectLst/>
                <a:latin typeface="-webkit-standard"/>
              </a:rPr>
              <a:t>As an AI novice, it is entirely possible that I am not gauging the threat correctly, but there are four dimensions on which I see the AI playing out (well or badly).</a:t>
            </a: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FAB829F4-2E9B-6B86-A79E-9B77B51A2687}"/>
              </a:ext>
            </a:extLst>
          </p:cNvPr>
          <p:cNvSpPr>
            <a:spLocks noGrp="1"/>
          </p:cNvSpPr>
          <p:nvPr>
            <p:ph type="title"/>
          </p:nvPr>
        </p:nvSpPr>
        <p:spPr/>
        <p:txBody>
          <a:bodyPr/>
          <a:lstStyle/>
          <a:p>
            <a:r>
              <a:rPr lang="en-US" altLang="en-US" dirty="0">
                <a:ea typeface="ＭＳ Ｐゴシック" panose="020B0600070205080204" pitchFamily="34" charset="-128"/>
              </a:rPr>
              <a:t>1. Mechanical versus Intuitive/Adaptable</a:t>
            </a:r>
          </a:p>
        </p:txBody>
      </p:sp>
      <p:sp>
        <p:nvSpPr>
          <p:cNvPr id="2" name="Content Placeholder 1">
            <a:extLst>
              <a:ext uri="{FF2B5EF4-FFF2-40B4-BE49-F238E27FC236}">
                <a16:creationId xmlns:a16="http://schemas.microsoft.com/office/drawing/2014/main" id="{A185CD7A-BFCB-9766-7235-6AFDE3AAAC21}"/>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Well before </a:t>
            </a:r>
            <a:r>
              <a:rPr lang="en-US" b="0" i="0" u="none" strike="noStrike" dirty="0" err="1">
                <a:solidFill>
                  <a:srgbClr val="000000"/>
                </a:solidFill>
                <a:effectLst/>
                <a:latin typeface="-webkit-standard"/>
              </a:rPr>
              <a:t>ChatGPT</a:t>
            </a:r>
            <a:r>
              <a:rPr lang="en-US" b="0" i="0" u="none" strike="noStrike" dirty="0">
                <a:solidFill>
                  <a:srgbClr val="000000"/>
                </a:solidFill>
                <a:effectLst/>
                <a:latin typeface="-webkit-standard"/>
              </a:rPr>
              <a:t> broke into the public consciousness,  </a:t>
            </a:r>
            <a:r>
              <a:rPr lang="en-US" b="0" i="0" dirty="0">
                <a:effectLst/>
                <a:latin typeface="-webkit-standard"/>
                <a:hlinkClick r:id="rId2" invalidUrl="about://"/>
              </a:rPr>
              <a:t>IBM's Deep Blue </a:t>
            </a:r>
            <a:r>
              <a:rPr lang="en-US" b="0" i="0" u="none" strike="noStrike" dirty="0">
                <a:solidFill>
                  <a:srgbClr val="000000"/>
                </a:solidFill>
                <a:effectLst/>
                <a:latin typeface="-webkit-standard"/>
              </a:rPr>
              <a:t>was making a splash playing chess, and beating some of the world's greatest chess players. </a:t>
            </a:r>
          </a:p>
          <a:p>
            <a:pPr lvl="1">
              <a:defRPr/>
            </a:pPr>
            <a:r>
              <a:rPr lang="en-US" b="0" i="0" u="none" strike="noStrike" dirty="0">
                <a:solidFill>
                  <a:srgbClr val="000000"/>
                </a:solidFill>
                <a:effectLst/>
                <a:latin typeface="-webkit-standard"/>
              </a:rPr>
              <a:t>Deep Blue's strength at chess came from the fact that it had access, in its memory, to every chess game ever played (data) and the computing power to evaluate 200 million chess positions per second, putting even the most brilliant human chess player to shame. </a:t>
            </a:r>
          </a:p>
          <a:p>
            <a:pPr>
              <a:defRPr/>
            </a:pPr>
            <a:r>
              <a:rPr lang="en-US" b="0" i="0" u="none" strike="noStrike" dirty="0">
                <a:solidFill>
                  <a:srgbClr val="000000"/>
                </a:solidFill>
                <a:effectLst/>
                <a:latin typeface="-webkit-standard"/>
              </a:rPr>
              <a:t>In contrast, AI has struggled more with automated driving, not because driving is mechanically complicated, but because there are human drivers on the surface roads, behaving in unpredictable ways</a:t>
            </a:r>
            <a:r>
              <a:rPr lang="en-US" b="0" i="0" u="none" strike="noStrike">
                <a:solidFill>
                  <a:srgbClr val="000000"/>
                </a:solidFill>
                <a:effectLst/>
                <a:latin typeface="-webkit-standard"/>
              </a:rPr>
              <a:t>. </a:t>
            </a:r>
          </a:p>
          <a:p>
            <a:pPr>
              <a:defRPr/>
            </a:pPr>
            <a:r>
              <a:rPr lang="en-US" b="0" i="0" u="none" strike="noStrike" dirty="0">
                <a:solidFill>
                  <a:srgbClr val="000000"/>
                </a:solidFill>
                <a:effectLst/>
                <a:latin typeface="-webkit-standard"/>
              </a:rPr>
              <a:t>While AI is making progress on making intuitive leaps, and being adaptable, it will always struggle more on those tasks than on the purely mechanical ones.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65A030DB-B689-B0B5-BEE4-65142DBE129C}"/>
              </a:ext>
            </a:extLst>
          </p:cNvPr>
          <p:cNvSpPr>
            <a:spLocks noGrp="1"/>
          </p:cNvSpPr>
          <p:nvPr>
            <p:ph type="title"/>
          </p:nvPr>
        </p:nvSpPr>
        <p:spPr/>
        <p:txBody>
          <a:bodyPr/>
          <a:lstStyle/>
          <a:p>
            <a:r>
              <a:rPr lang="en-US" altLang="en-US" dirty="0">
                <a:ea typeface="ＭＳ Ｐゴシック" panose="020B0600070205080204" pitchFamily="34" charset="-128"/>
              </a:rPr>
              <a:t>2. Rules-based versus Principles-based</a:t>
            </a:r>
          </a:p>
        </p:txBody>
      </p:sp>
      <p:sp>
        <p:nvSpPr>
          <p:cNvPr id="2" name="Content Placeholder 1">
            <a:extLst>
              <a:ext uri="{FF2B5EF4-FFF2-40B4-BE49-F238E27FC236}">
                <a16:creationId xmlns:a16="http://schemas.microsoft.com/office/drawing/2014/main" id="{AFF493EF-BEE1-E4B9-6763-CC54AD69912E}"/>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Expanding the mechanical/intuitive divide, AI will be better positioned to work smoothly in rules-based disciplines and will be at a disadvantage in principle-positioned disciplines. </a:t>
            </a:r>
          </a:p>
          <a:p>
            <a:pPr lvl="1">
              <a:defRPr/>
            </a:pPr>
            <a:r>
              <a:rPr lang="en-US" b="0" i="0" u="none" strike="noStrike" dirty="0">
                <a:solidFill>
                  <a:srgbClr val="000000"/>
                </a:solidFill>
                <a:effectLst/>
                <a:latin typeface="-webkit-standard"/>
              </a:rPr>
              <a:t>Using valuation to illustrate my point,  accounting and legal valuations are mostly rule-based, with the rules sometimes coming from logic, and sometimes from arbitrary rule writers. AI can not only replicate those valuations but can do so at no cost and with a much closer adherence to the rules. </a:t>
            </a:r>
          </a:p>
          <a:p>
            <a:pPr lvl="1">
              <a:defRPr/>
            </a:pPr>
            <a:r>
              <a:rPr lang="en-US" b="0" i="0" u="none" strike="noStrike" dirty="0">
                <a:solidFill>
                  <a:srgbClr val="000000"/>
                </a:solidFill>
                <a:effectLst/>
                <a:latin typeface="-webkit-standard"/>
              </a:rPr>
              <a:t>In contrast, financial valuations done right, is built around principles, requires judgment calls and analysis on the part of appraisers, on how these principles get applied, and should be more difficult to replace with AI.</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4B516D34-D7D4-2F8B-3B3C-3CA152E7B070}"/>
              </a:ext>
            </a:extLst>
          </p:cNvPr>
          <p:cNvSpPr>
            <a:spLocks noGrp="1"/>
          </p:cNvSpPr>
          <p:nvPr>
            <p:ph type="title"/>
          </p:nvPr>
        </p:nvSpPr>
        <p:spPr/>
        <p:txBody>
          <a:bodyPr/>
          <a:lstStyle/>
          <a:p>
            <a:r>
              <a:rPr lang="en-US" altLang="en-US" dirty="0">
                <a:ea typeface="ＭＳ Ｐゴシック" panose="020B0600070205080204" pitchFamily="34" charset="-128"/>
              </a:rPr>
              <a:t>3. Subjective versus Objective</a:t>
            </a:r>
          </a:p>
        </p:txBody>
      </p:sp>
      <p:sp>
        <p:nvSpPr>
          <p:cNvPr id="21506" name="Content Placeholder 1">
            <a:extLst>
              <a:ext uri="{FF2B5EF4-FFF2-40B4-BE49-F238E27FC236}">
                <a16:creationId xmlns:a16="http://schemas.microsoft.com/office/drawing/2014/main" id="{60A68D02-AAD6-AC0D-0484-1EDCC6304D28}"/>
              </a:ext>
            </a:extLst>
          </p:cNvPr>
          <p:cNvSpPr>
            <a:spLocks noGrp="1"/>
          </p:cNvSpPr>
          <p:nvPr>
            <p:ph idx="1"/>
          </p:nvPr>
        </p:nvSpPr>
        <p:spPr/>
        <p:txBody>
          <a:bodyPr>
            <a:normAutofit/>
          </a:bodyPr>
          <a:lstStyle/>
          <a:p>
            <a:pPr>
              <a:defRPr/>
            </a:pPr>
            <a:r>
              <a:rPr lang="en-US" altLang="en-US" dirty="0">
                <a:solidFill>
                  <a:srgbClr val="000000"/>
                </a:solidFill>
                <a:latin typeface="-webkit-standard"/>
                <a:ea typeface="ＭＳ Ｐゴシック" panose="020B0600070205080204" pitchFamily="34" charset="-128"/>
              </a:rPr>
              <a:t>When valuing companies, I am often accused by those who disagree with my numbers of being “subjective”, with the subtext being that estimating something (and being wrong) is a sign of weakness.</a:t>
            </a:r>
          </a:p>
          <a:p>
            <a:pPr lvl="1">
              <a:defRPr/>
            </a:pPr>
            <a:r>
              <a:rPr lang="en-US" altLang="en-US" dirty="0">
                <a:solidFill>
                  <a:srgbClr val="000000"/>
                </a:solidFill>
                <a:latin typeface="-webkit-standard"/>
                <a:ea typeface="ＭＳ Ｐゴシック" panose="020B0600070205080204" pitchFamily="34" charset="-128"/>
              </a:rPr>
              <a:t>The alternative that they are looking for is something objective, by which they usually mean an equation or data. </a:t>
            </a:r>
          </a:p>
          <a:p>
            <a:pPr lvl="1">
              <a:defRPr/>
            </a:pPr>
            <a:r>
              <a:rPr lang="en-US" altLang="en-US" dirty="0">
                <a:solidFill>
                  <a:srgbClr val="000000"/>
                </a:solidFill>
                <a:latin typeface="-webkit-standard"/>
                <a:ea typeface="ＭＳ Ｐゴシック" panose="020B0600070205080204" pitchFamily="34" charset="-128"/>
              </a:rPr>
              <a:t>The bottom line is that the future is subjective, and using objectivity as a shield against making estimates is delusional.</a:t>
            </a:r>
          </a:p>
          <a:p>
            <a:pPr>
              <a:defRPr/>
            </a:pPr>
            <a:r>
              <a:rPr lang="en-US" altLang="en-US" dirty="0">
                <a:solidFill>
                  <a:srgbClr val="000000"/>
                </a:solidFill>
                <a:latin typeface="-webkit-standard"/>
                <a:ea typeface="ＭＳ Ｐゴシック" panose="020B0600070205080204" pitchFamily="34" charset="-128"/>
              </a:rPr>
              <a:t>If your entire process is build around this version of objectivity, a machine can do it better than you can.</a:t>
            </a:r>
            <a:endParaRPr lang="en-US" altLang="en-US" dirty="0">
              <a:ea typeface="ＭＳ Ｐゴシック" panose="020B0600070205080204"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ED84A-AE21-5D17-AB5C-121DA26D2D90}"/>
              </a:ext>
            </a:extLst>
          </p:cNvPr>
          <p:cNvSpPr>
            <a:spLocks noGrp="1"/>
          </p:cNvSpPr>
          <p:nvPr>
            <p:ph type="title"/>
          </p:nvPr>
        </p:nvSpPr>
        <p:spPr/>
        <p:txBody>
          <a:bodyPr/>
          <a:lstStyle/>
          <a:p>
            <a:r>
              <a:rPr lang="en-US" dirty="0"/>
              <a:t>4. Biased versus Open minded</a:t>
            </a:r>
          </a:p>
        </p:txBody>
      </p:sp>
      <p:sp>
        <p:nvSpPr>
          <p:cNvPr id="3" name="Content Placeholder 2">
            <a:extLst>
              <a:ext uri="{FF2B5EF4-FFF2-40B4-BE49-F238E27FC236}">
                <a16:creationId xmlns:a16="http://schemas.microsoft.com/office/drawing/2014/main" id="{15349F30-0D30-485B-A8AB-89C61EECF140}"/>
              </a:ext>
            </a:extLst>
          </p:cNvPr>
          <p:cNvSpPr>
            <a:spLocks noGrp="1"/>
          </p:cNvSpPr>
          <p:nvPr>
            <p:ph idx="1"/>
          </p:nvPr>
        </p:nvSpPr>
        <p:spPr/>
        <p:txBody>
          <a:bodyPr/>
          <a:lstStyle/>
          <a:p>
            <a:r>
              <a:rPr lang="en-US" dirty="0"/>
              <a:t>If you are biased, your analysis will lead you to the outcome that your biases direct you towards. The more biased you become, the more predictable your outcomes will be as well.</a:t>
            </a:r>
          </a:p>
          <a:p>
            <a:r>
              <a:rPr lang="en-US" dirty="0"/>
              <a:t>It is human nature to claim, even in the face of obvious bias, that you are being open minded. </a:t>
            </a:r>
          </a:p>
          <a:p>
            <a:r>
              <a:rPr lang="en-US" dirty="0"/>
              <a:t>The bottom line is that if you become biased enough that your outcomes become predictable, a machine will replicate you (at least in terms of outcome) though it may not be able to match your hypocrisy.</a:t>
            </a:r>
          </a:p>
        </p:txBody>
      </p:sp>
    </p:spTree>
    <p:extLst>
      <p:ext uri="{BB962C8B-B14F-4D97-AF65-F5344CB8AC3E}">
        <p14:creationId xmlns:p14="http://schemas.microsoft.com/office/powerpoint/2010/main" val="3281433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C8E408BE-430B-8B17-A536-4908FCCA1F86}"/>
              </a:ext>
            </a:extLst>
          </p:cNvPr>
          <p:cNvSpPr>
            <a:spLocks noGrp="1"/>
          </p:cNvSpPr>
          <p:nvPr>
            <p:ph type="title"/>
          </p:nvPr>
        </p:nvSpPr>
        <p:spPr>
          <a:xfrm>
            <a:off x="609600" y="266700"/>
            <a:ext cx="8153400" cy="990600"/>
          </a:xfrm>
        </p:spPr>
        <p:txBody>
          <a:bodyPr/>
          <a:lstStyle/>
          <a:p>
            <a:r>
              <a:rPr lang="en-US" altLang="en-US" dirty="0">
                <a:ea typeface="ＭＳ Ｐゴシック" panose="020B0600070205080204" pitchFamily="34" charset="-128"/>
              </a:rPr>
              <a:t>Responding to AI</a:t>
            </a:r>
          </a:p>
        </p:txBody>
      </p:sp>
      <p:sp>
        <p:nvSpPr>
          <p:cNvPr id="2" name="Content Placeholder 1">
            <a:extLst>
              <a:ext uri="{FF2B5EF4-FFF2-40B4-BE49-F238E27FC236}">
                <a16:creationId xmlns:a16="http://schemas.microsoft.com/office/drawing/2014/main" id="{B753383D-C8A3-C548-0CDE-B22493416117}"/>
              </a:ext>
            </a:extLst>
          </p:cNvPr>
          <p:cNvSpPr>
            <a:spLocks noGrp="1"/>
          </p:cNvSpPr>
          <p:nvPr>
            <p:ph idx="1"/>
          </p:nvPr>
        </p:nvSpPr>
        <p:spPr>
          <a:xfrm>
            <a:off x="685800" y="1524000"/>
            <a:ext cx="7772400" cy="4419600"/>
          </a:xfrm>
        </p:spPr>
        <p:txBody>
          <a:bodyPr>
            <a:normAutofit/>
          </a:bodyPr>
          <a:lstStyle/>
          <a:p>
            <a:pPr>
              <a:defRPr/>
            </a:pPr>
            <a:r>
              <a:rPr lang="en-US" b="0" i="0" u="none" strike="noStrike" dirty="0">
                <a:solidFill>
                  <a:srgbClr val="000000"/>
                </a:solidFill>
                <a:effectLst/>
                <a:latin typeface="-webkit-standard"/>
              </a:rPr>
              <a:t>While AI, at least in its current form, may be unable to replace you at your job, the truth is that AI will get better over time, as it learns more from watching what you do.</a:t>
            </a:r>
          </a:p>
          <a:p>
            <a:pPr>
              <a:defRPr/>
            </a:pPr>
            <a:r>
              <a:rPr lang="en-US" b="0" i="0" u="none" strike="noStrike" dirty="0">
                <a:solidFill>
                  <a:srgbClr val="000000"/>
                </a:solidFill>
                <a:effectLst/>
                <a:latin typeface="-webkit-standard"/>
              </a:rPr>
              <a:t>So, what can we do to make it more difficult to be outsourced by machines or replaced by AI? </a:t>
            </a:r>
          </a:p>
          <a:p>
            <a:pPr lvl="1">
              <a:defRPr/>
            </a:pPr>
            <a:r>
              <a:rPr lang="en-US" b="0" i="0" u="none" strike="noStrike" dirty="0">
                <a:solidFill>
                  <a:srgbClr val="000000"/>
                </a:solidFill>
                <a:effectLst/>
                <a:latin typeface="-webkit-standard"/>
              </a:rPr>
              <a:t>It is a question that I have thought about for three decades, as machines have become more powerful, and data more ubiquitous, and while I don't have all of the answers, here are some thoughts.</a:t>
            </a:r>
          </a:p>
          <a:p>
            <a:pPr lvl="1">
              <a:defRPr/>
            </a:pPr>
            <a:r>
              <a:rPr lang="en-US" dirty="0">
                <a:solidFill>
                  <a:srgbClr val="000000"/>
                </a:solidFill>
                <a:latin typeface="-webkit-standard"/>
              </a:rPr>
              <a:t>The answers I have are those that work for me, reflecting what I think are my strengths and weaknesses, and what I do. </a:t>
            </a:r>
          </a:p>
          <a:p>
            <a:pPr lvl="1">
              <a:defRPr/>
            </a:pPr>
            <a:r>
              <a:rPr lang="en-US" dirty="0">
                <a:solidFill>
                  <a:srgbClr val="000000"/>
                </a:solidFill>
                <a:latin typeface="-webkit-standard"/>
              </a:rPr>
              <a:t>You have to come with your own answers.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B34CA311-2534-3A42-CEDA-E3BBAEEDD485}"/>
              </a:ext>
            </a:extLst>
          </p:cNvPr>
          <p:cNvSpPr>
            <a:spLocks noGrp="1"/>
          </p:cNvSpPr>
          <p:nvPr>
            <p:ph type="title"/>
          </p:nvPr>
        </p:nvSpPr>
        <p:spPr/>
        <p:txBody>
          <a:bodyPr/>
          <a:lstStyle/>
          <a:p>
            <a:r>
              <a:rPr lang="en-US" altLang="en-US" dirty="0">
                <a:ea typeface="ＭＳ Ｐゴシック" panose="020B0600070205080204" pitchFamily="34" charset="-128"/>
              </a:rPr>
              <a:t>1. Generalist versus Specialist</a:t>
            </a:r>
          </a:p>
        </p:txBody>
      </p:sp>
      <p:sp>
        <p:nvSpPr>
          <p:cNvPr id="2" name="Content Placeholder 1">
            <a:extLst>
              <a:ext uri="{FF2B5EF4-FFF2-40B4-BE49-F238E27FC236}">
                <a16:creationId xmlns:a16="http://schemas.microsoft.com/office/drawing/2014/main" id="{2F67EDAF-1927-E25C-7121-EF5C05198A73}"/>
              </a:ext>
            </a:extLst>
          </p:cNvPr>
          <p:cNvSpPr>
            <a:spLocks noGrp="1"/>
          </p:cNvSpPr>
          <p:nvPr>
            <p:ph idx="1"/>
          </p:nvPr>
        </p:nvSpPr>
        <p:spPr/>
        <p:txBody>
          <a:bodyPr>
            <a:normAutofit/>
          </a:bodyPr>
          <a:lstStyle/>
          <a:p>
            <a:r>
              <a:rPr lang="en-US" b="0" i="0" u="none" strike="noStrike" dirty="0">
                <a:solidFill>
                  <a:srgbClr val="000000"/>
                </a:solidFill>
                <a:effectLst/>
                <a:latin typeface="-webkit-standard"/>
              </a:rPr>
              <a:t>In the last century, we have seen a push towards specialization in almost every discipline. </a:t>
            </a:r>
          </a:p>
          <a:p>
            <a:pPr lvl="1"/>
            <a:r>
              <a:rPr lang="en-US" b="0" i="0" u="none" strike="noStrike" dirty="0">
                <a:solidFill>
                  <a:srgbClr val="000000"/>
                </a:solidFill>
                <a:effectLst/>
                <a:latin typeface="-webkit-standard"/>
              </a:rPr>
              <a:t>In medicine, the general practitioner has become the oddity, as specialists abound to treat individual organs and diseases.</a:t>
            </a:r>
          </a:p>
          <a:p>
            <a:pPr lvl="1"/>
            <a:r>
              <a:rPr lang="en-US" dirty="0">
                <a:solidFill>
                  <a:srgbClr val="000000"/>
                </a:solidFill>
                <a:latin typeface="-webkit-standard"/>
              </a:rPr>
              <a:t>In </a:t>
            </a:r>
            <a:r>
              <a:rPr lang="en-US" b="0" i="0" u="none" strike="noStrike" dirty="0">
                <a:solidFill>
                  <a:srgbClr val="000000"/>
                </a:solidFill>
                <a:effectLst/>
                <a:latin typeface="-webkit-standard"/>
              </a:rPr>
              <a:t>finance, there are specialists in sub-areas that are so esoteric that no one outside those areas can even comprehend the intricacies. </a:t>
            </a:r>
          </a:p>
          <a:p>
            <a:r>
              <a:rPr lang="en-US" b="0" i="0" u="none" strike="noStrike" dirty="0">
                <a:solidFill>
                  <a:srgbClr val="000000"/>
                </a:solidFill>
                <a:effectLst/>
                <a:latin typeface="-webkit-standard"/>
              </a:rPr>
              <a:t>In the process, there are fewer and fewer people who are comfortable operating outside their domains, and humanity has lost something of value. </a:t>
            </a:r>
          </a:p>
          <a:p>
            <a:r>
              <a:rPr lang="en-US" dirty="0">
                <a:solidFill>
                  <a:srgbClr val="000000"/>
                </a:solidFill>
                <a:latin typeface="-webkit-standard"/>
              </a:rPr>
              <a:t>In a great book on forecasting, Phil </a:t>
            </a:r>
            <a:r>
              <a:rPr lang="en-US" dirty="0" err="1">
                <a:solidFill>
                  <a:srgbClr val="000000"/>
                </a:solidFill>
                <a:latin typeface="-webkit-standard"/>
              </a:rPr>
              <a:t>Tetlock</a:t>
            </a:r>
            <a:r>
              <a:rPr lang="en-US" dirty="0">
                <a:solidFill>
                  <a:srgbClr val="000000"/>
                </a:solidFill>
                <a:latin typeface="-webkit-standard"/>
              </a:rPr>
              <a:t> argues that foxes (people who know a little bit a lot of things) do better are forecasting than hedgehogs (people who know a great deal about their domain)</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6176ECF4-B961-962A-2CFD-EB9497CE0522}"/>
              </a:ext>
            </a:extLst>
          </p:cNvPr>
          <p:cNvSpPr>
            <a:spLocks noGrp="1"/>
          </p:cNvSpPr>
          <p:nvPr>
            <p:ph type="title"/>
          </p:nvPr>
        </p:nvSpPr>
        <p:spPr/>
        <p:txBody>
          <a:bodyPr/>
          <a:lstStyle/>
          <a:p>
            <a:r>
              <a:rPr lang="en-US" altLang="en-US" dirty="0">
                <a:ea typeface="ＭＳ Ｐゴシック" panose="020B0600070205080204" pitchFamily="34" charset="-128"/>
              </a:rPr>
              <a:t>The answer is in the Duomo!</a:t>
            </a:r>
          </a:p>
        </p:txBody>
      </p:sp>
      <p:pic>
        <p:nvPicPr>
          <p:cNvPr id="3" name="Content Placeholder 2">
            <a:extLst>
              <a:ext uri="{FF2B5EF4-FFF2-40B4-BE49-F238E27FC236}">
                <a16:creationId xmlns:a16="http://schemas.microsoft.com/office/drawing/2014/main" id="{2A1EF7B4-7293-A01F-27AF-FD65D7093CCC}"/>
              </a:ext>
            </a:extLst>
          </p:cNvPr>
          <p:cNvPicPr>
            <a:picLocks noGrp="1" noChangeAspect="1"/>
          </p:cNvPicPr>
          <p:nvPr>
            <p:ph idx="1"/>
          </p:nvPr>
        </p:nvPicPr>
        <p:blipFill>
          <a:blip r:embed="rId2"/>
          <a:stretch>
            <a:fillRect/>
          </a:stretch>
        </p:blipFill>
        <p:spPr>
          <a:xfrm>
            <a:off x="1013146" y="1752600"/>
            <a:ext cx="7117707" cy="441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665E1111-9ABA-AFFC-EA17-D80B626297EB}"/>
              </a:ext>
            </a:extLst>
          </p:cNvPr>
          <p:cNvSpPr>
            <a:spLocks noGrp="1"/>
          </p:cNvSpPr>
          <p:nvPr>
            <p:ph type="title"/>
          </p:nvPr>
        </p:nvSpPr>
        <p:spPr/>
        <p:txBody>
          <a:bodyPr/>
          <a:lstStyle/>
          <a:p>
            <a:r>
              <a:rPr lang="en-US" altLang="en-US" dirty="0">
                <a:ea typeface="ＭＳ Ｐゴシック" panose="020B0600070205080204" pitchFamily="34" charset="-128"/>
              </a:rPr>
              <a:t>2. Bounded Storytelling</a:t>
            </a:r>
          </a:p>
        </p:txBody>
      </p:sp>
      <p:sp>
        <p:nvSpPr>
          <p:cNvPr id="3" name="Content Placeholder 2">
            <a:extLst>
              <a:ext uri="{FF2B5EF4-FFF2-40B4-BE49-F238E27FC236}">
                <a16:creationId xmlns:a16="http://schemas.microsoft.com/office/drawing/2014/main" id="{F25B7D66-9271-EA71-E9CE-DD5238254B27}"/>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Starting about a decade ago, I drew attention to a contradiction at the heart of valuation practice, where as access to data and more powerful models has increased, in the last few decades, the quality of valuations has actually become worse. </a:t>
            </a:r>
          </a:p>
          <a:p>
            <a:pPr>
              <a:defRPr/>
            </a:pPr>
            <a:r>
              <a:rPr lang="en-US" b="0" i="0" u="none" strike="noStrike" dirty="0">
                <a:solidFill>
                  <a:srgbClr val="000000"/>
                </a:solidFill>
                <a:effectLst/>
                <a:latin typeface="-webkit-standard"/>
              </a:rPr>
              <a:t>I argued that one reason for that depletion in quality is that valuations have become much too mechanical, exercises in financial modeling, rather than assessments of business quality and value.</a:t>
            </a:r>
          </a:p>
          <a:p>
            <a:pPr>
              <a:defRPr/>
            </a:pPr>
            <a:r>
              <a:rPr lang="en-US" dirty="0">
                <a:solidFill>
                  <a:srgbClr val="000000"/>
                </a:solidFill>
                <a:latin typeface="-webkit-standard"/>
              </a:rPr>
              <a:t>If, as legend had it, you have a right brain (controlling your story side) and a left brain (controlling the numbers), most of us as acting as if we are half brained.</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6914BFD-BF34-3993-36FE-6ED838D61424}"/>
              </a:ext>
            </a:extLst>
          </p:cNvPr>
          <p:cNvSpPr>
            <a:spLocks noGrp="1"/>
          </p:cNvSpPr>
          <p:nvPr>
            <p:ph type="title"/>
          </p:nvPr>
        </p:nvSpPr>
        <p:spPr/>
        <p:txBody>
          <a:bodyPr/>
          <a:lstStyle/>
          <a:p>
            <a:r>
              <a:rPr lang="en-US" altLang="en-US" dirty="0">
                <a:ea typeface="ＭＳ Ｐゴシック" panose="020B0600070205080204" pitchFamily="34" charset="-128"/>
              </a:rPr>
              <a:t>The answer: Stories plus Numbers</a:t>
            </a:r>
          </a:p>
        </p:txBody>
      </p:sp>
      <p:pic>
        <p:nvPicPr>
          <p:cNvPr id="2" name="Content Placeholder 1">
            <a:extLst>
              <a:ext uri="{FF2B5EF4-FFF2-40B4-BE49-F238E27FC236}">
                <a16:creationId xmlns:a16="http://schemas.microsoft.com/office/drawing/2014/main" id="{103EF3FE-EF63-06F9-DAD2-7047E0BD0CB6}"/>
              </a:ext>
            </a:extLst>
          </p:cNvPr>
          <p:cNvPicPr>
            <a:picLocks noGrp="1" noChangeAspect="1"/>
          </p:cNvPicPr>
          <p:nvPr>
            <p:ph idx="1"/>
          </p:nvPr>
        </p:nvPicPr>
        <p:blipFill>
          <a:blip r:embed="rId2"/>
          <a:stretch>
            <a:fillRect/>
          </a:stretch>
        </p:blipFill>
        <p:spPr>
          <a:xfrm>
            <a:off x="685800" y="2161942"/>
            <a:ext cx="7772400" cy="360091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05099047-920F-0652-E786-BF61C85BFC01}"/>
              </a:ext>
            </a:extLst>
          </p:cNvPr>
          <p:cNvSpPr>
            <a:spLocks noGrp="1"/>
          </p:cNvSpPr>
          <p:nvPr>
            <p:ph type="title"/>
          </p:nvPr>
        </p:nvSpPr>
        <p:spPr/>
        <p:txBody>
          <a:bodyPr/>
          <a:lstStyle/>
          <a:p>
            <a:r>
              <a:rPr lang="en-US" altLang="en-US" dirty="0">
                <a:ea typeface="ＭＳ Ｐゴシック" panose="020B0600070205080204" pitchFamily="34" charset="-128"/>
              </a:rPr>
              <a:t>3.  Exercise your reasoning muscle…</a:t>
            </a:r>
          </a:p>
        </p:txBody>
      </p:sp>
      <p:sp>
        <p:nvSpPr>
          <p:cNvPr id="2" name="Content Placeholder 1">
            <a:extLst>
              <a:ext uri="{FF2B5EF4-FFF2-40B4-BE49-F238E27FC236}">
                <a16:creationId xmlns:a16="http://schemas.microsoft.com/office/drawing/2014/main" id="{A2DE34A0-845B-4570-C094-0CF134151A91}"/>
              </a:ext>
            </a:extLst>
          </p:cNvPr>
          <p:cNvSpPr>
            <a:spLocks noGrp="1"/>
          </p:cNvSpPr>
          <p:nvPr>
            <p:ph idx="1"/>
          </p:nvPr>
        </p:nvSpPr>
        <p:spPr/>
        <p:txBody>
          <a:bodyPr>
            <a:normAutofit/>
          </a:bodyPr>
          <a:lstStyle/>
          <a:p>
            <a:r>
              <a:rPr lang="en-US" b="0" i="0" u="none" strike="noStrike" dirty="0">
                <a:solidFill>
                  <a:srgbClr val="000000"/>
                </a:solidFill>
                <a:effectLst/>
                <a:latin typeface="-webkit-standard"/>
              </a:rPr>
              <a:t>I have never been good at reading physical maps, and I must confess that I have completely lost even my rudimentary map reading skills, having become dependent on GPS to get to where I need to go. </a:t>
            </a:r>
          </a:p>
          <a:p>
            <a:r>
              <a:rPr lang="en-US" b="0" i="0" u="none" strike="noStrike" dirty="0">
                <a:solidFill>
                  <a:srgbClr val="000000"/>
                </a:solidFill>
                <a:effectLst/>
                <a:latin typeface="-webkit-standard"/>
              </a:rPr>
              <a:t>While that may not make or break me, there are other skills that we have has human beings, where letting machines step in and help us, because of convenience and speed, may have much worse long term consequences. </a:t>
            </a:r>
          </a:p>
          <a:p>
            <a:r>
              <a:rPr lang="en-US" b="0" i="0" u="none" strike="noStrike" dirty="0">
                <a:solidFill>
                  <a:srgbClr val="000000"/>
                </a:solidFill>
                <a:effectLst/>
                <a:latin typeface="-webkit-standard"/>
              </a:rPr>
              <a:t>In </a:t>
            </a:r>
            <a:r>
              <a:rPr lang="en-US" b="0" i="0" dirty="0">
                <a:effectLst/>
                <a:latin typeface="-webkit-standard"/>
                <a:hlinkClick r:id="rId2" invalidUrl="about://"/>
              </a:rPr>
              <a:t>an interview I did on teaching</a:t>
            </a:r>
            <a:r>
              <a:rPr lang="en-US" b="0" i="0" u="none" strike="noStrike" dirty="0">
                <a:solidFill>
                  <a:srgbClr val="000000"/>
                </a:solidFill>
                <a:effectLst/>
                <a:latin typeface="-webkit-standard"/>
              </a:rPr>
              <a:t> a few years, I called this the "Google Search" curse, where when faced with a question, we often are quick to look up the answer online, rather than try to work out the answer.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42E4AF80-593F-46F7-98BC-A38A5ABACB8C}"/>
              </a:ext>
            </a:extLst>
          </p:cNvPr>
          <p:cNvSpPr>
            <a:spLocks noGrp="1"/>
          </p:cNvSpPr>
          <p:nvPr>
            <p:ph type="title"/>
          </p:nvPr>
        </p:nvSpPr>
        <p:spPr/>
        <p:txBody>
          <a:bodyPr/>
          <a:lstStyle/>
          <a:p>
            <a:r>
              <a:rPr lang="en-US" altLang="en-US" dirty="0">
                <a:ea typeface="ＭＳ Ｐゴシック" panose="020B0600070205080204" pitchFamily="34" charset="-128"/>
              </a:rPr>
              <a:t>The answer: Reason it out…</a:t>
            </a:r>
          </a:p>
        </p:txBody>
      </p:sp>
      <p:sp>
        <p:nvSpPr>
          <p:cNvPr id="3" name="Content Placeholder 2">
            <a:extLst>
              <a:ext uri="{FF2B5EF4-FFF2-40B4-BE49-F238E27FC236}">
                <a16:creationId xmlns:a16="http://schemas.microsoft.com/office/drawing/2014/main" id="{21C05795-A378-743B-AEDF-6CB3262E883B}"/>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While looking up answers to questions is benign, if you are looking up answers to trivia, it can be malignant, when used to answer questions that we should be reasoning out answers to, on our own. </a:t>
            </a:r>
          </a:p>
          <a:p>
            <a:pPr>
              <a:defRPr/>
            </a:pPr>
            <a:r>
              <a:rPr lang="en-US" b="0" i="0" u="none" strike="noStrike" dirty="0">
                <a:solidFill>
                  <a:srgbClr val="000000"/>
                </a:solidFill>
                <a:effectLst/>
                <a:latin typeface="-webkit-standard"/>
              </a:rPr>
              <a:t>That reasoning may take longer, and sometimes even lead you to the wrong answer, but it is a learned skill, and one that I am afraid that we risk losing, if we let it languish.</a:t>
            </a:r>
          </a:p>
          <a:p>
            <a:pPr>
              <a:defRPr/>
            </a:pPr>
            <a:r>
              <a:rPr lang="en-US" b="0" i="0" u="none" strike="noStrike" dirty="0">
                <a:solidFill>
                  <a:srgbClr val="000000"/>
                </a:solidFill>
                <a:effectLst/>
                <a:latin typeface="-webkit-standard"/>
              </a:rPr>
              <a:t> You may think that I am overreacting, but evolution has removed skill sets and organs that we used to use as human beings, when we stopped using or needing them, and reasoning may be next on the list.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CA58B3F3-5412-308F-8C81-3CC54FF61B5A}"/>
              </a:ext>
            </a:extLst>
          </p:cNvPr>
          <p:cNvSpPr>
            <a:spLocks noGrp="1"/>
          </p:cNvSpPr>
          <p:nvPr>
            <p:ph type="title"/>
          </p:nvPr>
        </p:nvSpPr>
        <p:spPr/>
        <p:txBody>
          <a:bodyPr/>
          <a:lstStyle/>
          <a:p>
            <a:r>
              <a:rPr lang="en-US" altLang="en-US" dirty="0">
                <a:ea typeface="ＭＳ Ｐゴシック" panose="020B0600070205080204" pitchFamily="34" charset="-128"/>
              </a:rPr>
              <a:t>4. Let your mind wander…</a:t>
            </a:r>
          </a:p>
        </p:txBody>
      </p:sp>
      <p:sp>
        <p:nvSpPr>
          <p:cNvPr id="2" name="Content Placeholder 1">
            <a:extLst>
              <a:ext uri="{FF2B5EF4-FFF2-40B4-BE49-F238E27FC236}">
                <a16:creationId xmlns:a16="http://schemas.microsoft.com/office/drawing/2014/main" id="{AEC2C839-99BB-8694-932E-3FA6A5DBEF0F}"/>
              </a:ext>
            </a:extLst>
          </p:cNvPr>
          <p:cNvSpPr>
            <a:spLocks noGrp="1"/>
          </p:cNvSpPr>
          <p:nvPr>
            <p:ph idx="1"/>
          </p:nvPr>
        </p:nvSpPr>
        <p:spPr/>
        <p:txBody>
          <a:bodyPr/>
          <a:lstStyle/>
          <a:p>
            <a:r>
              <a:rPr lang="en-US" b="0" i="0" u="none" strike="noStrike" dirty="0">
                <a:solidFill>
                  <a:srgbClr val="000000"/>
                </a:solidFill>
                <a:effectLst/>
                <a:latin typeface="-webkit-standard"/>
              </a:rPr>
              <a:t>An empty mind may the devil's workshop, at least according to puritans, but it is also the birthplace for creativity. </a:t>
            </a:r>
          </a:p>
          <a:p>
            <a:r>
              <a:rPr lang="en-US" b="0" i="0" u="none" strike="noStrike" dirty="0">
                <a:solidFill>
                  <a:srgbClr val="000000"/>
                </a:solidFill>
                <a:effectLst/>
                <a:latin typeface="-webkit-standard"/>
              </a:rPr>
              <a:t>I have always marveled at the capacity that we have as human beings to connect unrelated thoughts and occurrences, to come up with marvelous insights. </a:t>
            </a:r>
          </a:p>
          <a:p>
            <a:r>
              <a:rPr lang="en-US" b="0" i="0" u="none" strike="noStrike" dirty="0">
                <a:solidFill>
                  <a:srgbClr val="000000"/>
                </a:solidFill>
                <a:effectLst/>
                <a:latin typeface="-webkit-standard"/>
              </a:rPr>
              <a:t>Like Archimedes in his bath and Newton under the apple tree, we too can make discoveries, albeit much weighty ones, from our own ruminations.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1EA61A50-F08C-EF50-1807-E3FFC96486E2}"/>
              </a:ext>
            </a:extLst>
          </p:cNvPr>
          <p:cNvSpPr>
            <a:spLocks noGrp="1"/>
          </p:cNvSpPr>
          <p:nvPr>
            <p:ph type="title"/>
          </p:nvPr>
        </p:nvSpPr>
        <p:spPr/>
        <p:txBody>
          <a:bodyPr/>
          <a:lstStyle/>
          <a:p>
            <a:r>
              <a:rPr lang="en-US" altLang="en-US" dirty="0">
                <a:ea typeface="ＭＳ Ｐゴシック" panose="020B0600070205080204" pitchFamily="34" charset="-128"/>
              </a:rPr>
              <a:t>Two personal examples…</a:t>
            </a:r>
          </a:p>
        </p:txBody>
      </p:sp>
      <p:sp>
        <p:nvSpPr>
          <p:cNvPr id="2" name="Content Placeholder 1">
            <a:extLst>
              <a:ext uri="{FF2B5EF4-FFF2-40B4-BE49-F238E27FC236}">
                <a16:creationId xmlns:a16="http://schemas.microsoft.com/office/drawing/2014/main" id="{0FFDB050-4EB4-3080-0F4A-C7FFC7060166}"/>
              </a:ext>
            </a:extLst>
          </p:cNvPr>
          <p:cNvSpPr>
            <a:spLocks noGrp="1"/>
          </p:cNvSpPr>
          <p:nvPr>
            <p:ph idx="1"/>
          </p:nvPr>
        </p:nvSpPr>
        <p:spPr/>
        <p:txBody>
          <a:bodyPr>
            <a:normAutofit/>
          </a:bodyPr>
          <a:lstStyle/>
          <a:p>
            <a:r>
              <a:rPr lang="en-US" b="0" i="0" u="none" strike="noStrike" dirty="0">
                <a:solidFill>
                  <a:srgbClr val="000000"/>
                </a:solidFill>
                <a:effectLst/>
                <a:latin typeface="-webkit-standard"/>
              </a:rPr>
              <a:t>The first one, </a:t>
            </a:r>
            <a:r>
              <a:rPr lang="en-US" b="0" i="0" dirty="0">
                <a:effectLst/>
                <a:latin typeface="-webkit-standard"/>
                <a:hlinkClick r:id="rId2" invalidUrl="about://"/>
              </a:rPr>
              <a:t>Snowmen and Shovels</a:t>
            </a:r>
            <a:r>
              <a:rPr lang="en-US" b="0" i="0" u="none" strike="noStrike" dirty="0">
                <a:solidFill>
                  <a:srgbClr val="000000"/>
                </a:solidFill>
                <a:effectLst/>
                <a:latin typeface="-webkit-standard"/>
              </a:rPr>
              <a:t>, emerged while I was shoveling snow after a blizzard on the East coast, and as I and my adult neighbors struggled with the heavy snow, our kids were out building snowmen, and I thought of a market analogy, where the same shock (snowstorm) evokes both misery (from some investors) and joy (on the part of others) . </a:t>
            </a:r>
          </a:p>
          <a:p>
            <a:r>
              <a:rPr lang="en-US" b="0" i="0" u="none" strike="noStrike" dirty="0">
                <a:solidFill>
                  <a:srgbClr val="000000"/>
                </a:solidFill>
                <a:effectLst/>
                <a:latin typeface="-webkit-standard"/>
              </a:rPr>
              <a:t>The second, written more recently, was formed while I walked my dog, and pondered how earthquakes in Iceland, a data leak at a genetics company and climate change affected value, and became a more general discourse on how human beings respond (not well) to </a:t>
            </a:r>
            <a:r>
              <a:rPr lang="en-US" b="0" i="0" dirty="0">
                <a:effectLst/>
                <a:latin typeface="-webkit-standard"/>
                <a:hlinkClick r:id="rId3" invalidUrl="about://"/>
              </a:rPr>
              <a:t>the possibility of catastrophes</a:t>
            </a:r>
            <a:r>
              <a:rPr lang="en-US" b="0" i="0" u="none" strike="noStrike" dirty="0">
                <a:solidFill>
                  <a:srgbClr val="000000"/>
                </a:solidFill>
                <a:effectLst/>
                <a:latin typeface="-webkit-standard"/>
              </a:rPr>
              <a:t>.  </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97BFF93F-6132-7E0E-4D3B-1FD8AA231153}"/>
              </a:ext>
            </a:extLst>
          </p:cNvPr>
          <p:cNvSpPr>
            <a:spLocks noGrp="1"/>
          </p:cNvSpPr>
          <p:nvPr>
            <p:ph type="title"/>
          </p:nvPr>
        </p:nvSpPr>
        <p:spPr/>
        <p:txBody>
          <a:bodyPr/>
          <a:lstStyle/>
          <a:p>
            <a:r>
              <a:rPr lang="en-US" altLang="en-US" dirty="0">
                <a:ea typeface="ＭＳ Ｐゴシック" panose="020B0600070205080204" pitchFamily="34" charset="-128"/>
              </a:rPr>
              <a:t>Are we disarming ahead of the threat?</a:t>
            </a:r>
          </a:p>
        </p:txBody>
      </p:sp>
      <p:sp>
        <p:nvSpPr>
          <p:cNvPr id="2" name="Content Placeholder 1">
            <a:extLst>
              <a:ext uri="{FF2B5EF4-FFF2-40B4-BE49-F238E27FC236}">
                <a16:creationId xmlns:a16="http://schemas.microsoft.com/office/drawing/2014/main" id="{4BEF93D5-D60D-7DEE-7186-DC4DC0B4E19B}"/>
              </a:ext>
            </a:extLst>
          </p:cNvPr>
          <p:cNvSpPr>
            <a:spLocks noGrp="1"/>
          </p:cNvSpPr>
          <p:nvPr>
            <p:ph idx="1"/>
          </p:nvPr>
        </p:nvSpPr>
        <p:spPr/>
        <p:txBody>
          <a:bodyPr>
            <a:normAutofit/>
          </a:bodyPr>
          <a:lstStyle/>
          <a:p>
            <a:r>
              <a:rPr lang="en-US" b="0" i="0" u="none" strike="noStrike" dirty="0">
                <a:solidFill>
                  <a:srgbClr val="000000"/>
                </a:solidFill>
                <a:effectLst/>
                <a:latin typeface="-webkit-standard"/>
              </a:rPr>
              <a:t>It is disconcerting that on every one of these four fronts, progress has made it more difficult rather than less so, to practice. </a:t>
            </a:r>
          </a:p>
          <a:p>
            <a:r>
              <a:rPr lang="en-US" b="0" i="0" u="none" strike="noStrike" dirty="0">
                <a:solidFill>
                  <a:srgbClr val="000000"/>
                </a:solidFill>
                <a:effectLst/>
                <a:latin typeface="-webkit-standard"/>
              </a:rPr>
              <a:t>In fact, if you were a conspiracy theorist, you could spin a theory of technologists conspiring to deliver us products, often free and usually convenient, that make us more specialized, more one dimensional, less reasoning and that consume our free time. </a:t>
            </a:r>
          </a:p>
          <a:p>
            <a:r>
              <a:rPr lang="en-US" b="0" i="0" u="none" strike="noStrike" dirty="0">
                <a:solidFill>
                  <a:srgbClr val="000000"/>
                </a:solidFill>
                <a:effectLst/>
                <a:latin typeface="-webkit-standard"/>
              </a:rPr>
              <a:t>This may be delusional on my part, but if want to keep my bot at bay, and I take these lessons to heart, I should continue to be a dabbler in all that interests me, work on my weak side (which is story telling), try reasoning my way to answers before looking them up online and take my dog for more walks. </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6261-131A-9D87-01EC-E4F0DD630495}"/>
              </a:ext>
            </a:extLst>
          </p:cNvPr>
          <p:cNvSpPr>
            <a:spLocks noGrp="1"/>
          </p:cNvSpPr>
          <p:nvPr>
            <p:ph type="title"/>
          </p:nvPr>
        </p:nvSpPr>
        <p:spPr/>
        <p:txBody>
          <a:bodyPr/>
          <a:lstStyle/>
          <a:p>
            <a:r>
              <a:rPr lang="en-US" dirty="0"/>
              <a:t>Prepping for your Bot Threat</a:t>
            </a:r>
          </a:p>
        </p:txBody>
      </p:sp>
      <p:sp>
        <p:nvSpPr>
          <p:cNvPr id="3" name="Content Placeholder 2">
            <a:extLst>
              <a:ext uri="{FF2B5EF4-FFF2-40B4-BE49-F238E27FC236}">
                <a16:creationId xmlns:a16="http://schemas.microsoft.com/office/drawing/2014/main" id="{4602011C-6532-5C9E-5B06-0E84F04DD0C9}"/>
              </a:ext>
            </a:extLst>
          </p:cNvPr>
          <p:cNvSpPr>
            <a:spLocks noGrp="1"/>
          </p:cNvSpPr>
          <p:nvPr>
            <p:ph idx="1"/>
          </p:nvPr>
        </p:nvSpPr>
        <p:spPr/>
        <p:txBody>
          <a:bodyPr>
            <a:normAutofit/>
          </a:bodyPr>
          <a:lstStyle/>
          <a:p>
            <a:r>
              <a:rPr lang="en-US" dirty="0"/>
              <a:t>The degree to which AI is a threat to you will vary across disciplines and jobs, but there are some jobs where it will be less of a threat than others.</a:t>
            </a:r>
          </a:p>
          <a:p>
            <a:pPr lvl="1"/>
            <a:r>
              <a:rPr lang="en-US" dirty="0"/>
              <a:t>White collar jobs are more at threat than blue collar jobs (The ”learn to code” advice meted out rather thoughtlessly to factory workers may become “learn to plumb” being dished out to software engineers and </a:t>
            </a:r>
            <a:r>
              <a:rPr lang="en-US" dirty="0" err="1"/>
              <a:t>financi</a:t>
            </a:r>
            <a:endParaRPr lang="en-US" dirty="0"/>
          </a:p>
          <a:p>
            <a:pPr lvl="1"/>
            <a:r>
              <a:rPr lang="en-US" dirty="0"/>
              <a:t>Hard skills are more at threat than soft skills </a:t>
            </a:r>
          </a:p>
          <a:p>
            <a:r>
              <a:rPr lang="en-US" dirty="0"/>
              <a:t>The question each of you has to answer is how big the threat is to you, and what (if anything) you can do to get ahead of it.</a:t>
            </a:r>
          </a:p>
        </p:txBody>
      </p:sp>
    </p:spTree>
    <p:extLst>
      <p:ext uri="{BB962C8B-B14F-4D97-AF65-F5344CB8AC3E}">
        <p14:creationId xmlns:p14="http://schemas.microsoft.com/office/powerpoint/2010/main" val="176369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8C034-3010-E840-B9E6-088B10325685}"/>
              </a:ext>
            </a:extLst>
          </p:cNvPr>
          <p:cNvSpPr>
            <a:spLocks noGrp="1"/>
          </p:cNvSpPr>
          <p:nvPr>
            <p:ph type="title"/>
          </p:nvPr>
        </p:nvSpPr>
        <p:spPr/>
        <p:txBody>
          <a:bodyPr/>
          <a:lstStyle/>
          <a:p>
            <a:r>
              <a:rPr lang="en-US" dirty="0" err="1"/>
              <a:t>Passcal’s</a:t>
            </a:r>
            <a:r>
              <a:rPr lang="en-US" dirty="0"/>
              <a:t> Wager (applied to AI)</a:t>
            </a:r>
          </a:p>
        </p:txBody>
      </p:sp>
      <p:pic>
        <p:nvPicPr>
          <p:cNvPr id="4" name="Content Placeholder 3">
            <a:extLst>
              <a:ext uri="{FF2B5EF4-FFF2-40B4-BE49-F238E27FC236}">
                <a16:creationId xmlns:a16="http://schemas.microsoft.com/office/drawing/2014/main" id="{B53655E2-776E-2057-E649-7577A649FD4B}"/>
              </a:ext>
            </a:extLst>
          </p:cNvPr>
          <p:cNvPicPr>
            <a:picLocks noGrp="1" noChangeAspect="1"/>
          </p:cNvPicPr>
          <p:nvPr>
            <p:ph idx="1"/>
          </p:nvPr>
        </p:nvPicPr>
        <p:blipFill>
          <a:blip r:embed="rId3"/>
          <a:stretch>
            <a:fillRect/>
          </a:stretch>
        </p:blipFill>
        <p:spPr>
          <a:xfrm>
            <a:off x="685800" y="2252472"/>
            <a:ext cx="7772400" cy="3419856"/>
          </a:xfrm>
          <a:prstGeom prst="rect">
            <a:avLst/>
          </a:prstGeom>
        </p:spPr>
      </p:pic>
    </p:spTree>
    <p:extLst>
      <p:ext uri="{BB962C8B-B14F-4D97-AF65-F5344CB8AC3E}">
        <p14:creationId xmlns:p14="http://schemas.microsoft.com/office/powerpoint/2010/main" val="1138619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EC292071-59EE-28D1-8A82-788B8D21CA75}"/>
              </a:ext>
            </a:extLst>
          </p:cNvPr>
          <p:cNvSpPr>
            <a:spLocks noGrp="1"/>
          </p:cNvSpPr>
          <p:nvPr>
            <p:ph type="title"/>
          </p:nvPr>
        </p:nvSpPr>
        <p:spPr/>
        <p:txBody>
          <a:bodyPr/>
          <a:lstStyle/>
          <a:p>
            <a:r>
              <a:rPr lang="en-US" altLang="en-US" dirty="0">
                <a:ea typeface="ＭＳ Ｐゴシック" panose="020B0600070205080204" pitchFamily="34" charset="-128"/>
              </a:rPr>
              <a:t>Beat your bot!</a:t>
            </a:r>
          </a:p>
        </p:txBody>
      </p:sp>
      <p:sp>
        <p:nvSpPr>
          <p:cNvPr id="3" name="Content Placeholder 2">
            <a:extLst>
              <a:ext uri="{FF2B5EF4-FFF2-40B4-BE49-F238E27FC236}">
                <a16:creationId xmlns:a16="http://schemas.microsoft.com/office/drawing/2014/main" id="{98AA3E42-B9C6-28E6-11CC-1EA579A93239}"/>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I am in an unusual position. My life’s work is in the public domain, and I have a bot with my name on it not only tracking all of that work, but also shadowing me on any new work that I do. </a:t>
            </a:r>
          </a:p>
          <a:p>
            <a:pPr lvl="1">
              <a:defRPr/>
            </a:pPr>
            <a:r>
              <a:rPr lang="en-US" b="0" i="0" u="none" strike="noStrike" dirty="0">
                <a:solidFill>
                  <a:srgbClr val="000000"/>
                </a:solidFill>
                <a:effectLst/>
                <a:latin typeface="-webkit-standard"/>
              </a:rPr>
              <a:t>On the minus side, my AI threat is here, and I don’t have the choice of denying its existence or downplaying what it can do. </a:t>
            </a:r>
          </a:p>
          <a:p>
            <a:pPr lvl="1">
              <a:defRPr/>
            </a:pPr>
            <a:r>
              <a:rPr lang="en-US" dirty="0">
                <a:solidFill>
                  <a:srgbClr val="000000"/>
                </a:solidFill>
                <a:latin typeface="-webkit-standard"/>
              </a:rPr>
              <a:t>On the plus side, I am old enough to not face financial catastrophe, if outsources</a:t>
            </a:r>
            <a:endParaRPr lang="en-US" b="0" i="0" u="none" strike="noStrike" dirty="0">
              <a:solidFill>
                <a:srgbClr val="000000"/>
              </a:solidFill>
              <a:effectLst/>
              <a:latin typeface="-webkit-standard"/>
            </a:endParaRPr>
          </a:p>
          <a:p>
            <a:pPr>
              <a:defRPr/>
            </a:pPr>
            <a:r>
              <a:rPr lang="en-US" b="0" i="0" u="none" strike="noStrike" dirty="0">
                <a:solidFill>
                  <a:srgbClr val="000000"/>
                </a:solidFill>
                <a:effectLst/>
                <a:latin typeface="-webkit-standard"/>
              </a:rPr>
              <a:t>Your work may not be public, and you may not have a bot with your name on it, but it behooves you to act like there is one that tracks you at your job.</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67F86577-F2B9-F27A-D380-AE0120FB44DF}"/>
              </a:ext>
            </a:extLst>
          </p:cNvPr>
          <p:cNvSpPr>
            <a:spLocks noGrp="1"/>
          </p:cNvSpPr>
          <p:nvPr>
            <p:ph type="title"/>
          </p:nvPr>
        </p:nvSpPr>
        <p:spPr/>
        <p:txBody>
          <a:bodyPr/>
          <a:lstStyle/>
          <a:p>
            <a:r>
              <a:rPr lang="en-US" altLang="en-US" dirty="0">
                <a:ea typeface="ＭＳ Ｐゴシック" panose="020B0600070205080204" pitchFamily="34" charset="-128"/>
              </a:rPr>
              <a:t>1. The Secrecy Strategy</a:t>
            </a:r>
          </a:p>
        </p:txBody>
      </p:sp>
      <p:sp>
        <p:nvSpPr>
          <p:cNvPr id="3" name="Content Placeholder 2">
            <a:extLst>
              <a:ext uri="{FF2B5EF4-FFF2-40B4-BE49-F238E27FC236}">
                <a16:creationId xmlns:a16="http://schemas.microsoft.com/office/drawing/2014/main" id="{98F68B1D-4472-65E1-FC08-77194C433FE7}"/>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My bot has learned how I think and what I do because everything I do is public - on my blog, on YouTube and in my recorded classes. </a:t>
            </a:r>
          </a:p>
          <a:p>
            <a:pPr>
              <a:defRPr/>
            </a:pPr>
            <a:r>
              <a:rPr lang="en-US" b="0" i="0" u="none" strike="noStrike" dirty="0">
                <a:solidFill>
                  <a:srgbClr val="000000"/>
                </a:solidFill>
                <a:effectLst/>
                <a:latin typeface="-webkit-standard"/>
              </a:rPr>
              <a:t>I know that some of you may argue that I have facilitative my own disruption, and that being more secretive would have kept my bot at bay. </a:t>
            </a:r>
          </a:p>
          <a:p>
            <a:pPr>
              <a:defRPr/>
            </a:pPr>
            <a:r>
              <a:rPr lang="en-US" b="0" i="0" u="none" strike="noStrike" dirty="0">
                <a:solidFill>
                  <a:srgbClr val="000000"/>
                </a:solidFill>
                <a:effectLst/>
                <a:latin typeface="-webkit-standard"/>
              </a:rPr>
              <a:t>As a teacher, I neither want that secrecy, nor do I think it is feasible, but your work may lend itself better to this strategy. There are two reasons to be wary, though. </a:t>
            </a:r>
          </a:p>
          <a:p>
            <a:pPr lvl="1">
              <a:defRPr/>
            </a:pPr>
            <a:r>
              <a:rPr lang="en-US" b="0" i="0" u="none" strike="noStrike" dirty="0">
                <a:solidFill>
                  <a:srgbClr val="000000"/>
                </a:solidFill>
                <a:effectLst/>
                <a:latin typeface="-webkit-standard"/>
              </a:rPr>
              <a:t>The first is that if others do what you do, an AI entity can still imitate you, making it unlikely that you will escape unscathed. </a:t>
            </a:r>
          </a:p>
          <a:p>
            <a:pPr lvl="1">
              <a:defRPr/>
            </a:pPr>
            <a:r>
              <a:rPr lang="en-US" b="0" i="0" u="none" strike="noStrike" dirty="0">
                <a:solidFill>
                  <a:srgbClr val="000000"/>
                </a:solidFill>
                <a:effectLst/>
                <a:latin typeface="-webkit-standard"/>
              </a:rPr>
              <a:t>The second is that your actions may give away your methods and work process, and AI can thus reverse engineer what you do.</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68D3-6C05-2BC7-F4F6-BA5760D6C1A4}"/>
              </a:ext>
            </a:extLst>
          </p:cNvPr>
          <p:cNvSpPr>
            <a:spLocks noGrp="1"/>
          </p:cNvSpPr>
          <p:nvPr>
            <p:ph type="title"/>
          </p:nvPr>
        </p:nvSpPr>
        <p:spPr/>
        <p:txBody>
          <a:bodyPr/>
          <a:lstStyle/>
          <a:p>
            <a:r>
              <a:rPr lang="en-US" dirty="0"/>
              <a:t>2. The “System Protection” Strategy</a:t>
            </a:r>
          </a:p>
        </p:txBody>
      </p:sp>
      <p:sp>
        <p:nvSpPr>
          <p:cNvPr id="3" name="Content Placeholder 2">
            <a:extLst>
              <a:ext uri="{FF2B5EF4-FFF2-40B4-BE49-F238E27FC236}">
                <a16:creationId xmlns:a16="http://schemas.microsoft.com/office/drawing/2014/main" id="{E78975F8-F6FC-6E0D-EFA6-B6B1F51537F3}"/>
              </a:ext>
            </a:extLst>
          </p:cNvPr>
          <p:cNvSpPr>
            <a:spLocks noGrp="1"/>
          </p:cNvSpPr>
          <p:nvPr>
            <p:ph idx="1"/>
          </p:nvPr>
        </p:nvSpPr>
        <p:spPr/>
        <p:txBody>
          <a:bodyPr>
            <a:normAutofit/>
          </a:bodyPr>
          <a:lstStyle/>
          <a:p>
            <a:r>
              <a:rPr lang="en-US" b="0" i="0" u="none" strike="noStrike" dirty="0">
                <a:solidFill>
                  <a:srgbClr val="000000"/>
                </a:solidFill>
                <a:effectLst/>
                <a:latin typeface="-webkit-standard"/>
              </a:rPr>
              <a:t>I have bought and sold houses multiple times in my lifetime, and it is not only a process that is filled with intermediaries (lawyers, realtors, title deed checkers), all of whom get a slice from the deal, but one where you wonder what they all do in return for their fees. The answer often is not rooted in logic, but in the process, where the system (legal, real estate) requires them to be there for the house ownership to transfer. </a:t>
            </a:r>
          </a:p>
          <a:p>
            <a:r>
              <a:rPr lang="en-US" b="0" i="0" u="none" strike="noStrike" dirty="0">
                <a:solidFill>
                  <a:srgbClr val="000000"/>
                </a:solidFill>
                <a:effectLst/>
                <a:latin typeface="-webkit-standard"/>
              </a:rPr>
              <a:t>This system protection for incumbents is not just restricted to real estate, and cuts across almost every aspect of our lives, and it creates barriers to disruption. </a:t>
            </a:r>
          </a:p>
          <a:p>
            <a:r>
              <a:rPr lang="en-US" b="0" i="0" u="none" strike="noStrike" dirty="0">
                <a:solidFill>
                  <a:srgbClr val="000000"/>
                </a:solidFill>
                <a:effectLst/>
                <a:latin typeface="-webkit-standard"/>
              </a:rPr>
              <a:t>Thus, even if AI can replicate what appraisers do, at close to no cost, I will wager that courts and accounting rule writers will be persuaded by the appraisal ecosystem that the only acceptable appraisals can come from human appraisers. </a:t>
            </a:r>
            <a:endParaRPr lang="en-US" dirty="0"/>
          </a:p>
        </p:txBody>
      </p:sp>
    </p:spTree>
    <p:extLst>
      <p:ext uri="{BB962C8B-B14F-4D97-AF65-F5344CB8AC3E}">
        <p14:creationId xmlns:p14="http://schemas.microsoft.com/office/powerpoint/2010/main" val="3660285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89E545D9-8EF1-BCC3-9320-2875C6570946}"/>
              </a:ext>
            </a:extLst>
          </p:cNvPr>
          <p:cNvSpPr>
            <a:spLocks noGrp="1"/>
          </p:cNvSpPr>
          <p:nvPr>
            <p:ph type="title"/>
          </p:nvPr>
        </p:nvSpPr>
        <p:spPr/>
        <p:txBody>
          <a:bodyPr/>
          <a:lstStyle/>
          <a:p>
            <a:r>
              <a:rPr lang="en-US" altLang="en-US" dirty="0">
                <a:ea typeface="ＭＳ Ｐゴシック" panose="020B0600070205080204" pitchFamily="34" charset="-128"/>
              </a:rPr>
              <a:t>3. Build your moat!</a:t>
            </a:r>
          </a:p>
        </p:txBody>
      </p:sp>
      <p:sp>
        <p:nvSpPr>
          <p:cNvPr id="3" name="Content Placeholder 2">
            <a:extLst>
              <a:ext uri="{FF2B5EF4-FFF2-40B4-BE49-F238E27FC236}">
                <a16:creationId xmlns:a16="http://schemas.microsoft.com/office/drawing/2014/main" id="{5F3A05FB-C8B4-9C9D-DED2-94155408A470}"/>
              </a:ext>
            </a:extLst>
          </p:cNvPr>
          <p:cNvSpPr>
            <a:spLocks noGrp="1"/>
          </p:cNvSpPr>
          <p:nvPr>
            <p:ph idx="1"/>
          </p:nvPr>
        </p:nvSpPr>
        <p:spPr/>
        <p:txBody>
          <a:bodyPr>
            <a:normAutofit/>
          </a:bodyPr>
          <a:lstStyle/>
          <a:p>
            <a:pPr>
              <a:defRPr/>
            </a:pPr>
            <a:r>
              <a:rPr lang="en-US" b="0" i="0" u="none" strike="noStrike" dirty="0">
                <a:solidFill>
                  <a:srgbClr val="000000"/>
                </a:solidFill>
                <a:effectLst/>
                <a:latin typeface="-webkit-standard"/>
              </a:rPr>
              <a:t>In business, companies with large, sustainable competitive advantages are viewed as having moats that are difficult to competitors to breach and are thus more valuable. </a:t>
            </a:r>
          </a:p>
          <a:p>
            <a:pPr>
              <a:defRPr/>
            </a:pPr>
            <a:r>
              <a:rPr lang="en-US" b="0" i="0" u="none" strike="noStrike" dirty="0">
                <a:solidFill>
                  <a:srgbClr val="000000"/>
                </a:solidFill>
                <a:effectLst/>
                <a:latin typeface="-webkit-standard"/>
              </a:rPr>
              <a:t>That same idea applies at the personal level, especially as you look at the possibility of AI replacing you. </a:t>
            </a:r>
          </a:p>
          <a:p>
            <a:pPr>
              <a:defRPr/>
            </a:pPr>
            <a:r>
              <a:rPr lang="en-US" b="0" i="0" u="none" strike="noStrike" dirty="0">
                <a:solidFill>
                  <a:srgbClr val="000000"/>
                </a:solidFill>
                <a:effectLst/>
                <a:latin typeface="-webkit-standard"/>
              </a:rPr>
              <a:t>It is your job, and mine, to think of the moats that we can erect (or already have) that will make it more difficult for our bots to replace us. </a:t>
            </a:r>
          </a:p>
          <a:p>
            <a:pPr>
              <a:defRPr/>
            </a:pPr>
            <a:r>
              <a:rPr lang="en-US" b="0" i="0" u="none" strike="noStrike" dirty="0">
                <a:solidFill>
                  <a:srgbClr val="000000"/>
                </a:solidFill>
                <a:effectLst/>
                <a:latin typeface="-webkit-standard"/>
              </a:rPr>
              <a:t>As to what those moats might be, I cannot answer for you, but the last section lays out my thinking on what I need to do to stay a step ahead.</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39470113-D15D-2B31-6BEC-DAD95D8C5A50}"/>
              </a:ext>
            </a:extLst>
          </p:cNvPr>
          <p:cNvSpPr>
            <a:spLocks noGrp="1"/>
          </p:cNvSpPr>
          <p:nvPr>
            <p:ph type="title"/>
          </p:nvPr>
        </p:nvSpPr>
        <p:spPr/>
        <p:txBody>
          <a:bodyPr/>
          <a:lstStyle/>
          <a:p>
            <a:r>
              <a:rPr lang="en-US" altLang="en-US" dirty="0"/>
              <a:t>The Bottom Line</a:t>
            </a:r>
          </a:p>
        </p:txBody>
      </p:sp>
      <p:sp>
        <p:nvSpPr>
          <p:cNvPr id="3" name="Content Placeholder 2">
            <a:extLst>
              <a:ext uri="{FF2B5EF4-FFF2-40B4-BE49-F238E27FC236}">
                <a16:creationId xmlns:a16="http://schemas.microsoft.com/office/drawing/2014/main" id="{DB3CD589-394E-38ED-8AF9-E98FFAC185D8}"/>
              </a:ext>
            </a:extLst>
          </p:cNvPr>
          <p:cNvSpPr>
            <a:spLocks noGrp="1"/>
          </p:cNvSpPr>
          <p:nvPr>
            <p:ph idx="1"/>
          </p:nvPr>
        </p:nvSpPr>
        <p:spPr/>
        <p:txBody>
          <a:bodyPr/>
          <a:lstStyle/>
          <a:p>
            <a:r>
              <a:rPr lang="en-US" dirty="0"/>
              <a:t>I am a work in progress, even at this stage of my life, and rather than complain or worry about my bot replacing me, I will work on staying ahead. </a:t>
            </a:r>
          </a:p>
          <a:p>
            <a:r>
              <a:rPr lang="en-US"/>
              <a:t>It </a:t>
            </a:r>
            <a:r>
              <a:rPr lang="en-US" dirty="0"/>
              <a:t>is entirely possible that I am embarking on an impossible mission, but I will keep you posted on my progress (or absence of it</a:t>
            </a:r>
            <a:r>
              <a:rPr lang="en-US"/>
              <a:t>). </a:t>
            </a:r>
          </a:p>
          <a:p>
            <a:r>
              <a:rPr lang="en-US"/>
              <a:t>Of </a:t>
            </a:r>
            <a:r>
              <a:rPr lang="en-US" dirty="0"/>
              <a:t>course, my bot can get so much better at what I do than I am, in which case, this blog may very well be written and maintained by it, and you will never know!</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33057</TotalTime>
  <Pages>63</Pages>
  <Words>5304</Words>
  <Application>Microsoft Macintosh PowerPoint</Application>
  <PresentationFormat>Letter Paper (8.5x11 in)</PresentationFormat>
  <Paragraphs>236</Paragraphs>
  <Slides>51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-webkit-standard</vt:lpstr>
      <vt:lpstr>Arial</vt:lpstr>
      <vt:lpstr>Calibri</vt:lpstr>
      <vt:lpstr>Helvetica</vt:lpstr>
      <vt:lpstr>Rockwell</vt:lpstr>
      <vt:lpstr>Rockwell Condensed</vt:lpstr>
      <vt:lpstr>Rockwell Extra Bold</vt:lpstr>
      <vt:lpstr>Wingdings</vt:lpstr>
      <vt:lpstr>Slides2025</vt:lpstr>
      <vt:lpstr>AI’s Winners, Losers and wannabes: Beyond buzz words!</vt:lpstr>
      <vt:lpstr>AI: Buzz Word, World Changer or Something in the Middle?</vt:lpstr>
      <vt:lpstr>Change coming? Revolutionary or Incremental?</vt:lpstr>
      <vt:lpstr>Revolutionary Changes (in my lifetime)</vt:lpstr>
      <vt:lpstr>Revolutionary Change: Disruption’s Dark Side</vt:lpstr>
      <vt:lpstr>The Big Market Delusion!</vt:lpstr>
      <vt:lpstr>1. Big Markets</vt:lpstr>
      <vt:lpstr>2. Overconfidence</vt:lpstr>
      <vt:lpstr>3. The Pricing Game</vt:lpstr>
      <vt:lpstr>The Big Market Delusion</vt:lpstr>
      <vt:lpstr>Common Elements in Big Market Delusions</vt:lpstr>
      <vt:lpstr>The Bottom Line</vt:lpstr>
      <vt:lpstr>The AI Effect: Revolutionary or Incremental?</vt:lpstr>
      <vt:lpstr>AI: Revolutionary or Incremental Change</vt:lpstr>
      <vt:lpstr>AI: Business Potential</vt:lpstr>
      <vt:lpstr>On the AI hardware front..</vt:lpstr>
      <vt:lpstr>On the AI software &amp; data front…</vt:lpstr>
      <vt:lpstr>The AI business customers…</vt:lpstr>
      <vt:lpstr>AI: Social Effects</vt:lpstr>
      <vt:lpstr>AI: Bottom Line</vt:lpstr>
      <vt:lpstr>Nvidia: An AI winner</vt:lpstr>
      <vt:lpstr>My Nvidia Interests..</vt:lpstr>
      <vt:lpstr>Nvidia: The Ai chip story</vt:lpstr>
      <vt:lpstr>PowerPoint Presentation</vt:lpstr>
      <vt:lpstr>And an AI  breakeven analysis!</vt:lpstr>
      <vt:lpstr>Judgment Day: Investing</vt:lpstr>
      <vt:lpstr>But it is an awesome company!</vt:lpstr>
      <vt:lpstr>AI: The Personal Threat</vt:lpstr>
      <vt:lpstr>The Damodaran Bot</vt:lpstr>
      <vt:lpstr>Gauging the threat!</vt:lpstr>
      <vt:lpstr>1. Mechanical versus Intuitive/Adaptable</vt:lpstr>
      <vt:lpstr>2. Rules-based versus Principles-based</vt:lpstr>
      <vt:lpstr>3. Subjective versus Objective</vt:lpstr>
      <vt:lpstr>4. Biased versus Open minded</vt:lpstr>
      <vt:lpstr>Responding to AI</vt:lpstr>
      <vt:lpstr>1. Generalist versus Specialist</vt:lpstr>
      <vt:lpstr>The answer is in the Duomo!</vt:lpstr>
      <vt:lpstr>2. Bounded Storytelling</vt:lpstr>
      <vt:lpstr>The answer: Stories plus Numbers</vt:lpstr>
      <vt:lpstr>3.  Exercise your reasoning muscle…</vt:lpstr>
      <vt:lpstr>The answer: Reason it out…</vt:lpstr>
      <vt:lpstr>4. Let your mind wander…</vt:lpstr>
      <vt:lpstr>Two personal examples…</vt:lpstr>
      <vt:lpstr>Are we disarming ahead of the threat?</vt:lpstr>
      <vt:lpstr>Prepping for your Bot Threat</vt:lpstr>
      <vt:lpstr>Passcal’s Wager (applied to AI)</vt:lpstr>
      <vt:lpstr>Beat your bot!</vt:lpstr>
      <vt:lpstr>1. The Secrecy Strategy</vt:lpstr>
      <vt:lpstr>2. The “System Protection” Strategy</vt:lpstr>
      <vt:lpstr>3. Build your moat!</vt:lpstr>
      <vt:lpstr>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544</cp:revision>
  <cp:lastPrinted>2024-05-15T23:40:01Z</cp:lastPrinted>
  <dcterms:created xsi:type="dcterms:W3CDTF">2010-08-23T11:25:52Z</dcterms:created>
  <dcterms:modified xsi:type="dcterms:W3CDTF">2025-03-25T19:16:19Z</dcterms:modified>
</cp:coreProperties>
</file>