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rts/chart1.xml" ContentType="application/vnd.openxmlformats-officedocument.drawingml.chart+xml"/>
  <Override PartName="/ppt/notesSlides/notesSlide41.xml" ContentType="application/vnd.openxmlformats-officedocument.presentationml.notesSlide+xml"/>
  <Override PartName="/ppt/charts/chart2.xml" ContentType="application/vnd.openxmlformats-officedocument.drawingml.chart+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27" r:id="rId1"/>
  </p:sldMasterIdLst>
  <p:notesMasterIdLst>
    <p:notesMasterId r:id="rId70"/>
  </p:notesMasterIdLst>
  <p:handoutMasterIdLst>
    <p:handoutMasterId r:id="rId71"/>
  </p:handoutMasterIdLst>
  <p:sldIdLst>
    <p:sldId id="842" r:id="rId2"/>
    <p:sldId id="843" r:id="rId3"/>
    <p:sldId id="844" r:id="rId4"/>
    <p:sldId id="992" r:id="rId5"/>
    <p:sldId id="845" r:id="rId6"/>
    <p:sldId id="846" r:id="rId7"/>
    <p:sldId id="986" r:id="rId8"/>
    <p:sldId id="847" r:id="rId9"/>
    <p:sldId id="848" r:id="rId10"/>
    <p:sldId id="849" r:id="rId11"/>
    <p:sldId id="850" r:id="rId12"/>
    <p:sldId id="851" r:id="rId13"/>
    <p:sldId id="987" r:id="rId14"/>
    <p:sldId id="852" r:id="rId15"/>
    <p:sldId id="853" r:id="rId16"/>
    <p:sldId id="988" r:id="rId17"/>
    <p:sldId id="854" r:id="rId18"/>
    <p:sldId id="989" r:id="rId19"/>
    <p:sldId id="985" r:id="rId20"/>
    <p:sldId id="878" r:id="rId21"/>
    <p:sldId id="879" r:id="rId22"/>
    <p:sldId id="990" r:id="rId23"/>
    <p:sldId id="883" r:id="rId24"/>
    <p:sldId id="991" r:id="rId25"/>
    <p:sldId id="855" r:id="rId26"/>
    <p:sldId id="1002" r:id="rId27"/>
    <p:sldId id="856" r:id="rId28"/>
    <p:sldId id="857" r:id="rId29"/>
    <p:sldId id="858" r:id="rId30"/>
    <p:sldId id="993" r:id="rId31"/>
    <p:sldId id="860" r:id="rId32"/>
    <p:sldId id="861" r:id="rId33"/>
    <p:sldId id="1004" r:id="rId34"/>
    <p:sldId id="864" r:id="rId35"/>
    <p:sldId id="1003" r:id="rId36"/>
    <p:sldId id="865" r:id="rId37"/>
    <p:sldId id="994" r:id="rId38"/>
    <p:sldId id="995" r:id="rId39"/>
    <p:sldId id="996" r:id="rId40"/>
    <p:sldId id="867" r:id="rId41"/>
    <p:sldId id="1006" r:id="rId42"/>
    <p:sldId id="868" r:id="rId43"/>
    <p:sldId id="997" r:id="rId44"/>
    <p:sldId id="999" r:id="rId45"/>
    <p:sldId id="998" r:id="rId46"/>
    <p:sldId id="1005" r:id="rId47"/>
    <p:sldId id="869" r:id="rId48"/>
    <p:sldId id="970" r:id="rId49"/>
    <p:sldId id="972" r:id="rId50"/>
    <p:sldId id="971" r:id="rId51"/>
    <p:sldId id="870" r:id="rId52"/>
    <p:sldId id="956" r:id="rId53"/>
    <p:sldId id="871" r:id="rId54"/>
    <p:sldId id="872" r:id="rId55"/>
    <p:sldId id="873" r:id="rId56"/>
    <p:sldId id="875" r:id="rId57"/>
    <p:sldId id="1000" r:id="rId58"/>
    <p:sldId id="977" r:id="rId59"/>
    <p:sldId id="1001" r:id="rId60"/>
    <p:sldId id="973" r:id="rId61"/>
    <p:sldId id="974" r:id="rId62"/>
    <p:sldId id="975" r:id="rId63"/>
    <p:sldId id="979" r:id="rId64"/>
    <p:sldId id="980" r:id="rId65"/>
    <p:sldId id="981" r:id="rId66"/>
    <p:sldId id="982" r:id="rId67"/>
    <p:sldId id="983" r:id="rId68"/>
    <p:sldId id="984" r:id="rId69"/>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a:srgbClr val="0005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266"/>
    <p:restoredTop sz="66843"/>
  </p:normalViewPr>
  <p:slideViewPr>
    <p:cSldViewPr>
      <p:cViewPr varScale="1">
        <p:scale>
          <a:sx n="86" d="100"/>
          <a:sy n="86" d="100"/>
        </p:scale>
        <p:origin x="1856"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2800"/>
    </p:cViewPr>
  </p:sorterViewPr>
  <p:notesViewPr>
    <p:cSldViewPr>
      <p:cViewPr>
        <p:scale>
          <a:sx n="150" d="100"/>
          <a:sy n="150" d="100"/>
        </p:scale>
        <p:origin x="-2672" y="114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oleObject" Target="Travelling%20HD:All%20My%20Stuff:Blog%20stuff:SABInbevMerger:CompanyCharacteristic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Travelling%20HD:All%20My%20Stuff:Blog%20stuff:SABInbevMerger:CompanyCharacteristic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b="0" i="1"/>
            </a:pPr>
            <a:r>
              <a:rPr lang="en-US" b="0" i="1"/>
              <a:t>Revenue</a:t>
            </a:r>
            <a:r>
              <a:rPr lang="en-US" b="0" i="1" baseline="0"/>
              <a:t> Breakdown (2014)</a:t>
            </a:r>
            <a:endParaRPr lang="en-US" b="0" i="1"/>
          </a:p>
        </c:rich>
      </c:tx>
      <c:layout>
        <c:manualLayout>
          <c:xMode val="edge"/>
          <c:yMode val="edge"/>
          <c:x val="0.327338125703037"/>
          <c:y val="3.8135593220338999E-2"/>
        </c:manualLayout>
      </c:layout>
      <c:overlay val="0"/>
    </c:title>
    <c:autoTitleDeleted val="0"/>
    <c:plotArea>
      <c:layout/>
      <c:pieChart>
        <c:varyColors val="1"/>
        <c:ser>
          <c:idx val="0"/>
          <c:order val="0"/>
          <c:dLbls>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extLst>
          </c:dLbls>
          <c:cat>
            <c:strRef>
              <c:f>InBev!$E$2:$E$6</c:f>
              <c:strCache>
                <c:ptCount val="5"/>
                <c:pt idx="0">
                  <c:v>Latin America</c:v>
                </c:pt>
                <c:pt idx="1">
                  <c:v>Africa</c:v>
                </c:pt>
                <c:pt idx="2">
                  <c:v>Asia Pacific</c:v>
                </c:pt>
                <c:pt idx="3">
                  <c:v>Europe</c:v>
                </c:pt>
                <c:pt idx="4">
                  <c:v>North America</c:v>
                </c:pt>
              </c:strCache>
            </c:strRef>
          </c:cat>
          <c:val>
            <c:numRef>
              <c:f>InBev!$F$2:$F$6</c:f>
              <c:numCache>
                <c:formatCode>_-[$$-409]* #,##0.00_ ;_-[$$-409]* \-#,##0.00\ ;_-[$$-409]* "-"??_ ;_-@_ </c:formatCode>
                <c:ptCount val="5"/>
                <c:pt idx="0">
                  <c:v>18849</c:v>
                </c:pt>
                <c:pt idx="1">
                  <c:v>0</c:v>
                </c:pt>
                <c:pt idx="2">
                  <c:v>5040</c:v>
                </c:pt>
                <c:pt idx="3">
                  <c:v>4865</c:v>
                </c:pt>
                <c:pt idx="4">
                  <c:v>16093</c:v>
                </c:pt>
              </c:numCache>
            </c:numRef>
          </c:val>
          <c:extLst>
            <c:ext xmlns:c16="http://schemas.microsoft.com/office/drawing/2014/chart" uri="{C3380CC4-5D6E-409C-BE32-E72D297353CC}">
              <c16:uniqueId val="{00000000-A5D6-8548-A36B-713CE0A1C942}"/>
            </c:ext>
          </c:extLst>
        </c:ser>
        <c:dLbls>
          <c:showLegendKey val="0"/>
          <c:showVal val="0"/>
          <c:showCatName val="1"/>
          <c:showSerName val="0"/>
          <c:showPercent val="1"/>
          <c:showBubbleSize val="0"/>
          <c:showLeaderLines val="1"/>
        </c:dLbls>
        <c:firstSliceAng val="0"/>
      </c:pieChart>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b="0" i="1"/>
              <a:t>Revenue</a:t>
            </a:r>
            <a:r>
              <a:rPr lang="en-US" b="0" i="1" baseline="0"/>
              <a:t> Breakdown (2015)</a:t>
            </a:r>
            <a:endParaRPr lang="en-US" b="0" i="1"/>
          </a:p>
        </c:rich>
      </c:tx>
      <c:overlay val="0"/>
    </c:title>
    <c:autoTitleDeleted val="0"/>
    <c:plotArea>
      <c:layout/>
      <c:pieChart>
        <c:varyColors val="1"/>
        <c:ser>
          <c:idx val="0"/>
          <c:order val="0"/>
          <c:dLbls>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extLst>
          </c:dLbls>
          <c:cat>
            <c:strRef>
              <c:f>SABMiller!$E$2:$E$6</c:f>
              <c:strCache>
                <c:ptCount val="5"/>
                <c:pt idx="0">
                  <c:v>Latin America</c:v>
                </c:pt>
                <c:pt idx="1">
                  <c:v>Africa</c:v>
                </c:pt>
                <c:pt idx="2">
                  <c:v>Asia Pacific</c:v>
                </c:pt>
                <c:pt idx="3">
                  <c:v>Europe</c:v>
                </c:pt>
                <c:pt idx="4">
                  <c:v>North America</c:v>
                </c:pt>
              </c:strCache>
            </c:strRef>
          </c:cat>
          <c:val>
            <c:numRef>
              <c:f>SABMiller!$F$2:$F$6</c:f>
              <c:numCache>
                <c:formatCode>_-"$"* #,##0_-;\-"$"* #,##0_-;_-"$"* "-"??_-;_-@_-</c:formatCode>
                <c:ptCount val="5"/>
                <c:pt idx="0">
                  <c:v>7812</c:v>
                </c:pt>
                <c:pt idx="1">
                  <c:v>6853</c:v>
                </c:pt>
                <c:pt idx="2">
                  <c:v>3136</c:v>
                </c:pt>
                <c:pt idx="3">
                  <c:v>4186</c:v>
                </c:pt>
                <c:pt idx="4">
                  <c:v>143</c:v>
                </c:pt>
              </c:numCache>
            </c:numRef>
          </c:val>
          <c:extLst>
            <c:ext xmlns:c16="http://schemas.microsoft.com/office/drawing/2014/chart" uri="{C3380CC4-5D6E-409C-BE32-E72D297353CC}">
              <c16:uniqueId val="{00000000-6ED2-304A-A2A9-79320F70F4A6}"/>
            </c:ext>
          </c:extLst>
        </c:ser>
        <c:dLbls>
          <c:showLegendKey val="0"/>
          <c:showVal val="0"/>
          <c:showCatName val="1"/>
          <c:showSerName val="0"/>
          <c:showPercent val="1"/>
          <c:showBubbleSize val="0"/>
          <c:showLeaderLines val="1"/>
        </c:dLbls>
        <c:firstSliceAng val="0"/>
      </c:pieChart>
    </c:plotArea>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370851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75267787"/>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Rot="1" noChangeAspect="1" noChangeArrowheads="1" noTextEdit="1"/>
          </p:cNvSpPr>
          <p:nvPr>
            <p:ph type="sldImg"/>
          </p:nvPr>
        </p:nvSpPr>
        <p:spPr>
          <a:xfrm>
            <a:off x="1150938" y="692150"/>
            <a:ext cx="4556125" cy="3416300"/>
          </a:xfrm>
          <a:ln/>
        </p:spPr>
      </p:sp>
      <p:sp>
        <p:nvSpPr>
          <p:cNvPr id="1884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original title I had was </a:t>
            </a:r>
            <a:r>
              <a:rPr lang="ja-JP" altLang="en-US">
                <a:latin typeface="Helvetica" charset="0"/>
                <a:ea typeface="ＭＳ Ｐゴシック" charset="-128"/>
              </a:rPr>
              <a:t>“</a:t>
            </a:r>
            <a:r>
              <a:rPr lang="en-US" altLang="ja-JP">
                <a:latin typeface="Helvetica" charset="0"/>
                <a:ea typeface="ＭＳ Ｐゴシック" charset="-128"/>
              </a:rPr>
              <a:t>Acquirer</a:t>
            </a:r>
            <a:r>
              <a:rPr lang="ja-JP" altLang="en-US">
                <a:latin typeface="Helvetica" charset="0"/>
                <a:ea typeface="ＭＳ Ｐゴシック" charset="-128"/>
              </a:rPr>
              <a:t>’</a:t>
            </a:r>
            <a:r>
              <a:rPr lang="en-US" altLang="ja-JP">
                <a:latin typeface="Helvetica" charset="0"/>
                <a:ea typeface="ＭＳ Ｐゴシック" charset="-128"/>
              </a:rPr>
              <a:t>s Anonymous: Seven Steps to Sobriety</a:t>
            </a:r>
            <a:r>
              <a:rPr lang="ja-JP" altLang="en-US">
                <a:latin typeface="Helvetica" charset="0"/>
                <a:ea typeface="ＭＳ Ｐゴシック" charset="-128"/>
              </a:rPr>
              <a:t>”</a:t>
            </a:r>
            <a:r>
              <a:rPr lang="en-US" altLang="ja-JP">
                <a:latin typeface="Helvetica" charset="0"/>
                <a:ea typeface="ＭＳ Ｐゴシック" charset="-128"/>
              </a:rPr>
              <a:t> but I decided that it showed my biases a little too strongly.</a:t>
            </a:r>
            <a:endParaRPr lang="en-US" altLang="en-US">
              <a:latin typeface="Helvetica" charset="0"/>
              <a:ea typeface="ＭＳ Ｐゴシック" charset="-128"/>
            </a:endParaRPr>
          </a:p>
        </p:txBody>
      </p:sp>
    </p:spTree>
    <p:extLst>
      <p:ext uri="{BB962C8B-B14F-4D97-AF65-F5344CB8AC3E}">
        <p14:creationId xmlns:p14="http://schemas.microsoft.com/office/powerpoint/2010/main" val="15098000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Slide Image Placeholder 1"/>
          <p:cNvSpPr>
            <a:spLocks noGrp="1" noRot="1" noChangeAspect="1"/>
          </p:cNvSpPr>
          <p:nvPr>
            <p:ph type="sldImg"/>
          </p:nvPr>
        </p:nvSpPr>
        <p:spPr>
          <a:xfrm>
            <a:off x="1150938" y="692150"/>
            <a:ext cx="4556125" cy="3416300"/>
          </a:xfrm>
          <a:ln/>
        </p:spPr>
      </p:sp>
      <p:sp>
        <p:nvSpPr>
          <p:cNvPr id="1904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Easy to tell who the winners in this game are…</a:t>
            </a:r>
          </a:p>
        </p:txBody>
      </p:sp>
    </p:spTree>
    <p:extLst>
      <p:ext uri="{BB962C8B-B14F-4D97-AF65-F5344CB8AC3E}">
        <p14:creationId xmlns:p14="http://schemas.microsoft.com/office/powerpoint/2010/main" val="5429363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Slide Image Placeholder 1"/>
          <p:cNvSpPr>
            <a:spLocks noGrp="1" noRot="1" noChangeAspect="1"/>
          </p:cNvSpPr>
          <p:nvPr>
            <p:ph type="sldImg"/>
          </p:nvPr>
        </p:nvSpPr>
        <p:spPr>
          <a:xfrm>
            <a:off x="1150938" y="692150"/>
            <a:ext cx="4556125" cy="3416300"/>
          </a:xfrm>
          <a:ln/>
        </p:spPr>
      </p:sp>
      <p:sp>
        <p:nvSpPr>
          <p:cNvPr id="1925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And for those who argue that markets don’t quite understand or see all the good stuff (synergy…) that can come from mergers, there is little evidence that it does show up in these long term follow up studies.</a:t>
            </a:r>
          </a:p>
        </p:txBody>
      </p:sp>
    </p:spTree>
    <p:extLst>
      <p:ext uri="{BB962C8B-B14F-4D97-AF65-F5344CB8AC3E}">
        <p14:creationId xmlns:p14="http://schemas.microsoft.com/office/powerpoint/2010/main" val="4725460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Slide Image Placeholder 1"/>
          <p:cNvSpPr>
            <a:spLocks noGrp="1" noRot="1" noChangeAspect="1"/>
          </p:cNvSpPr>
          <p:nvPr>
            <p:ph type="sldImg"/>
          </p:nvPr>
        </p:nvSpPr>
        <p:spPr>
          <a:xfrm>
            <a:off x="1150938" y="692150"/>
            <a:ext cx="4556125" cy="3416300"/>
          </a:xfrm>
          <a:ln/>
        </p:spPr>
      </p:sp>
      <p:sp>
        <p:nvSpPr>
          <p:cNvPr id="275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is from a study by McKinsey, looking at the odds of succeeding with different growth strategies, extracted by looking at their proprietary data base over time. They are ranked in terms of their history in delivering value.</a:t>
            </a:r>
          </a:p>
          <a:p>
            <a:r>
              <a:rPr lang="en-US" altLang="en-US">
                <a:latin typeface="Times" charset="0"/>
                <a:ea typeface="ＭＳ Ｐゴシック" charset="-128"/>
              </a:rPr>
              <a:t>Best strategy in terms of value creation: Develop a new product (Think of Apple during the 2001-2010 time period). The downside is that it is tough to do (Think of Microsoft trying and failing repeatedly over that same period)</a:t>
            </a:r>
          </a:p>
          <a:p>
            <a:r>
              <a:rPr lang="en-US" altLang="en-US">
                <a:latin typeface="Times" charset="0"/>
                <a:ea typeface="ＭＳ Ｐゴシック" charset="-128"/>
              </a:rPr>
              <a:t>Next best: Either find new uses for an existing product (aspirin as heart medicine) or new markets for existing product (Coca Cola going global in the 1980s…)</a:t>
            </a:r>
          </a:p>
          <a:p>
            <a:r>
              <a:rPr lang="en-US" altLang="en-US">
                <a:latin typeface="Times" charset="0"/>
                <a:ea typeface="ＭＳ Ｐゴシック" charset="-128"/>
              </a:rPr>
              <a:t>Maintaining/Growing share of a growing market: If the overall market is growing, maintaining market shares can still be lucrative.</a:t>
            </a:r>
          </a:p>
          <a:p>
            <a:r>
              <a:rPr lang="en-US" altLang="en-US">
                <a:latin typeface="Times" charset="0"/>
                <a:ea typeface="ＭＳ Ｐゴシック" charset="-128"/>
              </a:rPr>
              <a:t>Competing for share in a stable market: Biggest likelihood of losing money, partly because you have to cut prices to get market share..</a:t>
            </a:r>
          </a:p>
          <a:p>
            <a:r>
              <a:rPr lang="en-US" altLang="en-US">
                <a:latin typeface="Times" charset="0"/>
                <a:ea typeface="ＭＳ Ｐゴシック" charset="-128"/>
              </a:rPr>
              <a:t>Acquisitions offer you the least upside and also require much larger investments to deliver the same growth…</a:t>
            </a:r>
          </a:p>
        </p:txBody>
      </p:sp>
    </p:spTree>
    <p:extLst>
      <p:ext uri="{BB962C8B-B14F-4D97-AF65-F5344CB8AC3E}">
        <p14:creationId xmlns:p14="http://schemas.microsoft.com/office/powerpoint/2010/main" val="24021353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Slide Image Placeholder 1"/>
          <p:cNvSpPr>
            <a:spLocks noGrp="1" noRot="1" noChangeAspect="1"/>
          </p:cNvSpPr>
          <p:nvPr>
            <p:ph type="sldImg"/>
          </p:nvPr>
        </p:nvSpPr>
        <p:spPr>
          <a:xfrm>
            <a:off x="1150938" y="692150"/>
            <a:ext cx="4556125" cy="3416300"/>
          </a:xfrm>
          <a:ln/>
        </p:spPr>
      </p:sp>
      <p:sp>
        <p:nvSpPr>
          <p:cNvPr id="1945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Emerging market companies used to be targets. Now that they have become more powerful, they are proud to be the acquirers. But is that a good thing?</a:t>
            </a:r>
          </a:p>
        </p:txBody>
      </p:sp>
    </p:spTree>
    <p:extLst>
      <p:ext uri="{BB962C8B-B14F-4D97-AF65-F5344CB8AC3E}">
        <p14:creationId xmlns:p14="http://schemas.microsoft.com/office/powerpoint/2010/main" val="6872214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Slide Image Placeholder 1"/>
          <p:cNvSpPr>
            <a:spLocks noGrp="1" noRot="1" noChangeAspect="1"/>
          </p:cNvSpPr>
          <p:nvPr>
            <p:ph type="sldImg"/>
          </p:nvPr>
        </p:nvSpPr>
        <p:spPr>
          <a:xfrm>
            <a:off x="1150938" y="692150"/>
            <a:ext cx="4556125" cy="3416300"/>
          </a:xfrm>
          <a:ln/>
        </p:spPr>
      </p:sp>
      <p:sp>
        <p:nvSpPr>
          <p:cNvPr id="1966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To understand why acquisitions fail, we have to break the process apart to see what part of it is not working…</a:t>
            </a:r>
          </a:p>
        </p:txBody>
      </p:sp>
    </p:spTree>
    <p:extLst>
      <p:ext uri="{BB962C8B-B14F-4D97-AF65-F5344CB8AC3E}">
        <p14:creationId xmlns:p14="http://schemas.microsoft.com/office/powerpoint/2010/main" val="9640750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Slide Image Placeholder 1"/>
          <p:cNvSpPr>
            <a:spLocks noGrp="1" noRot="1" noChangeAspect="1"/>
          </p:cNvSpPr>
          <p:nvPr>
            <p:ph type="sldImg"/>
          </p:nvPr>
        </p:nvSpPr>
        <p:spPr>
          <a:xfrm>
            <a:off x="1150938" y="692150"/>
            <a:ext cx="4556125" cy="3416300"/>
          </a:xfrm>
          <a:ln/>
        </p:spPr>
      </p:sp>
      <p:sp>
        <p:nvSpPr>
          <p:cNvPr id="1986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These are seven parts of the acquisition process where errors proliferate. In this presentation, we will focus on each one…</a:t>
            </a:r>
          </a:p>
        </p:txBody>
      </p:sp>
    </p:spTree>
    <p:extLst>
      <p:ext uri="{BB962C8B-B14F-4D97-AF65-F5344CB8AC3E}">
        <p14:creationId xmlns:p14="http://schemas.microsoft.com/office/powerpoint/2010/main" val="4456689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Slide Image Placeholder 1"/>
          <p:cNvSpPr>
            <a:spLocks noGrp="1" noRot="1" noChangeAspect="1"/>
          </p:cNvSpPr>
          <p:nvPr>
            <p:ph type="sldImg"/>
          </p:nvPr>
        </p:nvSpPr>
        <p:spPr>
          <a:xfrm>
            <a:off x="1150938" y="692150"/>
            <a:ext cx="4556125" cy="3416300"/>
          </a:xfrm>
          <a:ln/>
        </p:spPr>
      </p:sp>
      <p:sp>
        <p:nvSpPr>
          <p:cNvPr id="2007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Keep a running tab…</a:t>
            </a:r>
          </a:p>
        </p:txBody>
      </p:sp>
    </p:spTree>
    <p:extLst>
      <p:ext uri="{BB962C8B-B14F-4D97-AF65-F5344CB8AC3E}">
        <p14:creationId xmlns:p14="http://schemas.microsoft.com/office/powerpoint/2010/main" val="20818932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p:cNvSpPr>
            <a:spLocks noGrp="1" noRot="1" noChangeAspect="1" noChangeArrowheads="1" noTextEdit="1"/>
          </p:cNvSpPr>
          <p:nvPr>
            <p:ph type="sldImg"/>
          </p:nvPr>
        </p:nvSpPr>
        <p:spPr>
          <a:xfrm>
            <a:off x="1150938" y="692150"/>
            <a:ext cx="4556125" cy="3416300"/>
          </a:xfrm>
          <a:ln/>
        </p:spPr>
      </p:sp>
      <p:sp>
        <p:nvSpPr>
          <p:cNvPr id="2027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Could not be simpler:</a:t>
            </a:r>
          </a:p>
          <a:p>
            <a:r>
              <a:rPr lang="en-US" altLang="en-US">
                <a:latin typeface="Helvetica" charset="0"/>
                <a:ea typeface="ＭＳ Ｐゴシック" charset="-128"/>
              </a:rPr>
              <a:t>Value of the firm = 12/.20 = 60 million</a:t>
            </a:r>
          </a:p>
        </p:txBody>
      </p:sp>
    </p:spTree>
    <p:extLst>
      <p:ext uri="{BB962C8B-B14F-4D97-AF65-F5344CB8AC3E}">
        <p14:creationId xmlns:p14="http://schemas.microsoft.com/office/powerpoint/2010/main" val="14293131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p:cNvSpPr>
            <a:spLocks noGrp="1" noRot="1" noChangeAspect="1" noChangeArrowheads="1" noTextEdit="1"/>
          </p:cNvSpPr>
          <p:nvPr>
            <p:ph type="sldImg"/>
          </p:nvPr>
        </p:nvSpPr>
        <p:spPr>
          <a:xfrm>
            <a:off x="1150938" y="692150"/>
            <a:ext cx="4556125" cy="3416300"/>
          </a:xfrm>
          <a:ln/>
        </p:spPr>
      </p:sp>
      <p:sp>
        <p:nvSpPr>
          <p:cNvPr id="2048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Does not change. You cannot make the argument (though many do) that since it is your equity that is being used to fund the acquisition, you can use your cost of equity (which would lead you to double the value of the target firm).</a:t>
            </a:r>
          </a:p>
        </p:txBody>
      </p:sp>
    </p:spTree>
    <p:extLst>
      <p:ext uri="{BB962C8B-B14F-4D97-AF65-F5344CB8AC3E}">
        <p14:creationId xmlns:p14="http://schemas.microsoft.com/office/powerpoint/2010/main" val="7148098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Rot="1" noChangeAspect="1" noChangeArrowheads="1" noTextEdit="1"/>
          </p:cNvSpPr>
          <p:nvPr>
            <p:ph type="sldImg"/>
          </p:nvPr>
        </p:nvSpPr>
        <p:spPr>
          <a:xfrm>
            <a:off x="1150938" y="692150"/>
            <a:ext cx="4556125" cy="3416300"/>
          </a:xfrm>
          <a:ln/>
        </p:spPr>
      </p:sp>
      <p:sp>
        <p:nvSpPr>
          <p:cNvPr id="2068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reason lies in a basic principle in capital budgeting - that a project</a:t>
            </a:r>
            <a:r>
              <a:rPr lang="ja-JP" altLang="en-US">
                <a:latin typeface="Helvetica" charset="0"/>
                <a:ea typeface="ＭＳ Ｐゴシック" charset="-128"/>
              </a:rPr>
              <a:t>’</a:t>
            </a:r>
            <a:r>
              <a:rPr lang="en-US" altLang="ja-JP">
                <a:latin typeface="Helvetica" charset="0"/>
                <a:ea typeface="ＭＳ Ｐゴシック" charset="-128"/>
              </a:rPr>
              <a:t>s discount rate should reflect the risk of the project and not of the entity taking the project. (Of course, this would also imply that you would use project specific costs of equity and capital….)</a:t>
            </a:r>
          </a:p>
          <a:p>
            <a:r>
              <a:rPr lang="en-US" altLang="en-US">
                <a:latin typeface="Helvetica" charset="0"/>
                <a:ea typeface="ＭＳ Ｐゴシック" charset="-128"/>
              </a:rPr>
              <a:t>If you fail on this principle, safe companies will end up overvaluing and overpaying for risky companies (as many did in the late 1990s)</a:t>
            </a:r>
          </a:p>
          <a:p>
            <a:endParaRPr lang="en-US" altLang="en-US">
              <a:latin typeface="Helvetica" charset="0"/>
              <a:ea typeface="ＭＳ Ｐゴシック" charset="-128"/>
            </a:endParaRPr>
          </a:p>
        </p:txBody>
      </p:sp>
    </p:spTree>
    <p:extLst>
      <p:ext uri="{BB962C8B-B14F-4D97-AF65-F5344CB8AC3E}">
        <p14:creationId xmlns:p14="http://schemas.microsoft.com/office/powerpoint/2010/main" val="7852914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Rectangle 2"/>
          <p:cNvSpPr>
            <a:spLocks noGrp="1" noRot="1" noChangeAspect="1" noChangeArrowheads="1" noTextEdit="1"/>
          </p:cNvSpPr>
          <p:nvPr>
            <p:ph type="sldImg"/>
          </p:nvPr>
        </p:nvSpPr>
        <p:spPr>
          <a:xfrm>
            <a:off x="1150938" y="692150"/>
            <a:ext cx="4556125" cy="3416300"/>
          </a:xfrm>
          <a:ln/>
        </p:spPr>
      </p:sp>
      <p:sp>
        <p:nvSpPr>
          <p:cNvPr id="2088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a tougher one and you may be tempted to argue that the new cost of capital for the target firm will be:</a:t>
            </a:r>
          </a:p>
          <a:p>
            <a:r>
              <a:rPr lang="en-US" altLang="en-US">
                <a:latin typeface="Helvetica" charset="0"/>
                <a:ea typeface="ＭＳ Ｐゴシック" charset="-128"/>
              </a:rPr>
              <a:t>Cost of capital = 20% (.5) + 4% (.5) = 12%</a:t>
            </a:r>
          </a:p>
          <a:p>
            <a:r>
              <a:rPr lang="en-US" altLang="en-US">
                <a:latin typeface="Helvetica" charset="0"/>
                <a:ea typeface="ＭＳ Ｐゴシック" charset="-128"/>
              </a:rPr>
              <a:t>This would lead you to value the target firm at 100.</a:t>
            </a:r>
          </a:p>
          <a:p>
            <a:r>
              <a:rPr lang="en-US" altLang="en-US">
                <a:latin typeface="Helvetica" charset="0"/>
                <a:ea typeface="ＭＳ Ｐゴシック" charset="-128"/>
              </a:rPr>
              <a:t>What is the problem with doing this? Remember that the reason you are able to borrow money is because you as the acquiring firm have excess debt capacity and you are able to borrow at low rates because you have no default risk. If you use this lower cost of capital, you are in effect subsidizing the target firm stockholders with your excess debt capacity.</a:t>
            </a:r>
          </a:p>
          <a:p>
            <a:r>
              <a:rPr lang="en-US" altLang="en-US">
                <a:latin typeface="Helvetica" charset="0"/>
                <a:ea typeface="ＭＳ Ｐゴシック" charset="-128"/>
              </a:rPr>
              <a:t>How about if the target firm could have afforded to have a 50% debt ratio and a 4% cost of debt? That is a different question and can be considered a value for control. If you pay 100, though, you do all the work of bringing them to their optimal debt ratio and the target firm stockholders walk away with all of the benefits.</a:t>
            </a:r>
          </a:p>
        </p:txBody>
      </p:sp>
    </p:spTree>
    <p:extLst>
      <p:ext uri="{BB962C8B-B14F-4D97-AF65-F5344CB8AC3E}">
        <p14:creationId xmlns:p14="http://schemas.microsoft.com/office/powerpoint/2010/main" val="21070952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2"/>
          <p:cNvSpPr>
            <a:spLocks noGrp="1" noRot="1" noChangeAspect="1" noChangeArrowheads="1" noTextEdit="1"/>
          </p:cNvSpPr>
          <p:nvPr>
            <p:ph type="sldImg"/>
          </p:nvPr>
        </p:nvSpPr>
        <p:spPr>
          <a:xfrm>
            <a:off x="1150938" y="692150"/>
            <a:ext cx="4556125" cy="3416300"/>
          </a:xfrm>
          <a:ln/>
        </p:spPr>
      </p:sp>
      <p:sp>
        <p:nvSpPr>
          <p:cNvPr id="2109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minute you start building into the valuation strengths that flow from you (as the acquiring firm), you start giving target firm stockholders premiums that they do not deserve.</a:t>
            </a:r>
          </a:p>
        </p:txBody>
      </p:sp>
    </p:spTree>
    <p:extLst>
      <p:ext uri="{BB962C8B-B14F-4D97-AF65-F5344CB8AC3E}">
        <p14:creationId xmlns:p14="http://schemas.microsoft.com/office/powerpoint/2010/main" val="19441747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2"/>
          <p:cNvSpPr>
            <a:spLocks noGrp="1" noRot="1" noChangeAspect="1" noChangeArrowheads="1" noTextEdit="1"/>
          </p:cNvSpPr>
          <p:nvPr>
            <p:ph type="sldImg"/>
          </p:nvPr>
        </p:nvSpPr>
        <p:spPr>
          <a:xfrm>
            <a:off x="1150938" y="692150"/>
            <a:ext cx="4556125" cy="3416300"/>
          </a:xfrm>
          <a:ln/>
        </p:spPr>
      </p:sp>
      <p:sp>
        <p:nvSpPr>
          <p:cNvPr id="2129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Wrong on both counts. Control can be worth nothing (or 50%) and rules of thumb are useless.</a:t>
            </a:r>
          </a:p>
        </p:txBody>
      </p:sp>
    </p:spTree>
    <p:extLst>
      <p:ext uri="{BB962C8B-B14F-4D97-AF65-F5344CB8AC3E}">
        <p14:creationId xmlns:p14="http://schemas.microsoft.com/office/powerpoint/2010/main" val="17817207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Rot="1" noChangeAspect="1" noChangeArrowheads="1"/>
          </p:cNvSpPr>
          <p:nvPr>
            <p:ph type="sldImg"/>
          </p:nvPr>
        </p:nvSpPr>
        <p:spPr>
          <a:xfrm>
            <a:off x="1150938" y="692150"/>
            <a:ext cx="4556125" cy="3416300"/>
          </a:xfrm>
          <a:solidFill>
            <a:srgbClr val="FFFFFF"/>
          </a:solidFill>
          <a:ln/>
        </p:spPr>
      </p:sp>
      <p:sp>
        <p:nvSpPr>
          <p:cNvPr id="2918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Contrary to conventional wisdom, the value of control is not 20%… (That is a common rule of thumb used in acquisitions, and really reflects the average premium paid in acquisitions..) Even if bidders do not overpay, the premium on an acquisition can reflect lots of other motivations besides control (synergy, for example).</a:t>
            </a:r>
          </a:p>
        </p:txBody>
      </p:sp>
    </p:spTree>
    <p:extLst>
      <p:ext uri="{BB962C8B-B14F-4D97-AF65-F5344CB8AC3E}">
        <p14:creationId xmlns:p14="http://schemas.microsoft.com/office/powerpoint/2010/main" val="17975975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2"/>
          <p:cNvSpPr>
            <a:spLocks noGrp="1" noRot="1" noChangeAspect="1" noChangeArrowheads="1"/>
          </p:cNvSpPr>
          <p:nvPr>
            <p:ph type="sldImg"/>
          </p:nvPr>
        </p:nvSpPr>
        <p:spPr>
          <a:xfrm>
            <a:off x="1150938" y="692150"/>
            <a:ext cx="4556125" cy="3416300"/>
          </a:xfrm>
          <a:solidFill>
            <a:srgbClr val="FFFFFF"/>
          </a:solidFill>
          <a:ln/>
        </p:spPr>
      </p:sp>
      <p:sp>
        <p:nvSpPr>
          <p:cNvPr id="2693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To create value, you have to change one or more of the above inputs…</a:t>
            </a:r>
          </a:p>
        </p:txBody>
      </p:sp>
    </p:spTree>
    <p:extLst>
      <p:ext uri="{BB962C8B-B14F-4D97-AF65-F5344CB8AC3E}">
        <p14:creationId xmlns:p14="http://schemas.microsoft.com/office/powerpoint/2010/main" val="24849635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2"/>
          <p:cNvSpPr>
            <a:spLocks noGrp="1" noRot="1" noChangeAspect="1" noChangeArrowheads="1"/>
          </p:cNvSpPr>
          <p:nvPr>
            <p:ph type="sldImg"/>
          </p:nvPr>
        </p:nvSpPr>
        <p:spPr>
          <a:xfrm>
            <a:off x="1150938" y="692150"/>
            <a:ext cx="4556125" cy="3416300"/>
          </a:xfrm>
          <a:solidFill>
            <a:srgbClr val="FFFFFF"/>
          </a:solidFill>
          <a:ln/>
        </p:spPr>
      </p:sp>
      <p:sp>
        <p:nvSpPr>
          <p:cNvPr id="2713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The key is that there is a trade off between current cashflows and future growth. If you increase current cashflows at the expense of future growth, you may destroy value rather than add to it.</a:t>
            </a:r>
          </a:p>
        </p:txBody>
      </p:sp>
    </p:spTree>
    <p:extLst>
      <p:ext uri="{BB962C8B-B14F-4D97-AF65-F5344CB8AC3E}">
        <p14:creationId xmlns:p14="http://schemas.microsoft.com/office/powerpoint/2010/main" val="12542888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Rot="1" noChangeAspect="1" noChangeArrowheads="1"/>
          </p:cNvSpPr>
          <p:nvPr>
            <p:ph type="sldImg"/>
          </p:nvPr>
        </p:nvSpPr>
        <p:spPr>
          <a:xfrm>
            <a:off x="1150938" y="692150"/>
            <a:ext cx="4556125" cy="3416300"/>
          </a:xfrm>
          <a:solidFill>
            <a:srgbClr val="FFFFFF"/>
          </a:solidFill>
          <a:ln/>
        </p:spPr>
      </p:sp>
      <p:sp>
        <p:nvSpPr>
          <p:cNvPr id="2795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Reducing the cost of capital, holding cashflows constant, increases firm value. Note that while people tend to focus on changing the mix of debt and equity to reduce cost of capital, you can reduce cost of capital by reducing fixed costs and by making your product/service less discretionary to your customers…</a:t>
            </a:r>
          </a:p>
        </p:txBody>
      </p:sp>
    </p:spTree>
    <p:extLst>
      <p:ext uri="{BB962C8B-B14F-4D97-AF65-F5344CB8AC3E}">
        <p14:creationId xmlns:p14="http://schemas.microsoft.com/office/powerpoint/2010/main" val="14665370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1026"/>
          <p:cNvSpPr>
            <a:spLocks noGrp="1" noRot="1" noChangeAspect="1" noChangeArrowheads="1" noTextEdit="1"/>
          </p:cNvSpPr>
          <p:nvPr>
            <p:ph type="sldImg"/>
          </p:nvPr>
        </p:nvSpPr>
        <p:spPr>
          <a:xfrm>
            <a:off x="1150938" y="692150"/>
            <a:ext cx="4556125" cy="3416300"/>
          </a:xfrm>
          <a:ln/>
        </p:spPr>
      </p:sp>
      <p:sp>
        <p:nvSpPr>
          <p:cNvPr id="215042"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Rules of thumb in billion dollar valuations are signs of laziness and indicate an unwillingness to actually estimate the value of control or what a reasonable value to EBITDA multiple is for a firm.</a:t>
            </a:r>
          </a:p>
        </p:txBody>
      </p:sp>
    </p:spTree>
    <p:extLst>
      <p:ext uri="{BB962C8B-B14F-4D97-AF65-F5344CB8AC3E}">
        <p14:creationId xmlns:p14="http://schemas.microsoft.com/office/powerpoint/2010/main" val="8679319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p:cNvSpPr>
            <a:spLocks noGrp="1" noRot="1" noChangeAspect="1" noChangeArrowheads="1" noTextEdit="1"/>
          </p:cNvSpPr>
          <p:nvPr>
            <p:ph type="sldImg"/>
          </p:nvPr>
        </p:nvSpPr>
        <p:spPr>
          <a:xfrm>
            <a:off x="1150938" y="692150"/>
            <a:ext cx="4556125" cy="3416300"/>
          </a:xfrm>
          <a:ln/>
        </p:spPr>
      </p:sp>
      <p:sp>
        <p:nvSpPr>
          <p:cNvPr id="2170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Answer to part a</a:t>
            </a:r>
          </a:p>
          <a:p>
            <a:r>
              <a:rPr lang="en-US" altLang="en-US">
                <a:latin typeface="Helvetica" charset="0"/>
                <a:ea typeface="ＭＳ Ｐゴシック" charset="-128"/>
              </a:rPr>
              <a:t>Not unless I am given specifics. Buzz words are worth nothing.</a:t>
            </a:r>
          </a:p>
          <a:p>
            <a:r>
              <a:rPr lang="en-US" altLang="en-US">
                <a:latin typeface="Helvetica" charset="0"/>
                <a:ea typeface="ＭＳ Ｐゴシック" charset="-128"/>
              </a:rPr>
              <a:t>Answer to part b</a:t>
            </a:r>
          </a:p>
          <a:p>
            <a:r>
              <a:rPr lang="en-US" altLang="en-US">
                <a:latin typeface="Helvetica" charset="0"/>
                <a:ea typeface="ＭＳ Ｐゴシック" charset="-128"/>
              </a:rPr>
              <a:t>By the present value of the cashflows that will be generated by the synergy </a:t>
            </a:r>
          </a:p>
          <a:p>
            <a:r>
              <a:rPr lang="en-US" altLang="en-US">
                <a:latin typeface="Helvetica" charset="0"/>
                <a:ea typeface="ＭＳ Ｐゴシック" charset="-128"/>
              </a:rPr>
              <a:t>Answer to part c</a:t>
            </a:r>
          </a:p>
          <a:p>
            <a:r>
              <a:rPr lang="en-US" altLang="en-US">
                <a:latin typeface="Helvetica" charset="0"/>
                <a:ea typeface="ＭＳ Ｐゴシック" charset="-128"/>
              </a:rPr>
              <a:t>Since synergy requires both the acquiring firm and the target firm</a:t>
            </a:r>
            <a:r>
              <a:rPr lang="ja-JP" altLang="en-US">
                <a:latin typeface="Helvetica" charset="0"/>
                <a:ea typeface="ＭＳ Ｐゴシック" charset="-128"/>
              </a:rPr>
              <a:t>’</a:t>
            </a:r>
            <a:r>
              <a:rPr lang="en-US" altLang="ja-JP">
                <a:latin typeface="Helvetica" charset="0"/>
                <a:ea typeface="ＭＳ Ｐゴシック" charset="-128"/>
              </a:rPr>
              <a:t>s strengths to be pooled, you (as the acquirer) should demand your fair share of that synergy. If there are literally dozens of firms that have the strength you bring to the merger, odds are that you will end up with very little of the synergy.</a:t>
            </a:r>
            <a:endParaRPr lang="en-US" altLang="en-US">
              <a:latin typeface="Helvetica" charset="0"/>
              <a:ea typeface="ＭＳ Ｐゴシック" charset="-128"/>
            </a:endParaRPr>
          </a:p>
        </p:txBody>
      </p:sp>
    </p:spTree>
    <p:extLst>
      <p:ext uri="{BB962C8B-B14F-4D97-AF65-F5344CB8AC3E}">
        <p14:creationId xmlns:p14="http://schemas.microsoft.com/office/powerpoint/2010/main" val="1623756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Rectangle 2"/>
          <p:cNvSpPr>
            <a:spLocks noGrp="1" noRot="1" noChangeAspect="1" noChangeArrowheads="1"/>
          </p:cNvSpPr>
          <p:nvPr>
            <p:ph type="sldImg"/>
          </p:nvPr>
        </p:nvSpPr>
        <p:spPr>
          <a:xfrm>
            <a:off x="1150938" y="692150"/>
            <a:ext cx="4556125" cy="3416300"/>
          </a:xfrm>
          <a:solidFill>
            <a:srgbClr val="FFFFFF"/>
          </a:solidFill>
          <a:ln/>
        </p:spPr>
      </p:sp>
      <p:sp>
        <p:nvSpPr>
          <p:cNvPr id="219138"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Helvetica" charset="0"/>
                <a:ea typeface="ＭＳ Ｐゴシック" charset="-128"/>
              </a:rPr>
              <a:t>The value of synergy has to show up in one or more of the inputs into a DCF valuation. In this picture, I look at different types of synergy (operating and financial) and where they will show up in terms of the inputs…</a:t>
            </a:r>
          </a:p>
        </p:txBody>
      </p:sp>
    </p:spTree>
    <p:extLst>
      <p:ext uri="{BB962C8B-B14F-4D97-AF65-F5344CB8AC3E}">
        <p14:creationId xmlns:p14="http://schemas.microsoft.com/office/powerpoint/2010/main" val="2548892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p:cNvSpPr>
            <a:spLocks noGrp="1" noRot="1" noChangeAspect="1" noChangeArrowheads="1"/>
          </p:cNvSpPr>
          <p:nvPr>
            <p:ph type="sldImg"/>
          </p:nvPr>
        </p:nvSpPr>
        <p:spPr>
          <a:xfrm>
            <a:off x="1143000" y="685800"/>
            <a:ext cx="4572000" cy="3429000"/>
          </a:xfrm>
          <a:solidFill>
            <a:srgbClr val="FFFFFF"/>
          </a:solidFill>
          <a:ln/>
        </p:spPr>
      </p:sp>
      <p:sp>
        <p:nvSpPr>
          <p:cNvPr id="221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You have to do three valuations to value synergy and you have to quantify the impact of synergy into valuation inputs.</a:t>
            </a:r>
          </a:p>
        </p:txBody>
      </p:sp>
    </p:spTree>
    <p:extLst>
      <p:ext uri="{BB962C8B-B14F-4D97-AF65-F5344CB8AC3E}">
        <p14:creationId xmlns:p14="http://schemas.microsoft.com/office/powerpoint/2010/main" val="18417704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p:cNvSpPr>
            <a:spLocks noGrp="1" noRot="1" noChangeAspect="1"/>
          </p:cNvSpPr>
          <p:nvPr>
            <p:ph type="sldImg"/>
          </p:nvPr>
        </p:nvSpPr>
        <p:spPr>
          <a:xfrm>
            <a:off x="1150938" y="692150"/>
            <a:ext cx="4556125" cy="3416300"/>
          </a:xfrm>
          <a:ln/>
        </p:spPr>
      </p:sp>
      <p:sp>
        <p:nvSpPr>
          <p:cNvPr id="225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can cut costs and/or increase growth, synergy can be worth a lot.</a:t>
            </a:r>
          </a:p>
          <a:p>
            <a:r>
              <a:rPr lang="en-US" altLang="en-US">
                <a:latin typeface="Times" charset="0"/>
                <a:ea typeface="ＭＳ Ｐゴシック" charset="-128"/>
              </a:rPr>
              <a:t>In this example, P&amp;G has synergy of almost $ 17 billion in the acquisition of Gillette.</a:t>
            </a:r>
          </a:p>
          <a:p>
            <a:r>
              <a:rPr lang="en-US" altLang="en-US">
                <a:latin typeface="Times" charset="0"/>
                <a:ea typeface="ＭＳ Ｐゴシック" charset="-128"/>
              </a:rPr>
              <a:t>This is probably a best case valuation, since it is based on assuming that everything managers claimed would happen actually happened and did so instantaneously.</a:t>
            </a:r>
          </a:p>
          <a:p>
            <a:endParaRPr lang="en-US" altLang="en-US">
              <a:latin typeface="Times" charset="0"/>
              <a:ea typeface="ＭＳ Ｐゴシック" charset="-128"/>
            </a:endParaRPr>
          </a:p>
          <a:p>
            <a:r>
              <a:rPr lang="en-US" altLang="en-US">
                <a:latin typeface="Times" charset="0"/>
                <a:ea typeface="ＭＳ Ｐゴシック" charset="-128"/>
              </a:rPr>
              <a:t>A Follow up question</a:t>
            </a:r>
          </a:p>
          <a:p>
            <a:r>
              <a:rPr lang="en-US" altLang="en-US">
                <a:latin typeface="Times" charset="0"/>
                <a:ea typeface="ＭＳ Ｐゴシック" charset="-128"/>
              </a:rPr>
              <a:t>What would happen to the value of synergy if the cost savings were over estimated by $ 100 million/year? (Drop by 40%)</a:t>
            </a:r>
          </a:p>
          <a:p>
            <a:r>
              <a:rPr lang="en-US" altLang="en-US">
                <a:latin typeface="Times" charset="0"/>
                <a:ea typeface="ＭＳ Ｐゴシック" charset="-128"/>
              </a:rPr>
              <a:t>What if you have to wait 5 years for synergy to show up? (You would have to discount the value of synergy back 5 years, using the cost of capital of the combined firm)</a:t>
            </a:r>
          </a:p>
          <a:p>
            <a:endParaRPr lang="en-US" altLang="en-US">
              <a:latin typeface="Times" charset="0"/>
              <a:ea typeface="ＭＳ Ｐゴシック" charset="-128"/>
            </a:endParaRPr>
          </a:p>
        </p:txBody>
      </p:sp>
    </p:spTree>
    <p:extLst>
      <p:ext uri="{BB962C8B-B14F-4D97-AF65-F5344CB8AC3E}">
        <p14:creationId xmlns:p14="http://schemas.microsoft.com/office/powerpoint/2010/main" val="1066669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Slide Image Placeholder 1"/>
          <p:cNvSpPr>
            <a:spLocks noGrp="1" noRot="1" noChangeAspect="1"/>
          </p:cNvSpPr>
          <p:nvPr>
            <p:ph type="sldImg"/>
          </p:nvPr>
        </p:nvSpPr>
        <p:spPr>
          <a:xfrm>
            <a:off x="1150938" y="692150"/>
            <a:ext cx="4556125" cy="3416300"/>
          </a:xfrm>
          <a:ln/>
        </p:spPr>
      </p:sp>
      <p:sp>
        <p:nvSpPr>
          <p:cNvPr id="2273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can get the tax savings immediately, it is 36% of 2000 = $720 million</a:t>
            </a:r>
          </a:p>
          <a:p>
            <a:r>
              <a:rPr lang="en-US" altLang="en-US">
                <a:latin typeface="Times" charset="0"/>
                <a:ea typeface="ＭＳ Ｐゴシック" charset="-128"/>
              </a:rPr>
              <a:t>If you have to save only $ 180 million a year (36% of $500 million), the value would be = PV of $ 180 million each year for 4 years at the cost of capital of Best Buys (the risk is in the operating income of Best Buys)…</a:t>
            </a:r>
          </a:p>
          <a:p>
            <a:r>
              <a:rPr lang="en-US" altLang="en-US">
                <a:latin typeface="Times" charset="0"/>
                <a:ea typeface="ＭＳ Ｐゴシック" charset="-128"/>
              </a:rPr>
              <a:t>And I would not necessarily pay it as a premium, since the market price may already incorporate some or much of this value.</a:t>
            </a:r>
          </a:p>
        </p:txBody>
      </p:sp>
    </p:spTree>
    <p:extLst>
      <p:ext uri="{BB962C8B-B14F-4D97-AF65-F5344CB8AC3E}">
        <p14:creationId xmlns:p14="http://schemas.microsoft.com/office/powerpoint/2010/main" val="17505712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2"/>
          <p:cNvSpPr>
            <a:spLocks noGrp="1" noRot="1" noChangeAspect="1" noChangeArrowheads="1" noTextEdit="1"/>
          </p:cNvSpPr>
          <p:nvPr>
            <p:ph type="sldImg"/>
          </p:nvPr>
        </p:nvSpPr>
        <p:spPr>
          <a:xfrm>
            <a:off x="1150938" y="692150"/>
            <a:ext cx="4556125" cy="3416300"/>
          </a:xfrm>
          <a:ln/>
        </p:spPr>
      </p:sp>
      <p:sp>
        <p:nvSpPr>
          <p:cNvPr id="2334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Helvetica" charset="0"/>
                <a:ea typeface="ＭＳ Ｐゴシック" charset="-128"/>
              </a:rPr>
              <a:t>To value synergy, you would need to do the following:</a:t>
            </a:r>
          </a:p>
          <a:p>
            <a:pPr marL="228600" indent="-228600">
              <a:buFontTx/>
              <a:buAutoNum type="alphaLcPeriod"/>
            </a:pPr>
            <a:r>
              <a:rPr lang="en-US" altLang="en-US">
                <a:latin typeface="Helvetica" charset="0"/>
                <a:ea typeface="ＭＳ Ｐゴシック" charset="-128"/>
              </a:rPr>
              <a:t>Value the two firms independently</a:t>
            </a:r>
          </a:p>
          <a:p>
            <a:pPr marL="228600" indent="-228600">
              <a:buFontTx/>
              <a:buAutoNum type="alphaLcPeriod"/>
            </a:pPr>
            <a:r>
              <a:rPr lang="en-US" altLang="en-US">
                <a:latin typeface="Helvetica" charset="0"/>
                <a:ea typeface="ＭＳ Ｐゴシック" charset="-128"/>
              </a:rPr>
              <a:t>Define how synergy will show up in the combined firm. It can take the form of higher growth (with growth synergies), higher margins (with cost saving synergies), longer growth period (with strategic synergies). </a:t>
            </a:r>
          </a:p>
          <a:p>
            <a:pPr marL="228600" indent="-228600">
              <a:buFontTx/>
              <a:buAutoNum type="alphaLcPeriod"/>
            </a:pPr>
            <a:r>
              <a:rPr lang="en-US" altLang="en-US">
                <a:latin typeface="Helvetica" charset="0"/>
                <a:ea typeface="ＭＳ Ｐゴシック" charset="-128"/>
              </a:rPr>
              <a:t>Value the combined firm with the synergy built it.</a:t>
            </a:r>
          </a:p>
          <a:p>
            <a:pPr marL="228600" indent="-228600">
              <a:buFontTx/>
              <a:buAutoNum type="alphaLcPeriod"/>
            </a:pPr>
            <a:r>
              <a:rPr lang="en-US" altLang="en-US">
                <a:latin typeface="Helvetica" charset="0"/>
                <a:ea typeface="ＭＳ Ｐゴシック" charset="-128"/>
              </a:rPr>
              <a:t>Value of synergy = Value of combined firm (from step c) - Sum of the values of the independent companies from step a.</a:t>
            </a:r>
          </a:p>
        </p:txBody>
      </p:sp>
    </p:spTree>
    <p:extLst>
      <p:ext uri="{BB962C8B-B14F-4D97-AF65-F5344CB8AC3E}">
        <p14:creationId xmlns:p14="http://schemas.microsoft.com/office/powerpoint/2010/main" val="9639537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Rectangle 1026"/>
          <p:cNvSpPr>
            <a:spLocks noGrp="1" noRot="1" noChangeAspect="1" noChangeArrowheads="1" noTextEdit="1"/>
          </p:cNvSpPr>
          <p:nvPr>
            <p:ph type="sldImg"/>
          </p:nvPr>
        </p:nvSpPr>
        <p:spPr>
          <a:xfrm>
            <a:off x="1150938" y="692150"/>
            <a:ext cx="4556125" cy="3416300"/>
          </a:xfrm>
          <a:ln/>
        </p:spPr>
      </p:sp>
      <p:sp>
        <p:nvSpPr>
          <p:cNvPr id="235522"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Helvetica" charset="0"/>
                <a:ea typeface="ＭＳ Ｐゴシック" charset="-128"/>
              </a:rPr>
              <a:t>Two basic problems here:</a:t>
            </a:r>
          </a:p>
          <a:p>
            <a:pPr marL="228600" indent="-228600">
              <a:buFontTx/>
              <a:buAutoNum type="arabicPeriod"/>
            </a:pPr>
            <a:r>
              <a:rPr lang="en-US" altLang="en-US">
                <a:latin typeface="Helvetica" charset="0"/>
                <a:ea typeface="ＭＳ Ｐゴシック" charset="-128"/>
              </a:rPr>
              <a:t>Sampling bias: Looking at transaction multiples (on other acquisitions), you are looking a sample of firms that are likely to have over paid. If you are going to do relative valuation, at least look at how other publicly traded companies in the sector are trading at. Better still, try to control for differences between your firm and these comparable firms.</a:t>
            </a:r>
          </a:p>
          <a:p>
            <a:pPr marL="228600" indent="-228600">
              <a:buFontTx/>
              <a:buAutoNum type="arabicPeriod"/>
            </a:pPr>
            <a:r>
              <a:rPr lang="en-US" altLang="en-US">
                <a:latin typeface="Helvetica" charset="0"/>
                <a:ea typeface="ＭＳ Ｐゴシック" charset="-128"/>
              </a:rPr>
              <a:t>If the market is, on average, wrong and overpaying for stocks in a sector, you will end up overpaying as well. This problem becomes even worse when you use the industry average to estimate terminal value in acquisition valuations. If the market is wrong, it is likely to correct well before you get to your terminal year.</a:t>
            </a:r>
          </a:p>
        </p:txBody>
      </p:sp>
    </p:spTree>
    <p:extLst>
      <p:ext uri="{BB962C8B-B14F-4D97-AF65-F5344CB8AC3E}">
        <p14:creationId xmlns:p14="http://schemas.microsoft.com/office/powerpoint/2010/main" val="5534046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Rot="1" noChangeAspect="1" noChangeArrowheads="1" noTextEdit="1"/>
          </p:cNvSpPr>
          <p:nvPr>
            <p:ph type="sldImg"/>
          </p:nvPr>
        </p:nvSpPr>
        <p:spPr>
          <a:xfrm>
            <a:off x="1150938" y="692150"/>
            <a:ext cx="4556125" cy="3416300"/>
          </a:xfrm>
          <a:ln/>
        </p:spPr>
      </p:sp>
      <p:sp>
        <p:nvSpPr>
          <p:cNvPr id="2396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fact that everyone else in the sector is doing bad acquisitions and over paying for them is not a good reason to join the group. It is entirely possible that you are operating in a value destroying sector and it may be time for you to consider shrinking while everyone else is expanding or better still become a target of their acquisitions.</a:t>
            </a:r>
          </a:p>
        </p:txBody>
      </p:sp>
    </p:spTree>
    <p:extLst>
      <p:ext uri="{BB962C8B-B14F-4D97-AF65-F5344CB8AC3E}">
        <p14:creationId xmlns:p14="http://schemas.microsoft.com/office/powerpoint/2010/main" val="2939008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p:cNvSpPr>
            <a:spLocks noGrp="1" noRot="1" noChangeAspect="1" noChangeArrowheads="1" noTextEdit="1"/>
          </p:cNvSpPr>
          <p:nvPr>
            <p:ph type="sldImg"/>
          </p:nvPr>
        </p:nvSpPr>
        <p:spPr>
          <a:xfrm>
            <a:off x="1150938" y="692150"/>
            <a:ext cx="4556125" cy="3416300"/>
          </a:xfrm>
          <a:ln/>
        </p:spPr>
      </p:sp>
      <p:sp>
        <p:nvSpPr>
          <p:cNvPr id="2416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Fairness opinions are not worth the paper they are written on. When the deal makers (investment bankers) also pass judgment on whether the deal makes sense (which is what the fairness opinion provides), you have a huge conflict of interest.</a:t>
            </a:r>
          </a:p>
        </p:txBody>
      </p:sp>
    </p:spTree>
    <p:extLst>
      <p:ext uri="{BB962C8B-B14F-4D97-AF65-F5344CB8AC3E}">
        <p14:creationId xmlns:p14="http://schemas.microsoft.com/office/powerpoint/2010/main" val="3798869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Rectangle 2"/>
          <p:cNvSpPr>
            <a:spLocks noGrp="1" noRot="1" noChangeAspect="1" noChangeArrowheads="1" noTextEdit="1"/>
          </p:cNvSpPr>
          <p:nvPr>
            <p:ph type="sldImg"/>
          </p:nvPr>
        </p:nvSpPr>
        <p:spPr>
          <a:xfrm>
            <a:off x="1150938" y="692150"/>
            <a:ext cx="4556125" cy="3416300"/>
          </a:xfrm>
          <a:ln/>
        </p:spPr>
      </p:sp>
      <p:sp>
        <p:nvSpPr>
          <p:cNvPr id="2437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not a macho game. CEOs are all too willing to fight out acquisitions with other people</a:t>
            </a:r>
            <a:r>
              <a:rPr lang="ja-JP" altLang="en-US">
                <a:latin typeface="Helvetica" charset="0"/>
                <a:ea typeface="ＭＳ Ｐゴシック" charset="-128"/>
              </a:rPr>
              <a:t>’</a:t>
            </a:r>
            <a:r>
              <a:rPr lang="en-US" altLang="ja-JP">
                <a:latin typeface="Helvetica" charset="0"/>
                <a:ea typeface="ＭＳ Ｐゴシック" charset="-128"/>
              </a:rPr>
              <a:t>s money. Investment bankers are all too willing to go along. In a typical acquisition, who is watching out for the stockholders of the acquiring firm? </a:t>
            </a:r>
            <a:endParaRPr lang="en-US" altLang="en-US">
              <a:latin typeface="Helvetica" charset="0"/>
              <a:ea typeface="ＭＳ Ｐゴシック" charset="-128"/>
            </a:endParaRPr>
          </a:p>
        </p:txBody>
      </p:sp>
    </p:spTree>
    <p:extLst>
      <p:ext uri="{BB962C8B-B14F-4D97-AF65-F5344CB8AC3E}">
        <p14:creationId xmlns:p14="http://schemas.microsoft.com/office/powerpoint/2010/main" val="2908676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Slide Image Placeholder 1"/>
          <p:cNvSpPr>
            <a:spLocks noGrp="1" noRot="1" noChangeAspect="1"/>
          </p:cNvSpPr>
          <p:nvPr>
            <p:ph type="sldImg"/>
          </p:nvPr>
        </p:nvSpPr>
        <p:spPr>
          <a:xfrm>
            <a:off x="1150938" y="692150"/>
            <a:ext cx="4556125" cy="3416300"/>
          </a:xfrm>
          <a:ln/>
        </p:spPr>
      </p:sp>
      <p:sp>
        <p:nvSpPr>
          <p:cNvPr id="2457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HP acquired Autonomy, a UK-based business software company, for $11.1 billion in 2011. At the time, almost everyone except for HP’s management thought that they were paying too much. Leo Apotheker, HP’s CEO at the time, claimed that they had done their homework and that the investment bankers had done a DCF and found the deal to be an accretive, good deal. The board of HP went along with the deal… and Meg Whitman was on the board. This is the same board that a year earlier had been caught sleeping on the job as the previous CEO, Mark Hurd, was found to have been involved in personal misconduct… And guess what…. This board met all of the Sarbanes Oxley requirements for independence.</a:t>
            </a:r>
          </a:p>
        </p:txBody>
      </p:sp>
    </p:spTree>
    <p:extLst>
      <p:ext uri="{BB962C8B-B14F-4D97-AF65-F5344CB8AC3E}">
        <p14:creationId xmlns:p14="http://schemas.microsoft.com/office/powerpoint/2010/main" val="9394432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Slide Image Placeholder 1"/>
          <p:cNvSpPr>
            <a:spLocks noGrp="1" noRot="1" noChangeAspect="1"/>
          </p:cNvSpPr>
          <p:nvPr>
            <p:ph type="sldImg"/>
          </p:nvPr>
        </p:nvSpPr>
        <p:spPr>
          <a:xfrm>
            <a:off x="1150938" y="692150"/>
            <a:ext cx="4556125" cy="3416300"/>
          </a:xfrm>
          <a:ln/>
        </p:spPr>
      </p:sp>
      <p:sp>
        <p:nvSpPr>
          <p:cNvPr id="2488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About a year later, HP announced that it was writing off almost $8.9 billion off its original deal value and claimed that Autonomy had cooked the books. This was my attempt to break down the write off, even with the presumption of accounting impropriety. The CEO of HP, Meg Whitman, claimed no responsibility…</a:t>
            </a:r>
          </a:p>
        </p:txBody>
      </p:sp>
    </p:spTree>
    <p:extLst>
      <p:ext uri="{BB962C8B-B14F-4D97-AF65-F5344CB8AC3E}">
        <p14:creationId xmlns:p14="http://schemas.microsoft.com/office/powerpoint/2010/main" val="9224930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a:xfrm>
            <a:off x="1150938" y="692150"/>
            <a:ext cx="4556125" cy="3416300"/>
          </a:xfrm>
          <a:ln/>
        </p:spPr>
      </p:sp>
      <p:sp>
        <p:nvSpPr>
          <p:cNvPr id="2508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 necessarily…</a:t>
            </a:r>
          </a:p>
        </p:txBody>
      </p:sp>
    </p:spTree>
    <p:extLst>
      <p:ext uri="{BB962C8B-B14F-4D97-AF65-F5344CB8AC3E}">
        <p14:creationId xmlns:p14="http://schemas.microsoft.com/office/powerpoint/2010/main" val="16558066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Slide Image Placeholder 1"/>
          <p:cNvSpPr>
            <a:spLocks noGrp="1" noRot="1" noChangeAspect="1"/>
          </p:cNvSpPr>
          <p:nvPr>
            <p:ph type="sldImg"/>
          </p:nvPr>
        </p:nvSpPr>
        <p:spPr>
          <a:xfrm>
            <a:off x="1150938" y="692150"/>
            <a:ext cx="4556125" cy="3416300"/>
          </a:xfrm>
          <a:ln/>
        </p:spPr>
      </p:sp>
      <p:sp>
        <p:nvSpPr>
          <p:cNvPr id="2529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graph looks at the stock returns a forty-month period after a bidding war to the “winner” and “loser” of the bidding war… Seems like no contest. The losing firm in the bidding war significantly outperforms the winning firm by almost 50%. The results are invariant to different measures of risk and correcting for sector performance.</a:t>
            </a:r>
          </a:p>
        </p:txBody>
      </p:sp>
    </p:spTree>
    <p:extLst>
      <p:ext uri="{BB962C8B-B14F-4D97-AF65-F5344CB8AC3E}">
        <p14:creationId xmlns:p14="http://schemas.microsoft.com/office/powerpoint/2010/main" val="20496888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Slide Image Placeholder 1"/>
          <p:cNvSpPr>
            <a:spLocks noGrp="1" noRot="1" noChangeAspect="1"/>
          </p:cNvSpPr>
          <p:nvPr>
            <p:ph type="sldImg"/>
          </p:nvPr>
        </p:nvSpPr>
        <p:spPr>
          <a:xfrm>
            <a:off x="1150938" y="692150"/>
            <a:ext cx="4556125" cy="3416300"/>
          </a:xfrm>
          <a:ln/>
        </p:spPr>
      </p:sp>
      <p:sp>
        <p:nvSpPr>
          <p:cNvPr id="2549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Note that the larger the target, the greater the negative returns…</a:t>
            </a:r>
          </a:p>
          <a:p>
            <a:r>
              <a:rPr lang="en-US" altLang="en-US">
                <a:latin typeface="Times" charset="0"/>
                <a:ea typeface="ＭＳ Ｐゴシック" charset="-128"/>
              </a:rPr>
              <a:t>And cash acquisitions tend to do better than stock acquisitions, at least for big acquisitions. For small acquisitions, the reverse is true.. (Perhaps, target company stockholders in big acquisitions are more likely to be suspicious about the use of stock as currency)</a:t>
            </a:r>
          </a:p>
        </p:txBody>
      </p:sp>
    </p:spTree>
    <p:extLst>
      <p:ext uri="{BB962C8B-B14F-4D97-AF65-F5344CB8AC3E}">
        <p14:creationId xmlns:p14="http://schemas.microsoft.com/office/powerpoint/2010/main" val="13361439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Slide Image Placeholder 1"/>
          <p:cNvSpPr>
            <a:spLocks noGrp="1" noRot="1" noChangeAspect="1"/>
          </p:cNvSpPr>
          <p:nvPr>
            <p:ph type="sldImg"/>
          </p:nvPr>
        </p:nvSpPr>
        <p:spPr>
          <a:xfrm>
            <a:off x="1150938" y="692150"/>
            <a:ext cx="4556125" cy="3416300"/>
          </a:xfrm>
          <a:ln/>
        </p:spPr>
      </p:sp>
      <p:sp>
        <p:nvSpPr>
          <p:cNvPr id="2570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Better to target private businesses and subsidiaries, where you don’t have to pay market price plus…</a:t>
            </a:r>
          </a:p>
        </p:txBody>
      </p:sp>
    </p:spTree>
    <p:extLst>
      <p:ext uri="{BB962C8B-B14F-4D97-AF65-F5344CB8AC3E}">
        <p14:creationId xmlns:p14="http://schemas.microsoft.com/office/powerpoint/2010/main" val="3351398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pPr>
              <a:defRPr/>
            </a:pPr>
            <a:r>
              <a:rPr lang="en-US" dirty="0"/>
              <a:t>Cost savings synergies are more likely to be realized than growth synergies. Here are some reasons why:</a:t>
            </a:r>
          </a:p>
          <a:p>
            <a:pPr marL="228600" indent="-228600">
              <a:buFontTx/>
              <a:buAutoNum type="arabicPeriod"/>
              <a:defRPr/>
            </a:pPr>
            <a:r>
              <a:rPr lang="en-US" dirty="0"/>
              <a:t>They are more concrete and more likely to therefore be put down on paper</a:t>
            </a:r>
          </a:p>
          <a:p>
            <a:pPr marL="228600" indent="-228600">
              <a:buFontTx/>
              <a:buAutoNum type="arabicPeriod"/>
              <a:defRPr/>
            </a:pPr>
            <a:r>
              <a:rPr lang="en-US" dirty="0"/>
              <a:t>It is easier to hold some one responsible for delivering cost savings</a:t>
            </a:r>
          </a:p>
          <a:p>
            <a:pPr marL="228600" indent="-228600">
              <a:buFontTx/>
              <a:buAutoNum type="arabicPeriod"/>
              <a:defRPr/>
            </a:pPr>
            <a:r>
              <a:rPr lang="en-US" dirty="0"/>
              <a:t>It is easier to track how close you are to your forecasts</a:t>
            </a:r>
          </a:p>
        </p:txBody>
      </p:sp>
    </p:spTree>
    <p:extLst>
      <p:ext uri="{BB962C8B-B14F-4D97-AF65-F5344CB8AC3E}">
        <p14:creationId xmlns:p14="http://schemas.microsoft.com/office/powerpoint/2010/main" val="19938911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2"/>
          <p:cNvSpPr>
            <a:spLocks noGrp="1" noRot="1" noChangeAspect="1" noChangeArrowheads="1" noTextEdit="1"/>
          </p:cNvSpPr>
          <p:nvPr>
            <p:ph type="sldImg"/>
          </p:nvPr>
        </p:nvSpPr>
        <p:spPr>
          <a:xfrm>
            <a:off x="1150938" y="692150"/>
            <a:ext cx="4556125" cy="3416300"/>
          </a:xfrm>
          <a:ln/>
        </p:spPr>
      </p:sp>
      <p:sp>
        <p:nvSpPr>
          <p:cNvPr id="2631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a very tough game to win at. When you decide to grow through acquisitions, especially of publicly traded firms, the odds are against you because you always have to pay the market price plus a premium. It is not who you buy that determines the success of an acquisition, it is how much you pay. </a:t>
            </a:r>
          </a:p>
          <a:p>
            <a:r>
              <a:rPr lang="en-US" altLang="en-US">
                <a:latin typeface="Helvetica" charset="0"/>
                <a:ea typeface="ＭＳ Ｐゴシック" charset="-128"/>
              </a:rPr>
              <a:t>The odds are better when you grow by buying private companies, where you assess the value and you are less likely to get into bidding wars. In addition, there are real constraints on private firms that my be removed when you take them over. This offers potential for increasing value.</a:t>
            </a:r>
          </a:p>
        </p:txBody>
      </p:sp>
    </p:spTree>
    <p:extLst>
      <p:ext uri="{BB962C8B-B14F-4D97-AF65-F5344CB8AC3E}">
        <p14:creationId xmlns:p14="http://schemas.microsoft.com/office/powerpoint/2010/main" val="58974354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Three possible reasons for the merger and they are not mutually exclusive.</a:t>
            </a:r>
          </a:p>
        </p:txBody>
      </p:sp>
    </p:spTree>
    <p:extLst>
      <p:ext uri="{BB962C8B-B14F-4D97-AF65-F5344CB8AC3E}">
        <p14:creationId xmlns:p14="http://schemas.microsoft.com/office/powerpoint/2010/main" val="84624128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Taking</a:t>
            </a:r>
            <a:r>
              <a:rPr lang="en-US" baseline="0" dirty="0"/>
              <a:t> stock of the two companies: the biggest brewer in the world is taking over the second biggest and talk of synergy (and monopoly) fill the air.</a:t>
            </a:r>
            <a:endParaRPr lang="en-US" dirty="0"/>
          </a:p>
        </p:txBody>
      </p:sp>
    </p:spTree>
    <p:extLst>
      <p:ext uri="{BB962C8B-B14F-4D97-AF65-F5344CB8AC3E}">
        <p14:creationId xmlns:p14="http://schemas.microsoft.com/office/powerpoint/2010/main" val="12897022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The company is run by 3G,</a:t>
            </a:r>
            <a:r>
              <a:rPr lang="en-US" baseline="0" dirty="0"/>
              <a:t> a Brazilian private equity firm with a reputation for financial deal making and operating efficiencies.</a:t>
            </a:r>
            <a:endParaRPr lang="en-US" dirty="0"/>
          </a:p>
        </p:txBody>
      </p:sp>
    </p:spTree>
    <p:extLst>
      <p:ext uri="{BB962C8B-B14F-4D97-AF65-F5344CB8AC3E}">
        <p14:creationId xmlns:p14="http://schemas.microsoft.com/office/powerpoint/2010/main" val="58362396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Notice</a:t>
            </a:r>
            <a:r>
              <a:rPr lang="en-US" baseline="0" dirty="0"/>
              <a:t> that the margins are lower and there is surprisingly little geographic overlap with </a:t>
            </a:r>
            <a:r>
              <a:rPr lang="en-US" baseline="0" dirty="0" err="1"/>
              <a:t>InBev</a:t>
            </a:r>
            <a:r>
              <a:rPr lang="en-US" baseline="0" dirty="0"/>
              <a:t>.</a:t>
            </a:r>
            <a:endParaRPr lang="en-US" dirty="0"/>
          </a:p>
        </p:txBody>
      </p:sp>
    </p:spTree>
    <p:extLst>
      <p:ext uri="{BB962C8B-B14F-4D97-AF65-F5344CB8AC3E}">
        <p14:creationId xmlns:p14="http://schemas.microsoft.com/office/powerpoint/2010/main" val="107135720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Note that SABMiller</a:t>
            </a:r>
            <a:r>
              <a:rPr lang="en-US" baseline="0" dirty="0"/>
              <a:t> has holdings in a Coors JV and other associates that add to its value.</a:t>
            </a:r>
            <a:endParaRPr lang="en-US" dirty="0"/>
          </a:p>
        </p:txBody>
      </p:sp>
    </p:spTree>
    <p:extLst>
      <p:ext uri="{BB962C8B-B14F-4D97-AF65-F5344CB8AC3E}">
        <p14:creationId xmlns:p14="http://schemas.microsoft.com/office/powerpoint/2010/main" val="148188062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If </a:t>
            </a:r>
            <a:r>
              <a:rPr lang="en-US" dirty="0" err="1"/>
              <a:t>InBev</a:t>
            </a:r>
            <a:r>
              <a:rPr lang="en-US" dirty="0"/>
              <a:t> can bring its efficiencies to SABMiller</a:t>
            </a:r>
            <a:r>
              <a:rPr lang="en-US" baseline="0" dirty="0"/>
              <a:t> (look at the operating margins), there would be significant value creation.</a:t>
            </a:r>
            <a:endParaRPr lang="en-US" dirty="0"/>
          </a:p>
        </p:txBody>
      </p:sp>
    </p:spTree>
    <p:extLst>
      <p:ext uri="{BB962C8B-B14F-4D97-AF65-F5344CB8AC3E}">
        <p14:creationId xmlns:p14="http://schemas.microsoft.com/office/powerpoint/2010/main" val="77509242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If</a:t>
            </a:r>
            <a:r>
              <a:rPr lang="en-US" baseline="0" dirty="0"/>
              <a:t> </a:t>
            </a:r>
            <a:r>
              <a:rPr lang="en-US" baseline="0" dirty="0" err="1"/>
              <a:t>SABMIller</a:t>
            </a:r>
            <a:r>
              <a:rPr lang="en-US" baseline="0" dirty="0"/>
              <a:t> were run at least as efficiently as the rest of the sector, its value would be $4.7 billion higher.</a:t>
            </a:r>
            <a:endParaRPr lang="en-US" dirty="0"/>
          </a:p>
        </p:txBody>
      </p:sp>
    </p:spTree>
    <p:extLst>
      <p:ext uri="{BB962C8B-B14F-4D97-AF65-F5344CB8AC3E}">
        <p14:creationId xmlns:p14="http://schemas.microsoft.com/office/powerpoint/2010/main" val="210639839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Change in margin seems to be small (from</a:t>
            </a:r>
            <a:r>
              <a:rPr lang="en-US" baseline="0" dirty="0"/>
              <a:t> 28.27% to 30%) but that would require more than $1.2 billion in cost cuts at the combined firm on annual costs on a continuing basis.</a:t>
            </a:r>
            <a:endParaRPr lang="en-US" dirty="0"/>
          </a:p>
        </p:txBody>
      </p:sp>
    </p:spTree>
    <p:extLst>
      <p:ext uri="{BB962C8B-B14F-4D97-AF65-F5344CB8AC3E}">
        <p14:creationId xmlns:p14="http://schemas.microsoft.com/office/powerpoint/2010/main" val="78090312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The value of</a:t>
            </a:r>
            <a:r>
              <a:rPr lang="en-US" baseline="0" dirty="0"/>
              <a:t> synergy is $14.6 billion. </a:t>
            </a:r>
            <a:endParaRPr lang="en-US" dirty="0"/>
          </a:p>
        </p:txBody>
      </p:sp>
    </p:spTree>
    <p:extLst>
      <p:ext uri="{BB962C8B-B14F-4D97-AF65-F5344CB8AC3E}">
        <p14:creationId xmlns:p14="http://schemas.microsoft.com/office/powerpoint/2010/main" val="16535706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Either</a:t>
            </a:r>
            <a:r>
              <a:rPr lang="en-US" baseline="0" dirty="0"/>
              <a:t> InBev over paid or </a:t>
            </a:r>
            <a:r>
              <a:rPr lang="en-US" baseline="0"/>
              <a:t>we under valued </a:t>
            </a:r>
            <a:r>
              <a:rPr lang="en-US" baseline="0" dirty="0"/>
              <a:t>synergy and control. Only time will tell.</a:t>
            </a:r>
            <a:endParaRPr lang="en-US" dirty="0"/>
          </a:p>
        </p:txBody>
      </p:sp>
    </p:spTree>
    <p:extLst>
      <p:ext uri="{BB962C8B-B14F-4D97-AF65-F5344CB8AC3E}">
        <p14:creationId xmlns:p14="http://schemas.microsoft.com/office/powerpoint/2010/main" val="7201019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r>
              <a:rPr lang="en-US" altLang="en-US"/>
              <a:t>‹#›</a:t>
            </a:r>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fld id="{50686946-736C-6241-A40D-778B4FB32040}" type="slidenum">
              <a:rPr lang="en-US" altLang="en-US"/>
              <a:pPr/>
              <a:t>‹#›</a:t>
            </a:fld>
            <a:endParaRPr lang="en-US" altLang="en-US"/>
          </a:p>
        </p:txBody>
      </p:sp>
    </p:spTree>
    <p:extLst>
      <p:ext uri="{BB962C8B-B14F-4D97-AF65-F5344CB8AC3E}">
        <p14:creationId xmlns:p14="http://schemas.microsoft.com/office/powerpoint/2010/main" val="4650896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F77B42B6-0B4F-794B-8260-23C36F41DD44}" type="slidenum">
              <a:rPr lang="en-US" altLang="en-US" sz="1600"/>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0DE291B0-1EC4-6B4F-8670-E80DDBF245C8}" type="slidenum">
              <a:rPr lang="en-US" altLang="en-US"/>
              <a:pPr/>
              <a:t>‹#›</a:t>
            </a:fld>
            <a:endParaRPr lang="en-US" altLang="en-US"/>
          </a:p>
        </p:txBody>
      </p:sp>
    </p:spTree>
    <p:extLst>
      <p:ext uri="{BB962C8B-B14F-4D97-AF65-F5344CB8AC3E}">
        <p14:creationId xmlns:p14="http://schemas.microsoft.com/office/powerpoint/2010/main" val="2068924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en-US"/>
              <a:t>‹#›</a:t>
            </a:r>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938090AF-D2BA-404D-B4CB-27C1B4B943ED}" type="slidenum">
              <a:rPr lang="en-US" altLang="en-US"/>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353598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en-US"/>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347CB7BE-1987-8E47-BDE4-A16A628AF2A8}" type="slidenum">
              <a:rPr lang="en-US" altLang="en-US"/>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845847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79216B80-DA3B-4D4D-8E64-122924E99575}"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937390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r>
              <a:rPr lang="en-US" altLang="en-US"/>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CF6068C0-6864-3C4D-8D78-80B6534A259B}" type="slidenum">
              <a:rPr lang="en-US" altLang="en-US"/>
              <a:pPr/>
              <a:t>‹#›</a:t>
            </a:fld>
            <a:endParaRPr lang="en-US" altLang="en-US"/>
          </a:p>
        </p:txBody>
      </p:sp>
    </p:spTree>
    <p:extLst>
      <p:ext uri="{BB962C8B-B14F-4D97-AF65-F5344CB8AC3E}">
        <p14:creationId xmlns:p14="http://schemas.microsoft.com/office/powerpoint/2010/main" val="1965446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en-US"/>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fld id="{B4475076-E76A-324F-B761-B0002886483F}" type="slidenum">
              <a:rPr lang="en-US" altLang="en-US"/>
              <a:pPr/>
              <a:t>‹#›</a:t>
            </a:fld>
            <a:endParaRPr lang="en-US" altLang="en-US"/>
          </a:p>
        </p:txBody>
      </p:sp>
    </p:spTree>
    <p:extLst>
      <p:ext uri="{BB962C8B-B14F-4D97-AF65-F5344CB8AC3E}">
        <p14:creationId xmlns:p14="http://schemas.microsoft.com/office/powerpoint/2010/main" val="6596319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en-US"/>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FBEEC590-28A3-5044-A447-FB77F1D30ADB}" type="slidenum">
              <a:rPr lang="en-US" altLang="en-US"/>
              <a:pPr/>
              <a:t>‹#›</a:t>
            </a:fld>
            <a:endParaRPr lang="en-US" altLang="en-US"/>
          </a:p>
        </p:txBody>
      </p:sp>
    </p:spTree>
    <p:extLst>
      <p:ext uri="{BB962C8B-B14F-4D97-AF65-F5344CB8AC3E}">
        <p14:creationId xmlns:p14="http://schemas.microsoft.com/office/powerpoint/2010/main" val="1123581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a:lstStyle>
            <a:lvl1pPr>
              <a:defRPr/>
            </a:lvl1pPr>
          </a:lstStyle>
          <a:p>
            <a:r>
              <a:rPr lang="en-US" altLang="en-US"/>
              <a:t>‹#›</a:t>
            </a:r>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fld id="{BED1887F-D930-6246-97F0-5693901E9105}" type="slidenum">
              <a:rPr lang="en-US" altLang="en-US"/>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2026463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r>
              <a:rPr lang="en-US" altLang="en-US"/>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90B6439F-BA1A-D84B-9ED9-DF76D6EC3840}"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778166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r>
              <a:rPr lang="en-US" altLang="en-US"/>
              <a:t>‹#›</a:t>
            </a:r>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BBA6827E-12A9-BF48-B91B-5E26A20F0D6B}"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7608163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B5E52C61-4F0D-3D4A-8540-B54A3FAAB641}" type="slidenum">
              <a:rPr lang="en-US" altLang="en-US"/>
              <a:pPr/>
              <a:t>‹#›</a:t>
            </a:fld>
            <a:endParaRPr lang="en-US" altLang="en-US"/>
          </a:p>
        </p:txBody>
      </p:sp>
    </p:spTree>
    <p:extLst>
      <p:ext uri="{BB962C8B-B14F-4D97-AF65-F5344CB8AC3E}">
        <p14:creationId xmlns:p14="http://schemas.microsoft.com/office/powerpoint/2010/main" val="922928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en-US"/>
              <a:t>‹#›</a:t>
            </a: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5B7B6D80-CC2B-F848-B218-5B1D2AF9A69D}" type="slidenum">
              <a:rPr lang="en-US" altLang="en-US"/>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066" r:id="rId1"/>
    <p:sldLayoutId id="2147484067" r:id="rId2"/>
    <p:sldLayoutId id="2147484068" r:id="rId3"/>
    <p:sldLayoutId id="2147484069" r:id="rId4"/>
    <p:sldLayoutId id="2147484064" r:id="rId5"/>
    <p:sldLayoutId id="2147484070" r:id="rId6"/>
    <p:sldLayoutId id="2147484071" r:id="rId7"/>
    <p:sldLayoutId id="2147484072" r:id="rId8"/>
    <p:sldLayoutId id="2147484073" r:id="rId9"/>
    <p:sldLayoutId id="2147484065" r:id="rId10"/>
    <p:sldLayoutId id="2147484074" r:id="rId11"/>
    <p:sldLayoutId id="2147484075" r:id="rId12"/>
  </p:sldLayoutIdLst>
  <p:hf hd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3.emf"/><Relationship Id="rId4" Type="http://schemas.openxmlformats.org/officeDocument/2006/relationships/oleObject" Target="../embeddings/oleObject1.bin"/></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6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2"/>
          <p:cNvSpPr>
            <a:spLocks noGrp="1" noChangeArrowheads="1"/>
          </p:cNvSpPr>
          <p:nvPr>
            <p:ph type="ctrTitle"/>
          </p:nvPr>
        </p:nvSpPr>
        <p:spPr>
          <a:xfrm>
            <a:off x="1539240" y="4213300"/>
            <a:ext cx="7528560" cy="1828800"/>
          </a:xfrm>
        </p:spPr>
        <p:txBody>
          <a:bodyPr>
            <a:noAutofit/>
          </a:bodyPr>
          <a:lstStyle/>
          <a:p>
            <a:pPr eaLnBrk="1" hangingPunct="1"/>
            <a:r>
              <a:rPr lang="en-US" altLang="en-US" sz="4800" cap="none" dirty="0">
                <a:ea typeface="ＭＳ Ｐゴシック" charset="-128"/>
              </a:rPr>
              <a:t>Acquirers Anonymous: Seven Steps to Business Sobriety…</a:t>
            </a:r>
          </a:p>
        </p:txBody>
      </p:sp>
      <p:sp>
        <p:nvSpPr>
          <p:cNvPr id="187394" name="Rectangle 3"/>
          <p:cNvSpPr>
            <a:spLocks noGrp="1" noChangeArrowheads="1"/>
          </p:cNvSpPr>
          <p:nvPr>
            <p:ph type="subTitle" idx="1"/>
          </p:nvPr>
        </p:nvSpPr>
        <p:spPr/>
        <p:txBody>
          <a:bodyPr/>
          <a:lstStyle/>
          <a:p>
            <a:pPr eaLnBrk="1" hangingPunct="1"/>
            <a:r>
              <a:rPr lang="en-US" altLang="en-US">
                <a:ea typeface="ＭＳ Ｐゴシック" charset="-128"/>
              </a:rPr>
              <a:t>Aswath Damodaran</a:t>
            </a:r>
          </a:p>
        </p:txBody>
      </p:sp>
      <p:sp>
        <p:nvSpPr>
          <p:cNvPr id="18739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8739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A0CD57B7-FC97-5048-A836-F407558FBB73}" type="slidenum">
              <a:rPr lang="en-US" altLang="en-US" sz="1400">
                <a:solidFill>
                  <a:schemeClr val="tx2"/>
                </a:solidFill>
              </a:rPr>
              <a:pPr/>
              <a:t>1</a:t>
            </a:fld>
            <a:endParaRPr lang="en-US" altLang="en-US" sz="1400">
              <a:solidFill>
                <a:schemeClr val="tx2"/>
              </a:solidFill>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2"/>
          <p:cNvSpPr>
            <a:spLocks noGrp="1" noChangeArrowheads="1"/>
          </p:cNvSpPr>
          <p:nvPr>
            <p:ph type="title"/>
          </p:nvPr>
        </p:nvSpPr>
        <p:spPr>
          <a:xfrm>
            <a:off x="612775" y="228600"/>
            <a:ext cx="8531225" cy="914400"/>
          </a:xfrm>
        </p:spPr>
        <p:txBody>
          <a:bodyPr>
            <a:normAutofit fontScale="90000"/>
          </a:bodyPr>
          <a:lstStyle/>
          <a:p>
            <a:pPr eaLnBrk="1" hangingPunct="1"/>
            <a:r>
              <a:rPr lang="en-US" altLang="en-US" sz="3200">
                <a:ea typeface="ＭＳ Ｐゴシック" charset="-128"/>
              </a:rPr>
              <a:t>Acquisitions are great for target companies but not always for acquiring company stockholders…</a:t>
            </a:r>
          </a:p>
        </p:txBody>
      </p:sp>
      <p:pic>
        <p:nvPicPr>
          <p:cNvPr id="189444" name="Picture 3"/>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1388329" y="1600200"/>
            <a:ext cx="6602291" cy="4495800"/>
          </a:xfrm>
        </p:spPr>
      </p:pic>
      <p:sp>
        <p:nvSpPr>
          <p:cNvPr id="1894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BC3A139-28EF-EA4F-82C5-95529244C269}" type="slidenum">
              <a:rPr lang="en-US" altLang="en-US" sz="1200">
                <a:solidFill>
                  <a:srgbClr val="FFFFFF"/>
                </a:solidFill>
              </a:rPr>
              <a:pPr>
                <a:lnSpc>
                  <a:spcPct val="80000"/>
                </a:lnSpc>
              </a:pPr>
              <a:t>2</a:t>
            </a:fld>
            <a:endParaRPr lang="en-US" altLang="en-US" sz="1200">
              <a:solidFill>
                <a:srgbClr val="FFFFF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p:cNvSpPr>
            <a:spLocks noGrp="1" noChangeArrowheads="1"/>
          </p:cNvSpPr>
          <p:nvPr>
            <p:ph type="title"/>
          </p:nvPr>
        </p:nvSpPr>
        <p:spPr/>
        <p:txBody>
          <a:bodyPr>
            <a:normAutofit fontScale="90000"/>
          </a:bodyPr>
          <a:lstStyle/>
          <a:p>
            <a:pPr eaLnBrk="1" fontAlgn="auto" hangingPunct="1">
              <a:spcAft>
                <a:spcPts val="0"/>
              </a:spcAft>
              <a:defRPr/>
            </a:pPr>
            <a:r>
              <a:rPr lang="en-US" dirty="0">
                <a:ea typeface="+mj-ea"/>
                <a:cs typeface="+mj-cs"/>
              </a:rPr>
              <a:t>And the long-term follow up is not positive either..</a:t>
            </a:r>
          </a:p>
        </p:txBody>
      </p:sp>
      <p:sp>
        <p:nvSpPr>
          <p:cNvPr id="179202" name="Rectangle 4"/>
          <p:cNvSpPr>
            <a:spLocks noGrp="1" noChangeArrowheads="1"/>
          </p:cNvSpPr>
          <p:nvPr>
            <p:ph sz="quarter" idx="1"/>
          </p:nvPr>
        </p:nvSpPr>
        <p:spPr/>
        <p:txBody>
          <a:bodyPr>
            <a:normAutofit lnSpcReduction="10000"/>
          </a:bodyPr>
          <a:lstStyle/>
          <a:p>
            <a:pPr eaLnBrk="1" hangingPunct="1">
              <a:lnSpc>
                <a:spcPct val="80000"/>
              </a:lnSpc>
            </a:pPr>
            <a:r>
              <a:rPr lang="en-US" altLang="en-US" dirty="0">
                <a:ea typeface="ＭＳ Ｐゴシック" charset="-128"/>
              </a:rPr>
              <a:t>Managers often argue that the market is unable to see the long term benefits of mergers that they can see at the time of the deal. If they are right, mergers should create long term benefits to acquiring firms.</a:t>
            </a:r>
          </a:p>
          <a:p>
            <a:pPr eaLnBrk="1" hangingPunct="1">
              <a:lnSpc>
                <a:spcPct val="80000"/>
              </a:lnSpc>
            </a:pPr>
            <a:r>
              <a:rPr lang="en-US" altLang="en-US" dirty="0">
                <a:ea typeface="ＭＳ Ｐゴシック" charset="-128"/>
              </a:rPr>
              <a:t>The evidence does not support this hypothesis:</a:t>
            </a:r>
          </a:p>
          <a:p>
            <a:pPr marL="709613" lvl="1" indent="-342900" eaLnBrk="1" hangingPunct="1">
              <a:lnSpc>
                <a:spcPct val="80000"/>
              </a:lnSpc>
              <a:buFont typeface="+mj-lt"/>
              <a:buAutoNum type="arabicPeriod"/>
            </a:pPr>
            <a:r>
              <a:rPr lang="en-US" altLang="en-US" sz="2000" dirty="0">
                <a:ea typeface="ＭＳ Ｐゴシック" charset="-128"/>
              </a:rPr>
              <a:t>McKinsey and Co. has examined acquisition programs at companies on whether acquirers earn more than the cost of capital and whether they outperform their peers and find most wanting.</a:t>
            </a:r>
          </a:p>
          <a:p>
            <a:pPr marL="709613" lvl="1" indent="-342900" eaLnBrk="1" hangingPunct="1">
              <a:lnSpc>
                <a:spcPct val="80000"/>
              </a:lnSpc>
              <a:buFont typeface="+mj-lt"/>
              <a:buAutoNum type="arabicPeriod"/>
            </a:pPr>
            <a:r>
              <a:rPr lang="en-US" altLang="en-US" sz="2000" dirty="0">
                <a:ea typeface="ＭＳ Ｐゴシック" charset="-128"/>
              </a:rPr>
              <a:t>Synergy is elusive. KPMG in a  study of global acquisitions concludes that most mergers (&gt;80%) fail - the merged companies do worse than their peer group. </a:t>
            </a:r>
          </a:p>
          <a:p>
            <a:pPr marL="709613" lvl="1" indent="-342900" eaLnBrk="1" hangingPunct="1">
              <a:lnSpc>
                <a:spcPct val="80000"/>
              </a:lnSpc>
              <a:buFont typeface="+mj-lt"/>
              <a:buAutoNum type="arabicPeriod"/>
            </a:pPr>
            <a:r>
              <a:rPr lang="en-US" altLang="en-US" sz="2000" dirty="0">
                <a:ea typeface="ＭＳ Ｐゴシック" charset="-128"/>
              </a:rPr>
              <a:t>A large number of acquisitions that are reversed within fairly short time periods. About 20% of the acquisitions made between 1982 and 1986 were divested by 1988. In studies that have tracked acquisitions for longer time periods (ten years or more) the divestiture rate of acquisitions rises to almost 50%.</a:t>
            </a:r>
          </a:p>
        </p:txBody>
      </p:sp>
      <p:sp>
        <p:nvSpPr>
          <p:cNvPr id="1914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E52141E-012D-6448-A52F-3CD1E20791CB}" type="slidenum">
              <a:rPr lang="en-US" altLang="en-US" sz="1200">
                <a:solidFill>
                  <a:srgbClr val="FFFFFF"/>
                </a:solidFill>
              </a:rPr>
              <a:pPr>
                <a:lnSpc>
                  <a:spcPct val="80000"/>
                </a:lnSpc>
              </a:pPr>
              <a:t>3</a:t>
            </a:fld>
            <a:endParaRPr lang="en-US" altLang="en-US" sz="1200">
              <a:solidFill>
                <a:srgbClr val="FFFF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2"/>
          <p:cNvSpPr>
            <a:spLocks noGrp="1" noChangeArrowheads="1"/>
          </p:cNvSpPr>
          <p:nvPr>
            <p:ph type="title"/>
          </p:nvPr>
        </p:nvSpPr>
        <p:spPr/>
        <p:txBody>
          <a:bodyPr>
            <a:normAutofit/>
          </a:bodyPr>
          <a:lstStyle/>
          <a:p>
            <a:pPr eaLnBrk="1" hangingPunct="1"/>
            <a:r>
              <a:rPr lang="en-US" altLang="en-US" sz="3200" dirty="0">
                <a:ea typeface="ＭＳ Ｐゴシック" charset="-128"/>
              </a:rPr>
              <a:t>Payoff on Growth Strategies</a:t>
            </a:r>
          </a:p>
        </p:txBody>
      </p:sp>
      <p:pic>
        <p:nvPicPr>
          <p:cNvPr id="27443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tretch>
            <a:fillRect/>
          </a:stretch>
        </p:blipFill>
        <p:spPr>
          <a:xfrm>
            <a:off x="1836169" y="1600200"/>
            <a:ext cx="5706612" cy="4495800"/>
          </a:xfrm>
        </p:spPr>
      </p:pic>
      <p:sp>
        <p:nvSpPr>
          <p:cNvPr id="2744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3758482-313C-F04A-A1B6-742DF161C584}" type="slidenum">
              <a:rPr lang="en-US" altLang="en-US" sz="1200">
                <a:solidFill>
                  <a:srgbClr val="FFFFFF"/>
                </a:solidFill>
              </a:rPr>
              <a:pPr>
                <a:lnSpc>
                  <a:spcPct val="80000"/>
                </a:lnSpc>
              </a:pPr>
              <a:t>4</a:t>
            </a:fld>
            <a:endParaRPr lang="en-US" altLang="en-US" sz="1200">
              <a:solidFill>
                <a:srgbClr val="FFFFFF"/>
              </a:solidFill>
            </a:endParaRPr>
          </a:p>
        </p:txBody>
      </p:sp>
    </p:spTree>
    <p:extLst>
      <p:ext uri="{BB962C8B-B14F-4D97-AF65-F5344CB8AC3E}">
        <p14:creationId xmlns:p14="http://schemas.microsoft.com/office/powerpoint/2010/main" val="867624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Title 1"/>
          <p:cNvSpPr>
            <a:spLocks noGrp="1"/>
          </p:cNvSpPr>
          <p:nvPr>
            <p:ph type="title"/>
          </p:nvPr>
        </p:nvSpPr>
        <p:spPr/>
        <p:txBody>
          <a:bodyPr>
            <a:normAutofit/>
          </a:bodyPr>
          <a:lstStyle/>
          <a:p>
            <a:pPr eaLnBrk="1" hangingPunct="1"/>
            <a:r>
              <a:rPr lang="en-US" altLang="en-US" sz="2800" dirty="0">
                <a:ea typeface="ＭＳ Ｐゴシック" charset="-128"/>
              </a:rPr>
              <a:t>The disease is spreading… Indian firms acquiring US targets – 1999 - 2005</a:t>
            </a:r>
          </a:p>
        </p:txBody>
      </p:sp>
      <p:pic>
        <p:nvPicPr>
          <p:cNvPr id="193540" name="Picture 3"/>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965854" y="1600200"/>
            <a:ext cx="7447241" cy="4495800"/>
          </a:xfrm>
        </p:spPr>
      </p:pic>
      <p:sp>
        <p:nvSpPr>
          <p:cNvPr id="1935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CEC83E6-F07A-7141-8461-1B7228FA8C9F}" type="slidenum">
              <a:rPr lang="en-US" altLang="en-US" sz="1200">
                <a:solidFill>
                  <a:srgbClr val="FFFFFF"/>
                </a:solidFill>
              </a:rPr>
              <a:pPr>
                <a:lnSpc>
                  <a:spcPct val="80000"/>
                </a:lnSpc>
              </a:pPr>
              <a:t>5</a:t>
            </a:fld>
            <a:endParaRPr lang="en-US" altLang="en-US" sz="1200">
              <a:solidFill>
                <a:srgbClr val="FFFFFF"/>
              </a:solidFill>
            </a:endParaRPr>
          </a:p>
        </p:txBody>
      </p:sp>
      <p:sp>
        <p:nvSpPr>
          <p:cNvPr id="193541" name="TextBox 1"/>
          <p:cNvSpPr txBox="1">
            <a:spLocks noChangeArrowheads="1"/>
          </p:cNvSpPr>
          <p:nvPr/>
        </p:nvSpPr>
        <p:spPr bwMode="auto">
          <a:xfrm>
            <a:off x="3962400" y="4724400"/>
            <a:ext cx="22494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Months around takeover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ChangeArrowheads="1"/>
          </p:cNvSpPr>
          <p:nvPr>
            <p:ph type="title"/>
          </p:nvPr>
        </p:nvSpPr>
        <p:spPr/>
        <p:txBody>
          <a:bodyPr>
            <a:normAutofit fontScale="90000"/>
          </a:bodyPr>
          <a:lstStyle/>
          <a:p>
            <a:pPr eaLnBrk="1" hangingPunct="1"/>
            <a:r>
              <a:rPr lang="en-US" altLang="en-US" sz="3200">
                <a:ea typeface="ＭＳ Ｐゴシック" charset="-128"/>
              </a:rPr>
              <a:t>Growing through acquisitions seems to be a </a:t>
            </a:r>
            <a:r>
              <a:rPr lang="ja-JP" altLang="en-US" sz="3200">
                <a:ea typeface="ＭＳ Ｐゴシック" charset="-128"/>
              </a:rPr>
              <a:t>“</a:t>
            </a:r>
            <a:r>
              <a:rPr lang="en-US" altLang="ja-JP" sz="3200">
                <a:ea typeface="ＭＳ Ｐゴシック" charset="-128"/>
              </a:rPr>
              <a:t>loser</a:t>
            </a:r>
            <a:r>
              <a:rPr lang="ja-JP" altLang="en-US" sz="3200">
                <a:ea typeface="ＭＳ Ｐゴシック" charset="-128"/>
              </a:rPr>
              <a:t>’</a:t>
            </a:r>
            <a:r>
              <a:rPr lang="en-US" altLang="ja-JP" sz="3200">
                <a:ea typeface="ＭＳ Ｐゴシック" charset="-128"/>
              </a:rPr>
              <a:t>s game</a:t>
            </a:r>
            <a:r>
              <a:rPr lang="ja-JP" altLang="en-US" sz="3200">
                <a:ea typeface="ＭＳ Ｐゴシック" charset="-128"/>
              </a:rPr>
              <a:t>”</a:t>
            </a:r>
            <a:endParaRPr lang="en-US" altLang="en-US" sz="3200">
              <a:ea typeface="ＭＳ Ｐゴシック" charset="-128"/>
            </a:endParaRPr>
          </a:p>
        </p:txBody>
      </p:sp>
      <p:sp>
        <p:nvSpPr>
          <p:cNvPr id="183298" name="Rectangle 3"/>
          <p:cNvSpPr>
            <a:spLocks noGrp="1" noChangeArrowheads="1"/>
          </p:cNvSpPr>
          <p:nvPr>
            <p:ph sz="quarter" idx="1"/>
          </p:nvPr>
        </p:nvSpPr>
        <p:spPr/>
        <p:txBody>
          <a:bodyPr>
            <a:normAutofit/>
          </a:bodyPr>
          <a:lstStyle/>
          <a:p>
            <a:pPr eaLnBrk="1" hangingPunct="1">
              <a:lnSpc>
                <a:spcPct val="90000"/>
              </a:lnSpc>
            </a:pPr>
            <a:r>
              <a:rPr lang="en-US" altLang="en-US" sz="2400" dirty="0">
                <a:ea typeface="ＭＳ Ｐゴシック" charset="-128"/>
              </a:rPr>
              <a:t>Firms that grow through acquisitions have generally had far more trouble creating value than firms that grow through internal investments.</a:t>
            </a:r>
          </a:p>
          <a:p>
            <a:pPr eaLnBrk="1" hangingPunct="1">
              <a:lnSpc>
                <a:spcPct val="90000"/>
              </a:lnSpc>
            </a:pPr>
            <a:r>
              <a:rPr lang="en-US" altLang="en-US" sz="2400" dirty="0">
                <a:ea typeface="ＭＳ Ｐゴシック" charset="-128"/>
              </a:rPr>
              <a:t>In general, acquiring firms tend to</a:t>
            </a:r>
          </a:p>
          <a:p>
            <a:pPr lvl="1" eaLnBrk="1" hangingPunct="1">
              <a:lnSpc>
                <a:spcPct val="90000"/>
              </a:lnSpc>
            </a:pPr>
            <a:r>
              <a:rPr lang="en-US" altLang="en-US" sz="2000" dirty="0">
                <a:ea typeface="ＭＳ Ｐゴシック" charset="-128"/>
              </a:rPr>
              <a:t>Pay too much for target firms</a:t>
            </a:r>
          </a:p>
          <a:p>
            <a:pPr lvl="1" eaLnBrk="1" hangingPunct="1">
              <a:lnSpc>
                <a:spcPct val="90000"/>
              </a:lnSpc>
            </a:pPr>
            <a:r>
              <a:rPr lang="en-US" altLang="en-US" sz="2000" dirty="0">
                <a:ea typeface="ＭＳ Ｐゴシック" charset="-128"/>
              </a:rPr>
              <a:t>Over estimate the value of </a:t>
            </a:r>
            <a:r>
              <a:rPr lang="ja-JP" altLang="en-US" sz="2000">
                <a:ea typeface="ＭＳ Ｐゴシック" charset="-128"/>
              </a:rPr>
              <a:t>“</a:t>
            </a:r>
            <a:r>
              <a:rPr lang="en-US" altLang="ja-JP" sz="2000" dirty="0">
                <a:ea typeface="ＭＳ Ｐゴシック" charset="-128"/>
              </a:rPr>
              <a:t>synergy</a:t>
            </a:r>
            <a:r>
              <a:rPr lang="ja-JP" altLang="en-US" sz="2000">
                <a:ea typeface="ＭＳ Ｐゴシック" charset="-128"/>
              </a:rPr>
              <a:t>”</a:t>
            </a:r>
            <a:r>
              <a:rPr lang="en-US" altLang="ja-JP" sz="2000" dirty="0">
                <a:ea typeface="ＭＳ Ｐゴシック" charset="-128"/>
              </a:rPr>
              <a:t> and </a:t>
            </a:r>
            <a:r>
              <a:rPr lang="ja-JP" altLang="en-US" sz="2000">
                <a:ea typeface="ＭＳ Ｐゴシック" charset="-128"/>
              </a:rPr>
              <a:t>“</a:t>
            </a:r>
            <a:r>
              <a:rPr lang="en-US" altLang="ja-JP" sz="2000" dirty="0">
                <a:ea typeface="ＭＳ Ｐゴシック" charset="-128"/>
              </a:rPr>
              <a:t>control</a:t>
            </a:r>
            <a:r>
              <a:rPr lang="ja-JP" altLang="en-US" sz="2000">
                <a:ea typeface="ＭＳ Ｐゴシック" charset="-128"/>
              </a:rPr>
              <a:t>”</a:t>
            </a:r>
            <a:endParaRPr lang="en-US" altLang="ja-JP" sz="2000" dirty="0">
              <a:ea typeface="ＭＳ Ｐゴシック" charset="-128"/>
            </a:endParaRPr>
          </a:p>
          <a:p>
            <a:pPr lvl="1" eaLnBrk="1" hangingPunct="1">
              <a:lnSpc>
                <a:spcPct val="90000"/>
              </a:lnSpc>
            </a:pPr>
            <a:r>
              <a:rPr lang="en-US" altLang="en-US" sz="2000" dirty="0">
                <a:ea typeface="ＭＳ Ｐゴシック" charset="-128"/>
              </a:rPr>
              <a:t>Have a difficult time delivering the promised benefits</a:t>
            </a:r>
          </a:p>
          <a:p>
            <a:pPr eaLnBrk="1" hangingPunct="1">
              <a:lnSpc>
                <a:spcPct val="90000"/>
              </a:lnSpc>
            </a:pPr>
            <a:r>
              <a:rPr lang="en-US" altLang="en-US" sz="2400" dirty="0">
                <a:ea typeface="ＭＳ Ｐゴシック" charset="-128"/>
              </a:rPr>
              <a:t>Worse still, there seems to be very little learning built into the process. The same mistakes are made over and over again, often by the same firms with the same advisors.</a:t>
            </a:r>
          </a:p>
          <a:p>
            <a:pPr eaLnBrk="1" hangingPunct="1">
              <a:lnSpc>
                <a:spcPct val="90000"/>
              </a:lnSpc>
            </a:pPr>
            <a:r>
              <a:rPr lang="en-US" altLang="en-US" sz="2400" b="1" dirty="0">
                <a:ea typeface="ＭＳ Ｐゴシック" charset="-128"/>
              </a:rPr>
              <a:t>Conclusion: There is something structurally wrong with the process for acquisitions which is feeding into the mistakes.</a:t>
            </a:r>
          </a:p>
        </p:txBody>
      </p:sp>
      <p:sp>
        <p:nvSpPr>
          <p:cNvPr id="1955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8901B6C-95F9-044B-944E-181CC5C6EDB7}" type="slidenum">
              <a:rPr lang="en-US" altLang="en-US" sz="1200">
                <a:solidFill>
                  <a:srgbClr val="FFFFFF"/>
                </a:solidFill>
              </a:rPr>
              <a:pPr>
                <a:lnSpc>
                  <a:spcPct val="80000"/>
                </a:lnSpc>
              </a:pPr>
              <a:t>6</a:t>
            </a:fld>
            <a:endParaRPr lang="en-US" altLang="en-US" sz="1200">
              <a:solidFill>
                <a:srgbClr val="FFFFF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906C36C-9184-BA47-ABD4-5FF795C22F54}"/>
              </a:ext>
            </a:extLst>
          </p:cNvPr>
          <p:cNvSpPr>
            <a:spLocks noGrp="1"/>
          </p:cNvSpPr>
          <p:nvPr>
            <p:ph type="body" idx="1"/>
          </p:nvPr>
        </p:nvSpPr>
        <p:spPr/>
        <p:txBody>
          <a:bodyPr/>
          <a:lstStyle/>
          <a:p>
            <a:endParaRPr lang="en-US"/>
          </a:p>
        </p:txBody>
      </p:sp>
      <p:sp>
        <p:nvSpPr>
          <p:cNvPr id="3" name="Title 2">
            <a:extLst>
              <a:ext uri="{FF2B5EF4-FFF2-40B4-BE49-F238E27FC236}">
                <a16:creationId xmlns:a16="http://schemas.microsoft.com/office/drawing/2014/main" id="{39BE69D5-FE2C-4845-945D-6328561F3267}"/>
              </a:ext>
            </a:extLst>
          </p:cNvPr>
          <p:cNvSpPr>
            <a:spLocks noGrp="1"/>
          </p:cNvSpPr>
          <p:nvPr>
            <p:ph type="title"/>
          </p:nvPr>
        </p:nvSpPr>
        <p:spPr/>
        <p:txBody>
          <a:bodyPr/>
          <a:lstStyle/>
          <a:p>
            <a:r>
              <a:rPr lang="en-US" dirty="0"/>
              <a:t>Acquisition Sins</a:t>
            </a:r>
          </a:p>
        </p:txBody>
      </p:sp>
      <p:sp>
        <p:nvSpPr>
          <p:cNvPr id="4" name="Slide Number Placeholder 3">
            <a:extLst>
              <a:ext uri="{FF2B5EF4-FFF2-40B4-BE49-F238E27FC236}">
                <a16:creationId xmlns:a16="http://schemas.microsoft.com/office/drawing/2014/main" id="{4F8DB9E2-B823-344D-A7C5-DA880EB9A14E}"/>
              </a:ext>
            </a:extLst>
          </p:cNvPr>
          <p:cNvSpPr>
            <a:spLocks noGrp="1"/>
          </p:cNvSpPr>
          <p:nvPr>
            <p:ph type="sldNum" sz="quarter" idx="11"/>
          </p:nvPr>
        </p:nvSpPr>
        <p:spPr/>
        <p:txBody>
          <a:bodyPr/>
          <a:lstStyle/>
          <a:p>
            <a:fld id="{938090AF-D2BA-404D-B4CB-27C1B4B943ED}" type="slidenum">
              <a:rPr lang="en-US" altLang="en-US" smtClean="0"/>
              <a:pPr/>
              <a:t>7</a:t>
            </a:fld>
            <a:endParaRPr lang="en-US" altLang="en-US"/>
          </a:p>
        </p:txBody>
      </p:sp>
      <p:sp>
        <p:nvSpPr>
          <p:cNvPr id="5" name="Footer Placeholder 4">
            <a:extLst>
              <a:ext uri="{FF2B5EF4-FFF2-40B4-BE49-F238E27FC236}">
                <a16:creationId xmlns:a16="http://schemas.microsoft.com/office/drawing/2014/main" id="{BA1EE2A5-C181-E74D-B038-FDF6A170E0B2}"/>
              </a:ext>
            </a:extLst>
          </p:cNvPr>
          <p:cNvSpPr>
            <a:spLocks noGrp="1"/>
          </p:cNvSpPr>
          <p:nvPr>
            <p:ph type="ftr" sz="quarter" idx="12"/>
          </p:nvPr>
        </p:nvSpPr>
        <p:spPr/>
        <p:txBody>
          <a:bodyPr/>
          <a:lstStyle/>
          <a:p>
            <a:pPr>
              <a:defRPr/>
            </a:pPr>
            <a:r>
              <a:rPr lang="en-US"/>
              <a:t>Aswath Damodaran</a:t>
            </a:r>
          </a:p>
        </p:txBody>
      </p:sp>
    </p:spTree>
    <p:extLst>
      <p:ext uri="{BB962C8B-B14F-4D97-AF65-F5344CB8AC3E}">
        <p14:creationId xmlns:p14="http://schemas.microsoft.com/office/powerpoint/2010/main" val="3545870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ChangeArrowheads="1"/>
          </p:cNvSpPr>
          <p:nvPr>
            <p:ph type="title"/>
          </p:nvPr>
        </p:nvSpPr>
        <p:spPr/>
        <p:txBody>
          <a:bodyPr/>
          <a:lstStyle/>
          <a:p>
            <a:pPr eaLnBrk="1" hangingPunct="1"/>
            <a:r>
              <a:rPr lang="en-US" altLang="en-US" dirty="0">
                <a:ea typeface="ＭＳ Ｐゴシック" charset="-128"/>
              </a:rPr>
              <a:t>The seven sins in acquisitions…</a:t>
            </a:r>
          </a:p>
        </p:txBody>
      </p:sp>
      <p:sp>
        <p:nvSpPr>
          <p:cNvPr id="185346" name="Rectangle 3"/>
          <p:cNvSpPr>
            <a:spLocks noGrp="1" noChangeArrowheads="1"/>
          </p:cNvSpPr>
          <p:nvPr>
            <p:ph sz="quarter" idx="1"/>
          </p:nvPr>
        </p:nvSpPr>
        <p:spPr/>
        <p:txBody>
          <a:bodyPr>
            <a:normAutofit/>
          </a:bodyPr>
          <a:lstStyle/>
          <a:p>
            <a:pPr marL="514350" indent="-514350" eaLnBrk="1" hangingPunct="1">
              <a:lnSpc>
                <a:spcPct val="90000"/>
              </a:lnSpc>
              <a:buFont typeface="Calibri" charset="0"/>
              <a:buAutoNum type="arabicPeriod"/>
            </a:pPr>
            <a:r>
              <a:rPr lang="en-US" altLang="en-US" sz="2400" u="sng" dirty="0">
                <a:ea typeface="ＭＳ Ｐゴシック" charset="-128"/>
              </a:rPr>
              <a:t>Risk Transference</a:t>
            </a:r>
            <a:r>
              <a:rPr lang="en-US" altLang="en-US" sz="2400" dirty="0">
                <a:ea typeface="ＭＳ Ｐゴシック" charset="-128"/>
              </a:rPr>
              <a:t>: Attributing acquiring company risk characteristics to the target firm.</a:t>
            </a:r>
          </a:p>
          <a:p>
            <a:pPr marL="514350" indent="-514350" eaLnBrk="1" hangingPunct="1">
              <a:lnSpc>
                <a:spcPct val="90000"/>
              </a:lnSpc>
              <a:buFont typeface="Calibri" charset="0"/>
              <a:buAutoNum type="arabicPeriod"/>
            </a:pPr>
            <a:r>
              <a:rPr lang="en-US" altLang="en-US" sz="2400" u="sng" dirty="0">
                <a:ea typeface="ＭＳ Ｐゴシック" charset="-128"/>
              </a:rPr>
              <a:t>Debt subsidies</a:t>
            </a:r>
            <a:r>
              <a:rPr lang="en-US" altLang="en-US" sz="2400" dirty="0">
                <a:ea typeface="ＭＳ Ｐゴシック" charset="-128"/>
              </a:rPr>
              <a:t>: Subsiding target firm stockholders for the strengths of the  acquiring firm.</a:t>
            </a:r>
          </a:p>
          <a:p>
            <a:pPr marL="514350" indent="-514350" eaLnBrk="1" hangingPunct="1">
              <a:lnSpc>
                <a:spcPct val="90000"/>
              </a:lnSpc>
              <a:buFont typeface="Calibri" charset="0"/>
              <a:buAutoNum type="arabicPeriod"/>
            </a:pPr>
            <a:r>
              <a:rPr lang="en-US" altLang="en-US" sz="2400" u="sng" dirty="0">
                <a:ea typeface="ＭＳ Ｐゴシック" charset="-128"/>
              </a:rPr>
              <a:t>Auto-pilot Control</a:t>
            </a:r>
            <a:r>
              <a:rPr lang="en-US" altLang="en-US" sz="2400" dirty="0">
                <a:ea typeface="ＭＳ Ｐゴシック" charset="-128"/>
              </a:rPr>
              <a:t>: The </a:t>
            </a:r>
            <a:r>
              <a:rPr lang="ja-JP" altLang="en-US" sz="2400">
                <a:ea typeface="ＭＳ Ｐゴシック" charset="-128"/>
              </a:rPr>
              <a:t>“</a:t>
            </a:r>
            <a:r>
              <a:rPr lang="en-US" altLang="ja-JP" sz="2400" dirty="0">
                <a:ea typeface="ＭＳ Ｐゴシック" charset="-128"/>
              </a:rPr>
              <a:t>20% control premium</a:t>
            </a:r>
            <a:r>
              <a:rPr lang="ja-JP" altLang="en-US" sz="2400">
                <a:ea typeface="ＭＳ Ｐゴシック" charset="-128"/>
              </a:rPr>
              <a:t>”</a:t>
            </a:r>
            <a:r>
              <a:rPr lang="en-US" altLang="ja-JP" sz="2400" dirty="0">
                <a:ea typeface="ＭＳ Ｐゴシック" charset="-128"/>
              </a:rPr>
              <a:t> and other myths…</a:t>
            </a:r>
          </a:p>
          <a:p>
            <a:pPr marL="514350" indent="-514350" eaLnBrk="1" hangingPunct="1">
              <a:lnSpc>
                <a:spcPct val="90000"/>
              </a:lnSpc>
              <a:buFont typeface="Calibri" charset="0"/>
              <a:buAutoNum type="arabicPeriod"/>
            </a:pPr>
            <a:r>
              <a:rPr lang="en-US" altLang="en-US" sz="2400" u="sng" dirty="0">
                <a:ea typeface="ＭＳ Ｐゴシック" charset="-128"/>
              </a:rPr>
              <a:t>Elusive Synergy</a:t>
            </a:r>
            <a:r>
              <a:rPr lang="en-US" altLang="en-US" sz="2400" dirty="0">
                <a:ea typeface="ＭＳ Ｐゴシック" charset="-128"/>
              </a:rPr>
              <a:t>: Misidentifying and mis-valuing synergy.</a:t>
            </a:r>
          </a:p>
          <a:p>
            <a:pPr marL="514350" indent="-514350" eaLnBrk="1" hangingPunct="1">
              <a:lnSpc>
                <a:spcPct val="90000"/>
              </a:lnSpc>
              <a:buFont typeface="Calibri" charset="0"/>
              <a:buAutoNum type="arabicPeriod"/>
            </a:pPr>
            <a:r>
              <a:rPr lang="en-US" altLang="en-US" sz="2400" u="sng" dirty="0">
                <a:ea typeface="ＭＳ Ｐゴシック" charset="-128"/>
              </a:rPr>
              <a:t>Its all relative</a:t>
            </a:r>
            <a:r>
              <a:rPr lang="en-US" altLang="en-US" sz="2400" dirty="0">
                <a:ea typeface="ＭＳ Ｐゴシック" charset="-128"/>
              </a:rPr>
              <a:t>: Transaction multiples, exit multiples…</a:t>
            </a:r>
          </a:p>
          <a:p>
            <a:pPr marL="514350" indent="-514350" eaLnBrk="1" hangingPunct="1">
              <a:lnSpc>
                <a:spcPct val="90000"/>
              </a:lnSpc>
              <a:buFont typeface="Calibri" charset="0"/>
              <a:buAutoNum type="arabicPeriod"/>
            </a:pPr>
            <a:r>
              <a:rPr lang="en-US" altLang="en-US" sz="2400" u="sng" dirty="0">
                <a:ea typeface="ＭＳ Ｐゴシック" charset="-128"/>
              </a:rPr>
              <a:t>Verdict first, trial afterwards</a:t>
            </a:r>
            <a:r>
              <a:rPr lang="en-US" altLang="en-US" sz="2400" dirty="0">
                <a:ea typeface="ＭＳ Ｐゴシック" charset="-128"/>
              </a:rPr>
              <a:t>: Deal first, valuation to follow</a:t>
            </a:r>
          </a:p>
          <a:p>
            <a:pPr marL="514350" indent="-514350" eaLnBrk="1" hangingPunct="1">
              <a:lnSpc>
                <a:spcPct val="90000"/>
              </a:lnSpc>
              <a:buFont typeface="Calibri" charset="0"/>
              <a:buAutoNum type="arabicPeriod"/>
            </a:pPr>
            <a:r>
              <a:rPr lang="en-US" altLang="ja-JP" sz="2400" u="sng" dirty="0">
                <a:ea typeface="ＭＳ Ｐゴシック" charset="-128"/>
              </a:rPr>
              <a:t>Not my fault:</a:t>
            </a:r>
            <a:r>
              <a:rPr lang="en-US" altLang="ja-JP" sz="2400" dirty="0">
                <a:ea typeface="ＭＳ Ｐゴシック" charset="-128"/>
              </a:rPr>
              <a:t> Holding no one responsible for delivering results.</a:t>
            </a:r>
            <a:endParaRPr lang="en-US" altLang="en-US" sz="2400" dirty="0">
              <a:ea typeface="ＭＳ Ｐゴシック" charset="-128"/>
            </a:endParaRPr>
          </a:p>
        </p:txBody>
      </p:sp>
      <p:sp>
        <p:nvSpPr>
          <p:cNvPr id="1976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F540A3F-7347-5A42-9249-C364B5C62F3E}" type="slidenum">
              <a:rPr lang="en-US" altLang="en-US" sz="1200">
                <a:solidFill>
                  <a:srgbClr val="FFFFFF"/>
                </a:solidFill>
              </a:rPr>
              <a:pPr>
                <a:lnSpc>
                  <a:spcPct val="80000"/>
                </a:lnSpc>
              </a:pPr>
              <a:t>8</a:t>
            </a:fld>
            <a:endParaRPr lang="en-US" altLang="en-US" sz="1200">
              <a:solidFill>
                <a:srgbClr val="FFFFFF"/>
              </a:solidFill>
            </a:endParaRPr>
          </a:p>
        </p:txBody>
      </p:sp>
      <p:sp>
        <p:nvSpPr>
          <p:cNvPr id="197637" name="Rectangle 4"/>
          <p:cNvSpPr>
            <a:spLocks noChangeArrowheads="1"/>
          </p:cNvSpPr>
          <p:nvPr/>
        </p:nvSpPr>
        <p:spPr bwMode="auto">
          <a:xfrm>
            <a:off x="2282825" y="-7905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ChangeArrowheads="1"/>
          </p:cNvSpPr>
          <p:nvPr>
            <p:ph type="title"/>
          </p:nvPr>
        </p:nvSpPr>
        <p:spPr/>
        <p:txBody>
          <a:bodyPr/>
          <a:lstStyle/>
          <a:p>
            <a:pPr eaLnBrk="1" hangingPunct="1"/>
            <a:r>
              <a:rPr lang="en-US" altLang="en-US" dirty="0">
                <a:ea typeface="ＭＳ Ｐゴシック" charset="-128"/>
              </a:rPr>
              <a:t>Your Testing Sheet</a:t>
            </a:r>
          </a:p>
        </p:txBody>
      </p:sp>
      <p:graphicFrame>
        <p:nvGraphicFramePr>
          <p:cNvPr id="6" name="Content Placeholder 5"/>
          <p:cNvGraphicFramePr>
            <a:graphicFrameLocks noGrp="1"/>
          </p:cNvGraphicFramePr>
          <p:nvPr>
            <p:ph sz="quarter" idx="1"/>
          </p:nvPr>
        </p:nvGraphicFramePr>
        <p:xfrm>
          <a:off x="612775" y="1600200"/>
          <a:ext cx="6705600" cy="4404324"/>
        </p:xfrm>
        <a:graphic>
          <a:graphicData uri="http://schemas.openxmlformats.org/drawingml/2006/table">
            <a:tbl>
              <a:tblPr/>
              <a:tblGrid>
                <a:gridCol w="2235200">
                  <a:extLst>
                    <a:ext uri="{9D8B030D-6E8A-4147-A177-3AD203B41FA5}">
                      <a16:colId xmlns:a16="http://schemas.microsoft.com/office/drawing/2014/main" val="20000"/>
                    </a:ext>
                  </a:extLst>
                </a:gridCol>
                <a:gridCol w="2235200">
                  <a:extLst>
                    <a:ext uri="{9D8B030D-6E8A-4147-A177-3AD203B41FA5}">
                      <a16:colId xmlns:a16="http://schemas.microsoft.com/office/drawing/2014/main" val="20001"/>
                    </a:ext>
                  </a:extLst>
                </a:gridCol>
                <a:gridCol w="2235200">
                  <a:extLst>
                    <a:ext uri="{9D8B030D-6E8A-4147-A177-3AD203B41FA5}">
                      <a16:colId xmlns:a16="http://schemas.microsoft.com/office/drawing/2014/main" val="20002"/>
                    </a:ext>
                  </a:extLst>
                </a:gridCol>
              </a:tblGrid>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Test</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Passed/Failed</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Rationalization</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Risk transference</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Debt subsidies</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2"/>
                  </a:ext>
                </a:extLst>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Control premium</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3"/>
                  </a:ext>
                </a:extLst>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The value of synergy</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4"/>
                  </a:ext>
                </a:extLst>
              </a:tr>
              <a:tr h="6397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Comparables and Exit Multiples</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5"/>
                  </a:ext>
                </a:extLst>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Bias</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6"/>
                  </a:ext>
                </a:extLst>
              </a:tr>
              <a:tr h="6397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A successful acquisition strategy</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7"/>
                  </a:ext>
                </a:extLst>
              </a:tr>
            </a:tbl>
          </a:graphicData>
        </a:graphic>
      </p:graphicFrame>
      <p:sp>
        <p:nvSpPr>
          <p:cNvPr id="1996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9489872-AD21-0642-9D0F-AAEE12C9F481}" type="slidenum">
              <a:rPr lang="en-US" altLang="en-US" sz="1200">
                <a:solidFill>
                  <a:srgbClr val="FFFFFF"/>
                </a:solidFill>
              </a:rPr>
              <a:pPr>
                <a:lnSpc>
                  <a:spcPct val="80000"/>
                </a:lnSpc>
              </a:pPr>
              <a:t>9</a:t>
            </a:fld>
            <a:endParaRPr lang="en-US" altLang="en-US" sz="1200">
              <a:solidFill>
                <a:srgbClr val="FFFFFF"/>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p:cNvSpPr>
            <a:spLocks noGrp="1" noChangeArrowheads="1"/>
          </p:cNvSpPr>
          <p:nvPr>
            <p:ph type="title"/>
          </p:nvPr>
        </p:nvSpPr>
        <p:spPr/>
        <p:txBody>
          <a:bodyPr/>
          <a:lstStyle/>
          <a:p>
            <a:pPr eaLnBrk="1" hangingPunct="1"/>
            <a:r>
              <a:rPr lang="en-US" altLang="en-US">
                <a:ea typeface="ＭＳ Ｐゴシック" charset="-128"/>
              </a:rPr>
              <a:t>Lets start with a target firm</a:t>
            </a:r>
          </a:p>
        </p:txBody>
      </p:sp>
      <p:sp>
        <p:nvSpPr>
          <p:cNvPr id="201732" name="Rectangle 3"/>
          <p:cNvSpPr>
            <a:spLocks noGrp="1" noChangeArrowheads="1"/>
          </p:cNvSpPr>
          <p:nvPr>
            <p:ph sz="quarter" idx="1"/>
          </p:nvPr>
        </p:nvSpPr>
        <p:spPr/>
        <p:txBody>
          <a:bodyPr/>
          <a:lstStyle/>
          <a:p>
            <a:pPr eaLnBrk="1" hangingPunct="1"/>
            <a:r>
              <a:rPr lang="en-US" altLang="en-US" dirty="0">
                <a:ea typeface="ＭＳ Ｐゴシック" charset="-128"/>
              </a:rPr>
              <a:t>The target firm has the following income statement:</a:t>
            </a:r>
          </a:p>
          <a:p>
            <a:pPr eaLnBrk="1" hangingPunct="1"/>
            <a:endParaRPr lang="en-US" altLang="en-US" dirty="0">
              <a:ea typeface="ＭＳ Ｐゴシック" charset="-128"/>
            </a:endParaRPr>
          </a:p>
          <a:p>
            <a:pPr eaLnBrk="1" hangingPunct="1"/>
            <a:endParaRPr lang="en-US" altLang="en-US" dirty="0">
              <a:ea typeface="ＭＳ Ｐゴシック" charset="-128"/>
            </a:endParaRPr>
          </a:p>
          <a:p>
            <a:pPr eaLnBrk="1" hangingPunct="1"/>
            <a:endParaRPr lang="en-US" altLang="en-US" dirty="0">
              <a:ea typeface="ＭＳ Ｐゴシック" charset="-128"/>
            </a:endParaRPr>
          </a:p>
          <a:p>
            <a:pPr eaLnBrk="1" hangingPunct="1"/>
            <a:endParaRPr lang="en-US" altLang="en-US" dirty="0">
              <a:ea typeface="ＭＳ Ｐゴシック" charset="-128"/>
            </a:endParaRPr>
          </a:p>
          <a:p>
            <a:pPr eaLnBrk="1" hangingPunct="1"/>
            <a:r>
              <a:rPr lang="en-US" altLang="en-US" dirty="0">
                <a:ea typeface="ＭＳ Ｐゴシック" charset="-128"/>
              </a:rPr>
              <a:t>Assume that this firm will </a:t>
            </a:r>
            <a:r>
              <a:rPr lang="en-US" altLang="en-US" u="sng" dirty="0">
                <a:ea typeface="ＭＳ Ｐゴシック" charset="-128"/>
              </a:rPr>
              <a:t>generate this operating income forever (with no growth)</a:t>
            </a:r>
            <a:r>
              <a:rPr lang="en-US" altLang="en-US" dirty="0">
                <a:ea typeface="ＭＳ Ｐゴシック" charset="-128"/>
              </a:rPr>
              <a:t> and that the cost of equity for this firm is 20%. The firm has no debt outstanding. What is the value of this firm?</a:t>
            </a:r>
          </a:p>
        </p:txBody>
      </p:sp>
      <p:sp>
        <p:nvSpPr>
          <p:cNvPr id="201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1ECF22-01FE-FE4A-90B9-424207802590}" type="slidenum">
              <a:rPr lang="en-US" altLang="en-US" sz="1200">
                <a:solidFill>
                  <a:srgbClr val="FFFFFF"/>
                </a:solidFill>
              </a:rPr>
              <a:pPr>
                <a:lnSpc>
                  <a:spcPct val="80000"/>
                </a:lnSpc>
              </a:pPr>
              <a:t>10</a:t>
            </a:fld>
            <a:endParaRPr lang="en-US" altLang="en-US" sz="1200">
              <a:solidFill>
                <a:srgbClr val="FFFFFF"/>
              </a:solidFill>
            </a:endParaRPr>
          </a:p>
        </p:txBody>
      </p:sp>
      <p:graphicFrame>
        <p:nvGraphicFramePr>
          <p:cNvPr id="2" name="Table 1">
            <a:extLst>
              <a:ext uri="{FF2B5EF4-FFF2-40B4-BE49-F238E27FC236}">
                <a16:creationId xmlns:a16="http://schemas.microsoft.com/office/drawing/2014/main" id="{3C185B1F-DF43-DB42-9542-6BDC2000E14C}"/>
              </a:ext>
            </a:extLst>
          </p:cNvPr>
          <p:cNvGraphicFramePr>
            <a:graphicFrameLocks noGrp="1"/>
          </p:cNvGraphicFramePr>
          <p:nvPr>
            <p:extLst>
              <p:ext uri="{D42A27DB-BD31-4B8C-83A1-F6EECF244321}">
                <p14:modId xmlns:p14="http://schemas.microsoft.com/office/powerpoint/2010/main" val="3259274731"/>
              </p:ext>
            </p:extLst>
          </p:nvPr>
        </p:nvGraphicFramePr>
        <p:xfrm>
          <a:off x="914400" y="2057400"/>
          <a:ext cx="7315200" cy="2190750"/>
        </p:xfrm>
        <a:graphic>
          <a:graphicData uri="http://schemas.openxmlformats.org/drawingml/2006/table">
            <a:tbl>
              <a:tblPr>
                <a:tableStyleId>{5C22544A-7EE6-4342-B048-85BDC9FD1C3A}</a:tableStyleId>
              </a:tblPr>
              <a:tblGrid>
                <a:gridCol w="3429000">
                  <a:extLst>
                    <a:ext uri="{9D8B030D-6E8A-4147-A177-3AD203B41FA5}">
                      <a16:colId xmlns:a16="http://schemas.microsoft.com/office/drawing/2014/main" val="3796542761"/>
                    </a:ext>
                  </a:extLst>
                </a:gridCol>
                <a:gridCol w="3886200">
                  <a:extLst>
                    <a:ext uri="{9D8B030D-6E8A-4147-A177-3AD203B41FA5}">
                      <a16:colId xmlns:a16="http://schemas.microsoft.com/office/drawing/2014/main" val="2409189936"/>
                    </a:ext>
                  </a:extLst>
                </a:gridCol>
              </a:tblGrid>
              <a:tr h="304800">
                <a:tc>
                  <a:txBody>
                    <a:bodyPr/>
                    <a:lstStyle/>
                    <a:p>
                      <a:pPr algn="l" fontAlgn="b"/>
                      <a:r>
                        <a:rPr lang="en-US" sz="2000" u="none" strike="noStrike" dirty="0">
                          <a:effectLst/>
                        </a:rPr>
                        <a:t> </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Next Year</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05561218"/>
                  </a:ext>
                </a:extLst>
              </a:tr>
              <a:tr h="304800">
                <a:tc>
                  <a:txBody>
                    <a:bodyPr/>
                    <a:lstStyle/>
                    <a:p>
                      <a:pPr algn="l" fontAlgn="b"/>
                      <a:r>
                        <a:rPr lang="en-US" sz="2000" u="none" strike="noStrike" dirty="0">
                          <a:effectLst/>
                        </a:rPr>
                        <a:t>Revenues</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 $     100.00 </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56349060"/>
                  </a:ext>
                </a:extLst>
              </a:tr>
              <a:tr h="304800">
                <a:tc>
                  <a:txBody>
                    <a:bodyPr/>
                    <a:lstStyle/>
                    <a:p>
                      <a:pPr algn="l" fontAlgn="b"/>
                      <a:r>
                        <a:rPr lang="en-US" sz="2000" u="none" strike="noStrike" dirty="0">
                          <a:effectLst/>
                        </a:rPr>
                        <a:t>Operating Expenses (includes depreciation of $20 million)</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effectLst/>
                        </a:rPr>
                        <a:t> $       80.00 </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6480570"/>
                  </a:ext>
                </a:extLst>
              </a:tr>
              <a:tr h="304800">
                <a:tc>
                  <a:txBody>
                    <a:bodyPr/>
                    <a:lstStyle/>
                    <a:p>
                      <a:pPr algn="l" fontAlgn="b"/>
                      <a:r>
                        <a:rPr lang="en-US" sz="2000" u="none" strike="noStrike" dirty="0">
                          <a:effectLst/>
                        </a:rPr>
                        <a:t>Pre-tax Operating Income</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effectLst/>
                        </a:rPr>
                        <a:t> $       20.00 </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12916369"/>
                  </a:ext>
                </a:extLst>
              </a:tr>
              <a:tr h="304800">
                <a:tc>
                  <a:txBody>
                    <a:bodyPr/>
                    <a:lstStyle/>
                    <a:p>
                      <a:pPr algn="l" fontAlgn="b"/>
                      <a:r>
                        <a:rPr lang="en-US" sz="2000" u="none" strike="noStrike" dirty="0">
                          <a:effectLst/>
                        </a:rPr>
                        <a:t>Taxes</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effectLst/>
                        </a:rPr>
                        <a:t> $         8.00 </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69922157"/>
                  </a:ext>
                </a:extLst>
              </a:tr>
              <a:tr h="304800">
                <a:tc>
                  <a:txBody>
                    <a:bodyPr/>
                    <a:lstStyle/>
                    <a:p>
                      <a:pPr algn="l" fontAlgn="b"/>
                      <a:r>
                        <a:rPr lang="en-US" sz="2000" u="none" strike="noStrike">
                          <a:effectLst/>
                        </a:rPr>
                        <a:t>After-tax Operating Income</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effectLst/>
                        </a:rPr>
                        <a:t> $       12.00 </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61140939"/>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2"/>
          <p:cNvSpPr>
            <a:spLocks noGrp="1" noChangeArrowheads="1"/>
          </p:cNvSpPr>
          <p:nvPr>
            <p:ph type="title"/>
          </p:nvPr>
        </p:nvSpPr>
        <p:spPr/>
        <p:txBody>
          <a:bodyPr/>
          <a:lstStyle/>
          <a:p>
            <a:pPr eaLnBrk="1" hangingPunct="1"/>
            <a:r>
              <a:rPr lang="en-US" altLang="en-US">
                <a:ea typeface="ＭＳ Ｐゴシック" charset="-128"/>
              </a:rPr>
              <a:t>Test 1: Risk Transference…</a:t>
            </a:r>
          </a:p>
        </p:txBody>
      </p:sp>
      <p:sp>
        <p:nvSpPr>
          <p:cNvPr id="203780" name="Rectangle 3"/>
          <p:cNvSpPr>
            <a:spLocks noGrp="1" noChangeArrowheads="1"/>
          </p:cNvSpPr>
          <p:nvPr>
            <p:ph sz="quarter" idx="1"/>
          </p:nvPr>
        </p:nvSpPr>
        <p:spPr/>
        <p:txBody>
          <a:bodyPr/>
          <a:lstStyle/>
          <a:p>
            <a:pPr eaLnBrk="1" hangingPunct="1"/>
            <a:r>
              <a:rPr lang="en-US" altLang="en-US" dirty="0">
                <a:ea typeface="ＭＳ Ｐゴシック" charset="-128"/>
              </a:rPr>
              <a:t>Assume that as an acquiring firm, you are in a much safer business and have a cost of equity of 10%. What is the value of the target firm to you?</a:t>
            </a:r>
          </a:p>
          <a:p>
            <a:pPr marL="514350" indent="-514350" eaLnBrk="1" hangingPunct="1">
              <a:buFont typeface="+mj-lt"/>
              <a:buAutoNum type="alphaLcParenR"/>
            </a:pPr>
            <a:r>
              <a:rPr lang="en-US" altLang="en-US" dirty="0">
                <a:ea typeface="ＭＳ Ｐゴシック" charset="-128"/>
              </a:rPr>
              <a:t>$60 million</a:t>
            </a:r>
          </a:p>
          <a:p>
            <a:pPr marL="514350" indent="-514350" eaLnBrk="1" hangingPunct="1">
              <a:buFont typeface="+mj-lt"/>
              <a:buAutoNum type="alphaLcParenR"/>
            </a:pPr>
            <a:r>
              <a:rPr lang="en-US" altLang="en-US" dirty="0">
                <a:ea typeface="ＭＳ Ｐゴシック" charset="-128"/>
              </a:rPr>
              <a:t>$90 million</a:t>
            </a:r>
          </a:p>
          <a:p>
            <a:pPr marL="514350" indent="-514350" eaLnBrk="1" hangingPunct="1">
              <a:buFont typeface="+mj-lt"/>
              <a:buAutoNum type="alphaLcParenR"/>
            </a:pPr>
            <a:r>
              <a:rPr lang="en-US" altLang="en-US" dirty="0">
                <a:ea typeface="ＭＳ Ｐゴシック" charset="-128"/>
              </a:rPr>
              <a:t>$120 million</a:t>
            </a:r>
          </a:p>
          <a:p>
            <a:pPr marL="514350" indent="-514350" eaLnBrk="1" hangingPunct="1">
              <a:buFont typeface="+mj-lt"/>
              <a:buAutoNum type="alphaLcParenR"/>
            </a:pPr>
            <a:r>
              <a:rPr lang="en-US" altLang="en-US" dirty="0">
                <a:ea typeface="ＭＳ Ｐゴシック" charset="-128"/>
              </a:rPr>
              <a:t>Other</a:t>
            </a:r>
          </a:p>
          <a:p>
            <a:pPr eaLnBrk="1" hangingPunct="1"/>
            <a:endParaRPr lang="en-US" altLang="en-US" dirty="0">
              <a:ea typeface="ＭＳ Ｐゴシック" charset="-128"/>
            </a:endParaRPr>
          </a:p>
        </p:txBody>
      </p:sp>
      <p:sp>
        <p:nvSpPr>
          <p:cNvPr id="2037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9D98736-1761-9846-B0D2-F5D26E229007}" type="slidenum">
              <a:rPr lang="en-US" altLang="en-US" sz="1200">
                <a:solidFill>
                  <a:srgbClr val="FFFFFF"/>
                </a:solidFill>
              </a:rPr>
              <a:pPr>
                <a:lnSpc>
                  <a:spcPct val="80000"/>
                </a:lnSpc>
              </a:pPr>
              <a:t>11</a:t>
            </a:fld>
            <a:endParaRPr lang="en-US" altLang="en-US" sz="1200">
              <a:solidFill>
                <a:srgbClr val="FFFFFF"/>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p:cNvSpPr>
            <a:spLocks noGrp="1" noChangeArrowheads="1"/>
          </p:cNvSpPr>
          <p:nvPr>
            <p:ph type="title"/>
          </p:nvPr>
        </p:nvSpPr>
        <p:spPr/>
        <p:txBody>
          <a:bodyPr>
            <a:noAutofit/>
          </a:bodyPr>
          <a:lstStyle/>
          <a:p>
            <a:pPr eaLnBrk="1" hangingPunct="1"/>
            <a:r>
              <a:rPr lang="en-US" altLang="en-US" dirty="0">
                <a:ea typeface="ＭＳ Ｐゴシック" charset="-128"/>
              </a:rPr>
              <a:t>Lesson 1: Don</a:t>
            </a:r>
            <a:r>
              <a:rPr lang="ja-JP" altLang="en-US">
                <a:ea typeface="ＭＳ Ｐゴシック" charset="-128"/>
              </a:rPr>
              <a:t>’</a:t>
            </a:r>
            <a:r>
              <a:rPr lang="en-US" altLang="ja-JP" dirty="0">
                <a:ea typeface="ＭＳ Ｐゴシック" charset="-128"/>
              </a:rPr>
              <a:t>t transfer your risk characteristics to the target firm</a:t>
            </a:r>
            <a:endParaRPr lang="en-US" altLang="en-US" dirty="0">
              <a:ea typeface="ＭＳ Ｐゴシック" charset="-128"/>
            </a:endParaRPr>
          </a:p>
        </p:txBody>
      </p:sp>
      <p:sp>
        <p:nvSpPr>
          <p:cNvPr id="205828" name="Rectangle 3"/>
          <p:cNvSpPr>
            <a:spLocks noGrp="1" noChangeArrowheads="1"/>
          </p:cNvSpPr>
          <p:nvPr>
            <p:ph sz="quarter" idx="1"/>
          </p:nvPr>
        </p:nvSpPr>
        <p:spPr/>
        <p:txBody>
          <a:bodyPr/>
          <a:lstStyle/>
          <a:p>
            <a:pPr eaLnBrk="1" hangingPunct="1"/>
            <a:r>
              <a:rPr lang="en-US" altLang="en-US" u="sng" dirty="0">
                <a:ea typeface="ＭＳ Ｐゴシック" charset="-128"/>
              </a:rPr>
              <a:t>Let’s start with a basic capital budgeting principle, which is often ignored:</a:t>
            </a:r>
            <a:r>
              <a:rPr lang="en-US" altLang="en-US" dirty="0">
                <a:ea typeface="ＭＳ Ｐゴシック" charset="-128"/>
              </a:rPr>
              <a:t> </a:t>
            </a:r>
            <a:r>
              <a:rPr lang="en-US" altLang="en-US" b="1" dirty="0">
                <a:ea typeface="ＭＳ Ｐゴシック" charset="-128"/>
              </a:rPr>
              <a:t>The discount rate used for an investment should reflect the risk of the investment and not the risk characteristics of the investor who raised the funds.</a:t>
            </a:r>
          </a:p>
          <a:p>
            <a:pPr lvl="1" eaLnBrk="1" hangingPunct="1"/>
            <a:r>
              <a:rPr lang="en-US" altLang="en-US" dirty="0">
                <a:ea typeface="ＭＳ Ｐゴシック" charset="-128"/>
              </a:rPr>
              <a:t>Risky businesses cannot become safe just because the buyer of these businesses is in a safe business.</a:t>
            </a:r>
          </a:p>
          <a:p>
            <a:pPr lvl="1" eaLnBrk="1" hangingPunct="1"/>
            <a:r>
              <a:rPr lang="en-US" altLang="en-US" dirty="0">
                <a:ea typeface="ＭＳ Ｐゴシック" charset="-128"/>
              </a:rPr>
              <a:t>The right cost of equity to use in valuation is the one that reflects the risk in equity in the target firm. </a:t>
            </a:r>
          </a:p>
        </p:txBody>
      </p:sp>
      <p:sp>
        <p:nvSpPr>
          <p:cNvPr id="2058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58B71F2-2C6D-9E47-BC8E-94FEF3B6817E}" type="slidenum">
              <a:rPr lang="en-US" altLang="en-US" sz="1200">
                <a:solidFill>
                  <a:srgbClr val="FFFFFF"/>
                </a:solidFill>
              </a:rPr>
              <a:pPr>
                <a:lnSpc>
                  <a:spcPct val="80000"/>
                </a:lnSpc>
              </a:pPr>
              <a:t>12</a:t>
            </a:fld>
            <a:endParaRPr lang="en-US" altLang="en-US" sz="1200">
              <a:solidFill>
                <a:srgbClr val="FFFFFF"/>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C0EC6-3DCA-E743-AD9D-2662F0567101}"/>
              </a:ext>
            </a:extLst>
          </p:cNvPr>
          <p:cNvSpPr>
            <a:spLocks noGrp="1"/>
          </p:cNvSpPr>
          <p:nvPr>
            <p:ph type="title"/>
          </p:nvPr>
        </p:nvSpPr>
        <p:spPr/>
        <p:txBody>
          <a:bodyPr/>
          <a:lstStyle/>
          <a:p>
            <a:r>
              <a:rPr lang="en-US" dirty="0"/>
              <a:t>If you fail this test..</a:t>
            </a:r>
          </a:p>
        </p:txBody>
      </p:sp>
      <p:sp>
        <p:nvSpPr>
          <p:cNvPr id="3" name="Content Placeholder 2">
            <a:extLst>
              <a:ext uri="{FF2B5EF4-FFF2-40B4-BE49-F238E27FC236}">
                <a16:creationId xmlns:a16="http://schemas.microsoft.com/office/drawing/2014/main" id="{D48B1A6C-4B39-C34D-8CD1-DF08041FC2DA}"/>
              </a:ext>
            </a:extLst>
          </p:cNvPr>
          <p:cNvSpPr>
            <a:spLocks noGrp="1"/>
          </p:cNvSpPr>
          <p:nvPr>
            <p:ph sz="quarter" idx="1"/>
          </p:nvPr>
        </p:nvSpPr>
        <p:spPr/>
        <p:txBody>
          <a:bodyPr>
            <a:normAutofit fontScale="92500" lnSpcReduction="10000"/>
          </a:bodyPr>
          <a:lstStyle/>
          <a:p>
            <a:r>
              <a:rPr lang="en-US" u="sng" dirty="0"/>
              <a:t>Risky firms will look cheap to you</a:t>
            </a:r>
            <a:r>
              <a:rPr lang="en-US" dirty="0"/>
              <a:t>: If you use your (acquirer’s) cost of equity and capital in valuing a target firm, you will find that risky firms look under valued.</a:t>
            </a:r>
          </a:p>
          <a:p>
            <a:r>
              <a:rPr lang="en-US" u="sng" dirty="0"/>
              <a:t>You will pay too much for these risky firms</a:t>
            </a:r>
            <a:r>
              <a:rPr lang="en-US" dirty="0"/>
              <a:t>: It follows then that you will pay a premium over what you should pay (even though it looks like a bargain relative to your assessed value.</a:t>
            </a:r>
          </a:p>
          <a:p>
            <a:r>
              <a:rPr lang="en-US" u="sng" dirty="0"/>
              <a:t>You will become a risky (and bad) firm</a:t>
            </a:r>
            <a:r>
              <a:rPr lang="en-US" dirty="0"/>
              <a:t>: Over time, you (the acquiring firm) will become not just a much riskier firm, but one that has been built up through over investing in risky projects.</a:t>
            </a:r>
          </a:p>
        </p:txBody>
      </p:sp>
      <p:sp>
        <p:nvSpPr>
          <p:cNvPr id="4" name="Footer Placeholder 3">
            <a:extLst>
              <a:ext uri="{FF2B5EF4-FFF2-40B4-BE49-F238E27FC236}">
                <a16:creationId xmlns:a16="http://schemas.microsoft.com/office/drawing/2014/main" id="{7048794A-A43C-E14E-BDA8-88C1033B8251}"/>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F36615D0-BF2D-0244-A58A-31CE85971C4D}"/>
              </a:ext>
            </a:extLst>
          </p:cNvPr>
          <p:cNvSpPr>
            <a:spLocks noGrp="1"/>
          </p:cNvSpPr>
          <p:nvPr>
            <p:ph type="sldNum" sz="quarter" idx="11"/>
          </p:nvPr>
        </p:nvSpPr>
        <p:spPr/>
        <p:txBody>
          <a:bodyPr>
            <a:normAutofit fontScale="77500" lnSpcReduction="20000"/>
          </a:bodyPr>
          <a:lstStyle/>
          <a:p>
            <a:fld id="{0DE291B0-1EC4-6B4F-8670-E80DDBF245C8}" type="slidenum">
              <a:rPr lang="en-US" altLang="en-US" smtClean="0"/>
              <a:pPr/>
              <a:t>13</a:t>
            </a:fld>
            <a:endParaRPr lang="en-US" altLang="en-US"/>
          </a:p>
        </p:txBody>
      </p:sp>
    </p:spTree>
    <p:extLst>
      <p:ext uri="{BB962C8B-B14F-4D97-AF65-F5344CB8AC3E}">
        <p14:creationId xmlns:p14="http://schemas.microsoft.com/office/powerpoint/2010/main" val="3736335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ChangeArrowheads="1"/>
          </p:cNvSpPr>
          <p:nvPr>
            <p:ph type="title"/>
          </p:nvPr>
        </p:nvSpPr>
        <p:spPr/>
        <p:txBody>
          <a:bodyPr/>
          <a:lstStyle/>
          <a:p>
            <a:pPr eaLnBrk="1" hangingPunct="1"/>
            <a:r>
              <a:rPr lang="en-US" altLang="en-US">
                <a:ea typeface="ＭＳ Ｐゴシック" charset="-128"/>
              </a:rPr>
              <a:t>Test 2: Cheap debt?</a:t>
            </a:r>
          </a:p>
        </p:txBody>
      </p:sp>
      <p:sp>
        <p:nvSpPr>
          <p:cNvPr id="207876" name="Rectangle 3"/>
          <p:cNvSpPr>
            <a:spLocks noGrp="1" noChangeArrowheads="1"/>
          </p:cNvSpPr>
          <p:nvPr>
            <p:ph sz="quarter" idx="1"/>
          </p:nvPr>
        </p:nvSpPr>
        <p:spPr/>
        <p:txBody>
          <a:bodyPr/>
          <a:lstStyle/>
          <a:p>
            <a:pPr eaLnBrk="1" hangingPunct="1"/>
            <a:r>
              <a:rPr lang="en-US" altLang="en-US" dirty="0">
                <a:ea typeface="ＭＳ Ｐゴシック" charset="-128"/>
              </a:rPr>
              <a:t>Assume as an acquirer that you have both excess debt capacity (because you have not chosen to borrow as much as you could have, given your assets) and access to cheap debt. </a:t>
            </a:r>
          </a:p>
          <a:p>
            <a:pPr eaLnBrk="1" hangingPunct="1"/>
            <a:r>
              <a:rPr lang="en-US" altLang="en-US" dirty="0">
                <a:ea typeface="ＭＳ Ｐゴシック" charset="-128"/>
              </a:rPr>
              <a:t>You plan to borrow money at 4% (in after-tax terms) and that you plan to fund half the acquisition with debt.  How much would you be willing to pay for the target firm?</a:t>
            </a:r>
          </a:p>
          <a:p>
            <a:pPr marL="0" indent="0" eaLnBrk="1" hangingPunct="1">
              <a:buNone/>
            </a:pPr>
            <a:endParaRPr lang="en-US" altLang="en-US" dirty="0">
              <a:ea typeface="ＭＳ Ｐゴシック" charset="-128"/>
            </a:endParaRPr>
          </a:p>
        </p:txBody>
      </p:sp>
      <p:sp>
        <p:nvSpPr>
          <p:cNvPr id="2078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069D37B-1A77-A043-AF79-E8F82483585F}" type="slidenum">
              <a:rPr lang="en-US" altLang="en-US" sz="1200">
                <a:solidFill>
                  <a:srgbClr val="FFFFFF"/>
                </a:solidFill>
              </a:rPr>
              <a:pPr>
                <a:lnSpc>
                  <a:spcPct val="80000"/>
                </a:lnSpc>
              </a:pPr>
              <a:t>14</a:t>
            </a:fld>
            <a:endParaRPr lang="en-US" altLang="en-US" sz="1200">
              <a:solidFill>
                <a:srgbClr val="FFFFFF"/>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ChangeArrowheads="1"/>
          </p:cNvSpPr>
          <p:nvPr>
            <p:ph type="title"/>
          </p:nvPr>
        </p:nvSpPr>
        <p:spPr>
          <a:xfrm>
            <a:off x="612775" y="228600"/>
            <a:ext cx="8378825" cy="914400"/>
          </a:xfrm>
        </p:spPr>
        <p:txBody>
          <a:bodyPr>
            <a:normAutofit fontScale="90000"/>
          </a:bodyPr>
          <a:lstStyle/>
          <a:p>
            <a:pPr eaLnBrk="1" hangingPunct="1"/>
            <a:r>
              <a:rPr lang="en-US" altLang="en-US" dirty="0">
                <a:ea typeface="ＭＳ Ｐゴシック" charset="-128"/>
              </a:rPr>
              <a:t>Lesson 2: Render unto the target firm owners that which is theirs, not a penny more..</a:t>
            </a:r>
          </a:p>
        </p:txBody>
      </p:sp>
      <p:sp>
        <p:nvSpPr>
          <p:cNvPr id="209924" name="Rectangle 3"/>
          <p:cNvSpPr>
            <a:spLocks noGrp="1" noChangeArrowheads="1"/>
          </p:cNvSpPr>
          <p:nvPr>
            <p:ph sz="quarter" idx="1"/>
          </p:nvPr>
        </p:nvSpPr>
        <p:spPr/>
        <p:txBody>
          <a:bodyPr/>
          <a:lstStyle/>
          <a:p>
            <a:pPr eaLnBrk="1" hangingPunct="1"/>
            <a:r>
              <a:rPr lang="en-US" altLang="en-US" dirty="0">
                <a:ea typeface="ＭＳ Ｐゴシック" charset="-128"/>
              </a:rPr>
              <a:t>As an acquiring firm, it is entirely possible that you can borrow much more than the target firm can on its own and at a much lower rate. </a:t>
            </a:r>
          </a:p>
          <a:p>
            <a:pPr eaLnBrk="1" hangingPunct="1"/>
            <a:r>
              <a:rPr lang="en-US" altLang="en-US" dirty="0">
                <a:ea typeface="ＭＳ Ｐゴシック" charset="-128"/>
              </a:rPr>
              <a:t>If you build these characteristics into the valuation of the target firm, you are essentially transferring wealth from your firm</a:t>
            </a:r>
            <a:r>
              <a:rPr lang="ja-JP" altLang="en-US">
                <a:ea typeface="ＭＳ Ｐゴシック" charset="-128"/>
              </a:rPr>
              <a:t>’</a:t>
            </a:r>
            <a:r>
              <a:rPr lang="en-US" altLang="ja-JP" dirty="0">
                <a:ea typeface="ＭＳ Ｐゴシック" charset="-128"/>
              </a:rPr>
              <a:t>s stockholder to the target firm</a:t>
            </a:r>
            <a:r>
              <a:rPr lang="ja-JP" altLang="en-US">
                <a:ea typeface="ＭＳ Ｐゴシック" charset="-128"/>
              </a:rPr>
              <a:t>’</a:t>
            </a:r>
            <a:r>
              <a:rPr lang="en-US" altLang="ja-JP" dirty="0">
                <a:ea typeface="ＭＳ Ｐゴシック" charset="-128"/>
              </a:rPr>
              <a:t>s stockholders.</a:t>
            </a:r>
          </a:p>
          <a:p>
            <a:pPr eaLnBrk="1" hangingPunct="1"/>
            <a:r>
              <a:rPr lang="en-US" altLang="en-US" dirty="0">
                <a:ea typeface="ＭＳ Ｐゴシック" charset="-128"/>
              </a:rPr>
              <a:t>When valuing a target firm, use a cost of capital that reflects the debt capacity and the cost of debt that would apply to the firm.</a:t>
            </a:r>
          </a:p>
        </p:txBody>
      </p:sp>
      <p:sp>
        <p:nvSpPr>
          <p:cNvPr id="2099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F6880DB-8B6A-7B4A-80B1-D1A66B01F492}" type="slidenum">
              <a:rPr lang="en-US" altLang="en-US" sz="1200">
                <a:solidFill>
                  <a:srgbClr val="FFFFFF"/>
                </a:solidFill>
              </a:rPr>
              <a:pPr>
                <a:lnSpc>
                  <a:spcPct val="80000"/>
                </a:lnSpc>
              </a:pPr>
              <a:t>15</a:t>
            </a:fld>
            <a:endParaRPr lang="en-US" altLang="en-US" sz="1200">
              <a:solidFill>
                <a:srgbClr val="FFFFFF"/>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0D6DB-72DC-1C43-8F99-47903F3DE0A6}"/>
              </a:ext>
            </a:extLst>
          </p:cNvPr>
          <p:cNvSpPr>
            <a:spLocks noGrp="1"/>
          </p:cNvSpPr>
          <p:nvPr>
            <p:ph type="title"/>
          </p:nvPr>
        </p:nvSpPr>
        <p:spPr/>
        <p:txBody>
          <a:bodyPr/>
          <a:lstStyle/>
          <a:p>
            <a:r>
              <a:rPr lang="en-US" dirty="0"/>
              <a:t>If you fail this test…</a:t>
            </a:r>
          </a:p>
        </p:txBody>
      </p:sp>
      <p:sp>
        <p:nvSpPr>
          <p:cNvPr id="3" name="Content Placeholder 2">
            <a:extLst>
              <a:ext uri="{FF2B5EF4-FFF2-40B4-BE49-F238E27FC236}">
                <a16:creationId xmlns:a16="http://schemas.microsoft.com/office/drawing/2014/main" id="{25FA8434-8199-EF42-A27F-913759C6BB9B}"/>
              </a:ext>
            </a:extLst>
          </p:cNvPr>
          <p:cNvSpPr>
            <a:spLocks noGrp="1"/>
          </p:cNvSpPr>
          <p:nvPr>
            <p:ph sz="quarter" idx="1"/>
          </p:nvPr>
        </p:nvSpPr>
        <p:spPr/>
        <p:txBody>
          <a:bodyPr>
            <a:normAutofit lnSpcReduction="10000"/>
          </a:bodyPr>
          <a:lstStyle/>
          <a:p>
            <a:r>
              <a:rPr lang="en-US" u="sng" dirty="0"/>
              <a:t>You will subsidize target firms</a:t>
            </a:r>
            <a:r>
              <a:rPr lang="en-US" dirty="0"/>
              <a:t>: If you use your (acquirer’s) cost of debt and debt capacity to compute a cost of capital to value a target firm, you will be subsidizing the target firm shareholders for something (your debt capacity + low cost of debt) that they had no role in creating. That is investing malpractice.</a:t>
            </a:r>
          </a:p>
          <a:p>
            <a:r>
              <a:rPr lang="en-US" u="sng" dirty="0"/>
              <a:t>The subsidy gets worse, if you are not adjusting your cost of debt for the higher debt </a:t>
            </a:r>
            <a:r>
              <a:rPr lang="en-US" dirty="0"/>
              <a:t>that you will have, post-acquisition, and the changed riskiness of the combined firm, after the deal.</a:t>
            </a:r>
          </a:p>
        </p:txBody>
      </p:sp>
      <p:sp>
        <p:nvSpPr>
          <p:cNvPr id="4" name="Footer Placeholder 3">
            <a:extLst>
              <a:ext uri="{FF2B5EF4-FFF2-40B4-BE49-F238E27FC236}">
                <a16:creationId xmlns:a16="http://schemas.microsoft.com/office/drawing/2014/main" id="{95ED3500-873E-B241-9116-9C7E46BB3CE2}"/>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F11FC7F0-C1BA-E54E-B3F6-A1CA99FE4C6F}"/>
              </a:ext>
            </a:extLst>
          </p:cNvPr>
          <p:cNvSpPr>
            <a:spLocks noGrp="1"/>
          </p:cNvSpPr>
          <p:nvPr>
            <p:ph type="sldNum" sz="quarter" idx="11"/>
          </p:nvPr>
        </p:nvSpPr>
        <p:spPr/>
        <p:txBody>
          <a:bodyPr>
            <a:normAutofit fontScale="77500" lnSpcReduction="20000"/>
          </a:bodyPr>
          <a:lstStyle/>
          <a:p>
            <a:fld id="{0DE291B0-1EC4-6B4F-8670-E80DDBF245C8}" type="slidenum">
              <a:rPr lang="en-US" altLang="en-US" smtClean="0"/>
              <a:pPr/>
              <a:t>16</a:t>
            </a:fld>
            <a:endParaRPr lang="en-US" altLang="en-US"/>
          </a:p>
        </p:txBody>
      </p:sp>
    </p:spTree>
    <p:extLst>
      <p:ext uri="{BB962C8B-B14F-4D97-AF65-F5344CB8AC3E}">
        <p14:creationId xmlns:p14="http://schemas.microsoft.com/office/powerpoint/2010/main" val="5110794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ChangeArrowheads="1"/>
          </p:cNvSpPr>
          <p:nvPr>
            <p:ph type="title"/>
          </p:nvPr>
        </p:nvSpPr>
        <p:spPr/>
        <p:txBody>
          <a:bodyPr/>
          <a:lstStyle/>
          <a:p>
            <a:pPr eaLnBrk="1" hangingPunct="1"/>
            <a:r>
              <a:rPr lang="en-US" altLang="en-US">
                <a:ea typeface="ＭＳ Ｐゴシック" charset="-128"/>
              </a:rPr>
              <a:t>Test 3: Control Premiums</a:t>
            </a:r>
          </a:p>
        </p:txBody>
      </p:sp>
      <p:sp>
        <p:nvSpPr>
          <p:cNvPr id="199682" name="Rectangle 3"/>
          <p:cNvSpPr>
            <a:spLocks noGrp="1" noChangeArrowheads="1"/>
          </p:cNvSpPr>
          <p:nvPr>
            <p:ph sz="quarter" idx="1"/>
          </p:nvPr>
        </p:nvSpPr>
        <p:spPr/>
        <p:txBody>
          <a:bodyPr>
            <a:normAutofit/>
          </a:bodyPr>
          <a:lstStyle/>
          <a:p>
            <a:pPr marL="320040" indent="-320040" eaLnBrk="1" fontAlgn="auto" hangingPunct="1">
              <a:spcAft>
                <a:spcPts val="0"/>
              </a:spcAft>
              <a:buFont typeface="Wingdings"/>
              <a:buChar char=""/>
              <a:defRPr/>
            </a:pPr>
            <a:r>
              <a:rPr lang="en-US" dirty="0">
                <a:ea typeface="+mn-ea"/>
                <a:cs typeface="+mn-cs"/>
              </a:rPr>
              <a:t>Assume that you are now told that it is conventional to pay a 20% premium for control in acquisitions.</a:t>
            </a:r>
          </a:p>
          <a:p>
            <a:pPr marL="320040" indent="-320040" eaLnBrk="1" fontAlgn="auto" hangingPunct="1">
              <a:spcAft>
                <a:spcPts val="0"/>
              </a:spcAft>
              <a:buFont typeface="Wingdings"/>
              <a:buChar char=""/>
              <a:defRPr/>
            </a:pPr>
            <a:r>
              <a:rPr lang="en-US" dirty="0">
                <a:ea typeface="+mn-ea"/>
                <a:cs typeface="+mn-cs"/>
              </a:rPr>
              <a:t>That premium is justified by pointing to historical studies that show that this is what acquirers pay for control, </a:t>
            </a:r>
            <a:r>
              <a:rPr lang="en-US" dirty="0"/>
              <a:t>i.e., pay roughly a 20% premium over the market price. </a:t>
            </a:r>
            <a:endParaRPr lang="en-US" dirty="0">
              <a:ea typeface="+mn-ea"/>
              <a:cs typeface="+mn-cs"/>
            </a:endParaRPr>
          </a:p>
          <a:p>
            <a:pPr marL="777875" lvl="1" indent="-457200" eaLnBrk="1" fontAlgn="auto" hangingPunct="1">
              <a:spcAft>
                <a:spcPts val="0"/>
              </a:spcAft>
              <a:buFont typeface="+mj-lt"/>
              <a:buAutoNum type="arabicPeriod"/>
              <a:defRPr/>
            </a:pPr>
            <a:r>
              <a:rPr lang="en-US" dirty="0">
                <a:ea typeface="+mn-ea"/>
                <a:cs typeface="+mn-cs"/>
              </a:rPr>
              <a:t>How much would you be willing to pay for the target firm?</a:t>
            </a:r>
          </a:p>
          <a:p>
            <a:pPr marL="777875" lvl="1" indent="-457200" eaLnBrk="1" fontAlgn="auto" hangingPunct="1">
              <a:spcAft>
                <a:spcPts val="0"/>
              </a:spcAft>
              <a:buFont typeface="+mj-lt"/>
              <a:buAutoNum type="arabicPeriod"/>
              <a:defRPr/>
            </a:pPr>
            <a:r>
              <a:rPr lang="en-US" dirty="0">
                <a:ea typeface="+mn-ea"/>
                <a:cs typeface="+mn-cs"/>
              </a:rPr>
              <a:t>Assuming that you are paying a control premium, how would you justify it?</a:t>
            </a:r>
          </a:p>
          <a:p>
            <a:pPr marL="0" indent="0" eaLnBrk="1" fontAlgn="auto" hangingPunct="1">
              <a:spcAft>
                <a:spcPts val="0"/>
              </a:spcAft>
              <a:buNone/>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sp>
        <p:nvSpPr>
          <p:cNvPr id="2119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502C71D-81F4-1544-A26F-0BCF114CE4F6}" type="slidenum">
              <a:rPr lang="en-US" altLang="en-US" sz="1200">
                <a:solidFill>
                  <a:srgbClr val="FFFFFF"/>
                </a:solidFill>
              </a:rPr>
              <a:pPr>
                <a:lnSpc>
                  <a:spcPct val="80000"/>
                </a:lnSpc>
              </a:pPr>
              <a:t>17</a:t>
            </a:fld>
            <a:endParaRPr lang="en-US" altLang="en-US" sz="1200">
              <a:solidFill>
                <a:srgbClr val="FFFFFF"/>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77BC2-F769-6146-B6BE-ACA30D760A4A}"/>
              </a:ext>
            </a:extLst>
          </p:cNvPr>
          <p:cNvSpPr>
            <a:spLocks noGrp="1"/>
          </p:cNvSpPr>
          <p:nvPr>
            <p:ph type="title"/>
          </p:nvPr>
        </p:nvSpPr>
        <p:spPr/>
        <p:txBody>
          <a:bodyPr/>
          <a:lstStyle/>
          <a:p>
            <a:r>
              <a:rPr lang="en-US" dirty="0"/>
              <a:t>The Shaky Origins of the 20% Control Premium!</a:t>
            </a:r>
          </a:p>
        </p:txBody>
      </p:sp>
      <p:sp>
        <p:nvSpPr>
          <p:cNvPr id="3" name="Content Placeholder 2">
            <a:extLst>
              <a:ext uri="{FF2B5EF4-FFF2-40B4-BE49-F238E27FC236}">
                <a16:creationId xmlns:a16="http://schemas.microsoft.com/office/drawing/2014/main" id="{84243F78-9691-E446-AFB6-B39E4BA20C41}"/>
              </a:ext>
            </a:extLst>
          </p:cNvPr>
          <p:cNvSpPr>
            <a:spLocks noGrp="1"/>
          </p:cNvSpPr>
          <p:nvPr>
            <p:ph sz="quarter" idx="1"/>
          </p:nvPr>
        </p:nvSpPr>
        <p:spPr/>
        <p:txBody>
          <a:bodyPr/>
          <a:lstStyle/>
          <a:p>
            <a:r>
              <a:rPr lang="en-US" u="sng" dirty="0"/>
              <a:t>Me-tooism is not  great rationale</a:t>
            </a:r>
            <a:r>
              <a:rPr lang="en-US" dirty="0"/>
              <a:t>: Just because everyone does it does not make it right.</a:t>
            </a:r>
          </a:p>
          <a:p>
            <a:r>
              <a:rPr lang="en-US" u="sng" dirty="0"/>
              <a:t>Price premium also covers other motives</a:t>
            </a:r>
            <a:r>
              <a:rPr lang="en-US" dirty="0"/>
              <a:t>: Even if this is the right premium, on average, it is a premium for everything in a merger, not just control.</a:t>
            </a:r>
          </a:p>
          <a:p>
            <a:r>
              <a:rPr lang="en-US" u="sng" dirty="0"/>
              <a:t>And if it is on a publicly traded firm, it is a pricing premium</a:t>
            </a:r>
            <a:r>
              <a:rPr lang="en-US" dirty="0"/>
              <a:t>: The premium is the premium over the market price, not intrinsic value.</a:t>
            </a:r>
          </a:p>
          <a:p>
            <a:pPr lvl="1"/>
            <a:endParaRPr lang="en-US" dirty="0"/>
          </a:p>
        </p:txBody>
      </p:sp>
      <p:sp>
        <p:nvSpPr>
          <p:cNvPr id="4" name="Footer Placeholder 3">
            <a:extLst>
              <a:ext uri="{FF2B5EF4-FFF2-40B4-BE49-F238E27FC236}">
                <a16:creationId xmlns:a16="http://schemas.microsoft.com/office/drawing/2014/main" id="{3B7EAA50-694B-5949-8A95-5C771916EBA6}"/>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71E7D17D-6E23-354A-9BC4-502020389368}"/>
              </a:ext>
            </a:extLst>
          </p:cNvPr>
          <p:cNvSpPr>
            <a:spLocks noGrp="1"/>
          </p:cNvSpPr>
          <p:nvPr>
            <p:ph type="sldNum" sz="quarter" idx="11"/>
          </p:nvPr>
        </p:nvSpPr>
        <p:spPr/>
        <p:txBody>
          <a:bodyPr>
            <a:normAutofit fontScale="77500" lnSpcReduction="20000"/>
          </a:bodyPr>
          <a:lstStyle/>
          <a:p>
            <a:fld id="{0DE291B0-1EC4-6B4F-8670-E80DDBF245C8}" type="slidenum">
              <a:rPr lang="en-US" altLang="en-US" smtClean="0"/>
              <a:pPr/>
              <a:t>18</a:t>
            </a:fld>
            <a:endParaRPr lang="en-US" altLang="en-US"/>
          </a:p>
        </p:txBody>
      </p:sp>
    </p:spTree>
    <p:extLst>
      <p:ext uri="{BB962C8B-B14F-4D97-AF65-F5344CB8AC3E}">
        <p14:creationId xmlns:p14="http://schemas.microsoft.com/office/powerpoint/2010/main" val="2375229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p:cNvSpPr>
            <a:spLocks noGrp="1" noChangeArrowheads="1"/>
          </p:cNvSpPr>
          <p:nvPr>
            <p:ph type="title"/>
          </p:nvPr>
        </p:nvSpPr>
        <p:spPr/>
        <p:txBody>
          <a:bodyPr/>
          <a:lstStyle/>
          <a:p>
            <a:pPr eaLnBrk="1" hangingPunct="1"/>
            <a:r>
              <a:rPr lang="en-US" altLang="en-US" dirty="0">
                <a:ea typeface="ＭＳ Ｐゴシック" charset="-128"/>
              </a:rPr>
              <a:t>The Expected Value of Control</a:t>
            </a:r>
          </a:p>
        </p:txBody>
      </p:sp>
      <p:sp>
        <p:nvSpPr>
          <p:cNvPr id="4" name="Content Placeholder 3">
            <a:extLst>
              <a:ext uri="{FF2B5EF4-FFF2-40B4-BE49-F238E27FC236}">
                <a16:creationId xmlns:a16="http://schemas.microsoft.com/office/drawing/2014/main" id="{BCE1550D-0724-D44B-990C-EC1BE225C007}"/>
              </a:ext>
            </a:extLst>
          </p:cNvPr>
          <p:cNvSpPr>
            <a:spLocks noGrp="1"/>
          </p:cNvSpPr>
          <p:nvPr>
            <p:ph sz="quarter" idx="1"/>
          </p:nvPr>
        </p:nvSpPr>
        <p:spPr/>
        <p:txBody>
          <a:bodyPr>
            <a:normAutofit fontScale="92500" lnSpcReduction="10000"/>
          </a:bodyPr>
          <a:lstStyle/>
          <a:p>
            <a:r>
              <a:rPr lang="en-US" altLang="en-US" dirty="0">
                <a:ea typeface="ＭＳ Ｐゴシック" panose="020B0600070205080204" pitchFamily="34" charset="-128"/>
              </a:rPr>
              <a:t>The value of the control premium that will be paid to acquire a block of equity will depend upon two factors -</a:t>
            </a:r>
          </a:p>
          <a:p>
            <a:pPr lvl="1"/>
            <a:r>
              <a:rPr lang="en-US" altLang="en-US" b="1" dirty="0">
                <a:ea typeface="ＭＳ Ｐゴシック" panose="020B0600070205080204" pitchFamily="34" charset="-128"/>
              </a:rPr>
              <a:t>Probability that control of firm will change</a:t>
            </a:r>
            <a:r>
              <a:rPr lang="en-US" altLang="en-US" dirty="0">
                <a:ea typeface="ＭＳ Ｐゴシック" panose="020B0600070205080204" pitchFamily="34" charset="-128"/>
              </a:rPr>
              <a:t>: This refers to the probability that incumbent management will be replaced. This can be either through acquisition or through existing stockholders exercising their muscle.</a:t>
            </a:r>
          </a:p>
          <a:p>
            <a:pPr lvl="1"/>
            <a:r>
              <a:rPr lang="en-US" altLang="en-US" b="1" dirty="0">
                <a:ea typeface="ＭＳ Ｐゴシック" panose="020B0600070205080204" pitchFamily="34" charset="-128"/>
              </a:rPr>
              <a:t>Value of Gaining Control of the Company: </a:t>
            </a:r>
            <a:r>
              <a:rPr lang="en-US" altLang="en-US" dirty="0">
                <a:ea typeface="ＭＳ Ｐゴシック" panose="020B0600070205080204" pitchFamily="34" charset="-128"/>
              </a:rPr>
              <a:t>The value of gaining control of a company arises from two sources - the increase in value that can be wrought by changes in the way the company is managed and run, and the side benefits and perquisites of being in control</a:t>
            </a:r>
          </a:p>
          <a:p>
            <a:pPr lvl="1">
              <a:buFontTx/>
              <a:buNone/>
            </a:pPr>
            <a:r>
              <a:rPr lang="en-US" altLang="en-US" u="sng" dirty="0">
                <a:ea typeface="ＭＳ Ｐゴシック" panose="020B0600070205080204" pitchFamily="34" charset="-128"/>
                <a:hlinkClick r:id="" action="ppaction://noaction"/>
              </a:rPr>
              <a:t>Value of Gaining Control = Present Value (Value of Company with change in control - Value of company without change in control)</a:t>
            </a:r>
            <a:endParaRPr lang="en-US" dirty="0"/>
          </a:p>
        </p:txBody>
      </p:sp>
      <p:sp>
        <p:nvSpPr>
          <p:cNvPr id="290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2990712-EF87-0140-B48C-CA20CD424CE9}" type="slidenum">
              <a:rPr lang="en-US" altLang="en-US" sz="1200">
                <a:solidFill>
                  <a:srgbClr val="FFFFFF"/>
                </a:solidFill>
              </a:rPr>
              <a:pPr>
                <a:lnSpc>
                  <a:spcPct val="80000"/>
                </a:lnSpc>
              </a:pPr>
              <a:t>19</a:t>
            </a:fld>
            <a:endParaRPr lang="en-US" altLang="en-US" sz="1200">
              <a:solidFill>
                <a:srgbClr val="FFFFFF"/>
              </a:solidFill>
            </a:endParaRPr>
          </a:p>
        </p:txBody>
      </p:sp>
    </p:spTree>
    <p:extLst>
      <p:ext uri="{BB962C8B-B14F-4D97-AF65-F5344CB8AC3E}">
        <p14:creationId xmlns:p14="http://schemas.microsoft.com/office/powerpoint/2010/main" val="10713572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ChangeArrowheads="1"/>
          </p:cNvSpPr>
          <p:nvPr>
            <p:ph type="title"/>
          </p:nvPr>
        </p:nvSpPr>
        <p:spPr/>
        <p:txBody>
          <a:bodyPr/>
          <a:lstStyle/>
          <a:p>
            <a:pPr eaLnBrk="1" hangingPunct="1"/>
            <a:r>
              <a:rPr lang="en-US" altLang="en-US" dirty="0">
                <a:ea typeface="ＭＳ Ｐゴシック" charset="-128"/>
              </a:rPr>
              <a:t>The Drivers of Value</a:t>
            </a:r>
          </a:p>
        </p:txBody>
      </p:sp>
      <p:sp>
        <p:nvSpPr>
          <p:cNvPr id="2682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D3BC4C5-FFB2-FF49-A3B3-6C8FF9677CBE}" type="slidenum">
              <a:rPr lang="en-US" altLang="en-US" sz="1200">
                <a:solidFill>
                  <a:srgbClr val="FFFFFF"/>
                </a:solidFill>
              </a:rPr>
              <a:pPr>
                <a:lnSpc>
                  <a:spcPct val="80000"/>
                </a:lnSpc>
              </a:pPr>
              <a:t>20</a:t>
            </a:fld>
            <a:endParaRPr lang="en-US" altLang="en-US" sz="1200">
              <a:solidFill>
                <a:srgbClr val="FFFFFF"/>
              </a:solidFill>
            </a:endParaRPr>
          </a:p>
        </p:txBody>
      </p:sp>
      <p:pic>
        <p:nvPicPr>
          <p:cNvPr id="9" name="Content Placeholder 2">
            <a:extLst>
              <a:ext uri="{FF2B5EF4-FFF2-40B4-BE49-F238E27FC236}">
                <a16:creationId xmlns:a16="http://schemas.microsoft.com/office/drawing/2014/main" id="{F609149E-FE78-C14D-B375-835AB1EBDFCC}"/>
              </a:ext>
            </a:extLst>
          </p:cNvPr>
          <p:cNvPicPr>
            <a:picLocks noGrp="1" noChangeAspect="1"/>
          </p:cNvPicPr>
          <p:nvPr>
            <p:ph sz="quarter" idx="1"/>
          </p:nvPr>
        </p:nvPicPr>
        <p:blipFill>
          <a:blip r:embed="rId3">
            <a:extLst>
              <a:ext uri="{28A0092B-C50C-407E-A947-70E740481C1C}">
                <a14:useLocalDpi xmlns:a14="http://schemas.microsoft.com/office/drawing/2010/main" val="0"/>
              </a:ext>
            </a:extLst>
          </a:blip>
          <a:srcRect t="-38481" b="-38481"/>
          <a:stretch>
            <a:fillRect/>
          </a:stretch>
        </p:blipFill>
        <p:spPr>
          <a:xfrm>
            <a:off x="699890" y="1546543"/>
            <a:ext cx="8066158" cy="4447706"/>
          </a:xfrm>
        </p:spPr>
      </p:pic>
    </p:spTree>
    <p:extLst>
      <p:ext uri="{BB962C8B-B14F-4D97-AF65-F5344CB8AC3E}">
        <p14:creationId xmlns:p14="http://schemas.microsoft.com/office/powerpoint/2010/main" val="7282951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ChangeArrowheads="1"/>
          </p:cNvSpPr>
          <p:nvPr>
            <p:ph type="title"/>
          </p:nvPr>
        </p:nvSpPr>
        <p:spPr/>
        <p:txBody>
          <a:bodyPr>
            <a:normAutofit/>
          </a:bodyPr>
          <a:lstStyle/>
          <a:p>
            <a:pPr eaLnBrk="1" fontAlgn="auto" hangingPunct="1">
              <a:spcAft>
                <a:spcPts val="0"/>
              </a:spcAft>
              <a:defRPr/>
            </a:pPr>
            <a:r>
              <a:rPr lang="en-US" dirty="0">
                <a:ea typeface="+mj-ea"/>
                <a:cs typeface="+mj-cs"/>
              </a:rPr>
              <a:t>Value Enhancement 101</a:t>
            </a:r>
          </a:p>
        </p:txBody>
      </p:sp>
      <p:sp>
        <p:nvSpPr>
          <p:cNvPr id="2703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575761A-04F1-954A-A476-AA6DB08047ED}" type="slidenum">
              <a:rPr lang="en-US" altLang="en-US" sz="1200">
                <a:solidFill>
                  <a:srgbClr val="FFFFFF"/>
                </a:solidFill>
              </a:rPr>
              <a:pPr>
                <a:lnSpc>
                  <a:spcPct val="80000"/>
                </a:lnSpc>
              </a:pPr>
              <a:t>21</a:t>
            </a:fld>
            <a:endParaRPr lang="en-US" altLang="en-US" sz="1200">
              <a:solidFill>
                <a:srgbClr val="FFFFFF"/>
              </a:solidFill>
            </a:endParaRPr>
          </a:p>
        </p:txBody>
      </p:sp>
      <p:pic>
        <p:nvPicPr>
          <p:cNvPr id="5" name="Content Placeholder 4">
            <a:extLst>
              <a:ext uri="{FF2B5EF4-FFF2-40B4-BE49-F238E27FC236}">
                <a16:creationId xmlns:a16="http://schemas.microsoft.com/office/drawing/2014/main" id="{D9456205-A48E-F24B-B923-956EF322F56E}"/>
              </a:ext>
            </a:extLst>
          </p:cNvPr>
          <p:cNvPicPr>
            <a:picLocks noGrp="1" noChangeAspect="1"/>
          </p:cNvPicPr>
          <p:nvPr>
            <p:ph sz="quarter" idx="1"/>
          </p:nvPr>
        </p:nvPicPr>
        <p:blipFill>
          <a:blip r:embed="rId3"/>
          <a:stretch>
            <a:fillRect/>
          </a:stretch>
        </p:blipFill>
        <p:spPr>
          <a:xfrm>
            <a:off x="612775" y="1782426"/>
            <a:ext cx="8153400" cy="4131347"/>
          </a:xfrm>
          <a:prstGeom prst="rect">
            <a:avLst/>
          </a:prstGeom>
        </p:spPr>
      </p:pic>
    </p:spTree>
    <p:extLst>
      <p:ext uri="{BB962C8B-B14F-4D97-AF65-F5344CB8AC3E}">
        <p14:creationId xmlns:p14="http://schemas.microsoft.com/office/powerpoint/2010/main" val="10538960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3C244-81DA-4C45-B72A-DFA6EB4FB315}"/>
              </a:ext>
            </a:extLst>
          </p:cNvPr>
          <p:cNvSpPr>
            <a:spLocks noGrp="1"/>
          </p:cNvSpPr>
          <p:nvPr>
            <p:ph type="title"/>
          </p:nvPr>
        </p:nvSpPr>
        <p:spPr/>
        <p:txBody>
          <a:bodyPr/>
          <a:lstStyle/>
          <a:p>
            <a:r>
              <a:rPr lang="en-US" dirty="0"/>
              <a:t>Myth 1: Higher growth = Higher Value</a:t>
            </a:r>
          </a:p>
        </p:txBody>
      </p:sp>
      <p:sp>
        <p:nvSpPr>
          <p:cNvPr id="4" name="Footer Placeholder 3">
            <a:extLst>
              <a:ext uri="{FF2B5EF4-FFF2-40B4-BE49-F238E27FC236}">
                <a16:creationId xmlns:a16="http://schemas.microsoft.com/office/drawing/2014/main" id="{A3B21980-AABE-2849-824A-A666602C7086}"/>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8FEC360A-E1E9-C747-9996-E9783ACC279A}"/>
              </a:ext>
            </a:extLst>
          </p:cNvPr>
          <p:cNvSpPr>
            <a:spLocks noGrp="1"/>
          </p:cNvSpPr>
          <p:nvPr>
            <p:ph type="sldNum" sz="quarter" idx="11"/>
          </p:nvPr>
        </p:nvSpPr>
        <p:spPr/>
        <p:txBody>
          <a:bodyPr>
            <a:normAutofit fontScale="77500" lnSpcReduction="20000"/>
          </a:bodyPr>
          <a:lstStyle/>
          <a:p>
            <a:fld id="{0DE291B0-1EC4-6B4F-8670-E80DDBF245C8}" type="slidenum">
              <a:rPr lang="en-US" altLang="en-US" smtClean="0"/>
              <a:pPr/>
              <a:t>22</a:t>
            </a:fld>
            <a:endParaRPr lang="en-US" altLang="en-US"/>
          </a:p>
        </p:txBody>
      </p:sp>
      <p:pic>
        <p:nvPicPr>
          <p:cNvPr id="8" name="Content Placeholder 7">
            <a:extLst>
              <a:ext uri="{FF2B5EF4-FFF2-40B4-BE49-F238E27FC236}">
                <a16:creationId xmlns:a16="http://schemas.microsoft.com/office/drawing/2014/main" id="{C122E65D-3B9F-504C-9323-1481C9488578}"/>
              </a:ext>
            </a:extLst>
          </p:cNvPr>
          <p:cNvPicPr>
            <a:picLocks noGrp="1" noChangeAspect="1"/>
          </p:cNvPicPr>
          <p:nvPr>
            <p:ph sz="quarter" idx="1"/>
          </p:nvPr>
        </p:nvPicPr>
        <p:blipFill>
          <a:blip r:embed="rId2"/>
          <a:stretch>
            <a:fillRect/>
          </a:stretch>
        </p:blipFill>
        <p:spPr>
          <a:xfrm>
            <a:off x="1596500" y="1600200"/>
            <a:ext cx="6185950" cy="4495800"/>
          </a:xfrm>
          <a:prstGeom prst="rect">
            <a:avLst/>
          </a:prstGeom>
        </p:spPr>
      </p:pic>
    </p:spTree>
    <p:extLst>
      <p:ext uri="{BB962C8B-B14F-4D97-AF65-F5344CB8AC3E}">
        <p14:creationId xmlns:p14="http://schemas.microsoft.com/office/powerpoint/2010/main" val="39767724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p:cNvSpPr>
            <a:spLocks noGrp="1" noChangeArrowheads="1"/>
          </p:cNvSpPr>
          <p:nvPr>
            <p:ph type="title"/>
          </p:nvPr>
        </p:nvSpPr>
        <p:spPr/>
        <p:txBody>
          <a:bodyPr/>
          <a:lstStyle/>
          <a:p>
            <a:pPr eaLnBrk="1" hangingPunct="1"/>
            <a:r>
              <a:rPr lang="en-US" altLang="en-US" dirty="0">
                <a:ea typeface="ＭＳ Ｐゴシック" charset="-128"/>
              </a:rPr>
              <a:t>Myth 2: Borrowing money always lowers your cost of capital</a:t>
            </a:r>
          </a:p>
        </p:txBody>
      </p:sp>
      <p:pic>
        <p:nvPicPr>
          <p:cNvPr id="6" name="Content Placeholder 5">
            <a:extLst>
              <a:ext uri="{FF2B5EF4-FFF2-40B4-BE49-F238E27FC236}">
                <a16:creationId xmlns:a16="http://schemas.microsoft.com/office/drawing/2014/main" id="{AEE04E45-D80C-2746-A103-3461B36C9891}"/>
              </a:ext>
            </a:extLst>
          </p:cNvPr>
          <p:cNvPicPr>
            <a:picLocks noGrp="1" noChangeAspect="1"/>
          </p:cNvPicPr>
          <p:nvPr>
            <p:ph sz="quarter" idx="1"/>
          </p:nvPr>
        </p:nvPicPr>
        <p:blipFill>
          <a:blip r:embed="rId3"/>
          <a:stretch>
            <a:fillRect/>
          </a:stretch>
        </p:blipFill>
        <p:spPr>
          <a:xfrm>
            <a:off x="739361" y="1564844"/>
            <a:ext cx="7899974" cy="4683556"/>
          </a:xfrm>
          <a:prstGeom prst="rect">
            <a:avLst/>
          </a:prstGeom>
        </p:spPr>
      </p:pic>
      <p:sp>
        <p:nvSpPr>
          <p:cNvPr id="2785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300CF27-5369-3147-BEE1-12A7E84FE1A8}" type="slidenum">
              <a:rPr lang="en-US" altLang="en-US" sz="1200">
                <a:solidFill>
                  <a:srgbClr val="FFFFFF"/>
                </a:solidFill>
              </a:rPr>
              <a:pPr>
                <a:lnSpc>
                  <a:spcPct val="80000"/>
                </a:lnSpc>
              </a:pPr>
              <a:t>23</a:t>
            </a:fld>
            <a:endParaRPr lang="en-US" altLang="en-US" sz="1200">
              <a:solidFill>
                <a:srgbClr val="FFFFFF"/>
              </a:solidFill>
            </a:endParaRPr>
          </a:p>
        </p:txBody>
      </p:sp>
    </p:spTree>
    <p:extLst>
      <p:ext uri="{BB962C8B-B14F-4D97-AF65-F5344CB8AC3E}">
        <p14:creationId xmlns:p14="http://schemas.microsoft.com/office/powerpoint/2010/main" val="13807605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2A4F8-4E3D-864C-B638-F9E0445F0D94}"/>
              </a:ext>
            </a:extLst>
          </p:cNvPr>
          <p:cNvSpPr>
            <a:spLocks noGrp="1"/>
          </p:cNvSpPr>
          <p:nvPr>
            <p:ph type="title"/>
          </p:nvPr>
        </p:nvSpPr>
        <p:spPr/>
        <p:txBody>
          <a:bodyPr/>
          <a:lstStyle/>
          <a:p>
            <a:r>
              <a:rPr lang="en-US" dirty="0"/>
              <a:t>Myth 3: The cheapest debt is the most value enhancing…</a:t>
            </a:r>
          </a:p>
        </p:txBody>
      </p:sp>
      <p:graphicFrame>
        <p:nvGraphicFramePr>
          <p:cNvPr id="6" name="Content Placeholder 5">
            <a:extLst>
              <a:ext uri="{FF2B5EF4-FFF2-40B4-BE49-F238E27FC236}">
                <a16:creationId xmlns:a16="http://schemas.microsoft.com/office/drawing/2014/main" id="{CC743420-A48A-1642-949D-F1E67E945531}"/>
              </a:ext>
            </a:extLst>
          </p:cNvPr>
          <p:cNvGraphicFramePr>
            <a:graphicFrameLocks noGrp="1"/>
          </p:cNvGraphicFramePr>
          <p:nvPr>
            <p:ph sz="quarter" idx="1"/>
            <p:extLst>
              <p:ext uri="{D42A27DB-BD31-4B8C-83A1-F6EECF244321}">
                <p14:modId xmlns:p14="http://schemas.microsoft.com/office/powerpoint/2010/main" val="300319419"/>
              </p:ext>
            </p:extLst>
          </p:nvPr>
        </p:nvGraphicFramePr>
        <p:xfrm>
          <a:off x="612775" y="1752600"/>
          <a:ext cx="8153400" cy="4267200"/>
        </p:xfrm>
        <a:graphic>
          <a:graphicData uri="http://schemas.openxmlformats.org/drawingml/2006/table">
            <a:tbl>
              <a:tblPr firstRow="1" firstCol="1" bandRow="1">
                <a:tableStyleId>{5C22544A-7EE6-4342-B048-85BDC9FD1C3A}</a:tableStyleId>
              </a:tblPr>
              <a:tblGrid>
                <a:gridCol w="1978025">
                  <a:extLst>
                    <a:ext uri="{9D8B030D-6E8A-4147-A177-3AD203B41FA5}">
                      <a16:colId xmlns:a16="http://schemas.microsoft.com/office/drawing/2014/main" val="830160805"/>
                    </a:ext>
                  </a:extLst>
                </a:gridCol>
                <a:gridCol w="6175375">
                  <a:extLst>
                    <a:ext uri="{9D8B030D-6E8A-4147-A177-3AD203B41FA5}">
                      <a16:colId xmlns:a16="http://schemas.microsoft.com/office/drawing/2014/main" val="2522034626"/>
                    </a:ext>
                  </a:extLst>
                </a:gridCol>
              </a:tblGrid>
              <a:tr h="355600">
                <a:tc>
                  <a:txBody>
                    <a:bodyPr/>
                    <a:lstStyle/>
                    <a:p>
                      <a:pPr marL="0" marR="0" algn="ctr">
                        <a:spcBef>
                          <a:spcPts val="0"/>
                        </a:spcBef>
                        <a:spcAft>
                          <a:spcPts val="0"/>
                        </a:spcAft>
                      </a:pPr>
                      <a:r>
                        <a:rPr lang="en-US" sz="1800" dirty="0">
                          <a:effectLst/>
                        </a:rPr>
                        <a:t>Projects/assets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a:effectLst/>
                        </a:rPr>
                        <a:t>Debt Design</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67865571"/>
                  </a:ext>
                </a:extLst>
              </a:tr>
              <a:tr h="711200">
                <a:tc>
                  <a:txBody>
                    <a:bodyPr/>
                    <a:lstStyle/>
                    <a:p>
                      <a:pPr marL="0" marR="0">
                        <a:spcBef>
                          <a:spcPts val="0"/>
                        </a:spcBef>
                        <a:spcAft>
                          <a:spcPts val="0"/>
                        </a:spcAft>
                      </a:pPr>
                      <a:r>
                        <a:rPr lang="en-US" sz="1800" dirty="0">
                          <a:effectLst/>
                        </a:rPr>
                        <a:t>Duration of projects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800">
                          <a:effectLst/>
                        </a:rPr>
                        <a:t>If projects are long term (short term), debt should be </a:t>
                      </a:r>
                      <a:r>
                        <a:rPr lang="en-US" sz="1800" u="sng">
                          <a:effectLst/>
                        </a:rPr>
                        <a:t>long term</a:t>
                      </a:r>
                      <a:r>
                        <a:rPr lang="en-US" sz="1800">
                          <a:effectLst/>
                        </a:rPr>
                        <a:t> (short term) as well.</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42048661"/>
                  </a:ext>
                </a:extLst>
              </a:tr>
              <a:tr h="1066800">
                <a:tc>
                  <a:txBody>
                    <a:bodyPr/>
                    <a:lstStyle/>
                    <a:p>
                      <a:pPr marL="0" marR="0">
                        <a:spcBef>
                          <a:spcPts val="0"/>
                        </a:spcBef>
                        <a:spcAft>
                          <a:spcPts val="0"/>
                        </a:spcAft>
                      </a:pPr>
                      <a:r>
                        <a:rPr lang="en-US" sz="1800" dirty="0">
                          <a:effectLst/>
                        </a:rPr>
                        <a:t>Cash flow profile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800">
                          <a:effectLst/>
                        </a:rPr>
                        <a:t>If cash flows are even over time, </a:t>
                      </a:r>
                      <a:r>
                        <a:rPr lang="en-US" sz="1800" u="sng">
                          <a:effectLst/>
                        </a:rPr>
                        <a:t>straight debt</a:t>
                      </a:r>
                      <a:r>
                        <a:rPr lang="en-US" sz="1800">
                          <a:effectLst/>
                        </a:rPr>
                        <a:t> is better. If cash flows are low in early years, but expected to grow over time, </a:t>
                      </a:r>
                      <a:r>
                        <a:rPr lang="en-US" sz="1800" u="sng">
                          <a:effectLst/>
                        </a:rPr>
                        <a:t>convertible debt</a:t>
                      </a:r>
                      <a:r>
                        <a:rPr lang="en-US" sz="1800">
                          <a:effectLst/>
                        </a:rPr>
                        <a:t> fits.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53195527"/>
                  </a:ext>
                </a:extLst>
              </a:tr>
              <a:tr h="711200">
                <a:tc>
                  <a:txBody>
                    <a:bodyPr/>
                    <a:lstStyle/>
                    <a:p>
                      <a:pPr marL="0" marR="0">
                        <a:spcBef>
                          <a:spcPts val="0"/>
                        </a:spcBef>
                        <a:spcAft>
                          <a:spcPts val="0"/>
                        </a:spcAft>
                      </a:pPr>
                      <a:r>
                        <a:rPr lang="en-US" sz="1800" dirty="0">
                          <a:effectLst/>
                        </a:rPr>
                        <a:t>Currency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800" u="sng">
                          <a:effectLst/>
                        </a:rPr>
                        <a:t>Currency mix</a:t>
                      </a:r>
                      <a:r>
                        <a:rPr lang="en-US" sz="1800">
                          <a:effectLst/>
                        </a:rPr>
                        <a:t> of debt should be reflective of currency mix of cashflows (especially inflows).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32130581"/>
                  </a:ext>
                </a:extLst>
              </a:tr>
              <a:tr h="1422400">
                <a:tc>
                  <a:txBody>
                    <a:bodyPr/>
                    <a:lstStyle/>
                    <a:p>
                      <a:pPr marL="0" marR="0">
                        <a:spcBef>
                          <a:spcPts val="0"/>
                        </a:spcBef>
                        <a:spcAft>
                          <a:spcPts val="0"/>
                        </a:spcAft>
                      </a:pPr>
                      <a:r>
                        <a:rPr lang="en-US" sz="1800">
                          <a:effectLst/>
                        </a:rPr>
                        <a:t>Pricing power</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800" dirty="0">
                          <a:effectLst/>
                        </a:rPr>
                        <a:t>With pricing power, as inflation rises, cash flows will rise as well and </a:t>
                      </a:r>
                      <a:r>
                        <a:rPr lang="en-US" sz="1800" u="sng" dirty="0">
                          <a:effectLst/>
                        </a:rPr>
                        <a:t>floating rate debt</a:t>
                      </a:r>
                      <a:r>
                        <a:rPr lang="en-US" sz="1800" dirty="0">
                          <a:effectLst/>
                        </a:rPr>
                        <a:t> makes sense. Without pricing power, as inflation rises, profits can be squeezed, cash flows can drop and </a:t>
                      </a:r>
                      <a:r>
                        <a:rPr lang="en-US" sz="1800" u="sng" dirty="0">
                          <a:effectLst/>
                        </a:rPr>
                        <a:t>fixed rate debt</a:t>
                      </a:r>
                      <a:r>
                        <a:rPr lang="en-US" sz="1800" dirty="0">
                          <a:effectLst/>
                        </a:rPr>
                        <a:t> is a better fit.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41366743"/>
                  </a:ext>
                </a:extLst>
              </a:tr>
            </a:tbl>
          </a:graphicData>
        </a:graphic>
      </p:graphicFrame>
      <p:sp>
        <p:nvSpPr>
          <p:cNvPr id="4" name="Footer Placeholder 3">
            <a:extLst>
              <a:ext uri="{FF2B5EF4-FFF2-40B4-BE49-F238E27FC236}">
                <a16:creationId xmlns:a16="http://schemas.microsoft.com/office/drawing/2014/main" id="{D6210433-C839-124F-8BEB-6879A8FC585A}"/>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52B770C4-6B94-484F-A4DD-F13FD44B0700}"/>
              </a:ext>
            </a:extLst>
          </p:cNvPr>
          <p:cNvSpPr>
            <a:spLocks noGrp="1"/>
          </p:cNvSpPr>
          <p:nvPr>
            <p:ph type="sldNum" sz="quarter" idx="11"/>
          </p:nvPr>
        </p:nvSpPr>
        <p:spPr/>
        <p:txBody>
          <a:bodyPr>
            <a:normAutofit fontScale="77500" lnSpcReduction="20000"/>
          </a:bodyPr>
          <a:lstStyle/>
          <a:p>
            <a:fld id="{0DE291B0-1EC4-6B4F-8670-E80DDBF245C8}" type="slidenum">
              <a:rPr lang="en-US" altLang="en-US" smtClean="0"/>
              <a:pPr/>
              <a:t>24</a:t>
            </a:fld>
            <a:endParaRPr lang="en-US" altLang="en-US"/>
          </a:p>
        </p:txBody>
      </p:sp>
    </p:spTree>
    <p:extLst>
      <p:ext uri="{BB962C8B-B14F-4D97-AF65-F5344CB8AC3E}">
        <p14:creationId xmlns:p14="http://schemas.microsoft.com/office/powerpoint/2010/main" val="592038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2"/>
          <p:cNvSpPr>
            <a:spLocks noGrp="1" noChangeArrowheads="1"/>
          </p:cNvSpPr>
          <p:nvPr>
            <p:ph type="title"/>
          </p:nvPr>
        </p:nvSpPr>
        <p:spPr/>
        <p:txBody>
          <a:bodyPr/>
          <a:lstStyle/>
          <a:p>
            <a:pPr eaLnBrk="1" hangingPunct="1"/>
            <a:r>
              <a:rPr lang="en-US" altLang="en-US" dirty="0">
                <a:ea typeface="ＭＳ Ｐゴシック" charset="-128"/>
              </a:rPr>
              <a:t>Lesson 3: Control is not worth 20%.. It could be worth nothing or 100%</a:t>
            </a:r>
          </a:p>
        </p:txBody>
      </p:sp>
      <p:sp>
        <p:nvSpPr>
          <p:cNvPr id="201730" name="Rectangle 3"/>
          <p:cNvSpPr>
            <a:spLocks noGrp="1" noChangeArrowheads="1"/>
          </p:cNvSpPr>
          <p:nvPr>
            <p:ph sz="quarter" idx="1"/>
          </p:nvPr>
        </p:nvSpPr>
        <p:spPr/>
        <p:txBody>
          <a:bodyPr>
            <a:normAutofit fontScale="92500" lnSpcReduction="10000"/>
          </a:bodyPr>
          <a:lstStyle/>
          <a:p>
            <a:pPr eaLnBrk="1" hangingPunct="1">
              <a:lnSpc>
                <a:spcPct val="90000"/>
              </a:lnSpc>
            </a:pPr>
            <a:r>
              <a:rPr lang="en-US" altLang="en-US" u="sng" dirty="0">
                <a:ea typeface="ＭＳ Ｐゴシック" charset="-128"/>
              </a:rPr>
              <a:t>The value of control is target-specific</a:t>
            </a:r>
            <a:r>
              <a:rPr lang="en-US" altLang="en-US" dirty="0">
                <a:ea typeface="ＭＳ Ｐゴシック" charset="-128"/>
              </a:rPr>
              <a:t>: The value of control will depend upon how well or badly managed the target firm is, and how easily the mismanagement can be fixed by a new management (presumably you).</a:t>
            </a:r>
          </a:p>
          <a:p>
            <a:pPr eaLnBrk="1" hangingPunct="1">
              <a:lnSpc>
                <a:spcPct val="90000"/>
              </a:lnSpc>
            </a:pPr>
            <a:r>
              <a:rPr lang="en-US" altLang="en-US" u="sng" dirty="0">
                <a:ea typeface="ＭＳ Ｐゴシック" charset="-128"/>
              </a:rPr>
              <a:t>Without a plan, that value will not delivered</a:t>
            </a:r>
            <a:r>
              <a:rPr lang="en-US" altLang="en-US" dirty="0">
                <a:ea typeface="ＭＳ Ｐゴシック" charset="-128"/>
              </a:rPr>
              <a:t>: Control does not happen by accident. To enhance value, you need to know what (in the target firm) needs changing and what should be left alone and.</a:t>
            </a:r>
          </a:p>
          <a:p>
            <a:pPr eaLnBrk="1" hangingPunct="1">
              <a:lnSpc>
                <a:spcPct val="90000"/>
              </a:lnSpc>
            </a:pPr>
            <a:r>
              <a:rPr lang="en-US" altLang="en-US" u="sng" dirty="0">
                <a:ea typeface="ＭＳ Ｐゴシック" charset="-128"/>
              </a:rPr>
              <a:t>And if you pay it all as a premium, why bother?</a:t>
            </a:r>
            <a:r>
              <a:rPr lang="en-US" altLang="en-US" dirty="0">
                <a:ea typeface="ＭＳ Ｐゴシック" charset="-128"/>
              </a:rPr>
              <a:t> If you pay the entire value of control as a premium, you are putting in the hard work and target shareholders are reaping the benefits.</a:t>
            </a:r>
          </a:p>
        </p:txBody>
      </p:sp>
      <p:sp>
        <p:nvSpPr>
          <p:cNvPr id="2140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785DA89-1EC2-5D45-8790-9C96088DDF72}" type="slidenum">
              <a:rPr lang="en-US" altLang="en-US" sz="1200">
                <a:solidFill>
                  <a:srgbClr val="FFFFFF"/>
                </a:solidFill>
              </a:rPr>
              <a:pPr>
                <a:lnSpc>
                  <a:spcPct val="80000"/>
                </a:lnSpc>
              </a:pPr>
              <a:t>25</a:t>
            </a:fld>
            <a:endParaRPr lang="en-US" altLang="en-US" sz="1200">
              <a:solidFill>
                <a:srgbClr val="FFFFFF"/>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804A3-8785-5E49-8765-F3E0688D7865}"/>
              </a:ext>
            </a:extLst>
          </p:cNvPr>
          <p:cNvSpPr>
            <a:spLocks noGrp="1"/>
          </p:cNvSpPr>
          <p:nvPr>
            <p:ph type="title"/>
          </p:nvPr>
        </p:nvSpPr>
        <p:spPr/>
        <p:txBody>
          <a:bodyPr/>
          <a:lstStyle/>
          <a:p>
            <a:r>
              <a:rPr lang="en-US" dirty="0"/>
              <a:t>If you fail this test</a:t>
            </a:r>
          </a:p>
        </p:txBody>
      </p:sp>
      <p:sp>
        <p:nvSpPr>
          <p:cNvPr id="3" name="Content Placeholder 2">
            <a:extLst>
              <a:ext uri="{FF2B5EF4-FFF2-40B4-BE49-F238E27FC236}">
                <a16:creationId xmlns:a16="http://schemas.microsoft.com/office/drawing/2014/main" id="{38E969FC-F139-064C-8026-BF3EFBB5EB13}"/>
              </a:ext>
            </a:extLst>
          </p:cNvPr>
          <p:cNvSpPr>
            <a:spLocks noGrp="1"/>
          </p:cNvSpPr>
          <p:nvPr>
            <p:ph sz="quarter" idx="1"/>
          </p:nvPr>
        </p:nvSpPr>
        <p:spPr/>
        <p:txBody>
          <a:bodyPr>
            <a:normAutofit lnSpcReduction="10000"/>
          </a:bodyPr>
          <a:lstStyle/>
          <a:p>
            <a:r>
              <a:rPr lang="en-US" u="sng" dirty="0"/>
              <a:t>Pointless Premiums</a:t>
            </a:r>
            <a:r>
              <a:rPr lang="en-US" dirty="0"/>
              <a:t>: If control is always worth 20%, you will find a way to pay a premium for any company, even if you have no good reason for doing acquisitions.</a:t>
            </a:r>
          </a:p>
          <a:p>
            <a:r>
              <a:rPr lang="en-US" u="sng" dirty="0"/>
              <a:t>Control ≠ Change</a:t>
            </a:r>
            <a:r>
              <a:rPr lang="en-US" dirty="0"/>
              <a:t>: If you do not do your homework on what you plan to change after you acquire a firm you will either change nothing or use cookbook solutions (borrow money &amp; buy back stock).</a:t>
            </a:r>
          </a:p>
          <a:p>
            <a:r>
              <a:rPr lang="en-US" u="sng" dirty="0"/>
              <a:t>Leave all value on table</a:t>
            </a:r>
            <a:r>
              <a:rPr lang="en-US" dirty="0"/>
              <a:t>: If you do not value control explicitly, you will leave it all on the table or even pay more than it is worth to target shareholders.</a:t>
            </a:r>
          </a:p>
          <a:p>
            <a:endParaRPr lang="en-US" dirty="0"/>
          </a:p>
          <a:p>
            <a:endParaRPr lang="en-US" dirty="0"/>
          </a:p>
          <a:p>
            <a:endParaRPr lang="en-US" dirty="0"/>
          </a:p>
        </p:txBody>
      </p:sp>
      <p:sp>
        <p:nvSpPr>
          <p:cNvPr id="4" name="Footer Placeholder 3">
            <a:extLst>
              <a:ext uri="{FF2B5EF4-FFF2-40B4-BE49-F238E27FC236}">
                <a16:creationId xmlns:a16="http://schemas.microsoft.com/office/drawing/2014/main" id="{8E3A666F-414F-6141-BE73-1AF6581ACC58}"/>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0314918F-1AFB-B149-B095-AC6A8FAF36C3}"/>
              </a:ext>
            </a:extLst>
          </p:cNvPr>
          <p:cNvSpPr>
            <a:spLocks noGrp="1"/>
          </p:cNvSpPr>
          <p:nvPr>
            <p:ph type="sldNum" sz="quarter" idx="11"/>
          </p:nvPr>
        </p:nvSpPr>
        <p:spPr/>
        <p:txBody>
          <a:bodyPr>
            <a:normAutofit fontScale="77500" lnSpcReduction="20000"/>
          </a:bodyPr>
          <a:lstStyle/>
          <a:p>
            <a:fld id="{0DE291B0-1EC4-6B4F-8670-E80DDBF245C8}" type="slidenum">
              <a:rPr lang="en-US" altLang="en-US" smtClean="0"/>
              <a:pPr/>
              <a:t>26</a:t>
            </a:fld>
            <a:endParaRPr lang="en-US" altLang="en-US"/>
          </a:p>
        </p:txBody>
      </p:sp>
    </p:spTree>
    <p:extLst>
      <p:ext uri="{BB962C8B-B14F-4D97-AF65-F5344CB8AC3E}">
        <p14:creationId xmlns:p14="http://schemas.microsoft.com/office/powerpoint/2010/main" val="6919265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ChangeArrowheads="1"/>
          </p:cNvSpPr>
          <p:nvPr>
            <p:ph type="title"/>
          </p:nvPr>
        </p:nvSpPr>
        <p:spPr/>
        <p:txBody>
          <a:bodyPr/>
          <a:lstStyle/>
          <a:p>
            <a:pPr eaLnBrk="1" hangingPunct="1"/>
            <a:r>
              <a:rPr lang="en-US" altLang="en-US" dirty="0">
                <a:ea typeface="ＭＳ Ｐゴシック" charset="-128"/>
              </a:rPr>
              <a:t>Test 4: Synergy….</a:t>
            </a:r>
          </a:p>
        </p:txBody>
      </p:sp>
      <p:sp>
        <p:nvSpPr>
          <p:cNvPr id="203778" name="Rectangle 3"/>
          <p:cNvSpPr>
            <a:spLocks noGrp="1" noChangeArrowheads="1"/>
          </p:cNvSpPr>
          <p:nvPr>
            <p:ph sz="quarter" idx="1"/>
          </p:nvPr>
        </p:nvSpPr>
        <p:spPr/>
        <p:txBody>
          <a:bodyPr>
            <a:normAutofit fontScale="47500" lnSpcReduction="20000"/>
          </a:bodyPr>
          <a:lstStyle/>
          <a:p>
            <a:pPr marL="742950" indent="-742950" eaLnBrk="1" fontAlgn="auto" hangingPunct="1">
              <a:spcAft>
                <a:spcPts val="0"/>
              </a:spcAft>
              <a:buFont typeface="+mj-lt"/>
              <a:buAutoNum type="arabicPeriod"/>
              <a:defRPr/>
            </a:pPr>
            <a:r>
              <a:rPr lang="en-US" sz="4400" dirty="0">
                <a:ea typeface="+mn-ea"/>
                <a:cs typeface="+mn-cs"/>
              </a:rPr>
              <a:t>Assume that you are told that the </a:t>
            </a:r>
            <a:r>
              <a:rPr lang="en-US" sz="4400" u="sng" dirty="0">
                <a:ea typeface="+mn-ea"/>
                <a:cs typeface="+mn-cs"/>
              </a:rPr>
              <a:t>combined firm will be less risky</a:t>
            </a:r>
            <a:r>
              <a:rPr lang="en-US" sz="4400" dirty="0">
                <a:ea typeface="+mn-ea"/>
                <a:cs typeface="+mn-cs"/>
              </a:rPr>
              <a:t> than the two individual firms and that it should have a lower cost of capital (and a higher value). Is this likely?</a:t>
            </a:r>
          </a:p>
          <a:p>
            <a:pPr marL="1063625" lvl="1" indent="-742950" eaLnBrk="1" fontAlgn="auto" hangingPunct="1">
              <a:spcAft>
                <a:spcPts val="0"/>
              </a:spcAft>
              <a:buFont typeface="+mj-lt"/>
              <a:buAutoNum type="alphaLcParenR"/>
              <a:defRPr/>
            </a:pPr>
            <a:r>
              <a:rPr lang="en-US" sz="4000" dirty="0">
                <a:ea typeface="+mn-ea"/>
                <a:cs typeface="+mn-cs"/>
              </a:rPr>
              <a:t>Yes</a:t>
            </a:r>
          </a:p>
          <a:p>
            <a:pPr marL="1063625" lvl="1" indent="-742950" eaLnBrk="1" fontAlgn="auto" hangingPunct="1">
              <a:spcAft>
                <a:spcPts val="0"/>
              </a:spcAft>
              <a:buFont typeface="+mj-lt"/>
              <a:buAutoNum type="alphaLcParenR"/>
              <a:defRPr/>
            </a:pPr>
            <a:r>
              <a:rPr lang="en-US" sz="4000" dirty="0">
                <a:ea typeface="+mn-ea"/>
                <a:cs typeface="+mn-cs"/>
              </a:rPr>
              <a:t>No</a:t>
            </a:r>
          </a:p>
          <a:p>
            <a:pPr marL="742950" indent="-742950" eaLnBrk="1" fontAlgn="auto" hangingPunct="1">
              <a:spcAft>
                <a:spcPts val="0"/>
              </a:spcAft>
              <a:buFont typeface="+mj-lt"/>
              <a:buAutoNum type="arabicPeriod"/>
              <a:defRPr/>
            </a:pPr>
            <a:r>
              <a:rPr lang="en-US" sz="4400" dirty="0">
                <a:ea typeface="+mn-ea"/>
                <a:cs typeface="+mn-cs"/>
              </a:rPr>
              <a:t>Assume now that you are told that there are potential growth and cost savings synergies in the acquisition. Would that constitute value added?</a:t>
            </a:r>
          </a:p>
          <a:p>
            <a:pPr marL="1063625" lvl="1" indent="-742950" eaLnBrk="1" fontAlgn="auto" hangingPunct="1">
              <a:spcAft>
                <a:spcPts val="0"/>
              </a:spcAft>
              <a:buFont typeface="+mj-lt"/>
              <a:buAutoNum type="alphaLcParenR"/>
              <a:defRPr/>
            </a:pPr>
            <a:r>
              <a:rPr lang="en-US" sz="4000" dirty="0"/>
              <a:t>Yes</a:t>
            </a:r>
          </a:p>
          <a:p>
            <a:pPr marL="1063625" lvl="1" indent="-742950" eaLnBrk="1" fontAlgn="auto" hangingPunct="1">
              <a:spcAft>
                <a:spcPts val="0"/>
              </a:spcAft>
              <a:buFont typeface="+mj-lt"/>
              <a:buAutoNum type="alphaLcParenR"/>
              <a:defRPr/>
            </a:pPr>
            <a:r>
              <a:rPr lang="en-US" sz="4000" dirty="0"/>
              <a:t>No</a:t>
            </a:r>
            <a:endParaRPr lang="en-US" sz="4400" dirty="0">
              <a:ea typeface="+mn-ea"/>
              <a:cs typeface="+mn-cs"/>
            </a:endParaRPr>
          </a:p>
          <a:p>
            <a:pPr marL="742950" indent="-742950" eaLnBrk="1" fontAlgn="auto" hangingPunct="1">
              <a:spcAft>
                <a:spcPts val="0"/>
              </a:spcAft>
              <a:buFont typeface="+mj-lt"/>
              <a:buAutoNum type="arabicPeriod"/>
              <a:defRPr/>
            </a:pPr>
            <a:r>
              <a:rPr lang="en-US" sz="4400" dirty="0">
                <a:ea typeface="+mn-ea"/>
                <a:cs typeface="+mn-cs"/>
              </a:rPr>
              <a:t>Should you pay this as a premium?</a:t>
            </a:r>
          </a:p>
          <a:p>
            <a:pPr marL="1063625" lvl="1" indent="-742950" eaLnBrk="1" fontAlgn="auto" hangingPunct="1">
              <a:spcAft>
                <a:spcPts val="0"/>
              </a:spcAft>
              <a:buFont typeface="+mj-lt"/>
              <a:buAutoNum type="alphaLcParenR"/>
              <a:defRPr/>
            </a:pPr>
            <a:r>
              <a:rPr lang="en-US" sz="4000" dirty="0"/>
              <a:t>Yes</a:t>
            </a:r>
          </a:p>
          <a:p>
            <a:pPr marL="1063625" lvl="1" indent="-742950" eaLnBrk="1" fontAlgn="auto" hangingPunct="1">
              <a:spcAft>
                <a:spcPts val="0"/>
              </a:spcAft>
              <a:buFont typeface="+mj-lt"/>
              <a:buAutoNum type="alphaLcParenR"/>
              <a:defRPr/>
            </a:pPr>
            <a:r>
              <a:rPr lang="en-US" sz="4000" dirty="0"/>
              <a:t>No</a:t>
            </a:r>
          </a:p>
        </p:txBody>
      </p:sp>
      <p:sp>
        <p:nvSpPr>
          <p:cNvPr id="2160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4FA0632-9529-4F4D-9C03-9D5C1E3FD0F4}" type="slidenum">
              <a:rPr lang="en-US" altLang="en-US" sz="1200">
                <a:solidFill>
                  <a:srgbClr val="FFFFFF"/>
                </a:solidFill>
              </a:rPr>
              <a:pPr>
                <a:lnSpc>
                  <a:spcPct val="80000"/>
                </a:lnSpc>
              </a:pPr>
              <a:t>27</a:t>
            </a:fld>
            <a:endParaRPr lang="en-US" altLang="en-US" sz="1200">
              <a:solidFill>
                <a:srgbClr val="FFFFFF"/>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ChangeArrowheads="1"/>
          </p:cNvSpPr>
          <p:nvPr>
            <p:ph type="title"/>
          </p:nvPr>
        </p:nvSpPr>
        <p:spPr/>
        <p:txBody>
          <a:bodyPr/>
          <a:lstStyle/>
          <a:p>
            <a:pPr eaLnBrk="1" hangingPunct="1"/>
            <a:r>
              <a:rPr lang="en-US" altLang="en-US">
                <a:ea typeface="ＭＳ Ｐゴシック" charset="-128"/>
              </a:rPr>
              <a:t>The Value of Synergy</a:t>
            </a:r>
          </a:p>
        </p:txBody>
      </p:sp>
      <p:sp>
        <p:nvSpPr>
          <p:cNvPr id="2181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C860BDE-5AE0-7C4B-81BE-D009700AACF6}" type="slidenum">
              <a:rPr lang="en-US" altLang="en-US" sz="1200">
                <a:solidFill>
                  <a:srgbClr val="FFFFFF"/>
                </a:solidFill>
              </a:rPr>
              <a:pPr>
                <a:lnSpc>
                  <a:spcPct val="80000"/>
                </a:lnSpc>
              </a:pPr>
              <a:t>28</a:t>
            </a:fld>
            <a:endParaRPr lang="en-US" altLang="en-US" sz="1200">
              <a:solidFill>
                <a:srgbClr val="FFFFFF"/>
              </a:solidFill>
            </a:endParaRPr>
          </a:p>
        </p:txBody>
      </p:sp>
      <p:pic>
        <p:nvPicPr>
          <p:cNvPr id="7" name="Content Placeholder 6">
            <a:extLst>
              <a:ext uri="{FF2B5EF4-FFF2-40B4-BE49-F238E27FC236}">
                <a16:creationId xmlns:a16="http://schemas.microsoft.com/office/drawing/2014/main" id="{39E7A22F-60BA-5C4F-BA6C-32B3D5CF4BE9}"/>
              </a:ext>
            </a:extLst>
          </p:cNvPr>
          <p:cNvPicPr>
            <a:picLocks noGrp="1" noChangeAspect="1"/>
          </p:cNvPicPr>
          <p:nvPr>
            <p:ph sz="quarter" idx="1"/>
          </p:nvPr>
        </p:nvPicPr>
        <p:blipFill>
          <a:blip r:embed="rId3"/>
          <a:stretch>
            <a:fillRect/>
          </a:stretch>
        </p:blipFill>
        <p:spPr>
          <a:xfrm>
            <a:off x="789504" y="1600200"/>
            <a:ext cx="7799942" cy="44958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ChangeArrowheads="1"/>
          </p:cNvSpPr>
          <p:nvPr>
            <p:ph type="title"/>
          </p:nvPr>
        </p:nvSpPr>
        <p:spPr/>
        <p:txBody>
          <a:bodyPr/>
          <a:lstStyle/>
          <a:p>
            <a:pPr eaLnBrk="1" hangingPunct="1"/>
            <a:r>
              <a:rPr lang="en-US" altLang="en-US">
                <a:ea typeface="ＭＳ Ｐゴシック" charset="-128"/>
              </a:rPr>
              <a:t>Valuing Synergy</a:t>
            </a:r>
          </a:p>
        </p:txBody>
      </p:sp>
      <p:sp>
        <p:nvSpPr>
          <p:cNvPr id="207874" name="Rectangle 3"/>
          <p:cNvSpPr>
            <a:spLocks noGrp="1" noChangeArrowheads="1"/>
          </p:cNvSpPr>
          <p:nvPr>
            <p:ph sz="quarter" idx="1"/>
          </p:nvPr>
        </p:nvSpPr>
        <p:spPr/>
        <p:txBody>
          <a:bodyPr>
            <a:normAutofit fontScale="92500" lnSpcReduction="20000"/>
          </a:bodyPr>
          <a:lstStyle/>
          <a:p>
            <a:pPr marL="514350" indent="-514350" eaLnBrk="1" fontAlgn="auto" hangingPunct="1">
              <a:spcAft>
                <a:spcPts val="0"/>
              </a:spcAft>
              <a:buFont typeface="+mj-lt"/>
              <a:buAutoNum type="arabicPeriod"/>
              <a:defRPr/>
            </a:pPr>
            <a:r>
              <a:rPr lang="en-US" u="sng" dirty="0">
                <a:ea typeface="+mn-ea"/>
                <a:cs typeface="+mn-cs"/>
              </a:rPr>
              <a:t>Step 1:</a:t>
            </a:r>
            <a:r>
              <a:rPr lang="en-US" dirty="0">
                <a:ea typeface="+mn-ea"/>
                <a:cs typeface="+mn-cs"/>
              </a:rPr>
              <a:t> The firms involved in the merger are valued independently, by discounting expected cash flows to each firm at the weighted average cost of capital for that firm. </a:t>
            </a:r>
          </a:p>
          <a:p>
            <a:pPr marL="514350" indent="-514350" eaLnBrk="1" fontAlgn="auto" hangingPunct="1">
              <a:spcAft>
                <a:spcPts val="0"/>
              </a:spcAft>
              <a:buFont typeface="+mj-lt"/>
              <a:buAutoNum type="arabicPeriod"/>
              <a:defRPr/>
            </a:pPr>
            <a:r>
              <a:rPr lang="en-US" u="sng" dirty="0">
                <a:ea typeface="+mn-ea"/>
                <a:cs typeface="+mn-cs"/>
              </a:rPr>
              <a:t>Step 2: </a:t>
            </a:r>
            <a:r>
              <a:rPr lang="en-US" dirty="0">
                <a:ea typeface="+mn-ea"/>
                <a:cs typeface="+mn-cs"/>
              </a:rPr>
              <a:t>The value of the combined firm, with no synergy, is obtained by adding the values obtained for each firm in the first step. </a:t>
            </a:r>
          </a:p>
          <a:p>
            <a:pPr marL="514350" indent="-514350" eaLnBrk="1" fontAlgn="auto" hangingPunct="1">
              <a:spcAft>
                <a:spcPts val="0"/>
              </a:spcAft>
              <a:buFont typeface="+mj-lt"/>
              <a:buAutoNum type="arabicPeriod"/>
              <a:defRPr/>
            </a:pPr>
            <a:r>
              <a:rPr lang="en-US" u="sng" dirty="0">
                <a:ea typeface="+mn-ea"/>
                <a:cs typeface="+mn-cs"/>
              </a:rPr>
              <a:t>Step 3:</a:t>
            </a:r>
            <a:r>
              <a:rPr lang="en-US" dirty="0">
                <a:ea typeface="+mn-ea"/>
                <a:cs typeface="+mn-cs"/>
              </a:rPr>
              <a:t> The effects of synergy are built into expected growth rates and cash flows, and the combined firm is re-valued with synergy. </a:t>
            </a:r>
          </a:p>
          <a:p>
            <a:pPr marL="320040" lvl="1" indent="0" algn="ctr" eaLnBrk="1" fontAlgn="auto" hangingPunct="1">
              <a:spcAft>
                <a:spcPts val="0"/>
              </a:spcAft>
              <a:buFont typeface="Wingdings 2"/>
              <a:buNone/>
              <a:defRPr/>
            </a:pPr>
            <a:r>
              <a:rPr lang="en-US" dirty="0">
                <a:ea typeface="+mn-ea"/>
              </a:rPr>
              <a:t>Value of Synergy = Value of the combined firm, with synergy -  Value of the combined firm, without synergy</a:t>
            </a:r>
          </a:p>
        </p:txBody>
      </p:sp>
      <p:sp>
        <p:nvSpPr>
          <p:cNvPr id="2201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6FE4446-B3F4-B443-ACC1-552BCB80F069}" type="slidenum">
              <a:rPr lang="en-US" altLang="en-US" sz="1200">
                <a:solidFill>
                  <a:srgbClr val="FFFFFF"/>
                </a:solidFill>
              </a:rPr>
              <a:pPr>
                <a:lnSpc>
                  <a:spcPct val="80000"/>
                </a:lnSpc>
              </a:pPr>
              <a:t>29</a:t>
            </a:fld>
            <a:endParaRPr lang="en-US" altLang="en-US" sz="1200">
              <a:solidFill>
                <a:srgbClr val="FFFFFF"/>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15680-3292-904B-8935-E2DF85FED3D1}"/>
              </a:ext>
            </a:extLst>
          </p:cNvPr>
          <p:cNvSpPr>
            <a:spLocks noGrp="1"/>
          </p:cNvSpPr>
          <p:nvPr>
            <p:ph type="title"/>
          </p:nvPr>
        </p:nvSpPr>
        <p:spPr/>
        <p:txBody>
          <a:bodyPr/>
          <a:lstStyle/>
          <a:p>
            <a:r>
              <a:rPr lang="en-US" dirty="0"/>
              <a:t>Synergy 1.1: Why lower risk is an illusion..</a:t>
            </a:r>
          </a:p>
        </p:txBody>
      </p:sp>
      <p:sp>
        <p:nvSpPr>
          <p:cNvPr id="3" name="Content Placeholder 2">
            <a:extLst>
              <a:ext uri="{FF2B5EF4-FFF2-40B4-BE49-F238E27FC236}">
                <a16:creationId xmlns:a16="http://schemas.microsoft.com/office/drawing/2014/main" id="{25686BE0-4724-AE49-8FC9-83D6C7386A02}"/>
              </a:ext>
            </a:extLst>
          </p:cNvPr>
          <p:cNvSpPr>
            <a:spLocks noGrp="1"/>
          </p:cNvSpPr>
          <p:nvPr>
            <p:ph sz="quarter" idx="1"/>
          </p:nvPr>
        </p:nvSpPr>
        <p:spPr/>
        <p:txBody>
          <a:bodyPr>
            <a:normAutofit fontScale="92500"/>
          </a:bodyPr>
          <a:lstStyle/>
          <a:p>
            <a:pPr eaLnBrk="1" hangingPunct="1">
              <a:lnSpc>
                <a:spcPct val="80000"/>
              </a:lnSpc>
            </a:pPr>
            <a:r>
              <a:rPr lang="en-US" altLang="en-US" dirty="0">
                <a:ea typeface="ＭＳ Ｐゴシック" panose="020B0600070205080204" pitchFamily="34" charset="-128"/>
              </a:rPr>
              <a:t>When we estimate the cost of equity for a publicly traded firm, we focus only on the risk that cannot be diversified away in that firm (which is the rationale for using beta or betas to estimate the cost of equity).</a:t>
            </a:r>
          </a:p>
          <a:p>
            <a:pPr eaLnBrk="1" hangingPunct="1">
              <a:lnSpc>
                <a:spcPct val="80000"/>
              </a:lnSpc>
            </a:pPr>
            <a:r>
              <a:rPr lang="en-US" altLang="en-US" dirty="0">
                <a:ea typeface="ＭＳ Ｐゴシック" panose="020B0600070205080204" pitchFamily="34" charset="-128"/>
              </a:rPr>
              <a:t>When two firms merge, it is true that the combined firm may be less risky than the two firms individually, but the risk that is reduced is </a:t>
            </a:r>
            <a:r>
              <a:rPr lang="ja-JP" altLang="en-US">
                <a:ea typeface="ＭＳ Ｐゴシック" panose="020B0600070205080204" pitchFamily="34" charset="-128"/>
              </a:rPr>
              <a:t>‘</a:t>
            </a:r>
            <a:r>
              <a:rPr lang="en-US" altLang="ja-JP" dirty="0">
                <a:ea typeface="ＭＳ Ｐゴシック" panose="020B0600070205080204" pitchFamily="34" charset="-128"/>
              </a:rPr>
              <a:t>firm specified risk</a:t>
            </a:r>
            <a:r>
              <a:rPr lang="ja-JP" altLang="en-US">
                <a:ea typeface="ＭＳ Ｐゴシック" panose="020B0600070205080204" pitchFamily="34" charset="-128"/>
              </a:rPr>
              <a:t>’</a:t>
            </a:r>
            <a:r>
              <a:rPr lang="en-US" altLang="ja-JP" dirty="0">
                <a:ea typeface="ＭＳ Ｐゴシック" panose="020B0600070205080204" pitchFamily="34" charset="-128"/>
              </a:rPr>
              <a:t>. </a:t>
            </a:r>
          </a:p>
          <a:p>
            <a:pPr eaLnBrk="1" hangingPunct="1">
              <a:lnSpc>
                <a:spcPct val="80000"/>
              </a:lnSpc>
            </a:pPr>
            <a:r>
              <a:rPr lang="en-US" altLang="ja-JP" dirty="0">
                <a:ea typeface="ＭＳ Ｐゴシック" panose="020B0600070205080204" pitchFamily="34" charset="-128"/>
              </a:rPr>
              <a:t>By definition, market risk is risk that cannot be diversified away and the beta of the combined firm will always be a weighted average of the betas of the two firms in the merger.</a:t>
            </a:r>
          </a:p>
          <a:p>
            <a:pPr eaLnBrk="1" hangingPunct="1">
              <a:lnSpc>
                <a:spcPct val="80000"/>
              </a:lnSpc>
            </a:pPr>
            <a:r>
              <a:rPr lang="en-US" altLang="en-US" dirty="0">
                <a:ea typeface="ＭＳ Ｐゴシック" panose="020B0600070205080204" pitchFamily="34" charset="-128"/>
              </a:rPr>
              <a:t>When does it make sense to </a:t>
            </a:r>
            <a:r>
              <a:rPr lang="ja-JP" altLang="en-US">
                <a:ea typeface="ＭＳ Ｐゴシック" panose="020B0600070205080204" pitchFamily="34" charset="-128"/>
              </a:rPr>
              <a:t>“</a:t>
            </a:r>
            <a:r>
              <a:rPr lang="en-US" altLang="ja-JP" dirty="0">
                <a:ea typeface="ＭＳ Ｐゴシック" panose="020B0600070205080204" pitchFamily="34" charset="-128"/>
              </a:rPr>
              <a:t>merge</a:t>
            </a:r>
            <a:r>
              <a:rPr lang="ja-JP" altLang="en-US">
                <a:ea typeface="ＭＳ Ｐゴシック" panose="020B0600070205080204" pitchFamily="34" charset="-128"/>
              </a:rPr>
              <a:t>”</a:t>
            </a:r>
            <a:r>
              <a:rPr lang="en-US" altLang="ja-JP" dirty="0">
                <a:ea typeface="ＭＳ Ｐゴシック" panose="020B0600070205080204" pitchFamily="34" charset="-128"/>
              </a:rPr>
              <a:t> to reduce total risk?</a:t>
            </a:r>
            <a:endParaRPr lang="en-US" altLang="en-US" dirty="0">
              <a:ea typeface="ＭＳ Ｐゴシック" panose="020B0600070205080204" pitchFamily="34" charset="-128"/>
            </a:endParaRPr>
          </a:p>
        </p:txBody>
      </p:sp>
      <p:sp>
        <p:nvSpPr>
          <p:cNvPr id="4" name="Footer Placeholder 3">
            <a:extLst>
              <a:ext uri="{FF2B5EF4-FFF2-40B4-BE49-F238E27FC236}">
                <a16:creationId xmlns:a16="http://schemas.microsoft.com/office/drawing/2014/main" id="{390E02C2-E5A1-254A-A174-6F85CD829528}"/>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0D48EB2A-FA0C-894D-9FB7-989C7545E9A8}"/>
              </a:ext>
            </a:extLst>
          </p:cNvPr>
          <p:cNvSpPr>
            <a:spLocks noGrp="1"/>
          </p:cNvSpPr>
          <p:nvPr>
            <p:ph type="sldNum" sz="quarter" idx="11"/>
          </p:nvPr>
        </p:nvSpPr>
        <p:spPr/>
        <p:txBody>
          <a:bodyPr>
            <a:normAutofit fontScale="77500" lnSpcReduction="20000"/>
          </a:bodyPr>
          <a:lstStyle/>
          <a:p>
            <a:fld id="{0DE291B0-1EC4-6B4F-8670-E80DDBF245C8}" type="slidenum">
              <a:rPr lang="en-US" altLang="en-US" smtClean="0"/>
              <a:pPr/>
              <a:t>30</a:t>
            </a:fld>
            <a:endParaRPr lang="en-US" altLang="en-US"/>
          </a:p>
        </p:txBody>
      </p:sp>
    </p:spTree>
    <p:extLst>
      <p:ext uri="{BB962C8B-B14F-4D97-AF65-F5344CB8AC3E}">
        <p14:creationId xmlns:p14="http://schemas.microsoft.com/office/powerpoint/2010/main" val="21541713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ChangeArrowheads="1"/>
          </p:cNvSpPr>
          <p:nvPr>
            <p:ph type="title"/>
          </p:nvPr>
        </p:nvSpPr>
        <p:spPr>
          <a:xfrm>
            <a:off x="612648" y="228600"/>
            <a:ext cx="8153400" cy="990600"/>
          </a:xfrm>
        </p:spPr>
        <p:txBody>
          <a:bodyPr>
            <a:noAutofit/>
          </a:bodyPr>
          <a:lstStyle/>
          <a:p>
            <a:pPr eaLnBrk="1" fontAlgn="auto" hangingPunct="1">
              <a:spcAft>
                <a:spcPts val="0"/>
              </a:spcAft>
              <a:defRPr/>
            </a:pPr>
            <a:r>
              <a:rPr lang="en-US" dirty="0">
                <a:ea typeface="+mj-ea"/>
                <a:cs typeface="+mj-cs"/>
              </a:rPr>
              <a:t>Synergy 1.2: Higher growth and cost savings can create value</a:t>
            </a:r>
          </a:p>
        </p:txBody>
      </p:sp>
      <p:graphicFrame>
        <p:nvGraphicFramePr>
          <p:cNvPr id="224260" name="Object 2"/>
          <p:cNvGraphicFramePr>
            <a:graphicFrameLocks noGrp="1" noChangeAspect="1"/>
          </p:cNvGraphicFramePr>
          <p:nvPr>
            <p:ph sz="quarter" idx="1"/>
            <p:extLst>
              <p:ext uri="{D42A27DB-BD31-4B8C-83A1-F6EECF244321}">
                <p14:modId xmlns:p14="http://schemas.microsoft.com/office/powerpoint/2010/main" val="3357036251"/>
              </p:ext>
            </p:extLst>
          </p:nvPr>
        </p:nvGraphicFramePr>
        <p:xfrm>
          <a:off x="533400" y="1828800"/>
          <a:ext cx="8153400" cy="3276600"/>
        </p:xfrm>
        <a:graphic>
          <a:graphicData uri="http://schemas.openxmlformats.org/presentationml/2006/ole">
            <mc:AlternateContent xmlns:mc="http://schemas.openxmlformats.org/markup-compatibility/2006">
              <mc:Choice xmlns:v="urn:schemas-microsoft-com:vml" Requires="v">
                <p:oleObj spid="_x0000_s224299" name="Worksheet" r:id="rId4" imgW="10134600" imgH="1244600" progId="Excel.Sheet.8">
                  <p:embed/>
                </p:oleObj>
              </mc:Choice>
              <mc:Fallback>
                <p:oleObj name="Worksheet" r:id="rId4" imgW="10134600" imgH="1244600" progId="Excel.Sheet.8">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1828800"/>
                        <a:ext cx="8153400" cy="3276600"/>
                      </a:xfrm>
                      <a:prstGeom prst="rect">
                        <a:avLst/>
                      </a:prstGeom>
                      <a:solidFill>
                        <a:srgbClr val="FFFFFF"/>
                      </a:solidFill>
                      <a:ln>
                        <a:noFill/>
                      </a:ln>
                      <a:extLst/>
                    </p:spPr>
                  </p:pic>
                </p:oleObj>
              </mc:Fallback>
            </mc:AlternateContent>
          </a:graphicData>
        </a:graphic>
      </p:graphicFrame>
      <p:sp>
        <p:nvSpPr>
          <p:cNvPr id="2242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3174685-D790-8B4B-99C9-08B281FDCBCE}" type="slidenum">
              <a:rPr lang="en-US" altLang="en-US" sz="1200">
                <a:solidFill>
                  <a:srgbClr val="FFFFFF"/>
                </a:solidFill>
              </a:rPr>
              <a:pPr>
                <a:lnSpc>
                  <a:spcPct val="80000"/>
                </a:lnSpc>
              </a:pPr>
              <a:t>31</a:t>
            </a:fld>
            <a:endParaRPr lang="en-US" altLang="en-US" sz="1200">
              <a:solidFill>
                <a:srgbClr val="FFFFFF"/>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1026"/>
          <p:cNvSpPr>
            <a:spLocks noGrp="1" noChangeArrowheads="1"/>
          </p:cNvSpPr>
          <p:nvPr>
            <p:ph type="title"/>
          </p:nvPr>
        </p:nvSpPr>
        <p:spPr/>
        <p:txBody>
          <a:bodyPr>
            <a:normAutofit/>
          </a:bodyPr>
          <a:lstStyle/>
          <a:p>
            <a:pPr eaLnBrk="1" fontAlgn="auto" hangingPunct="1">
              <a:spcAft>
                <a:spcPts val="0"/>
              </a:spcAft>
              <a:defRPr/>
            </a:pPr>
            <a:r>
              <a:rPr lang="en-US" dirty="0">
                <a:ea typeface="+mj-ea"/>
                <a:cs typeface="+mj-cs"/>
              </a:rPr>
              <a:t>Synergy 1.3: Tax Benefits?</a:t>
            </a:r>
          </a:p>
        </p:txBody>
      </p:sp>
      <p:sp>
        <p:nvSpPr>
          <p:cNvPr id="214018" name="Rectangle 1027"/>
          <p:cNvSpPr>
            <a:spLocks noGrp="1" noChangeArrowheads="1"/>
          </p:cNvSpPr>
          <p:nvPr>
            <p:ph sz="quarter" idx="1"/>
          </p:nvPr>
        </p:nvSpPr>
        <p:spPr/>
        <p:txBody>
          <a:bodyPr>
            <a:normAutofit/>
          </a:bodyPr>
          <a:lstStyle/>
          <a:p>
            <a:pPr eaLnBrk="1" hangingPunct="1">
              <a:lnSpc>
                <a:spcPct val="80000"/>
              </a:lnSpc>
            </a:pPr>
            <a:r>
              <a:rPr lang="en-US" altLang="en-US" sz="2400" dirty="0">
                <a:ea typeface="ＭＳ Ｐゴシック" charset="-128"/>
              </a:rPr>
              <a:t>Assume that you are Best Buy, the electronics retailer, and that you would like to enter the hardware component of the market. You have been approached by investment bankers for Zenith, which while still a recognized brand name, is on its last legs financially. The firm has net operating losses of $ 2 billion. If your tax rate is 36%, estimate the tax benefits from this acquisition.</a:t>
            </a:r>
          </a:p>
          <a:p>
            <a:pPr marL="0" indent="0" eaLnBrk="1" hangingPunct="1">
              <a:lnSpc>
                <a:spcPct val="80000"/>
              </a:lnSpc>
              <a:buNone/>
            </a:pPr>
            <a:endParaRPr lang="en-US" altLang="en-US" sz="2400" dirty="0">
              <a:ea typeface="ＭＳ Ｐゴシック" charset="-128"/>
            </a:endParaRPr>
          </a:p>
          <a:p>
            <a:pPr eaLnBrk="1" hangingPunct="1">
              <a:lnSpc>
                <a:spcPct val="80000"/>
              </a:lnSpc>
            </a:pPr>
            <a:r>
              <a:rPr lang="en-US" altLang="en-US" sz="2400" dirty="0">
                <a:ea typeface="ＭＳ Ｐゴシック" charset="-128"/>
              </a:rPr>
              <a:t>If Best Buy had only $500 million in taxable income, how would you compute the tax benefits?</a:t>
            </a:r>
          </a:p>
          <a:p>
            <a:pPr eaLnBrk="1" hangingPunct="1">
              <a:lnSpc>
                <a:spcPct val="80000"/>
              </a:lnSpc>
            </a:pPr>
            <a:endParaRPr lang="en-US" altLang="en-US" sz="2400" dirty="0">
              <a:ea typeface="ＭＳ Ｐゴシック" charset="-128"/>
            </a:endParaRPr>
          </a:p>
          <a:p>
            <a:pPr eaLnBrk="1" hangingPunct="1">
              <a:lnSpc>
                <a:spcPct val="80000"/>
              </a:lnSpc>
            </a:pPr>
            <a:r>
              <a:rPr lang="en-US" altLang="en-US" sz="2400" dirty="0">
                <a:ea typeface="ＭＳ Ｐゴシック" charset="-128"/>
              </a:rPr>
              <a:t>If the market value of Zenith is $800 million, would you pay this tax benefit as a premium on the market value?</a:t>
            </a:r>
          </a:p>
          <a:p>
            <a:pPr eaLnBrk="1" hangingPunct="1">
              <a:lnSpc>
                <a:spcPct val="80000"/>
              </a:lnSpc>
            </a:pPr>
            <a:endParaRPr lang="en-US" altLang="en-US" sz="2400" dirty="0">
              <a:ea typeface="ＭＳ Ｐゴシック" charset="-128"/>
            </a:endParaRPr>
          </a:p>
        </p:txBody>
      </p:sp>
      <p:sp>
        <p:nvSpPr>
          <p:cNvPr id="2263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4A7B773-63AD-8146-A9CC-CE11EC71FAEB}" type="slidenum">
              <a:rPr lang="en-US" altLang="en-US" sz="1200">
                <a:solidFill>
                  <a:srgbClr val="FFFFFF"/>
                </a:solidFill>
              </a:rPr>
              <a:pPr>
                <a:lnSpc>
                  <a:spcPct val="80000"/>
                </a:lnSpc>
              </a:pPr>
              <a:t>32</a:t>
            </a:fld>
            <a:endParaRPr lang="en-US" altLang="en-US" sz="1200">
              <a:solidFill>
                <a:srgbClr val="FFFFFF"/>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FA6A8-CB5A-8641-A388-66D6649455DB}"/>
              </a:ext>
            </a:extLst>
          </p:cNvPr>
          <p:cNvSpPr>
            <a:spLocks noGrp="1"/>
          </p:cNvSpPr>
          <p:nvPr>
            <p:ph type="title"/>
          </p:nvPr>
        </p:nvSpPr>
        <p:spPr/>
        <p:txBody>
          <a:bodyPr/>
          <a:lstStyle/>
          <a:p>
            <a:r>
              <a:rPr lang="en-US" dirty="0"/>
              <a:t>Synergy 1.4: Paying that synergy as a premium on price is a mistake</a:t>
            </a:r>
          </a:p>
        </p:txBody>
      </p:sp>
      <p:sp>
        <p:nvSpPr>
          <p:cNvPr id="3" name="Content Placeholder 2">
            <a:extLst>
              <a:ext uri="{FF2B5EF4-FFF2-40B4-BE49-F238E27FC236}">
                <a16:creationId xmlns:a16="http://schemas.microsoft.com/office/drawing/2014/main" id="{9400E11D-1128-D64D-8674-F6DC08342A8C}"/>
              </a:ext>
            </a:extLst>
          </p:cNvPr>
          <p:cNvSpPr>
            <a:spLocks noGrp="1"/>
          </p:cNvSpPr>
          <p:nvPr>
            <p:ph sz="quarter" idx="1"/>
          </p:nvPr>
        </p:nvSpPr>
        <p:spPr/>
        <p:txBody>
          <a:bodyPr/>
          <a:lstStyle/>
          <a:p>
            <a:r>
              <a:rPr lang="en-US" u="sng" dirty="0"/>
              <a:t>Premium on value versus price</a:t>
            </a:r>
            <a:r>
              <a:rPr lang="en-US" dirty="0"/>
              <a:t>: If you have valued the acquiring and target companies and derived the value of synergy by valuing the combined firm, that synergy value is over intrinsic value, not price. You have to compute the premium over price, which can be much smaller (usually) or bigger (sometimes).</a:t>
            </a:r>
          </a:p>
          <a:p>
            <a:r>
              <a:rPr lang="en-US" u="sng" dirty="0"/>
              <a:t>Fair share? </a:t>
            </a:r>
            <a:r>
              <a:rPr lang="en-US" dirty="0"/>
              <a:t>If you pay the entire synergy as a premium, you are effectively delivering the entire value to the target company stockholders and keeping none for yourself.</a:t>
            </a:r>
          </a:p>
          <a:p>
            <a:endParaRPr lang="en-US" dirty="0"/>
          </a:p>
        </p:txBody>
      </p:sp>
      <p:sp>
        <p:nvSpPr>
          <p:cNvPr id="4" name="Footer Placeholder 3">
            <a:extLst>
              <a:ext uri="{FF2B5EF4-FFF2-40B4-BE49-F238E27FC236}">
                <a16:creationId xmlns:a16="http://schemas.microsoft.com/office/drawing/2014/main" id="{95942E1F-B62F-A24C-B140-1ED1DEF0F465}"/>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C9DA29CD-7FA4-9C4D-978B-B11BAE8D2CDF}"/>
              </a:ext>
            </a:extLst>
          </p:cNvPr>
          <p:cNvSpPr>
            <a:spLocks noGrp="1"/>
          </p:cNvSpPr>
          <p:nvPr>
            <p:ph type="sldNum" sz="quarter" idx="11"/>
          </p:nvPr>
        </p:nvSpPr>
        <p:spPr/>
        <p:txBody>
          <a:bodyPr>
            <a:normAutofit fontScale="77500" lnSpcReduction="20000"/>
          </a:bodyPr>
          <a:lstStyle/>
          <a:p>
            <a:fld id="{0DE291B0-1EC4-6B4F-8670-E80DDBF245C8}" type="slidenum">
              <a:rPr lang="en-US" altLang="en-US" smtClean="0"/>
              <a:pPr/>
              <a:t>33</a:t>
            </a:fld>
            <a:endParaRPr lang="en-US" altLang="en-US"/>
          </a:p>
        </p:txBody>
      </p:sp>
    </p:spTree>
    <p:extLst>
      <p:ext uri="{BB962C8B-B14F-4D97-AF65-F5344CB8AC3E}">
        <p14:creationId xmlns:p14="http://schemas.microsoft.com/office/powerpoint/2010/main" val="19030085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ChangeArrowheads="1"/>
          </p:cNvSpPr>
          <p:nvPr>
            <p:ph type="title"/>
          </p:nvPr>
        </p:nvSpPr>
        <p:spPr/>
        <p:txBody>
          <a:bodyPr/>
          <a:lstStyle/>
          <a:p>
            <a:pPr eaLnBrk="1" hangingPunct="1"/>
            <a:r>
              <a:rPr lang="en-US" altLang="en-US" dirty="0">
                <a:ea typeface="ＭＳ Ｐゴシック" charset="-128"/>
              </a:rPr>
              <a:t>Lesson 4: Value synergy first and make sure you negotiate for your fair share.</a:t>
            </a:r>
          </a:p>
        </p:txBody>
      </p:sp>
      <p:sp>
        <p:nvSpPr>
          <p:cNvPr id="232452" name="Rectangle 3"/>
          <p:cNvSpPr>
            <a:spLocks noGrp="1" noChangeArrowheads="1"/>
          </p:cNvSpPr>
          <p:nvPr>
            <p:ph sz="quarter" idx="1"/>
          </p:nvPr>
        </p:nvSpPr>
        <p:spPr/>
        <p:txBody>
          <a:bodyPr>
            <a:normAutofit fontScale="92500" lnSpcReduction="20000"/>
          </a:bodyPr>
          <a:lstStyle/>
          <a:p>
            <a:pPr marL="514350" indent="-514350" eaLnBrk="1" hangingPunct="1">
              <a:buFont typeface="+mj-lt"/>
              <a:buAutoNum type="arabicPeriod"/>
            </a:pPr>
            <a:r>
              <a:rPr lang="en-US" altLang="en-US" u="sng" dirty="0">
                <a:ea typeface="ＭＳ Ｐゴシック" charset="-128"/>
              </a:rPr>
              <a:t>You have to value synergy, before you decide how much to pay (not after)</a:t>
            </a:r>
            <a:r>
              <a:rPr lang="en-US" altLang="en-US" dirty="0">
                <a:ea typeface="ＭＳ Ｐゴシック" charset="-128"/>
              </a:rPr>
              <a:t>: Synergy will be the buzzword that explains away the premium that you are paying.</a:t>
            </a:r>
          </a:p>
          <a:p>
            <a:pPr marL="514350" indent="-514350" eaLnBrk="1" hangingPunct="1">
              <a:buFont typeface="+mj-lt"/>
              <a:buAutoNum type="arabicPeriod"/>
            </a:pPr>
            <a:r>
              <a:rPr lang="en-US" altLang="en-US" u="sng" dirty="0">
                <a:ea typeface="ＭＳ Ｐゴシック" charset="-128"/>
              </a:rPr>
              <a:t>To value synergy, you need specifics</a:t>
            </a:r>
            <a:r>
              <a:rPr lang="en-US" altLang="en-US" dirty="0">
                <a:ea typeface="ＭＳ Ｐゴシック" charset="-128"/>
              </a:rPr>
              <a:t>: Before you value synergy, you need to be specific about what synergies you see in a merger and where they will show up in a valuation.</a:t>
            </a:r>
          </a:p>
          <a:p>
            <a:pPr marL="514350" indent="-514350" eaLnBrk="1" hangingPunct="1">
              <a:buFont typeface="+mj-lt"/>
              <a:buAutoNum type="arabicPeriod"/>
            </a:pPr>
            <a:r>
              <a:rPr lang="en-US" altLang="en-US" u="sng" dirty="0">
                <a:ea typeface="ＭＳ Ｐゴシック" charset="-128"/>
              </a:rPr>
              <a:t>Don’t mistake control for synergy</a:t>
            </a:r>
            <a:r>
              <a:rPr lang="en-US" altLang="en-US" dirty="0">
                <a:ea typeface="ＭＳ Ｐゴシック" charset="-128"/>
              </a:rPr>
              <a:t>: If the benefits can be generated by just one of the two entities in the merger, it is not synergy.</a:t>
            </a:r>
          </a:p>
          <a:p>
            <a:pPr marL="514350" indent="-514350" eaLnBrk="1" hangingPunct="1">
              <a:buFont typeface="+mj-lt"/>
              <a:buAutoNum type="arabicPeriod"/>
            </a:pPr>
            <a:r>
              <a:rPr lang="en-US" altLang="en-US" u="sng" dirty="0">
                <a:ea typeface="ＭＳ Ｐゴシック" charset="-128"/>
              </a:rPr>
              <a:t>Negotiate for your fair share</a:t>
            </a:r>
            <a:r>
              <a:rPr lang="en-US" altLang="en-US" dirty="0">
                <a:ea typeface="ＭＳ Ｐゴシック" charset="-128"/>
              </a:rPr>
              <a:t>: As the acquiring firm, you should negotiate for your share of the synergy, not pay it all off as a premium.</a:t>
            </a:r>
          </a:p>
          <a:p>
            <a:pPr marL="514350" indent="-514350" eaLnBrk="1" hangingPunct="1">
              <a:buFont typeface="+mj-lt"/>
              <a:buAutoNum type="arabicPeriod"/>
            </a:pPr>
            <a:endParaRPr lang="en-US" altLang="en-US" dirty="0">
              <a:ea typeface="ＭＳ Ｐゴシック" charset="-128"/>
            </a:endParaRPr>
          </a:p>
          <a:p>
            <a:pPr marL="514350" indent="-514350" eaLnBrk="1" hangingPunct="1">
              <a:buFont typeface="+mj-lt"/>
              <a:buAutoNum type="arabicPeriod"/>
            </a:pPr>
            <a:endParaRPr lang="en-US" altLang="en-US" dirty="0">
              <a:ea typeface="ＭＳ Ｐゴシック" charset="-128"/>
            </a:endParaRPr>
          </a:p>
          <a:p>
            <a:pPr eaLnBrk="1" hangingPunct="1"/>
            <a:endParaRPr lang="en-US" altLang="en-US" dirty="0">
              <a:ea typeface="ＭＳ Ｐゴシック" charset="-128"/>
            </a:endParaRPr>
          </a:p>
        </p:txBody>
      </p:sp>
      <p:sp>
        <p:nvSpPr>
          <p:cNvPr id="2324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65C9F40-181E-7C43-BCFE-744FFBD58ADF}" type="slidenum">
              <a:rPr lang="en-US" altLang="en-US" sz="1200">
                <a:solidFill>
                  <a:srgbClr val="FFFFFF"/>
                </a:solidFill>
              </a:rPr>
              <a:pPr>
                <a:lnSpc>
                  <a:spcPct val="80000"/>
                </a:lnSpc>
              </a:pPr>
              <a:t>34</a:t>
            </a:fld>
            <a:endParaRPr lang="en-US" altLang="en-US" sz="1200">
              <a:solidFill>
                <a:srgbClr val="FFFFFF"/>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5A7B7-BC9B-5E4B-BCA5-D887FB00826F}"/>
              </a:ext>
            </a:extLst>
          </p:cNvPr>
          <p:cNvSpPr>
            <a:spLocks noGrp="1"/>
          </p:cNvSpPr>
          <p:nvPr>
            <p:ph type="title"/>
          </p:nvPr>
        </p:nvSpPr>
        <p:spPr/>
        <p:txBody>
          <a:bodyPr/>
          <a:lstStyle/>
          <a:p>
            <a:r>
              <a:rPr lang="en-US" dirty="0"/>
              <a:t>If you fail this test</a:t>
            </a:r>
          </a:p>
        </p:txBody>
      </p:sp>
      <p:sp>
        <p:nvSpPr>
          <p:cNvPr id="3" name="Content Placeholder 2">
            <a:extLst>
              <a:ext uri="{FF2B5EF4-FFF2-40B4-BE49-F238E27FC236}">
                <a16:creationId xmlns:a16="http://schemas.microsoft.com/office/drawing/2014/main" id="{D44D3223-C8F6-F747-99B2-A34CBC5732C3}"/>
              </a:ext>
            </a:extLst>
          </p:cNvPr>
          <p:cNvSpPr>
            <a:spLocks noGrp="1"/>
          </p:cNvSpPr>
          <p:nvPr>
            <p:ph sz="quarter" idx="1"/>
          </p:nvPr>
        </p:nvSpPr>
        <p:spPr/>
        <p:txBody>
          <a:bodyPr>
            <a:normAutofit lnSpcReduction="10000"/>
          </a:bodyPr>
          <a:lstStyle/>
          <a:p>
            <a:pPr marL="514350" indent="-514350">
              <a:buFont typeface="+mj-lt"/>
              <a:buAutoNum type="arabicPeriod"/>
            </a:pPr>
            <a:r>
              <a:rPr lang="en-US" u="sng" dirty="0"/>
              <a:t>Synergy will become a plug variable</a:t>
            </a:r>
            <a:r>
              <a:rPr lang="en-US" dirty="0"/>
              <a:t>: Synergy will be your explanation for the difference between what you paid and what you should have.</a:t>
            </a:r>
          </a:p>
          <a:p>
            <a:pPr marL="514350" indent="-514350">
              <a:buFont typeface="+mj-lt"/>
              <a:buAutoNum type="arabicPeriod"/>
            </a:pPr>
            <a:r>
              <a:rPr lang="en-US" u="sng" dirty="0"/>
              <a:t>No plan, no synergy</a:t>
            </a:r>
            <a:r>
              <a:rPr lang="en-US" dirty="0"/>
              <a:t>: If you are not explicit about the form synergy will take, you cannot plan for it and check to see whether it is being delivered. That may explain:</a:t>
            </a:r>
          </a:p>
          <a:p>
            <a:pPr marL="835025" lvl="1" indent="-514350">
              <a:buFont typeface="+mj-lt"/>
              <a:buAutoNum type="arabicPeriod"/>
            </a:pPr>
            <a:r>
              <a:rPr lang="en-US" dirty="0"/>
              <a:t>Why synergy does not manifest itself in so many mergers, after the mergers.</a:t>
            </a:r>
          </a:p>
          <a:p>
            <a:pPr marL="835025" lvl="1" indent="-514350">
              <a:buFont typeface="+mj-lt"/>
              <a:buAutoNum type="arabicPeriod"/>
            </a:pPr>
            <a:r>
              <a:rPr lang="en-US" dirty="0"/>
              <a:t>Why no one seems to lose their jobs, even after the worst mergers.</a:t>
            </a:r>
          </a:p>
          <a:p>
            <a:pPr marL="514350" indent="-514350">
              <a:buFont typeface="+mj-lt"/>
              <a:buAutoNum type="arabicPeriod"/>
            </a:pPr>
            <a:endParaRPr lang="en-US" dirty="0"/>
          </a:p>
        </p:txBody>
      </p:sp>
      <p:sp>
        <p:nvSpPr>
          <p:cNvPr id="4" name="Footer Placeholder 3">
            <a:extLst>
              <a:ext uri="{FF2B5EF4-FFF2-40B4-BE49-F238E27FC236}">
                <a16:creationId xmlns:a16="http://schemas.microsoft.com/office/drawing/2014/main" id="{5CCC961F-D574-A140-94AA-B9CB3D8AC487}"/>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AF1FBC9B-D1EA-3E46-B9A4-134919FE8A4C}"/>
              </a:ext>
            </a:extLst>
          </p:cNvPr>
          <p:cNvSpPr>
            <a:spLocks noGrp="1"/>
          </p:cNvSpPr>
          <p:nvPr>
            <p:ph type="sldNum" sz="quarter" idx="11"/>
          </p:nvPr>
        </p:nvSpPr>
        <p:spPr/>
        <p:txBody>
          <a:bodyPr>
            <a:normAutofit fontScale="77500" lnSpcReduction="20000"/>
          </a:bodyPr>
          <a:lstStyle/>
          <a:p>
            <a:fld id="{0DE291B0-1EC4-6B4F-8670-E80DDBF245C8}" type="slidenum">
              <a:rPr lang="en-US" altLang="en-US" smtClean="0"/>
              <a:pPr/>
              <a:t>35</a:t>
            </a:fld>
            <a:endParaRPr lang="en-US" altLang="en-US"/>
          </a:p>
        </p:txBody>
      </p:sp>
    </p:spTree>
    <p:extLst>
      <p:ext uri="{BB962C8B-B14F-4D97-AF65-F5344CB8AC3E}">
        <p14:creationId xmlns:p14="http://schemas.microsoft.com/office/powerpoint/2010/main" val="6911178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ChangeArrowheads="1"/>
          </p:cNvSpPr>
          <p:nvPr>
            <p:ph type="title"/>
          </p:nvPr>
        </p:nvSpPr>
        <p:spPr/>
        <p:txBody>
          <a:bodyPr/>
          <a:lstStyle/>
          <a:p>
            <a:pPr eaLnBrk="1" hangingPunct="1"/>
            <a:r>
              <a:rPr lang="en-US" altLang="en-US">
                <a:ea typeface="ＭＳ Ｐゴシック" charset="-128"/>
              </a:rPr>
              <a:t>Test 5: Comparables and Exit Multiples</a:t>
            </a:r>
          </a:p>
        </p:txBody>
      </p:sp>
      <p:sp>
        <p:nvSpPr>
          <p:cNvPr id="222210" name="Rectangle 3"/>
          <p:cNvSpPr>
            <a:spLocks noGrp="1" noChangeArrowheads="1"/>
          </p:cNvSpPr>
          <p:nvPr>
            <p:ph sz="quarter" idx="1"/>
          </p:nvPr>
        </p:nvSpPr>
        <p:spPr/>
        <p:txBody>
          <a:bodyPr>
            <a:normAutofit/>
          </a:bodyPr>
          <a:lstStyle/>
          <a:p>
            <a:pPr eaLnBrk="1" hangingPunct="1">
              <a:lnSpc>
                <a:spcPct val="80000"/>
              </a:lnSpc>
            </a:pPr>
            <a:r>
              <a:rPr lang="en-US" altLang="en-US" sz="2400" dirty="0">
                <a:ea typeface="ＭＳ Ｐゴシック" charset="-128"/>
              </a:rPr>
              <a:t>Now assume that you are told that an analysis of other acquisitions reveals that acquirers have been willing to pay 5 times EBITDA.. Given that your target firm has EBITDA of $ 40 million, would you be willing to pay $ 200 million for the acquisition?</a:t>
            </a:r>
          </a:p>
          <a:p>
            <a:pPr eaLnBrk="1" hangingPunct="1">
              <a:lnSpc>
                <a:spcPct val="80000"/>
              </a:lnSpc>
            </a:pPr>
            <a:endParaRPr lang="en-US" altLang="en-US" sz="2400" dirty="0">
              <a:ea typeface="ＭＳ Ｐゴシック" charset="-128"/>
            </a:endParaRPr>
          </a:p>
          <a:p>
            <a:pPr marL="0" indent="0" eaLnBrk="1" hangingPunct="1">
              <a:lnSpc>
                <a:spcPct val="80000"/>
              </a:lnSpc>
              <a:buNone/>
            </a:pPr>
            <a:endParaRPr lang="en-US" altLang="en-US" sz="2400" dirty="0">
              <a:ea typeface="ＭＳ Ｐゴシック" charset="-128"/>
            </a:endParaRPr>
          </a:p>
          <a:p>
            <a:pPr marL="0" indent="0" eaLnBrk="1" hangingPunct="1">
              <a:lnSpc>
                <a:spcPct val="80000"/>
              </a:lnSpc>
              <a:buNone/>
            </a:pPr>
            <a:endParaRPr lang="en-US" altLang="en-US" sz="2400" dirty="0">
              <a:ea typeface="ＭＳ Ｐゴシック" charset="-128"/>
            </a:endParaRPr>
          </a:p>
          <a:p>
            <a:pPr eaLnBrk="1" hangingPunct="1">
              <a:lnSpc>
                <a:spcPct val="80000"/>
              </a:lnSpc>
            </a:pPr>
            <a:r>
              <a:rPr lang="en-US" altLang="en-US" sz="2400" dirty="0">
                <a:ea typeface="ＭＳ Ｐゴシック" charset="-128"/>
              </a:rPr>
              <a:t>What if I estimate the terminal value using an exit multiple of 5 times EBITDA?</a:t>
            </a:r>
          </a:p>
          <a:p>
            <a:pPr eaLnBrk="1" hangingPunct="1">
              <a:lnSpc>
                <a:spcPct val="80000"/>
              </a:lnSpc>
              <a:buFont typeface="Wingdings" charset="2"/>
              <a:buNone/>
            </a:pPr>
            <a:endParaRPr lang="en-US" altLang="en-US" sz="2400" dirty="0">
              <a:ea typeface="ＭＳ Ｐゴシック" charset="-128"/>
            </a:endParaRPr>
          </a:p>
        </p:txBody>
      </p:sp>
      <p:sp>
        <p:nvSpPr>
          <p:cNvPr id="2344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8C304A4-2F33-454B-8BA2-C1FB605900EF}" type="slidenum">
              <a:rPr lang="en-US" altLang="en-US" sz="1200">
                <a:solidFill>
                  <a:srgbClr val="FFFFFF"/>
                </a:solidFill>
              </a:rPr>
              <a:pPr>
                <a:lnSpc>
                  <a:spcPct val="80000"/>
                </a:lnSpc>
              </a:pPr>
              <a:t>36</a:t>
            </a:fld>
            <a:endParaRPr lang="en-US" altLang="en-US" sz="1200">
              <a:solidFill>
                <a:srgbClr val="FFFFFF"/>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A80CA-7429-7241-87C6-949509A2B971}"/>
              </a:ext>
            </a:extLst>
          </p:cNvPr>
          <p:cNvSpPr>
            <a:spLocks noGrp="1"/>
          </p:cNvSpPr>
          <p:nvPr>
            <p:ph type="title"/>
          </p:nvPr>
        </p:nvSpPr>
        <p:spPr/>
        <p:txBody>
          <a:bodyPr/>
          <a:lstStyle/>
          <a:p>
            <a:r>
              <a:rPr lang="en-US" dirty="0"/>
              <a:t>Pricing ≠ Value</a:t>
            </a:r>
          </a:p>
        </p:txBody>
      </p:sp>
      <p:pic>
        <p:nvPicPr>
          <p:cNvPr id="6" name="Content Placeholder 5">
            <a:extLst>
              <a:ext uri="{FF2B5EF4-FFF2-40B4-BE49-F238E27FC236}">
                <a16:creationId xmlns:a16="http://schemas.microsoft.com/office/drawing/2014/main" id="{FFDF7606-226A-1345-A86F-1537EFCC3E4C}"/>
              </a:ext>
            </a:extLst>
          </p:cNvPr>
          <p:cNvPicPr>
            <a:picLocks noGrp="1" noChangeAspect="1"/>
          </p:cNvPicPr>
          <p:nvPr>
            <p:ph sz="quarter" idx="1"/>
          </p:nvPr>
        </p:nvPicPr>
        <p:blipFill>
          <a:blip r:embed="rId2"/>
          <a:stretch>
            <a:fillRect/>
          </a:stretch>
        </p:blipFill>
        <p:spPr>
          <a:xfrm>
            <a:off x="612775" y="1970672"/>
            <a:ext cx="8153400" cy="3754855"/>
          </a:xfrm>
          <a:prstGeom prst="rect">
            <a:avLst/>
          </a:prstGeom>
        </p:spPr>
      </p:pic>
      <p:sp>
        <p:nvSpPr>
          <p:cNvPr id="4" name="Footer Placeholder 3">
            <a:extLst>
              <a:ext uri="{FF2B5EF4-FFF2-40B4-BE49-F238E27FC236}">
                <a16:creationId xmlns:a16="http://schemas.microsoft.com/office/drawing/2014/main" id="{84B04510-08A7-B646-A943-51DD3E794A4E}"/>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73261EDD-F27F-E44E-9CD8-C6026C4D22BA}"/>
              </a:ext>
            </a:extLst>
          </p:cNvPr>
          <p:cNvSpPr>
            <a:spLocks noGrp="1"/>
          </p:cNvSpPr>
          <p:nvPr>
            <p:ph type="sldNum" sz="quarter" idx="11"/>
          </p:nvPr>
        </p:nvSpPr>
        <p:spPr/>
        <p:txBody>
          <a:bodyPr>
            <a:normAutofit fontScale="77500" lnSpcReduction="20000"/>
          </a:bodyPr>
          <a:lstStyle/>
          <a:p>
            <a:fld id="{0DE291B0-1EC4-6B4F-8670-E80DDBF245C8}" type="slidenum">
              <a:rPr lang="en-US" altLang="en-US" smtClean="0"/>
              <a:pPr/>
              <a:t>37</a:t>
            </a:fld>
            <a:endParaRPr lang="en-US" altLang="en-US"/>
          </a:p>
        </p:txBody>
      </p:sp>
    </p:spTree>
    <p:extLst>
      <p:ext uri="{BB962C8B-B14F-4D97-AF65-F5344CB8AC3E}">
        <p14:creationId xmlns:p14="http://schemas.microsoft.com/office/powerpoint/2010/main" val="20433747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FC17B-908D-034E-AECC-D0A77F227C45}"/>
              </a:ext>
            </a:extLst>
          </p:cNvPr>
          <p:cNvSpPr>
            <a:spLocks noGrp="1"/>
          </p:cNvSpPr>
          <p:nvPr>
            <p:ph type="title"/>
          </p:nvPr>
        </p:nvSpPr>
        <p:spPr/>
        <p:txBody>
          <a:bodyPr/>
          <a:lstStyle/>
          <a:p>
            <a:r>
              <a:rPr lang="en-US" dirty="0"/>
              <a:t>Four Steps to Good Pricing</a:t>
            </a:r>
          </a:p>
        </p:txBody>
      </p:sp>
      <p:sp>
        <p:nvSpPr>
          <p:cNvPr id="3" name="Content Placeholder 2">
            <a:extLst>
              <a:ext uri="{FF2B5EF4-FFF2-40B4-BE49-F238E27FC236}">
                <a16:creationId xmlns:a16="http://schemas.microsoft.com/office/drawing/2014/main" id="{D1E8CC6E-CC55-D64B-BFB8-58A0F80E32D8}"/>
              </a:ext>
            </a:extLst>
          </p:cNvPr>
          <p:cNvSpPr>
            <a:spLocks noGrp="1"/>
          </p:cNvSpPr>
          <p:nvPr>
            <p:ph sz="quarter" idx="1"/>
          </p:nvPr>
        </p:nvSpPr>
        <p:spPr/>
        <p:txBody>
          <a:bodyPr/>
          <a:lstStyle/>
          <a:p>
            <a:pPr eaLnBrk="1" hangingPunct="1">
              <a:lnSpc>
                <a:spcPct val="80000"/>
              </a:lnSpc>
            </a:pPr>
            <a:r>
              <a:rPr lang="en-US" altLang="en-US" sz="2200" dirty="0">
                <a:ea typeface="ＭＳ Ｐゴシック" charset="-128"/>
              </a:rPr>
              <a:t>Check your multiple or consistency/uniformity</a:t>
            </a:r>
          </a:p>
          <a:p>
            <a:pPr lvl="1" eaLnBrk="1" hangingPunct="1">
              <a:lnSpc>
                <a:spcPct val="80000"/>
              </a:lnSpc>
            </a:pPr>
            <a:r>
              <a:rPr lang="en-US" altLang="en-US" sz="1900" dirty="0">
                <a:ea typeface="ＭＳ Ｐゴシック" charset="-128"/>
              </a:rPr>
              <a:t>In use, the same multiple can be defined in different ways by different users. When comparing and using multiples, estimated by someone else, it is critical that we understand how the multiples have been estimated</a:t>
            </a:r>
          </a:p>
          <a:p>
            <a:pPr eaLnBrk="1" hangingPunct="1">
              <a:lnSpc>
                <a:spcPct val="80000"/>
              </a:lnSpc>
            </a:pPr>
            <a:r>
              <a:rPr lang="en-US" altLang="en-US" sz="2200" dirty="0">
                <a:ea typeface="ＭＳ Ｐゴシック" charset="-128"/>
              </a:rPr>
              <a:t>Look at all the data, not just the key statistics</a:t>
            </a:r>
          </a:p>
          <a:p>
            <a:pPr lvl="1" eaLnBrk="1" hangingPunct="1">
              <a:lnSpc>
                <a:spcPct val="80000"/>
              </a:lnSpc>
            </a:pPr>
            <a:r>
              <a:rPr lang="en-US" altLang="en-US" sz="1900" dirty="0">
                <a:ea typeface="ＭＳ Ｐゴシック" charset="-128"/>
              </a:rPr>
              <a:t>Too many people who use a multiple have no idea what its cross sectional distribution is. If you do not know what the cross sectional distribution of a multiple is, it is difficult to look at a number and pass judgment on whether it is too high or low.</a:t>
            </a:r>
          </a:p>
          <a:p>
            <a:pPr eaLnBrk="1" hangingPunct="1">
              <a:lnSpc>
                <a:spcPct val="80000"/>
              </a:lnSpc>
            </a:pPr>
            <a:r>
              <a:rPr lang="en-US" altLang="en-US" sz="2200" dirty="0">
                <a:ea typeface="ＭＳ Ｐゴシック" charset="-128"/>
              </a:rPr>
              <a:t>Don’t forget the fundamentals ultimately matter</a:t>
            </a:r>
          </a:p>
          <a:p>
            <a:pPr lvl="1" eaLnBrk="1" hangingPunct="1">
              <a:lnSpc>
                <a:spcPct val="80000"/>
              </a:lnSpc>
            </a:pPr>
            <a:r>
              <a:rPr lang="en-US" altLang="en-US" sz="1900" dirty="0">
                <a:ea typeface="ＭＳ Ｐゴシック" charset="-128"/>
              </a:rPr>
              <a:t>It is critical that we understand the fundamentals that drive each multiple, and the nature of the relationship between the multiple and each variable.</a:t>
            </a:r>
          </a:p>
          <a:p>
            <a:pPr eaLnBrk="1" hangingPunct="1">
              <a:lnSpc>
                <a:spcPct val="80000"/>
              </a:lnSpc>
            </a:pPr>
            <a:r>
              <a:rPr lang="en-US" altLang="en-US" sz="2200" dirty="0">
                <a:ea typeface="ＭＳ Ｐゴシック" charset="-128"/>
              </a:rPr>
              <a:t>Don’t define </a:t>
            </a:r>
            <a:r>
              <a:rPr lang="en-US" altLang="en-US" sz="2200" dirty="0" err="1">
                <a:ea typeface="ＭＳ Ｐゴシック" charset="-128"/>
              </a:rPr>
              <a:t>comparables</a:t>
            </a:r>
            <a:r>
              <a:rPr lang="en-US" altLang="en-US" sz="2200" dirty="0">
                <a:ea typeface="ＭＳ Ｐゴシック" charset="-128"/>
              </a:rPr>
              <a:t> based only on sector</a:t>
            </a:r>
          </a:p>
          <a:p>
            <a:pPr lvl="1" eaLnBrk="1" hangingPunct="1">
              <a:lnSpc>
                <a:spcPct val="80000"/>
              </a:lnSpc>
            </a:pPr>
            <a:r>
              <a:rPr lang="en-US" altLang="en-US" sz="1900" dirty="0">
                <a:ea typeface="ＭＳ Ｐゴシック" charset="-128"/>
              </a:rPr>
              <a:t>Defining the comparable universe and controlling for differences is far more difficult in practice than it is in theory.</a:t>
            </a:r>
          </a:p>
        </p:txBody>
      </p:sp>
      <p:sp>
        <p:nvSpPr>
          <p:cNvPr id="4" name="Footer Placeholder 3">
            <a:extLst>
              <a:ext uri="{FF2B5EF4-FFF2-40B4-BE49-F238E27FC236}">
                <a16:creationId xmlns:a16="http://schemas.microsoft.com/office/drawing/2014/main" id="{96E78238-2E02-574C-8983-86323AE63221}"/>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053179B3-729B-CD43-A98A-22209C987B80}"/>
              </a:ext>
            </a:extLst>
          </p:cNvPr>
          <p:cNvSpPr>
            <a:spLocks noGrp="1"/>
          </p:cNvSpPr>
          <p:nvPr>
            <p:ph type="sldNum" sz="quarter" idx="11"/>
          </p:nvPr>
        </p:nvSpPr>
        <p:spPr/>
        <p:txBody>
          <a:bodyPr>
            <a:normAutofit fontScale="77500" lnSpcReduction="20000"/>
          </a:bodyPr>
          <a:lstStyle/>
          <a:p>
            <a:fld id="{0DE291B0-1EC4-6B4F-8670-E80DDBF245C8}" type="slidenum">
              <a:rPr lang="en-US" altLang="en-US" smtClean="0"/>
              <a:pPr/>
              <a:t>38</a:t>
            </a:fld>
            <a:endParaRPr lang="en-US" altLang="en-US"/>
          </a:p>
        </p:txBody>
      </p:sp>
    </p:spTree>
    <p:extLst>
      <p:ext uri="{BB962C8B-B14F-4D97-AF65-F5344CB8AC3E}">
        <p14:creationId xmlns:p14="http://schemas.microsoft.com/office/powerpoint/2010/main" val="35305578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0AD95-EC95-014D-84C2-216EE2590390}"/>
              </a:ext>
            </a:extLst>
          </p:cNvPr>
          <p:cNvSpPr>
            <a:spLocks noGrp="1"/>
          </p:cNvSpPr>
          <p:nvPr>
            <p:ph type="title"/>
          </p:nvPr>
        </p:nvSpPr>
        <p:spPr/>
        <p:txBody>
          <a:bodyPr/>
          <a:lstStyle/>
          <a:p>
            <a:r>
              <a:rPr lang="en-US" dirty="0"/>
              <a:t>The Problems in Acquisition Pricing</a:t>
            </a:r>
          </a:p>
        </p:txBody>
      </p:sp>
      <p:sp>
        <p:nvSpPr>
          <p:cNvPr id="3" name="Content Placeholder 2">
            <a:extLst>
              <a:ext uri="{FF2B5EF4-FFF2-40B4-BE49-F238E27FC236}">
                <a16:creationId xmlns:a16="http://schemas.microsoft.com/office/drawing/2014/main" id="{397A647E-CF4A-C948-894D-2DD23956CF67}"/>
              </a:ext>
            </a:extLst>
          </p:cNvPr>
          <p:cNvSpPr>
            <a:spLocks noGrp="1"/>
          </p:cNvSpPr>
          <p:nvPr>
            <p:ph sz="quarter" idx="1"/>
          </p:nvPr>
        </p:nvSpPr>
        <p:spPr/>
        <p:txBody>
          <a:bodyPr>
            <a:normAutofit fontScale="77500" lnSpcReduction="20000"/>
          </a:bodyPr>
          <a:lstStyle/>
          <a:p>
            <a:pPr marL="320040" indent="-320040" eaLnBrk="1" fontAlgn="auto" hangingPunct="1">
              <a:spcAft>
                <a:spcPts val="0"/>
              </a:spcAft>
              <a:buFont typeface="Wingdings"/>
              <a:buChar char=""/>
              <a:defRPr/>
            </a:pPr>
            <a:r>
              <a:rPr lang="en-US" u="sng" dirty="0"/>
              <a:t>Biased samples</a:t>
            </a:r>
            <a:r>
              <a:rPr lang="en-US" dirty="0"/>
              <a:t>: Basing what you pay on what other acquirers have paid is a recipe for disaster. After all, we know that acquirers,  on average, pay too much for acquisitions. By matching their prices, we risk replicating their mistakes.</a:t>
            </a:r>
          </a:p>
          <a:p>
            <a:pPr marL="320040" indent="-320040" eaLnBrk="1" fontAlgn="auto" hangingPunct="1">
              <a:spcAft>
                <a:spcPts val="0"/>
              </a:spcAft>
              <a:buFont typeface="Wingdings"/>
              <a:buChar char=""/>
              <a:defRPr/>
            </a:pPr>
            <a:r>
              <a:rPr lang="en-US" u="sng" dirty="0"/>
              <a:t>Game Playing with Metrics</a:t>
            </a:r>
            <a:r>
              <a:rPr lang="en-US" dirty="0"/>
              <a:t>: Allowing analysts (especially if they have an agenda) to pick the multiple that they will use is a recipe for backing into a bad deal. </a:t>
            </a:r>
          </a:p>
          <a:p>
            <a:pPr marL="320040" indent="-320040" eaLnBrk="1" fontAlgn="auto" hangingPunct="1">
              <a:spcAft>
                <a:spcPts val="0"/>
              </a:spcAft>
              <a:buFont typeface="Wingdings"/>
              <a:buChar char=""/>
              <a:defRPr/>
            </a:pPr>
            <a:r>
              <a:rPr lang="en-US" u="sng" dirty="0"/>
              <a:t>Myopic Multipliers</a:t>
            </a:r>
            <a:r>
              <a:rPr lang="en-US" dirty="0"/>
              <a:t>: One of the most distracting games in acquisitions is working out EPS accretion and dilution, and arguing that accretive mergers are good (they are not) and dilutive mergers should be avoided (again not true).</a:t>
            </a:r>
          </a:p>
          <a:p>
            <a:pPr marL="320040" indent="-320040" eaLnBrk="1" fontAlgn="auto" hangingPunct="1">
              <a:spcAft>
                <a:spcPts val="0"/>
              </a:spcAft>
              <a:buFont typeface="Wingdings"/>
              <a:buChar char=""/>
              <a:defRPr/>
            </a:pPr>
            <a:r>
              <a:rPr lang="en-US" u="sng" dirty="0"/>
              <a:t>And pushing into the terminal value does not make the problem go away</a:t>
            </a:r>
            <a:r>
              <a:rPr lang="en-US" dirty="0"/>
              <a:t>:  Creating a front end of cash flows, when the terminal value is coming from a multiple, is not a discounted cash flow valuation.</a:t>
            </a:r>
          </a:p>
          <a:p>
            <a:endParaRPr lang="en-US" dirty="0"/>
          </a:p>
        </p:txBody>
      </p:sp>
      <p:sp>
        <p:nvSpPr>
          <p:cNvPr id="4" name="Footer Placeholder 3">
            <a:extLst>
              <a:ext uri="{FF2B5EF4-FFF2-40B4-BE49-F238E27FC236}">
                <a16:creationId xmlns:a16="http://schemas.microsoft.com/office/drawing/2014/main" id="{D076B39A-75A8-AD48-AE53-22FF35099759}"/>
              </a:ext>
            </a:extLst>
          </p:cNvPr>
          <p:cNvSpPr>
            <a:spLocks noGrp="1"/>
          </p:cNvSpPr>
          <p:nvPr>
            <p:ph type="ftr" sz="quarter" idx="10"/>
          </p:nvPr>
        </p:nvSpPr>
        <p:spPr/>
        <p:txBody>
          <a:bodyPr/>
          <a:lstStyle/>
          <a:p>
            <a:pPr>
              <a:defRPr/>
            </a:pPr>
            <a:r>
              <a:rPr lang="en-US" dirty="0" err="1"/>
              <a:t>Aswath</a:t>
            </a:r>
            <a:r>
              <a:rPr lang="en-US" dirty="0"/>
              <a:t> Damodaran</a:t>
            </a:r>
          </a:p>
        </p:txBody>
      </p:sp>
      <p:sp>
        <p:nvSpPr>
          <p:cNvPr id="5" name="Slide Number Placeholder 4">
            <a:extLst>
              <a:ext uri="{FF2B5EF4-FFF2-40B4-BE49-F238E27FC236}">
                <a16:creationId xmlns:a16="http://schemas.microsoft.com/office/drawing/2014/main" id="{393BB063-060D-BC43-8803-5F5678EB8234}"/>
              </a:ext>
            </a:extLst>
          </p:cNvPr>
          <p:cNvSpPr>
            <a:spLocks noGrp="1"/>
          </p:cNvSpPr>
          <p:nvPr>
            <p:ph type="sldNum" sz="quarter" idx="11"/>
          </p:nvPr>
        </p:nvSpPr>
        <p:spPr/>
        <p:txBody>
          <a:bodyPr>
            <a:normAutofit fontScale="77500" lnSpcReduction="20000"/>
          </a:bodyPr>
          <a:lstStyle/>
          <a:p>
            <a:fld id="{0DE291B0-1EC4-6B4F-8670-E80DDBF245C8}" type="slidenum">
              <a:rPr lang="en-US" altLang="en-US" smtClean="0"/>
              <a:pPr/>
              <a:t>39</a:t>
            </a:fld>
            <a:endParaRPr lang="en-US" altLang="en-US"/>
          </a:p>
        </p:txBody>
      </p:sp>
    </p:spTree>
    <p:extLst>
      <p:ext uri="{BB962C8B-B14F-4D97-AF65-F5344CB8AC3E}">
        <p14:creationId xmlns:p14="http://schemas.microsoft.com/office/powerpoint/2010/main" val="30741958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1026"/>
          <p:cNvSpPr>
            <a:spLocks noGrp="1" noChangeArrowheads="1"/>
          </p:cNvSpPr>
          <p:nvPr>
            <p:ph type="title"/>
          </p:nvPr>
        </p:nvSpPr>
        <p:spPr/>
        <p:txBody>
          <a:bodyPr/>
          <a:lstStyle/>
          <a:p>
            <a:pPr eaLnBrk="1" hangingPunct="1"/>
            <a:r>
              <a:rPr lang="en-US" altLang="en-US" dirty="0">
                <a:ea typeface="ＭＳ Ｐゴシック" charset="-128"/>
              </a:rPr>
              <a:t>Lesson 5: If you are going to price a target firm, do it right..</a:t>
            </a:r>
          </a:p>
        </p:txBody>
      </p:sp>
      <p:sp>
        <p:nvSpPr>
          <p:cNvPr id="238596" name="Rectangle 1027"/>
          <p:cNvSpPr>
            <a:spLocks noGrp="1" noChangeArrowheads="1"/>
          </p:cNvSpPr>
          <p:nvPr>
            <p:ph sz="quarter" idx="1"/>
          </p:nvPr>
        </p:nvSpPr>
        <p:spPr/>
        <p:txBody>
          <a:bodyPr>
            <a:normAutofit lnSpcReduction="10000"/>
          </a:bodyPr>
          <a:lstStyle/>
          <a:p>
            <a:pPr eaLnBrk="1" hangingPunct="1">
              <a:buFont typeface="Wingdings" charset="0"/>
              <a:buChar char=""/>
              <a:defRPr/>
            </a:pPr>
            <a:r>
              <a:rPr lang="en-US" sz="2400" u="sng" dirty="0"/>
              <a:t>Pick your game</a:t>
            </a:r>
            <a:r>
              <a:rPr lang="en-US" sz="2400" dirty="0"/>
              <a:t>: If you are acquiring other companies not for the cash flows but because you think that you can sell them to someone else at a higher price, it is perfectly okay to play the pricing game. If you are acquiring a firm for its cash flows, you have to play the value game.</a:t>
            </a:r>
          </a:p>
          <a:p>
            <a:pPr eaLnBrk="1" hangingPunct="1">
              <a:buFont typeface="Wingdings" charset="0"/>
              <a:buChar char=""/>
              <a:defRPr/>
            </a:pPr>
            <a:r>
              <a:rPr lang="en-US" sz="2400" u="sng" dirty="0"/>
              <a:t>Don’t get distracted</a:t>
            </a:r>
            <a:r>
              <a:rPr lang="en-US" sz="2400" dirty="0"/>
              <a:t>: If you are playing the pricing game, dispense with the DCF and do an honest pricing. If you are playing the value game, stop looking at what other people are paying.</a:t>
            </a:r>
          </a:p>
          <a:p>
            <a:pPr eaLnBrk="1" hangingPunct="1">
              <a:buFont typeface="Wingdings" charset="0"/>
              <a:buChar char=""/>
              <a:defRPr/>
            </a:pPr>
            <a:r>
              <a:rPr lang="en-US" sz="2400" u="sng" dirty="0"/>
              <a:t>To do an honest pricing</a:t>
            </a:r>
            <a:r>
              <a:rPr lang="en-US" sz="2400" dirty="0"/>
              <a:t>, you have to be unbiased in your choice of multiple and comparable firms, and control for differences between your firm &amp; the peer group.</a:t>
            </a:r>
          </a:p>
        </p:txBody>
      </p:sp>
      <p:sp>
        <p:nvSpPr>
          <p:cNvPr id="2385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BEF2476-EBCC-2248-86E8-F6DACB2F3103}" type="slidenum">
              <a:rPr lang="en-US" altLang="en-US" sz="1200">
                <a:solidFill>
                  <a:srgbClr val="FFFFFF"/>
                </a:solidFill>
              </a:rPr>
              <a:pPr>
                <a:lnSpc>
                  <a:spcPct val="80000"/>
                </a:lnSpc>
              </a:pPr>
              <a:t>40</a:t>
            </a:fld>
            <a:endParaRPr lang="en-US" altLang="en-US" sz="1200">
              <a:solidFill>
                <a:srgbClr val="FFFFFF"/>
              </a:solidFill>
            </a:endParaRPr>
          </a:p>
        </p:txBody>
      </p:sp>
      <p:sp>
        <p:nvSpPr>
          <p:cNvPr id="238597" name="Picture 4"/>
          <p:cNvSpPr>
            <a:spLocks noChangeAspect="1"/>
          </p:cNvSpPr>
          <p:nvPr/>
        </p:nvSpPr>
        <p:spPr bwMode="auto">
          <a:xfrm>
            <a:off x="4572000" y="4454525"/>
            <a:ext cx="3886200" cy="241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D6CB5-1253-7146-85F0-8011046B568C}"/>
              </a:ext>
            </a:extLst>
          </p:cNvPr>
          <p:cNvSpPr>
            <a:spLocks noGrp="1"/>
          </p:cNvSpPr>
          <p:nvPr>
            <p:ph type="title"/>
          </p:nvPr>
        </p:nvSpPr>
        <p:spPr/>
        <p:txBody>
          <a:bodyPr/>
          <a:lstStyle/>
          <a:p>
            <a:r>
              <a:rPr lang="en-US" dirty="0"/>
              <a:t>If you fail this test..</a:t>
            </a:r>
          </a:p>
        </p:txBody>
      </p:sp>
      <p:sp>
        <p:nvSpPr>
          <p:cNvPr id="3" name="Content Placeholder 2">
            <a:extLst>
              <a:ext uri="{FF2B5EF4-FFF2-40B4-BE49-F238E27FC236}">
                <a16:creationId xmlns:a16="http://schemas.microsoft.com/office/drawing/2014/main" id="{045615A0-E44C-4049-A3D1-5177788DB0DB}"/>
              </a:ext>
            </a:extLst>
          </p:cNvPr>
          <p:cNvSpPr>
            <a:spLocks noGrp="1"/>
          </p:cNvSpPr>
          <p:nvPr>
            <p:ph sz="quarter" idx="1"/>
          </p:nvPr>
        </p:nvSpPr>
        <p:spPr/>
        <p:txBody>
          <a:bodyPr>
            <a:normAutofit fontScale="92500" lnSpcReduction="20000"/>
          </a:bodyPr>
          <a:lstStyle/>
          <a:p>
            <a:pPr marL="514350" indent="-514350">
              <a:buFont typeface="+mj-lt"/>
              <a:buAutoNum type="arabicPeriod"/>
            </a:pPr>
            <a:r>
              <a:rPr lang="en-US" u="sng" dirty="0"/>
              <a:t>You will over price the target</a:t>
            </a:r>
            <a:r>
              <a:rPr lang="en-US" dirty="0"/>
              <a:t>: By using a biased sample (of acquirers who are more likely to be over paying), you will end up over paying as well.</a:t>
            </a:r>
          </a:p>
          <a:p>
            <a:pPr marL="514350" indent="-514350">
              <a:buFont typeface="+mj-lt"/>
              <a:buAutoNum type="arabicPeriod"/>
            </a:pPr>
            <a:r>
              <a:rPr lang="en-US" u="sng" dirty="0"/>
              <a:t>You will open the door to bias in your choice of multiples</a:t>
            </a:r>
            <a:r>
              <a:rPr lang="en-US" dirty="0"/>
              <a:t>: Since you pick the multiple, you will find bias guiding your choices.</a:t>
            </a:r>
          </a:p>
          <a:p>
            <a:pPr marL="514350" indent="-514350">
              <a:buFont typeface="+mj-lt"/>
              <a:buAutoNum type="arabicPeriod"/>
            </a:pPr>
            <a:r>
              <a:rPr lang="en-US" u="sng" dirty="0"/>
              <a:t>You will end up paying twice for synergy and control</a:t>
            </a:r>
            <a:r>
              <a:rPr lang="en-US" dirty="0"/>
              <a:t>: Even if other acquirers are paying a “fair” price on their acquisitions, that fair price will already include a control premium and perhaps a synergy premium. Paying these premiums on top of your assessed price will be double paying.</a:t>
            </a:r>
          </a:p>
        </p:txBody>
      </p:sp>
      <p:sp>
        <p:nvSpPr>
          <p:cNvPr id="4" name="Footer Placeholder 3">
            <a:extLst>
              <a:ext uri="{FF2B5EF4-FFF2-40B4-BE49-F238E27FC236}">
                <a16:creationId xmlns:a16="http://schemas.microsoft.com/office/drawing/2014/main" id="{B27E5053-F609-8943-A6C8-26C56062633F}"/>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1485F85C-F001-B243-B1BD-D8A493CB154C}"/>
              </a:ext>
            </a:extLst>
          </p:cNvPr>
          <p:cNvSpPr>
            <a:spLocks noGrp="1"/>
          </p:cNvSpPr>
          <p:nvPr>
            <p:ph type="sldNum" sz="quarter" idx="11"/>
          </p:nvPr>
        </p:nvSpPr>
        <p:spPr/>
        <p:txBody>
          <a:bodyPr>
            <a:normAutofit fontScale="77500" lnSpcReduction="20000"/>
          </a:bodyPr>
          <a:lstStyle/>
          <a:p>
            <a:fld id="{0DE291B0-1EC4-6B4F-8670-E80DDBF245C8}" type="slidenum">
              <a:rPr lang="en-US" altLang="en-US" smtClean="0"/>
              <a:pPr/>
              <a:t>41</a:t>
            </a:fld>
            <a:endParaRPr lang="en-US" altLang="en-US"/>
          </a:p>
        </p:txBody>
      </p:sp>
    </p:spTree>
    <p:extLst>
      <p:ext uri="{BB962C8B-B14F-4D97-AF65-F5344CB8AC3E}">
        <p14:creationId xmlns:p14="http://schemas.microsoft.com/office/powerpoint/2010/main" val="40161562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2"/>
          <p:cNvSpPr>
            <a:spLocks noGrp="1" noChangeArrowheads="1"/>
          </p:cNvSpPr>
          <p:nvPr>
            <p:ph type="title"/>
          </p:nvPr>
        </p:nvSpPr>
        <p:spPr/>
        <p:txBody>
          <a:bodyPr>
            <a:normAutofit fontScale="90000"/>
          </a:bodyPr>
          <a:lstStyle/>
          <a:p>
            <a:pPr eaLnBrk="1" hangingPunct="1"/>
            <a:r>
              <a:rPr lang="en-US" altLang="en-US" dirty="0">
                <a:ea typeface="ＭＳ Ｐゴシック" charset="-128"/>
              </a:rPr>
              <a:t>Test 6: The CEO really wants to do this… Or your competitors are all in the game..</a:t>
            </a:r>
          </a:p>
        </p:txBody>
      </p:sp>
      <p:sp>
        <p:nvSpPr>
          <p:cNvPr id="228354" name="Rectangle 3"/>
          <p:cNvSpPr>
            <a:spLocks noGrp="1" noChangeArrowheads="1"/>
          </p:cNvSpPr>
          <p:nvPr>
            <p:ph sz="quarter" idx="1"/>
          </p:nvPr>
        </p:nvSpPr>
        <p:spPr/>
        <p:txBody>
          <a:bodyPr>
            <a:normAutofit fontScale="92500" lnSpcReduction="10000"/>
          </a:bodyPr>
          <a:lstStyle/>
          <a:p>
            <a:pPr eaLnBrk="1" hangingPunct="1">
              <a:lnSpc>
                <a:spcPct val="90000"/>
              </a:lnSpc>
            </a:pPr>
            <a:r>
              <a:rPr lang="en-US" altLang="en-US" dirty="0">
                <a:ea typeface="ＭＳ Ｐゴシック" charset="-128"/>
              </a:rPr>
              <a:t>Now assume that you know that the CEO of the acquiring firm really, really wants to do this acquisition and that the </a:t>
            </a:r>
            <a:r>
              <a:rPr lang="en-US" altLang="en-US" u="sng" dirty="0">
                <a:ea typeface="ＭＳ Ｐゴシック" charset="-128"/>
              </a:rPr>
              <a:t>investment bankers on both sides have produced fairness opinions </a:t>
            </a:r>
            <a:r>
              <a:rPr lang="en-US" altLang="en-US" dirty="0">
                <a:ea typeface="ＭＳ Ｐゴシック" charset="-128"/>
              </a:rPr>
              <a:t>that indicate that the firm is worth $ 150 million. Would you be willing to go along?</a:t>
            </a:r>
          </a:p>
          <a:p>
            <a:pPr marL="823913" lvl="1" indent="-457200" eaLnBrk="1" hangingPunct="1">
              <a:lnSpc>
                <a:spcPct val="90000"/>
              </a:lnSpc>
              <a:buFont typeface="+mj-lt"/>
              <a:buAutoNum type="alphaLcParenR"/>
            </a:pPr>
            <a:r>
              <a:rPr lang="en-US" altLang="en-US" dirty="0">
                <a:ea typeface="ＭＳ Ｐゴシック" charset="-128"/>
              </a:rPr>
              <a:t>Yes</a:t>
            </a:r>
          </a:p>
          <a:p>
            <a:pPr marL="823913" lvl="1" indent="-457200" eaLnBrk="1" hangingPunct="1">
              <a:lnSpc>
                <a:spcPct val="90000"/>
              </a:lnSpc>
              <a:buFont typeface="+mj-lt"/>
              <a:buAutoNum type="alphaLcParenR"/>
            </a:pPr>
            <a:r>
              <a:rPr lang="en-US" altLang="en-US" dirty="0">
                <a:ea typeface="ＭＳ Ｐゴシック" charset="-128"/>
              </a:rPr>
              <a:t>No</a:t>
            </a:r>
          </a:p>
          <a:p>
            <a:pPr marL="503238" indent="-457200" eaLnBrk="1" hangingPunct="1">
              <a:lnSpc>
                <a:spcPct val="90000"/>
              </a:lnSpc>
            </a:pPr>
            <a:r>
              <a:rPr lang="en-US" altLang="en-US" dirty="0">
                <a:ea typeface="ＭＳ Ｐゴシック" charset="-128"/>
              </a:rPr>
              <a:t>Now assume that you are told that </a:t>
            </a:r>
            <a:r>
              <a:rPr lang="en-US" altLang="en-US" u="sng" dirty="0">
                <a:ea typeface="ＭＳ Ｐゴシック" charset="-128"/>
              </a:rPr>
              <a:t>your competitors are all doing acquisitions</a:t>
            </a:r>
            <a:r>
              <a:rPr lang="en-US" altLang="en-US" dirty="0">
                <a:ea typeface="ＭＳ Ｐゴシック" charset="-128"/>
              </a:rPr>
              <a:t> and that if you don’t do them, you will be at a disadvantage? Would you be willing to go along? </a:t>
            </a:r>
          </a:p>
          <a:p>
            <a:pPr marL="823913" lvl="1" indent="-457200" eaLnBrk="1" hangingPunct="1">
              <a:lnSpc>
                <a:spcPct val="90000"/>
              </a:lnSpc>
              <a:buFont typeface="+mj-lt"/>
              <a:buAutoNum type="alphaLcParenR"/>
            </a:pPr>
            <a:r>
              <a:rPr lang="en-US" altLang="en-US" dirty="0">
                <a:ea typeface="ＭＳ Ｐゴシック" charset="-128"/>
              </a:rPr>
              <a:t>Yes</a:t>
            </a:r>
          </a:p>
          <a:p>
            <a:pPr marL="823913" lvl="1" indent="-457200" eaLnBrk="1" hangingPunct="1">
              <a:lnSpc>
                <a:spcPct val="90000"/>
              </a:lnSpc>
              <a:buFont typeface="+mj-lt"/>
              <a:buAutoNum type="alphaLcParenR"/>
            </a:pPr>
            <a:r>
              <a:rPr lang="en-US" altLang="en-US" dirty="0">
                <a:ea typeface="ＭＳ Ｐゴシック" charset="-128"/>
              </a:rPr>
              <a:t>No</a:t>
            </a:r>
          </a:p>
          <a:p>
            <a:pPr eaLnBrk="1" hangingPunct="1">
              <a:lnSpc>
                <a:spcPct val="90000"/>
              </a:lnSpc>
            </a:pPr>
            <a:endParaRPr lang="en-US" altLang="en-US" dirty="0">
              <a:ea typeface="ＭＳ Ｐゴシック" charset="-128"/>
            </a:endParaRPr>
          </a:p>
        </p:txBody>
      </p:sp>
      <p:sp>
        <p:nvSpPr>
          <p:cNvPr id="2406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32D4031-C62A-D14A-B7A1-A2516A801B80}" type="slidenum">
              <a:rPr lang="en-US" altLang="en-US" sz="1200">
                <a:solidFill>
                  <a:srgbClr val="FFFFFF"/>
                </a:solidFill>
              </a:rPr>
              <a:pPr>
                <a:lnSpc>
                  <a:spcPct val="80000"/>
                </a:lnSpc>
              </a:pPr>
              <a:t>42</a:t>
            </a:fld>
            <a:endParaRPr lang="en-US" altLang="en-US" sz="1200">
              <a:solidFill>
                <a:srgbClr val="FFFFFF"/>
              </a:solidFill>
            </a:endParaRP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E4CD3-3E91-6E46-9ACD-BB9111C5F1D4}"/>
              </a:ext>
            </a:extLst>
          </p:cNvPr>
          <p:cNvSpPr>
            <a:spLocks noGrp="1"/>
          </p:cNvSpPr>
          <p:nvPr>
            <p:ph type="title"/>
          </p:nvPr>
        </p:nvSpPr>
        <p:spPr/>
        <p:txBody>
          <a:bodyPr/>
          <a:lstStyle/>
          <a:p>
            <a:r>
              <a:rPr lang="en-US" dirty="0"/>
              <a:t>CEO Egos and Overconfidence: The Dirty Secret in Mergers</a:t>
            </a:r>
          </a:p>
        </p:txBody>
      </p:sp>
      <p:sp>
        <p:nvSpPr>
          <p:cNvPr id="3" name="Content Placeholder 2">
            <a:extLst>
              <a:ext uri="{FF2B5EF4-FFF2-40B4-BE49-F238E27FC236}">
                <a16:creationId xmlns:a16="http://schemas.microsoft.com/office/drawing/2014/main" id="{3193D0FD-F23F-6545-A1B4-B79E4FBF5514}"/>
              </a:ext>
            </a:extLst>
          </p:cNvPr>
          <p:cNvSpPr>
            <a:spLocks noGrp="1"/>
          </p:cNvSpPr>
          <p:nvPr>
            <p:ph sz="quarter" idx="1"/>
          </p:nvPr>
        </p:nvSpPr>
        <p:spPr/>
        <p:txBody>
          <a:bodyPr>
            <a:normAutofit lnSpcReduction="10000"/>
          </a:bodyPr>
          <a:lstStyle/>
          <a:p>
            <a:r>
              <a:rPr lang="en-US" altLang="en-US" u="sng" dirty="0">
                <a:ea typeface="ＭＳ Ｐゴシック" charset="-128"/>
              </a:rPr>
              <a:t>The Deal Rules</a:t>
            </a:r>
            <a:r>
              <a:rPr lang="en-US" altLang="en-US" dirty="0">
                <a:ea typeface="ＭＳ Ｐゴシック" charset="-128"/>
              </a:rPr>
              <a:t>: The premiums paid on acquisitions often have nothing to do with synergy, control or strategic considerations (though they may be provided as the reasons). They are just what you have to pay to get the deals done, because management really, really wants it done.</a:t>
            </a:r>
          </a:p>
          <a:p>
            <a:r>
              <a:rPr lang="en-US" altLang="en-US" u="sng" dirty="0">
                <a:ea typeface="ＭＳ Ｐゴシック" charset="-128"/>
              </a:rPr>
              <a:t>The Ego Problem</a:t>
            </a:r>
            <a:r>
              <a:rPr lang="en-US" altLang="en-US" dirty="0">
                <a:ea typeface="ＭＳ Ｐゴシック" charset="-128"/>
              </a:rPr>
              <a:t>: They may just reflect the egos of the CEOs of the acquiring firms. There is evidence that “over confident” CEOs are more likely to make acquisitions and that they leave a trail across the firms that they run.</a:t>
            </a:r>
          </a:p>
        </p:txBody>
      </p:sp>
      <p:sp>
        <p:nvSpPr>
          <p:cNvPr id="4" name="Footer Placeholder 3">
            <a:extLst>
              <a:ext uri="{FF2B5EF4-FFF2-40B4-BE49-F238E27FC236}">
                <a16:creationId xmlns:a16="http://schemas.microsoft.com/office/drawing/2014/main" id="{D06E03E0-46E2-1046-B57E-0F7B8254208B}"/>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9BD52CDC-571D-6E40-ADDB-E2E2F8C3F39F}"/>
              </a:ext>
            </a:extLst>
          </p:cNvPr>
          <p:cNvSpPr>
            <a:spLocks noGrp="1"/>
          </p:cNvSpPr>
          <p:nvPr>
            <p:ph type="sldNum" sz="quarter" idx="11"/>
          </p:nvPr>
        </p:nvSpPr>
        <p:spPr/>
        <p:txBody>
          <a:bodyPr>
            <a:normAutofit fontScale="77500" lnSpcReduction="20000"/>
          </a:bodyPr>
          <a:lstStyle/>
          <a:p>
            <a:fld id="{0DE291B0-1EC4-6B4F-8670-E80DDBF245C8}" type="slidenum">
              <a:rPr lang="en-US" altLang="en-US" smtClean="0"/>
              <a:pPr/>
              <a:t>43</a:t>
            </a:fld>
            <a:endParaRPr lang="en-US" altLang="en-US"/>
          </a:p>
        </p:txBody>
      </p:sp>
    </p:spTree>
    <p:extLst>
      <p:ext uri="{BB962C8B-B14F-4D97-AF65-F5344CB8AC3E}">
        <p14:creationId xmlns:p14="http://schemas.microsoft.com/office/powerpoint/2010/main" val="16023019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73BDD-6037-2E49-A28D-68511D994415}"/>
              </a:ext>
            </a:extLst>
          </p:cNvPr>
          <p:cNvSpPr>
            <a:spLocks noGrp="1"/>
          </p:cNvSpPr>
          <p:nvPr>
            <p:ph type="title"/>
          </p:nvPr>
        </p:nvSpPr>
        <p:spPr/>
        <p:txBody>
          <a:bodyPr/>
          <a:lstStyle/>
          <a:p>
            <a:r>
              <a:rPr lang="en-US" dirty="0"/>
              <a:t>Defensive Mergers: Signs of a Deeper Rot?</a:t>
            </a:r>
          </a:p>
        </p:txBody>
      </p:sp>
      <p:sp>
        <p:nvSpPr>
          <p:cNvPr id="3" name="Content Placeholder 2">
            <a:extLst>
              <a:ext uri="{FF2B5EF4-FFF2-40B4-BE49-F238E27FC236}">
                <a16:creationId xmlns:a16="http://schemas.microsoft.com/office/drawing/2014/main" id="{8B781412-26CD-D348-87FC-C34D0AF70BC4}"/>
              </a:ext>
            </a:extLst>
          </p:cNvPr>
          <p:cNvSpPr>
            <a:spLocks noGrp="1"/>
          </p:cNvSpPr>
          <p:nvPr>
            <p:ph sz="quarter" idx="1"/>
          </p:nvPr>
        </p:nvSpPr>
        <p:spPr/>
        <p:txBody>
          <a:bodyPr>
            <a:normAutofit lnSpcReduction="10000"/>
          </a:bodyPr>
          <a:lstStyle/>
          <a:p>
            <a:r>
              <a:rPr lang="en-US" altLang="en-US" u="sng" dirty="0">
                <a:ea typeface="ＭＳ Ｐゴシック" charset="-128"/>
              </a:rPr>
              <a:t>Me-tooism</a:t>
            </a:r>
            <a:r>
              <a:rPr lang="en-US" altLang="en-US" dirty="0">
                <a:ea typeface="ＭＳ Ｐゴシック" charset="-128"/>
              </a:rPr>
              <a:t>: Pre-emptive or defensive acquisitions, where you over pay, either because everyone else is overpaying or because you are afraid that you will be left behind if you don’t acquire are dangerous. </a:t>
            </a:r>
          </a:p>
          <a:p>
            <a:r>
              <a:rPr lang="en-US" altLang="en-US" u="sng" dirty="0">
                <a:ea typeface="ＭＳ Ｐゴシック" charset="-128"/>
              </a:rPr>
              <a:t>Weak businesses?</a:t>
            </a:r>
            <a:r>
              <a:rPr lang="en-US" altLang="en-US" dirty="0">
                <a:ea typeface="ＭＳ Ｐゴシック" charset="-128"/>
              </a:rPr>
              <a:t> If the only way you can stay competitive in a business is by making bad investments, it may be best to think about shrinking or even getting out of the business.</a:t>
            </a:r>
          </a:p>
          <a:p>
            <a:r>
              <a:rPr lang="en-US" altLang="en-US" u="sng" dirty="0">
                <a:ea typeface="ＭＳ Ｐゴシック" charset="-128"/>
              </a:rPr>
              <a:t>There is no glory in survival</a:t>
            </a:r>
            <a:r>
              <a:rPr lang="en-US" altLang="en-US" dirty="0">
                <a:ea typeface="ＭＳ Ｐゴシック" charset="-128"/>
              </a:rPr>
              <a:t>, for the sake of survival. Corporate sustainability, as a corporate objective, is not just a joke, but an expensive one.</a:t>
            </a:r>
          </a:p>
          <a:p>
            <a:pPr marL="0" indent="0">
              <a:buNone/>
            </a:pPr>
            <a:endParaRPr lang="en-US" altLang="en-US" dirty="0">
              <a:ea typeface="ＭＳ Ｐゴシック" charset="-128"/>
            </a:endParaRPr>
          </a:p>
          <a:p>
            <a:endParaRPr lang="en-US" dirty="0"/>
          </a:p>
        </p:txBody>
      </p:sp>
      <p:sp>
        <p:nvSpPr>
          <p:cNvPr id="4" name="Footer Placeholder 3">
            <a:extLst>
              <a:ext uri="{FF2B5EF4-FFF2-40B4-BE49-F238E27FC236}">
                <a16:creationId xmlns:a16="http://schemas.microsoft.com/office/drawing/2014/main" id="{993A469E-AFF5-7A40-B584-930A3853DEB7}"/>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D05EB18D-A9EC-064B-98AF-E7D1DFA9E0F3}"/>
              </a:ext>
            </a:extLst>
          </p:cNvPr>
          <p:cNvSpPr>
            <a:spLocks noGrp="1"/>
          </p:cNvSpPr>
          <p:nvPr>
            <p:ph type="sldNum" sz="quarter" idx="11"/>
          </p:nvPr>
        </p:nvSpPr>
        <p:spPr/>
        <p:txBody>
          <a:bodyPr>
            <a:normAutofit fontScale="77500" lnSpcReduction="20000"/>
          </a:bodyPr>
          <a:lstStyle/>
          <a:p>
            <a:fld id="{0DE291B0-1EC4-6B4F-8670-E80DDBF245C8}" type="slidenum">
              <a:rPr lang="en-US" altLang="en-US" smtClean="0"/>
              <a:pPr/>
              <a:t>44</a:t>
            </a:fld>
            <a:endParaRPr lang="en-US" altLang="en-US"/>
          </a:p>
        </p:txBody>
      </p:sp>
    </p:spTree>
    <p:extLst>
      <p:ext uri="{BB962C8B-B14F-4D97-AF65-F5344CB8AC3E}">
        <p14:creationId xmlns:p14="http://schemas.microsoft.com/office/powerpoint/2010/main" val="10045243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0ABDA-53F2-334A-B123-3AD5CA99DA23}"/>
              </a:ext>
            </a:extLst>
          </p:cNvPr>
          <p:cNvSpPr>
            <a:spLocks noGrp="1"/>
          </p:cNvSpPr>
          <p:nvPr>
            <p:ph type="title"/>
          </p:nvPr>
        </p:nvSpPr>
        <p:spPr/>
        <p:txBody>
          <a:bodyPr/>
          <a:lstStyle/>
          <a:p>
            <a:r>
              <a:rPr lang="en-US" dirty="0"/>
              <a:t>The Deal Process is broken..</a:t>
            </a:r>
          </a:p>
        </p:txBody>
      </p:sp>
      <p:sp>
        <p:nvSpPr>
          <p:cNvPr id="3" name="Content Placeholder 2">
            <a:extLst>
              <a:ext uri="{FF2B5EF4-FFF2-40B4-BE49-F238E27FC236}">
                <a16:creationId xmlns:a16="http://schemas.microsoft.com/office/drawing/2014/main" id="{33D2283E-415A-D244-A6A5-47698E107268}"/>
              </a:ext>
            </a:extLst>
          </p:cNvPr>
          <p:cNvSpPr>
            <a:spLocks noGrp="1"/>
          </p:cNvSpPr>
          <p:nvPr>
            <p:ph sz="quarter" idx="1"/>
          </p:nvPr>
        </p:nvSpPr>
        <p:spPr/>
        <p:txBody>
          <a:bodyPr>
            <a:normAutofit fontScale="85000" lnSpcReduction="10000"/>
          </a:bodyPr>
          <a:lstStyle/>
          <a:p>
            <a:pPr marL="514350" indent="-514350">
              <a:buFont typeface="+mj-lt"/>
              <a:buAutoNum type="arabicPeriod"/>
            </a:pPr>
            <a:r>
              <a:rPr lang="en-US" u="sng" dirty="0"/>
              <a:t>Deal makers are deal analysts</a:t>
            </a:r>
            <a:r>
              <a:rPr lang="en-US" dirty="0"/>
              <a:t>: If you were going to design a process that maximizes bias, you could not do much better than the current one, especially in a friendly merger. </a:t>
            </a:r>
          </a:p>
          <a:p>
            <a:pPr marL="514350" indent="-514350">
              <a:buFont typeface="+mj-lt"/>
              <a:buAutoNum type="arabicPeriod"/>
            </a:pPr>
            <a:r>
              <a:rPr lang="en-US" u="sng" dirty="0"/>
              <a:t>Spending other People’s Money</a:t>
            </a:r>
            <a:r>
              <a:rPr lang="en-US" dirty="0"/>
              <a:t>: Managerial interests don’t align with shareholder interests and they can advance them using shareholder money.</a:t>
            </a:r>
          </a:p>
          <a:p>
            <a:pPr marL="514350" indent="-514350">
              <a:buFont typeface="+mj-lt"/>
              <a:buAutoNum type="arabicPeriod"/>
            </a:pPr>
            <a:r>
              <a:rPr lang="en-US" u="sng" dirty="0"/>
              <a:t>Boards of directors are managerial rubber stamps</a:t>
            </a:r>
            <a:r>
              <a:rPr lang="en-US" dirty="0"/>
              <a:t>, mostly incapable or unwilling to check managerial egos.</a:t>
            </a:r>
          </a:p>
          <a:p>
            <a:pPr marL="514350" indent="-514350">
              <a:buFont typeface="+mj-lt"/>
              <a:buAutoNum type="arabicPeriod"/>
            </a:pPr>
            <a:r>
              <a:rPr lang="en-US" u="sng" dirty="0"/>
              <a:t>The legal system is incapable of stopping bad acquisitions</a:t>
            </a:r>
            <a:r>
              <a:rPr lang="en-US" dirty="0"/>
              <a:t>. Unwittingly, it has given acquiring firms a template to evade responsibility for bad mergers, with the expensive charade called ”fairness opinions”.</a:t>
            </a:r>
          </a:p>
        </p:txBody>
      </p:sp>
      <p:sp>
        <p:nvSpPr>
          <p:cNvPr id="4" name="Footer Placeholder 3">
            <a:extLst>
              <a:ext uri="{FF2B5EF4-FFF2-40B4-BE49-F238E27FC236}">
                <a16:creationId xmlns:a16="http://schemas.microsoft.com/office/drawing/2014/main" id="{1BBD0492-B641-E64C-809A-62041A51142B}"/>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E6D631E4-C716-0244-9AFC-AF7551ED10EC}"/>
              </a:ext>
            </a:extLst>
          </p:cNvPr>
          <p:cNvSpPr>
            <a:spLocks noGrp="1"/>
          </p:cNvSpPr>
          <p:nvPr>
            <p:ph type="sldNum" sz="quarter" idx="11"/>
          </p:nvPr>
        </p:nvSpPr>
        <p:spPr/>
        <p:txBody>
          <a:bodyPr>
            <a:normAutofit fontScale="77500" lnSpcReduction="20000"/>
          </a:bodyPr>
          <a:lstStyle/>
          <a:p>
            <a:fld id="{0DE291B0-1EC4-6B4F-8670-E80DDBF245C8}" type="slidenum">
              <a:rPr lang="en-US" altLang="en-US" smtClean="0"/>
              <a:pPr/>
              <a:t>45</a:t>
            </a:fld>
            <a:endParaRPr lang="en-US" altLang="en-US"/>
          </a:p>
        </p:txBody>
      </p:sp>
    </p:spTree>
    <p:extLst>
      <p:ext uri="{BB962C8B-B14F-4D97-AF65-F5344CB8AC3E}">
        <p14:creationId xmlns:p14="http://schemas.microsoft.com/office/powerpoint/2010/main" val="32208803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0238D-5AC4-2846-B033-B315F6BD7561}"/>
              </a:ext>
            </a:extLst>
          </p:cNvPr>
          <p:cNvSpPr>
            <a:spLocks noGrp="1"/>
          </p:cNvSpPr>
          <p:nvPr>
            <p:ph type="title"/>
          </p:nvPr>
        </p:nvSpPr>
        <p:spPr/>
        <p:txBody>
          <a:bodyPr/>
          <a:lstStyle/>
          <a:p>
            <a:r>
              <a:rPr lang="en-US" dirty="0"/>
              <a:t>Fairness Opinions: A waste of time and money?</a:t>
            </a:r>
          </a:p>
        </p:txBody>
      </p:sp>
      <p:pic>
        <p:nvPicPr>
          <p:cNvPr id="6" name="Content Placeholder 5">
            <a:extLst>
              <a:ext uri="{FF2B5EF4-FFF2-40B4-BE49-F238E27FC236}">
                <a16:creationId xmlns:a16="http://schemas.microsoft.com/office/drawing/2014/main" id="{496372B3-A5C8-4C46-9913-C80D9594D349}"/>
              </a:ext>
            </a:extLst>
          </p:cNvPr>
          <p:cNvPicPr>
            <a:picLocks noGrp="1" noChangeAspect="1"/>
          </p:cNvPicPr>
          <p:nvPr>
            <p:ph sz="quarter" idx="1"/>
          </p:nvPr>
        </p:nvPicPr>
        <p:blipFill>
          <a:blip r:embed="rId2"/>
          <a:stretch>
            <a:fillRect/>
          </a:stretch>
        </p:blipFill>
        <p:spPr>
          <a:xfrm>
            <a:off x="632012" y="1498134"/>
            <a:ext cx="7620000" cy="5071505"/>
          </a:xfrm>
          <a:prstGeom prst="rect">
            <a:avLst/>
          </a:prstGeom>
        </p:spPr>
      </p:pic>
      <p:sp>
        <p:nvSpPr>
          <p:cNvPr id="4" name="Footer Placeholder 3">
            <a:extLst>
              <a:ext uri="{FF2B5EF4-FFF2-40B4-BE49-F238E27FC236}">
                <a16:creationId xmlns:a16="http://schemas.microsoft.com/office/drawing/2014/main" id="{907F6579-43A9-DA43-A916-87517C344F09}"/>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9475C130-71F9-8F45-ABCA-1FC16737F0C5}"/>
              </a:ext>
            </a:extLst>
          </p:cNvPr>
          <p:cNvSpPr>
            <a:spLocks noGrp="1"/>
          </p:cNvSpPr>
          <p:nvPr>
            <p:ph type="sldNum" sz="quarter" idx="11"/>
          </p:nvPr>
        </p:nvSpPr>
        <p:spPr/>
        <p:txBody>
          <a:bodyPr>
            <a:normAutofit fontScale="77500" lnSpcReduction="20000"/>
          </a:bodyPr>
          <a:lstStyle/>
          <a:p>
            <a:fld id="{0DE291B0-1EC4-6B4F-8670-E80DDBF245C8}" type="slidenum">
              <a:rPr lang="en-US" altLang="en-US" smtClean="0"/>
              <a:pPr/>
              <a:t>46</a:t>
            </a:fld>
            <a:endParaRPr lang="en-US" altLang="en-US"/>
          </a:p>
        </p:txBody>
      </p:sp>
    </p:spTree>
    <p:extLst>
      <p:ext uri="{BB962C8B-B14F-4D97-AF65-F5344CB8AC3E}">
        <p14:creationId xmlns:p14="http://schemas.microsoft.com/office/powerpoint/2010/main" val="3874986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ChangeArrowheads="1"/>
          </p:cNvSpPr>
          <p:nvPr>
            <p:ph type="title"/>
          </p:nvPr>
        </p:nvSpPr>
        <p:spPr/>
        <p:txBody>
          <a:bodyPr>
            <a:noAutofit/>
          </a:bodyPr>
          <a:lstStyle/>
          <a:p>
            <a:pPr eaLnBrk="1" hangingPunct="1"/>
            <a:r>
              <a:rPr lang="en-US" altLang="en-US" dirty="0">
                <a:ea typeface="ＭＳ Ｐゴシック" charset="-128"/>
              </a:rPr>
              <a:t>Lesson 6: Egos and Conflicts of Interest are your biggest enemies</a:t>
            </a:r>
          </a:p>
        </p:txBody>
      </p:sp>
      <p:sp>
        <p:nvSpPr>
          <p:cNvPr id="230402" name="Rectangle 3"/>
          <p:cNvSpPr>
            <a:spLocks noGrp="1" noChangeArrowheads="1"/>
          </p:cNvSpPr>
          <p:nvPr>
            <p:ph sz="quarter" idx="1"/>
          </p:nvPr>
        </p:nvSpPr>
        <p:spPr/>
        <p:txBody>
          <a:bodyPr>
            <a:normAutofit lnSpcReduction="10000"/>
          </a:bodyPr>
          <a:lstStyle/>
          <a:p>
            <a:pPr eaLnBrk="1" hangingPunct="1">
              <a:lnSpc>
                <a:spcPct val="80000"/>
              </a:lnSpc>
            </a:pPr>
            <a:r>
              <a:rPr lang="en-US" altLang="en-US" u="sng" dirty="0">
                <a:ea typeface="ＭＳ Ｐゴシック" charset="-128"/>
              </a:rPr>
              <a:t>Winning is not everything</a:t>
            </a:r>
            <a:r>
              <a:rPr lang="en-US" altLang="en-US" dirty="0">
                <a:ea typeface="ＭＳ Ｐゴシック" charset="-128"/>
              </a:rPr>
              <a:t>: If you define your objective in a bidding war as winning the auction at any cost, you will win. But beware the winner</a:t>
            </a:r>
            <a:r>
              <a:rPr lang="ja-JP" altLang="en-US">
                <a:ea typeface="ＭＳ Ｐゴシック" charset="-128"/>
              </a:rPr>
              <a:t>’</a:t>
            </a:r>
            <a:r>
              <a:rPr lang="en-US" altLang="ja-JP" dirty="0">
                <a:ea typeface="ＭＳ Ｐゴシック" charset="-128"/>
              </a:rPr>
              <a:t>s curse!</a:t>
            </a:r>
          </a:p>
          <a:p>
            <a:pPr eaLnBrk="1" hangingPunct="1">
              <a:lnSpc>
                <a:spcPct val="80000"/>
              </a:lnSpc>
            </a:pPr>
            <a:r>
              <a:rPr lang="en-US" altLang="ja-JP" u="sng" dirty="0">
                <a:ea typeface="ＭＳ Ｐゴシック" charset="-128"/>
              </a:rPr>
              <a:t>Bankers do what’s in their best interests, not yours</a:t>
            </a:r>
            <a:r>
              <a:rPr lang="en-US" altLang="ja-JP" dirty="0">
                <a:ea typeface="ＭＳ Ｐゴシック" charset="-128"/>
              </a:rPr>
              <a:t>: If your rewards and compensation are contingent on the deal going through, you cannot be an honest advisor.</a:t>
            </a:r>
          </a:p>
          <a:p>
            <a:pPr eaLnBrk="1" hangingPunct="1">
              <a:lnSpc>
                <a:spcPct val="80000"/>
              </a:lnSpc>
            </a:pPr>
            <a:r>
              <a:rPr lang="en-US" altLang="ja-JP" u="sng" dirty="0">
                <a:ea typeface="ＭＳ Ｐゴシック" charset="-128"/>
              </a:rPr>
              <a:t>It is easy to spend other people’s money</a:t>
            </a:r>
            <a:r>
              <a:rPr lang="en-US" altLang="ja-JP" dirty="0">
                <a:ea typeface="ＭＳ Ｐゴシック" charset="-128"/>
              </a:rPr>
              <a:t>: In public companies, it is shareholder money that is being spent on acquisitions, often in the pursuit of managerial interests. Boards of directors need to do their jobs.</a:t>
            </a:r>
          </a:p>
        </p:txBody>
      </p:sp>
      <p:sp>
        <p:nvSpPr>
          <p:cNvPr id="2426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AD96A3B-0EC7-C64A-AED3-C1B3ECC9212A}" type="slidenum">
              <a:rPr lang="en-US" altLang="en-US" sz="1200">
                <a:solidFill>
                  <a:srgbClr val="FFFFFF"/>
                </a:solidFill>
              </a:rPr>
              <a:pPr>
                <a:lnSpc>
                  <a:spcPct val="80000"/>
                </a:lnSpc>
              </a:pPr>
              <a:t>47</a:t>
            </a:fld>
            <a:endParaRPr lang="en-US" altLang="en-US" sz="1200">
              <a:solidFill>
                <a:srgbClr val="FFFFFF"/>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p:txBody>
          <a:bodyPr>
            <a:normAutofit fontScale="90000"/>
          </a:bodyPr>
          <a:lstStyle/>
          <a:p>
            <a:pPr eaLnBrk="1" fontAlgn="auto" hangingPunct="1">
              <a:spcAft>
                <a:spcPts val="0"/>
              </a:spcAft>
              <a:defRPr/>
            </a:pPr>
            <a:r>
              <a:rPr lang="en-US" dirty="0">
                <a:ea typeface="+mj-ea"/>
                <a:cs typeface="+mj-cs"/>
              </a:rPr>
              <a:t>To illustrate: A bad deal is made, and justified by accountants &amp; bankers</a:t>
            </a:r>
          </a:p>
        </p:txBody>
      </p:sp>
      <p:pic>
        <p:nvPicPr>
          <p:cNvPr id="244739"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1387872" y="1600200"/>
            <a:ext cx="6603206" cy="4495800"/>
          </a:xfrm>
        </p:spPr>
      </p:pic>
      <p:sp>
        <p:nvSpPr>
          <p:cNvPr id="2447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Title 1"/>
          <p:cNvSpPr>
            <a:spLocks noGrp="1"/>
          </p:cNvSpPr>
          <p:nvPr>
            <p:ph type="title"/>
          </p:nvPr>
        </p:nvSpPr>
        <p:spPr/>
        <p:txBody>
          <a:bodyPr/>
          <a:lstStyle/>
          <a:p>
            <a:pPr eaLnBrk="1" hangingPunct="1"/>
            <a:r>
              <a:rPr lang="en-US" altLang="en-US">
                <a:ea typeface="ＭＳ Ｐゴシック" charset="-128"/>
              </a:rPr>
              <a:t>The CEO steps in… and digs a hole…</a:t>
            </a:r>
          </a:p>
        </p:txBody>
      </p:sp>
      <p:sp>
        <p:nvSpPr>
          <p:cNvPr id="5" name="Content Placeholder 4"/>
          <p:cNvSpPr>
            <a:spLocks noGrp="1"/>
          </p:cNvSpPr>
          <p:nvPr>
            <p:ph sz="quarter" idx="1"/>
          </p:nvPr>
        </p:nvSpPr>
        <p:spPr/>
        <p:txBody>
          <a:bodyPr>
            <a:normAutofit/>
          </a:bodyPr>
          <a:lstStyle/>
          <a:p>
            <a:pPr eaLnBrk="1" hangingPunct="1">
              <a:lnSpc>
                <a:spcPct val="80000"/>
              </a:lnSpc>
            </a:pPr>
            <a:r>
              <a:rPr lang="en-US" altLang="en-US" sz="2200">
                <a:ea typeface="ＭＳ Ｐゴシック" charset="-128"/>
              </a:rPr>
              <a:t>Leo Apotheker was the CEO of HP at the time of the deal, brought in to replace Mark Hurd, the previous CEO who was forced to resign because of a “sex” scandal.</a:t>
            </a:r>
          </a:p>
          <a:p>
            <a:pPr eaLnBrk="1" hangingPunct="1">
              <a:lnSpc>
                <a:spcPct val="80000"/>
              </a:lnSpc>
            </a:pPr>
            <a:r>
              <a:rPr lang="en-US" altLang="en-US" sz="2200">
                <a:ea typeface="ＭＳ Ｐゴシック" charset="-128"/>
              </a:rPr>
              <a:t>In the face of almost universal feeling that HP had paid too much for Autonomy, </a:t>
            </a:r>
            <a:r>
              <a:rPr lang="en-US" altLang="en-US" sz="2200">
                <a:latin typeface="Times" charset="0"/>
                <a:ea typeface="ＭＳ Ｐゴシック" charset="-128"/>
              </a:rPr>
              <a:t>Mr. Apotheker addressing a conference at the time of the deal: “</a:t>
            </a:r>
            <a:r>
              <a:rPr lang="en-US" altLang="ja-JP" sz="2200">
                <a:latin typeface="Times" charset="0"/>
                <a:ea typeface="ＭＳ Ｐゴシック" charset="-128"/>
              </a:rPr>
              <a:t>We have a </a:t>
            </a:r>
            <a:r>
              <a:rPr lang="en-US" altLang="ja-JP" sz="2200" b="1">
                <a:latin typeface="Times" charset="0"/>
                <a:ea typeface="ＭＳ Ｐゴシック" charset="-128"/>
              </a:rPr>
              <a:t>pretty rigorous process inside H.P. </a:t>
            </a:r>
            <a:r>
              <a:rPr lang="en-US" altLang="ja-JP" sz="2200">
                <a:latin typeface="Times" charset="0"/>
                <a:ea typeface="ＭＳ Ｐゴシック" charset="-128"/>
              </a:rPr>
              <a:t>that we follow for </a:t>
            </a:r>
            <a:r>
              <a:rPr lang="en-US" altLang="ja-JP" sz="2200" b="1">
                <a:latin typeface="Times" charset="0"/>
                <a:ea typeface="ＭＳ Ｐゴシック" charset="-128"/>
              </a:rPr>
              <a:t>all our acquisitions</a:t>
            </a:r>
            <a:r>
              <a:rPr lang="en-US" altLang="ja-JP" sz="2200">
                <a:latin typeface="Times" charset="0"/>
                <a:ea typeface="ＭＳ Ｐゴシック" charset="-128"/>
              </a:rPr>
              <a:t>, which is a </a:t>
            </a:r>
            <a:r>
              <a:rPr lang="en-US" altLang="ja-JP" sz="2200" b="1">
                <a:latin typeface="Times" charset="0"/>
                <a:ea typeface="ＭＳ Ｐゴシック" charset="-128"/>
              </a:rPr>
              <a:t>D.C.F.-based model</a:t>
            </a:r>
            <a:r>
              <a:rPr lang="en-US" altLang="ja-JP" sz="2200">
                <a:latin typeface="Times" charset="0"/>
                <a:ea typeface="ＭＳ Ｐゴシック" charset="-128"/>
              </a:rPr>
              <a:t>,</a:t>
            </a:r>
            <a:r>
              <a:rPr lang="en-US" altLang="en-US" sz="2200">
                <a:latin typeface="Times" charset="0"/>
                <a:ea typeface="ＭＳ Ｐゴシック" charset="-128"/>
              </a:rPr>
              <a:t>”</a:t>
            </a:r>
            <a:r>
              <a:rPr lang="en-US" altLang="ja-JP" sz="2200">
                <a:latin typeface="Times" charset="0"/>
                <a:ea typeface="ＭＳ Ｐゴシック" charset="-128"/>
              </a:rPr>
              <a:t> he said, in a reference to discounted cash flow, a standard valuation methodology. </a:t>
            </a:r>
            <a:r>
              <a:rPr lang="en-US" altLang="en-US" sz="2200">
                <a:latin typeface="Times" charset="0"/>
                <a:ea typeface="ＭＳ Ｐゴシック" charset="-128"/>
              </a:rPr>
              <a:t>“</a:t>
            </a:r>
            <a:r>
              <a:rPr lang="en-US" altLang="ja-JP" sz="2200">
                <a:latin typeface="Times" charset="0"/>
                <a:ea typeface="ＭＳ Ｐゴシック" charset="-128"/>
              </a:rPr>
              <a:t>And we try to take a </a:t>
            </a:r>
            <a:r>
              <a:rPr lang="en-US" altLang="ja-JP" sz="2200" b="1">
                <a:latin typeface="Times" charset="0"/>
                <a:ea typeface="ＭＳ Ｐゴシック" charset="-128"/>
              </a:rPr>
              <a:t>very conservative view</a:t>
            </a:r>
            <a:r>
              <a:rPr lang="en-US" altLang="ja-JP" sz="2200">
                <a:latin typeface="Times" charset="0"/>
                <a:ea typeface="ＭＳ Ｐゴシック" charset="-128"/>
              </a:rPr>
              <a:t>.</a:t>
            </a:r>
            <a:r>
              <a:rPr lang="en-US" altLang="en-US" sz="2200">
                <a:latin typeface="Times" charset="0"/>
                <a:ea typeface="ＭＳ Ｐゴシック" charset="-128"/>
              </a:rPr>
              <a:t>”</a:t>
            </a:r>
            <a:endParaRPr lang="en-US" altLang="ja-JP" sz="2200">
              <a:latin typeface="Times" charset="0"/>
              <a:ea typeface="ＭＳ Ｐゴシック" charset="-128"/>
            </a:endParaRPr>
          </a:p>
          <a:p>
            <a:pPr eaLnBrk="1" hangingPunct="1">
              <a:lnSpc>
                <a:spcPct val="80000"/>
              </a:lnSpc>
            </a:pPr>
            <a:r>
              <a:rPr lang="en-US" altLang="en-US" sz="2200">
                <a:latin typeface="Times" charset="0"/>
                <a:ea typeface="ＭＳ Ｐゴシック" charset="-128"/>
              </a:rPr>
              <a:t>Apotheker added, “Just to make sure everybody understands, Autonomy will be, on Day 1, </a:t>
            </a:r>
            <a:r>
              <a:rPr lang="en-US" altLang="en-US" sz="2200" b="1">
                <a:latin typeface="Times" charset="0"/>
                <a:ea typeface="ＭＳ Ｐゴシック" charset="-128"/>
              </a:rPr>
              <a:t>accretive to H.P</a:t>
            </a:r>
            <a:r>
              <a:rPr lang="en-US" altLang="en-US" sz="2200">
                <a:latin typeface="Times" charset="0"/>
                <a:ea typeface="ＭＳ Ｐゴシック" charset="-128"/>
              </a:rPr>
              <a:t>….. “</a:t>
            </a:r>
            <a:r>
              <a:rPr lang="en-US" altLang="ja-JP" sz="2200" b="1">
                <a:latin typeface="Times" charset="0"/>
                <a:ea typeface="ＭＳ Ｐゴシック" charset="-128"/>
              </a:rPr>
              <a:t>Just take it from us</a:t>
            </a:r>
            <a:r>
              <a:rPr lang="en-US" altLang="ja-JP" sz="2200">
                <a:latin typeface="Times" charset="0"/>
                <a:ea typeface="ＭＳ Ｐゴシック" charset="-128"/>
              </a:rPr>
              <a:t>. We did that analysis at </a:t>
            </a:r>
            <a:r>
              <a:rPr lang="en-US" altLang="ja-JP" sz="2200" b="1">
                <a:latin typeface="Times" charset="0"/>
                <a:ea typeface="ＭＳ Ｐゴシック" charset="-128"/>
              </a:rPr>
              <a:t>great length, in great detail</a:t>
            </a:r>
            <a:r>
              <a:rPr lang="en-US" altLang="ja-JP" sz="2200">
                <a:latin typeface="Times" charset="0"/>
                <a:ea typeface="ＭＳ Ｐゴシック" charset="-128"/>
              </a:rPr>
              <a:t>, and we feel that we paid a </a:t>
            </a:r>
            <a:r>
              <a:rPr lang="en-US" altLang="ja-JP" sz="2200" b="1">
                <a:latin typeface="Times" charset="0"/>
                <a:ea typeface="ＭＳ Ｐゴシック" charset="-128"/>
              </a:rPr>
              <a:t>very fair price </a:t>
            </a:r>
            <a:r>
              <a:rPr lang="en-US" altLang="ja-JP" sz="2200">
                <a:latin typeface="Times" charset="0"/>
                <a:ea typeface="ＭＳ Ｐゴシック" charset="-128"/>
              </a:rPr>
              <a:t>for Autonomy. And it will give a </a:t>
            </a:r>
            <a:r>
              <a:rPr lang="en-US" altLang="ja-JP" sz="2200" b="1">
                <a:latin typeface="Times" charset="0"/>
                <a:ea typeface="ＭＳ Ｐゴシック" charset="-128"/>
              </a:rPr>
              <a:t>great return to our shareholders</a:t>
            </a:r>
            <a:r>
              <a:rPr lang="en-US" altLang="ja-JP" sz="2200">
                <a:latin typeface="Times" charset="0"/>
                <a:ea typeface="ＭＳ Ｐゴシック" charset="-128"/>
              </a:rPr>
              <a:t>.</a:t>
            </a:r>
            <a:endParaRPr lang="en-US" altLang="en-US" sz="2200">
              <a:latin typeface="Times" charset="0"/>
              <a:ea typeface="ＭＳ Ｐゴシック" charset="-128"/>
            </a:endParaRPr>
          </a:p>
        </p:txBody>
      </p:sp>
      <p:sp>
        <p:nvSpPr>
          <p:cNvPr id="246786"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5CE78C2-96F0-C044-881D-7457B3AFFF71}" type="slidenum">
              <a:rPr lang="en-US" altLang="en-US" sz="1200">
                <a:solidFill>
                  <a:srgbClr val="FFFFFF"/>
                </a:solidFill>
              </a:rPr>
              <a:pPr>
                <a:lnSpc>
                  <a:spcPct val="80000"/>
                </a:lnSpc>
              </a:pPr>
              <a:t>49</a:t>
            </a:fld>
            <a:endParaRPr lang="en-US" altLang="en-US" sz="1200">
              <a:solidFill>
                <a:srgbClr val="FFFFFF"/>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p:txBody>
          <a:bodyPr>
            <a:normAutofit fontScale="90000"/>
          </a:bodyPr>
          <a:lstStyle/>
          <a:p>
            <a:pPr eaLnBrk="1" hangingPunct="1"/>
            <a:r>
              <a:rPr lang="en-US" altLang="en-US" sz="3200">
                <a:ea typeface="ＭＳ Ｐゴシック" charset="-128"/>
              </a:rPr>
              <a:t>A year later… HP admits a mistake…and explains it…</a:t>
            </a:r>
          </a:p>
        </p:txBody>
      </p:sp>
      <p:pic>
        <p:nvPicPr>
          <p:cNvPr id="247811"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1388329" y="1600200"/>
            <a:ext cx="6602291" cy="4495800"/>
          </a:xfrm>
        </p:spPr>
      </p:pic>
      <p:sp>
        <p:nvSpPr>
          <p:cNvPr id="247810" name="Slide Number Placeholder 2"/>
          <p:cNvSpPr>
            <a:spLocks noGrp="1"/>
          </p:cNvSpPr>
          <p:nvPr>
            <p:ph type="sldNum" sz="quarter" idx="11"/>
          </p:nvPr>
        </p:nvSpPr>
        <p:spPr bwMode="auto">
          <a:xfrm>
            <a:off x="609600" y="6248400"/>
            <a:ext cx="54213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l"/>
            <a:endParaRPr lang="en-US" altLang="en-US" sz="1400" b="0">
              <a:solidFill>
                <a:schemeClr val="tx2"/>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2"/>
          <p:cNvSpPr>
            <a:spLocks noGrp="1" noChangeArrowheads="1"/>
          </p:cNvSpPr>
          <p:nvPr>
            <p:ph type="title"/>
          </p:nvPr>
        </p:nvSpPr>
        <p:spPr/>
        <p:txBody>
          <a:bodyPr/>
          <a:lstStyle/>
          <a:p>
            <a:pPr eaLnBrk="1" hangingPunct="1"/>
            <a:r>
              <a:rPr lang="en-US" altLang="en-US" dirty="0">
                <a:ea typeface="ＭＳ Ｐゴシック" charset="-128"/>
              </a:rPr>
              <a:t>Test 7: Gauging the Odds</a:t>
            </a:r>
          </a:p>
        </p:txBody>
      </p:sp>
      <p:sp>
        <p:nvSpPr>
          <p:cNvPr id="249860" name="Rectangle 3"/>
          <p:cNvSpPr>
            <a:spLocks noGrp="1" noChangeArrowheads="1"/>
          </p:cNvSpPr>
          <p:nvPr>
            <p:ph sz="quarter" idx="1"/>
          </p:nvPr>
        </p:nvSpPr>
        <p:spPr/>
        <p:txBody>
          <a:bodyPr/>
          <a:lstStyle/>
          <a:p>
            <a:pPr eaLnBrk="1" hangingPunct="1"/>
            <a:r>
              <a:rPr lang="en-US" altLang="en-US">
                <a:ea typeface="ＭＳ Ｐゴシック" charset="-128"/>
              </a:rPr>
              <a:t>The odds seem to be clearly weighted against success in acquisitions. If you were to create a strategy to grow, based upon acquisitions, which of the following offers your best chance of success?</a:t>
            </a:r>
          </a:p>
          <a:p>
            <a:pPr eaLnBrk="1" hangingPunct="1"/>
            <a:endParaRPr lang="en-US" altLang="en-US">
              <a:ea typeface="ＭＳ Ｐゴシック" charset="-128"/>
            </a:endParaRPr>
          </a:p>
        </p:txBody>
      </p:sp>
      <p:sp>
        <p:nvSpPr>
          <p:cNvPr id="2498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E062A0A-812D-574E-8E19-350D3DC19629}" type="slidenum">
              <a:rPr lang="en-US" altLang="en-US" sz="1200">
                <a:solidFill>
                  <a:srgbClr val="FFFFFF"/>
                </a:solidFill>
              </a:rPr>
              <a:pPr>
                <a:lnSpc>
                  <a:spcPct val="80000"/>
                </a:lnSpc>
              </a:pPr>
              <a:t>51</a:t>
            </a:fld>
            <a:endParaRPr lang="en-US" altLang="en-US" sz="1200">
              <a:solidFill>
                <a:srgbClr val="FFFFFF"/>
              </a:solidFill>
            </a:endParaRPr>
          </a:p>
        </p:txBody>
      </p:sp>
      <p:graphicFrame>
        <p:nvGraphicFramePr>
          <p:cNvPr id="4" name="Table 3"/>
          <p:cNvGraphicFramePr>
            <a:graphicFrameLocks noGrp="1"/>
          </p:cNvGraphicFramePr>
          <p:nvPr/>
        </p:nvGraphicFramePr>
        <p:xfrm>
          <a:off x="1676400" y="3733800"/>
          <a:ext cx="6096000" cy="2378076"/>
        </p:xfrm>
        <a:graphic>
          <a:graphicData uri="http://schemas.openxmlformats.org/drawingml/2006/table">
            <a:tbl>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a:ln>
                            <a:noFill/>
                          </a:ln>
                          <a:solidFill>
                            <a:srgbClr val="FFFFFF"/>
                          </a:solidFill>
                          <a:effectLst/>
                          <a:latin typeface="+mn-lt"/>
                          <a:ea typeface="ＭＳ Ｐゴシック" charset="0"/>
                          <a:cs typeface="ＭＳ Ｐゴシック" charset="0"/>
                        </a:rPr>
                        <a:t>This </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a:ln>
                            <a:noFill/>
                          </a:ln>
                          <a:solidFill>
                            <a:srgbClr val="FFFFFF"/>
                          </a:solidFill>
                          <a:effectLst/>
                          <a:latin typeface="+mn-lt"/>
                          <a:ea typeface="ＭＳ Ｐゴシック" charset="0"/>
                          <a:cs typeface="ＭＳ Ｐゴシック" charset="0"/>
                        </a:rPr>
                        <a:t>Or this</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Sole Bidder</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Bidding War</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Public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Private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2"/>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Pay with cash</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mn-lt"/>
                          <a:ea typeface="ＭＳ Ｐゴシック" charset="0"/>
                          <a:cs typeface="ＭＳ Ｐゴシック" charset="0"/>
                        </a:rPr>
                        <a:t>Pay with stock</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3"/>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Small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Large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4"/>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Cost synergies</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Growth synergies</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Title 1"/>
          <p:cNvSpPr>
            <a:spLocks noGrp="1"/>
          </p:cNvSpPr>
          <p:nvPr>
            <p:ph type="title"/>
          </p:nvPr>
        </p:nvSpPr>
        <p:spPr/>
        <p:txBody>
          <a:bodyPr>
            <a:normAutofit/>
          </a:bodyPr>
          <a:lstStyle/>
          <a:p>
            <a:pPr eaLnBrk="1" hangingPunct="1"/>
            <a:r>
              <a:rPr lang="en-US" altLang="en-US" sz="3200" dirty="0">
                <a:ea typeface="ＭＳ Ｐゴシック" charset="-128"/>
              </a:rPr>
              <a:t>1. Better to lose a bidding war than to win one…</a:t>
            </a:r>
          </a:p>
        </p:txBody>
      </p:sp>
      <p:pic>
        <p:nvPicPr>
          <p:cNvPr id="251908" name="Content Placeholder 1"/>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1054989" y="1600200"/>
            <a:ext cx="7268971" cy="4495800"/>
          </a:xfrm>
        </p:spPr>
      </p:pic>
      <p:sp>
        <p:nvSpPr>
          <p:cNvPr id="2519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BB1209E-8EFD-4342-A2F4-266D2DF0975C}" type="slidenum">
              <a:rPr lang="en-US" altLang="en-US" sz="1200">
                <a:solidFill>
                  <a:srgbClr val="FFFFFF"/>
                </a:solidFill>
              </a:rPr>
              <a:pPr>
                <a:lnSpc>
                  <a:spcPct val="80000"/>
                </a:lnSpc>
              </a:pPr>
              <a:t>52</a:t>
            </a:fld>
            <a:endParaRPr lang="en-US" altLang="en-US" sz="1200">
              <a:solidFill>
                <a:srgbClr val="FFFFFF"/>
              </a:solidFill>
            </a:endParaRPr>
          </a:p>
        </p:txBody>
      </p:sp>
      <p:sp>
        <p:nvSpPr>
          <p:cNvPr id="251909" name="TextBox 2"/>
          <p:cNvSpPr txBox="1">
            <a:spLocks noChangeArrowheads="1"/>
          </p:cNvSpPr>
          <p:nvPr/>
        </p:nvSpPr>
        <p:spPr bwMode="auto">
          <a:xfrm>
            <a:off x="2209800" y="6096000"/>
            <a:ext cx="44989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Returns in the 40 months before &amp; after bidding war</a:t>
            </a:r>
          </a:p>
          <a:p>
            <a:r>
              <a:rPr lang="en-US" altLang="en-US" sz="1600"/>
              <a:t>Source: Malmendier, Moretti &amp; Peters (2011)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Title 1"/>
          <p:cNvSpPr>
            <a:spLocks noGrp="1"/>
          </p:cNvSpPr>
          <p:nvPr>
            <p:ph type="title"/>
          </p:nvPr>
        </p:nvSpPr>
        <p:spPr/>
        <p:txBody>
          <a:bodyPr>
            <a:normAutofit fontScale="90000"/>
          </a:bodyPr>
          <a:lstStyle/>
          <a:p>
            <a:pPr eaLnBrk="1" hangingPunct="1"/>
            <a:r>
              <a:rPr lang="en-US" altLang="en-US" sz="3200" dirty="0">
                <a:ea typeface="ＭＳ Ｐゴシック" charset="-128"/>
              </a:rPr>
              <a:t>2. Better off buying small rather than large targets…</a:t>
            </a:r>
          </a:p>
        </p:txBody>
      </p:sp>
      <p:pic>
        <p:nvPicPr>
          <p:cNvPr id="253956" name="Picture 3"/>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1388329" y="1600200"/>
            <a:ext cx="6602291" cy="4495800"/>
          </a:xfrm>
        </p:spPr>
      </p:pic>
      <p:sp>
        <p:nvSpPr>
          <p:cNvPr id="2539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3D5BBE3-633D-6249-B4B3-DDB49D471CA6}" type="slidenum">
              <a:rPr lang="en-US" altLang="en-US" sz="1200">
                <a:solidFill>
                  <a:srgbClr val="FFFFFF"/>
                </a:solidFill>
              </a:rPr>
              <a:pPr>
                <a:lnSpc>
                  <a:spcPct val="80000"/>
                </a:lnSpc>
              </a:pPr>
              <a:t>53</a:t>
            </a:fld>
            <a:endParaRPr lang="en-US" altLang="en-US" sz="1200">
              <a:solidFill>
                <a:srgbClr val="FFFFFF"/>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Title 1"/>
          <p:cNvSpPr>
            <a:spLocks noGrp="1"/>
          </p:cNvSpPr>
          <p:nvPr>
            <p:ph type="title"/>
          </p:nvPr>
        </p:nvSpPr>
        <p:spPr/>
        <p:txBody>
          <a:bodyPr>
            <a:normAutofit fontScale="90000"/>
          </a:bodyPr>
          <a:lstStyle/>
          <a:p>
            <a:pPr eaLnBrk="1" hangingPunct="1"/>
            <a:r>
              <a:rPr lang="en-US" altLang="en-US" sz="3200" dirty="0">
                <a:ea typeface="ＭＳ Ｐゴシック" charset="-128"/>
              </a:rPr>
              <a:t>3. And focusing on private firms and subsidiaries, rather than public firms…</a:t>
            </a:r>
          </a:p>
        </p:txBody>
      </p:sp>
      <p:pic>
        <p:nvPicPr>
          <p:cNvPr id="256004" name="Picture 3"/>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1388329" y="1600200"/>
            <a:ext cx="6602291" cy="4495800"/>
          </a:xfrm>
        </p:spPr>
      </p:pic>
      <p:sp>
        <p:nvSpPr>
          <p:cNvPr id="2560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EA7915D-45F5-4A4E-A69B-71D992B65F2F}" type="slidenum">
              <a:rPr lang="en-US" altLang="en-US" sz="1200">
                <a:solidFill>
                  <a:srgbClr val="FFFFFF"/>
                </a:solidFill>
              </a:rPr>
              <a:pPr>
                <a:lnSpc>
                  <a:spcPct val="80000"/>
                </a:lnSpc>
              </a:pPr>
              <a:t>54</a:t>
            </a:fld>
            <a:endParaRPr lang="en-US" altLang="en-US" sz="1200">
              <a:solidFill>
                <a:srgbClr val="FFFFFF"/>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pPr eaLnBrk="1" hangingPunct="1"/>
            <a:r>
              <a:rPr lang="en-US" altLang="en-US" dirty="0">
                <a:ea typeface="ＭＳ Ｐゴシック" charset="-128"/>
              </a:rPr>
              <a:t>4. On cost synergies, not growth synergies</a:t>
            </a:r>
          </a:p>
        </p:txBody>
      </p:sp>
      <p:pic>
        <p:nvPicPr>
          <p:cNvPr id="258052" name="Content Placeholder 9"/>
          <p:cNvPicPr>
            <a:picLocks noGrp="1" noChangeAspect="1"/>
          </p:cNvPicPr>
          <p:nvPr>
            <p:ph sz="quarter" idx="1"/>
          </p:nvPr>
        </p:nvPicPr>
        <p:blipFill>
          <a:blip r:embed="rId3">
            <a:extLst>
              <a:ext uri="{28A0092B-C50C-407E-A947-70E740481C1C}">
                <a14:useLocalDpi xmlns:a14="http://schemas.microsoft.com/office/drawing/2010/main" val="0"/>
              </a:ext>
            </a:extLst>
          </a:blip>
          <a:srcRect l="-98468" r="-98468"/>
          <a:stretch>
            <a:fillRect/>
          </a:stretch>
        </p:blipFill>
        <p:spPr>
          <a:xfrm>
            <a:off x="2438400" y="1524000"/>
            <a:ext cx="8153400" cy="4495800"/>
          </a:xfrm>
        </p:spPr>
      </p:pic>
      <p:sp>
        <p:nvSpPr>
          <p:cNvPr id="2580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B7E51A-5988-4246-92C1-87B160F16A3B}" type="slidenum">
              <a:rPr lang="en-US" altLang="en-US" sz="1200">
                <a:solidFill>
                  <a:srgbClr val="FFFFFF"/>
                </a:solidFill>
              </a:rPr>
              <a:pPr>
                <a:lnSpc>
                  <a:spcPct val="80000"/>
                </a:lnSpc>
              </a:pPr>
              <a:t>55</a:t>
            </a:fld>
            <a:endParaRPr lang="en-US" altLang="en-US" sz="1200">
              <a:solidFill>
                <a:srgbClr val="FFFFFF"/>
              </a:solidFill>
            </a:endParaRPr>
          </a:p>
        </p:txBody>
      </p:sp>
      <p:pic>
        <p:nvPicPr>
          <p:cNvPr id="258053"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1524000"/>
            <a:ext cx="3084513" cy="437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Rectangle 2"/>
          <p:cNvSpPr>
            <a:spLocks noGrp="1" noChangeArrowheads="1"/>
          </p:cNvSpPr>
          <p:nvPr>
            <p:ph type="title"/>
          </p:nvPr>
        </p:nvSpPr>
        <p:spPr/>
        <p:txBody>
          <a:bodyPr>
            <a:normAutofit fontScale="90000"/>
          </a:bodyPr>
          <a:lstStyle/>
          <a:p>
            <a:pPr eaLnBrk="1" fontAlgn="auto" hangingPunct="1">
              <a:spcAft>
                <a:spcPts val="0"/>
              </a:spcAft>
              <a:defRPr/>
            </a:pPr>
            <a:r>
              <a:rPr lang="en-US">
                <a:ea typeface="+mj-ea"/>
                <a:cs typeface="+mj-cs"/>
              </a:rPr>
              <a:t>Lesson 7: For acquisitions to create value, you have to stay disciplined..</a:t>
            </a:r>
          </a:p>
        </p:txBody>
      </p:sp>
      <p:sp>
        <p:nvSpPr>
          <p:cNvPr id="244738" name="Rectangle 3"/>
          <p:cNvSpPr>
            <a:spLocks noGrp="1" noChangeArrowheads="1"/>
          </p:cNvSpPr>
          <p:nvPr>
            <p:ph sz="quarter" idx="1"/>
          </p:nvPr>
        </p:nvSpPr>
        <p:spPr/>
        <p:txBody>
          <a:bodyPr>
            <a:normAutofit/>
          </a:bodyPr>
          <a:lstStyle/>
          <a:p>
            <a:pPr marL="514350" indent="-514350" eaLnBrk="1" hangingPunct="1">
              <a:lnSpc>
                <a:spcPct val="80000"/>
              </a:lnSpc>
              <a:buFont typeface="Calibri" charset="0"/>
              <a:buAutoNum type="arabicPeriod"/>
            </a:pPr>
            <a:r>
              <a:rPr lang="en-US" altLang="en-US" sz="2200">
                <a:ea typeface="ＭＳ Ｐゴシック" charset="-128"/>
              </a:rPr>
              <a:t>If you have a successful acquisition strategy, stay focused on that strategy. Don</a:t>
            </a:r>
            <a:r>
              <a:rPr lang="ja-JP" altLang="en-US" sz="2200">
                <a:ea typeface="ＭＳ Ｐゴシック" charset="-128"/>
              </a:rPr>
              <a:t>’</a:t>
            </a:r>
            <a:r>
              <a:rPr lang="en-US" altLang="ja-JP" sz="2200">
                <a:ea typeface="ＭＳ Ｐゴシック" charset="-128"/>
              </a:rPr>
              <a:t>t let size or hubris drive you to </a:t>
            </a:r>
            <a:r>
              <a:rPr lang="ja-JP" altLang="en-US" sz="2200">
                <a:ea typeface="ＭＳ Ｐゴシック" charset="-128"/>
              </a:rPr>
              <a:t>“</a:t>
            </a:r>
            <a:r>
              <a:rPr lang="en-US" altLang="ja-JP" sz="2200">
                <a:ea typeface="ＭＳ Ｐゴシック" charset="-128"/>
              </a:rPr>
              <a:t>expand</a:t>
            </a:r>
            <a:r>
              <a:rPr lang="ja-JP" altLang="en-US" sz="2200">
                <a:ea typeface="ＭＳ Ｐゴシック" charset="-128"/>
              </a:rPr>
              <a:t>”</a:t>
            </a:r>
            <a:r>
              <a:rPr lang="en-US" altLang="ja-JP" sz="2200">
                <a:ea typeface="ＭＳ Ｐゴシック" charset="-128"/>
              </a:rPr>
              <a:t> the strategy.</a:t>
            </a:r>
          </a:p>
          <a:p>
            <a:pPr marL="514350" indent="-514350" eaLnBrk="1" hangingPunct="1">
              <a:lnSpc>
                <a:spcPct val="80000"/>
              </a:lnSpc>
              <a:buFont typeface="Calibri" charset="0"/>
              <a:buAutoNum type="arabicPeriod"/>
            </a:pPr>
            <a:r>
              <a:rPr lang="en-US" altLang="en-US" sz="2200">
                <a:ea typeface="ＭＳ Ｐゴシック" charset="-128"/>
              </a:rPr>
              <a:t>Realistic plans for delivering synergy and control have to be put in place before the merger is completed. By realistic, we have to mean that the magnitude of the benefits have to be reachable and not pipe dreams and that the time frame should reflect the reality that it takes a while for two organizations to work as one.</a:t>
            </a:r>
          </a:p>
          <a:p>
            <a:pPr marL="514350" indent="-514350" eaLnBrk="1" hangingPunct="1">
              <a:lnSpc>
                <a:spcPct val="80000"/>
              </a:lnSpc>
              <a:buFont typeface="Calibri" charset="0"/>
              <a:buAutoNum type="arabicPeriod"/>
            </a:pPr>
            <a:r>
              <a:rPr lang="en-US" altLang="en-US" sz="2200">
                <a:ea typeface="ＭＳ Ｐゴシック" charset="-128"/>
              </a:rPr>
              <a:t>The best thing to do in a bidding war is to drop out.</a:t>
            </a:r>
          </a:p>
          <a:p>
            <a:pPr marL="514350" indent="-514350" eaLnBrk="1" hangingPunct="1">
              <a:lnSpc>
                <a:spcPct val="80000"/>
              </a:lnSpc>
              <a:buFont typeface="Calibri" charset="0"/>
              <a:buAutoNum type="arabicPeriod"/>
            </a:pPr>
            <a:r>
              <a:rPr lang="en-US" altLang="en-US" sz="2200">
                <a:ea typeface="ＭＳ Ｐゴシック" charset="-128"/>
              </a:rPr>
              <a:t>Someone (preferably the person pushing hardest for the merger) should be held to account for delivering the benefits.</a:t>
            </a:r>
          </a:p>
          <a:p>
            <a:pPr marL="514350" indent="-514350" eaLnBrk="1" hangingPunct="1">
              <a:lnSpc>
                <a:spcPct val="80000"/>
              </a:lnSpc>
              <a:buFont typeface="Calibri" charset="0"/>
              <a:buAutoNum type="arabicPeriod"/>
            </a:pPr>
            <a:r>
              <a:rPr lang="en-US" altLang="en-US" sz="2200">
                <a:ea typeface="ＭＳ Ｐゴシック" charset="-128"/>
              </a:rPr>
              <a:t>The compensation for investment bankers and others involved in the deal should  be tied to how well the deal works rather than for getting the deal done.</a:t>
            </a:r>
          </a:p>
        </p:txBody>
      </p:sp>
      <p:sp>
        <p:nvSpPr>
          <p:cNvPr id="2621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96BFC13-AB18-8949-9A71-CAD87D873828}" type="slidenum">
              <a:rPr lang="en-US" altLang="en-US" sz="1200">
                <a:solidFill>
                  <a:srgbClr val="FFFFFF"/>
                </a:solidFill>
              </a:rPr>
              <a:pPr>
                <a:lnSpc>
                  <a:spcPct val="80000"/>
                </a:lnSpc>
              </a:pPr>
              <a:t>56</a:t>
            </a:fld>
            <a:endParaRPr lang="en-US" altLang="en-US" sz="1200">
              <a:solidFill>
                <a:srgbClr val="FFFFFF"/>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1B08375-6948-6747-B87F-98487BCB5E69}"/>
              </a:ext>
            </a:extLst>
          </p:cNvPr>
          <p:cNvSpPr>
            <a:spLocks noGrp="1"/>
          </p:cNvSpPr>
          <p:nvPr>
            <p:ph type="body" idx="1"/>
          </p:nvPr>
        </p:nvSpPr>
        <p:spPr/>
        <p:txBody>
          <a:bodyPr/>
          <a:lstStyle/>
          <a:p>
            <a:endParaRPr lang="en-US"/>
          </a:p>
        </p:txBody>
      </p:sp>
      <p:sp>
        <p:nvSpPr>
          <p:cNvPr id="3" name="Title 2">
            <a:extLst>
              <a:ext uri="{FF2B5EF4-FFF2-40B4-BE49-F238E27FC236}">
                <a16:creationId xmlns:a16="http://schemas.microsoft.com/office/drawing/2014/main" id="{58F80BE3-35A0-1A48-96FE-FC563EA87F56}"/>
              </a:ext>
            </a:extLst>
          </p:cNvPr>
          <p:cNvSpPr>
            <a:spLocks noGrp="1"/>
          </p:cNvSpPr>
          <p:nvPr>
            <p:ph type="title"/>
          </p:nvPr>
        </p:nvSpPr>
        <p:spPr/>
        <p:txBody>
          <a:bodyPr/>
          <a:lstStyle/>
          <a:p>
            <a:r>
              <a:rPr lang="en-US" dirty="0"/>
              <a:t>Analyzing a Deal</a:t>
            </a:r>
          </a:p>
        </p:txBody>
      </p:sp>
      <p:sp>
        <p:nvSpPr>
          <p:cNvPr id="4" name="Slide Number Placeholder 3">
            <a:extLst>
              <a:ext uri="{FF2B5EF4-FFF2-40B4-BE49-F238E27FC236}">
                <a16:creationId xmlns:a16="http://schemas.microsoft.com/office/drawing/2014/main" id="{9575FA0A-E28B-B94E-8B70-191F714AF30E}"/>
              </a:ext>
            </a:extLst>
          </p:cNvPr>
          <p:cNvSpPr>
            <a:spLocks noGrp="1"/>
          </p:cNvSpPr>
          <p:nvPr>
            <p:ph type="sldNum" sz="quarter" idx="11"/>
          </p:nvPr>
        </p:nvSpPr>
        <p:spPr/>
        <p:txBody>
          <a:bodyPr/>
          <a:lstStyle/>
          <a:p>
            <a:fld id="{938090AF-D2BA-404D-B4CB-27C1B4B943ED}" type="slidenum">
              <a:rPr lang="en-US" altLang="en-US" smtClean="0"/>
              <a:pPr/>
              <a:t>57</a:t>
            </a:fld>
            <a:endParaRPr lang="en-US" altLang="en-US"/>
          </a:p>
        </p:txBody>
      </p:sp>
      <p:sp>
        <p:nvSpPr>
          <p:cNvPr id="5" name="Footer Placeholder 4">
            <a:extLst>
              <a:ext uri="{FF2B5EF4-FFF2-40B4-BE49-F238E27FC236}">
                <a16:creationId xmlns:a16="http://schemas.microsoft.com/office/drawing/2014/main" id="{C1765053-64DB-9B45-8997-9A924B2C2E5D}"/>
              </a:ext>
            </a:extLst>
          </p:cNvPr>
          <p:cNvSpPr>
            <a:spLocks noGrp="1"/>
          </p:cNvSpPr>
          <p:nvPr>
            <p:ph type="ftr" sz="quarter" idx="12"/>
          </p:nvPr>
        </p:nvSpPr>
        <p:spPr/>
        <p:txBody>
          <a:bodyPr/>
          <a:lstStyle/>
          <a:p>
            <a:pPr>
              <a:defRPr/>
            </a:pPr>
            <a:r>
              <a:rPr lang="en-US"/>
              <a:t>Aswath Damodaran</a:t>
            </a:r>
          </a:p>
        </p:txBody>
      </p:sp>
    </p:spTree>
    <p:extLst>
      <p:ext uri="{BB962C8B-B14F-4D97-AF65-F5344CB8AC3E}">
        <p14:creationId xmlns:p14="http://schemas.microsoft.com/office/powerpoint/2010/main" val="312612520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Three (Value) Reasons for Acquisitions</a:t>
            </a:r>
          </a:p>
        </p:txBody>
      </p:sp>
      <p:sp>
        <p:nvSpPr>
          <p:cNvPr id="3" name="Content Placeholder 2"/>
          <p:cNvSpPr>
            <a:spLocks noGrp="1"/>
          </p:cNvSpPr>
          <p:nvPr>
            <p:ph sz="quarter" idx="1"/>
          </p:nvPr>
        </p:nvSpPr>
        <p:spPr/>
        <p:txBody>
          <a:bodyPr>
            <a:normAutofit fontScale="77500" lnSpcReduction="20000"/>
          </a:bodyPr>
          <a:lstStyle/>
          <a:p>
            <a:r>
              <a:rPr lang="en-US" u="sng" dirty="0"/>
              <a:t>Undervaluation</a:t>
            </a:r>
            <a:r>
              <a:rPr lang="en-US" dirty="0"/>
              <a:t>: You buy a target company because you believe that the market is mispricing the company and that you can buy it for less than its "fair" value. </a:t>
            </a:r>
          </a:p>
          <a:p>
            <a:r>
              <a:rPr lang="en-US" u="sng" dirty="0"/>
              <a:t>Control</a:t>
            </a:r>
            <a:r>
              <a:rPr lang="en-US" dirty="0"/>
              <a:t>: You buy a company that you believe is badly managed, with the intent of changing the way it is run. If you are right on the first count and can make the necessary changes, the value of the firm should increase under your management</a:t>
            </a:r>
          </a:p>
          <a:p>
            <a:r>
              <a:rPr lang="en-US" u="sng" dirty="0"/>
              <a:t>Synergy</a:t>
            </a:r>
            <a:r>
              <a:rPr lang="en-US" dirty="0"/>
              <a:t>: You buy a company that you believe, when combined with a business (or resource) that you already own, will be able to do things that you could not have done as separate entities. This synergy can be</a:t>
            </a:r>
          </a:p>
          <a:p>
            <a:pPr lvl="1"/>
            <a:r>
              <a:rPr lang="en-US" dirty="0"/>
              <a:t>Offensive synergy: Higher growth and increased pricing power</a:t>
            </a:r>
          </a:p>
          <a:p>
            <a:pPr lvl="1"/>
            <a:r>
              <a:rPr lang="en-US" dirty="0"/>
              <a:t>Defensive synergy: Cost cutting, consolidation &amp; preempting competitors.</a:t>
            </a:r>
          </a:p>
          <a:p>
            <a:pPr lvl="1"/>
            <a:r>
              <a:rPr lang="en-US" dirty="0"/>
              <a:t>Tax synergy: Directly from tax clauses or indirectly through dent</a:t>
            </a:r>
          </a:p>
        </p:txBody>
      </p:sp>
    </p:spTree>
    <p:extLst>
      <p:ext uri="{BB962C8B-B14F-4D97-AF65-F5344CB8AC3E}">
        <p14:creationId xmlns:p14="http://schemas.microsoft.com/office/powerpoint/2010/main" val="32457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EF6B7-D7DB-BA46-B6A1-77C8F0F83E04}"/>
              </a:ext>
            </a:extLst>
          </p:cNvPr>
          <p:cNvSpPr>
            <a:spLocks noGrp="1"/>
          </p:cNvSpPr>
          <p:nvPr>
            <p:ph type="title"/>
          </p:nvPr>
        </p:nvSpPr>
        <p:spPr/>
        <p:txBody>
          <a:bodyPr/>
          <a:lstStyle/>
          <a:p>
            <a:r>
              <a:rPr lang="en-US" dirty="0"/>
              <a:t>The Acquisition Process</a:t>
            </a:r>
          </a:p>
        </p:txBody>
      </p:sp>
      <p:sp>
        <p:nvSpPr>
          <p:cNvPr id="3" name="Content Placeholder 2">
            <a:extLst>
              <a:ext uri="{FF2B5EF4-FFF2-40B4-BE49-F238E27FC236}">
                <a16:creationId xmlns:a16="http://schemas.microsoft.com/office/drawing/2014/main" id="{8181F425-AC48-414D-A55D-760241255320}"/>
              </a:ext>
            </a:extLst>
          </p:cNvPr>
          <p:cNvSpPr>
            <a:spLocks noGrp="1"/>
          </p:cNvSpPr>
          <p:nvPr>
            <p:ph sz="quarter" idx="1"/>
          </p:nvPr>
        </p:nvSpPr>
        <p:spPr/>
        <p:txBody>
          <a:bodyPr>
            <a:normAutofit fontScale="77500" lnSpcReduction="20000"/>
          </a:bodyPr>
          <a:lstStyle/>
          <a:p>
            <a:pPr marL="514350" indent="-514350">
              <a:buFont typeface="+mj-lt"/>
              <a:buAutoNum type="arabicPeriod"/>
            </a:pPr>
            <a:r>
              <a:rPr lang="en-US" u="sng" dirty="0"/>
              <a:t>Status Quo Value of target firm</a:t>
            </a:r>
            <a:r>
              <a:rPr lang="en-US" dirty="0"/>
              <a:t>: Start with a status quo value of the target firm, leaving both its good points and it flaws in place.</a:t>
            </a:r>
          </a:p>
          <a:p>
            <a:pPr lvl="1"/>
            <a:r>
              <a:rPr lang="en-US" i="1" dirty="0"/>
              <a:t>Undervaluation = Status Quo Value – Market Price</a:t>
            </a:r>
          </a:p>
          <a:p>
            <a:pPr marL="514350" indent="-514350">
              <a:buFont typeface="+mj-lt"/>
              <a:buAutoNum type="arabicPeriod"/>
            </a:pPr>
            <a:r>
              <a:rPr lang="en-US" u="sng" dirty="0"/>
              <a:t>Optimal Value of target firm</a:t>
            </a:r>
            <a:r>
              <a:rPr lang="en-US" dirty="0"/>
              <a:t>: Without bringing the acquiring firm into the picture, value the target firm, run optimally, with its strengths intact (and even enhanced) and its flaws fixed, as best as they can:</a:t>
            </a:r>
          </a:p>
          <a:p>
            <a:pPr lvl="1"/>
            <a:r>
              <a:rPr lang="en-US" i="1" dirty="0"/>
              <a:t>Value of Control = Optimal Value – Status Quo Value</a:t>
            </a:r>
          </a:p>
          <a:p>
            <a:pPr marL="514350" indent="-514350">
              <a:buFont typeface="+mj-lt"/>
              <a:buAutoNum type="arabicPeriod"/>
            </a:pPr>
            <a:r>
              <a:rPr lang="en-US" u="sng" dirty="0"/>
              <a:t>Value the acquiring firm</a:t>
            </a:r>
            <a:r>
              <a:rPr lang="en-US" dirty="0"/>
              <a:t>: Value the acquiring firm, with its strengths and flaws in place.</a:t>
            </a:r>
          </a:p>
          <a:p>
            <a:pPr marL="514350" indent="-514350">
              <a:buFont typeface="+mj-lt"/>
              <a:buAutoNum type="arabicPeriod"/>
            </a:pPr>
            <a:r>
              <a:rPr lang="en-US" u="sng" dirty="0"/>
              <a:t>Value the combined firm with synergy benefits includ</a:t>
            </a:r>
            <a:r>
              <a:rPr lang="en-US" dirty="0"/>
              <a:t>ed: Built in the cash flows, growth and discount rate effects into the value:</a:t>
            </a:r>
          </a:p>
          <a:p>
            <a:pPr lvl="1"/>
            <a:r>
              <a:rPr lang="en-US" i="1" dirty="0"/>
              <a:t>Value of Synergy = Value of combined firm with synergy – Acquiring firm value – Optimal Target firm value</a:t>
            </a:r>
          </a:p>
          <a:p>
            <a:endParaRPr lang="en-US" dirty="0"/>
          </a:p>
        </p:txBody>
      </p:sp>
      <p:sp>
        <p:nvSpPr>
          <p:cNvPr id="4" name="Footer Placeholder 3">
            <a:extLst>
              <a:ext uri="{FF2B5EF4-FFF2-40B4-BE49-F238E27FC236}">
                <a16:creationId xmlns:a16="http://schemas.microsoft.com/office/drawing/2014/main" id="{55C156A5-CE5C-5A48-B9B6-DBCE17B40E6D}"/>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4CC1920C-2B84-D742-85B9-B838238C4D86}"/>
              </a:ext>
            </a:extLst>
          </p:cNvPr>
          <p:cNvSpPr>
            <a:spLocks noGrp="1"/>
          </p:cNvSpPr>
          <p:nvPr>
            <p:ph type="sldNum" sz="quarter" idx="11"/>
          </p:nvPr>
        </p:nvSpPr>
        <p:spPr/>
        <p:txBody>
          <a:bodyPr>
            <a:normAutofit fontScale="77500" lnSpcReduction="20000"/>
          </a:bodyPr>
          <a:lstStyle/>
          <a:p>
            <a:fld id="{0DE291B0-1EC4-6B4F-8670-E80DDBF245C8}" type="slidenum">
              <a:rPr lang="en-US" altLang="en-US" smtClean="0"/>
              <a:pPr/>
              <a:t>59</a:t>
            </a:fld>
            <a:endParaRPr lang="en-US" altLang="en-US"/>
          </a:p>
        </p:txBody>
      </p:sp>
    </p:spTree>
    <p:extLst>
      <p:ext uri="{BB962C8B-B14F-4D97-AF65-F5344CB8AC3E}">
        <p14:creationId xmlns:p14="http://schemas.microsoft.com/office/powerpoint/2010/main" val="318119745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p:txBody>
          <a:bodyPr/>
          <a:lstStyle/>
          <a:p>
            <a:pPr eaLnBrk="1" hangingPunct="1"/>
            <a:r>
              <a:rPr lang="en-US" dirty="0">
                <a:latin typeface="Calibri" charset="0"/>
              </a:rPr>
              <a:t>A Really Big Deal! </a:t>
            </a:r>
            <a:r>
              <a:rPr lang="en-US" dirty="0" err="1">
                <a:latin typeface="Calibri" charset="0"/>
              </a:rPr>
              <a:t>InBev</a:t>
            </a:r>
            <a:r>
              <a:rPr lang="en-US" dirty="0">
                <a:latin typeface="Calibri" charset="0"/>
              </a:rPr>
              <a:t> buys SABMiller</a:t>
            </a:r>
          </a:p>
        </p:txBody>
      </p:sp>
      <p:pic>
        <p:nvPicPr>
          <p:cNvPr id="4" name="Content Placeholder 3"/>
          <p:cNvPicPr>
            <a:picLocks noGrp="1" noChangeAspect="1"/>
          </p:cNvPicPr>
          <p:nvPr>
            <p:ph sz="quarter" idx="1"/>
          </p:nvPr>
        </p:nvPicPr>
        <p:blipFill>
          <a:blip r:embed="rId3"/>
          <a:stretch>
            <a:fillRect/>
          </a:stretch>
        </p:blipFill>
        <p:spPr>
          <a:xfrm>
            <a:off x="612775" y="1749422"/>
            <a:ext cx="8153400" cy="4197355"/>
          </a:xfrm>
        </p:spPr>
      </p:pic>
    </p:spTree>
    <p:extLst>
      <p:ext uri="{BB962C8B-B14F-4D97-AF65-F5344CB8AC3E}">
        <p14:creationId xmlns:p14="http://schemas.microsoft.com/office/powerpoint/2010/main" val="1291153031"/>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Acquirer (</a:t>
            </a:r>
            <a:r>
              <a:rPr lang="en-US" dirty="0" err="1"/>
              <a:t>ABInBev</a:t>
            </a:r>
            <a:r>
              <a:rPr lang="en-US" dirty="0"/>
              <a:t>)</a:t>
            </a:r>
          </a:p>
        </p:txBody>
      </p:sp>
      <p:pic>
        <p:nvPicPr>
          <p:cNvPr id="4" name="Content Placeholder 3"/>
          <p:cNvPicPr>
            <a:picLocks noGrp="1" noChangeAspect="1"/>
          </p:cNvPicPr>
          <p:nvPr>
            <p:ph sz="quarter" idx="1"/>
          </p:nvPr>
        </p:nvPicPr>
        <p:blipFill>
          <a:blip r:embed="rId3"/>
          <a:srcRect t="-55642" b="-55642"/>
          <a:stretch>
            <a:fillRect/>
          </a:stretch>
        </p:blipFill>
        <p:spPr>
          <a:xfrm>
            <a:off x="685800" y="685800"/>
            <a:ext cx="7086600" cy="3907564"/>
          </a:xfrm>
        </p:spPr>
      </p:pic>
      <p:graphicFrame>
        <p:nvGraphicFramePr>
          <p:cNvPr id="6" name="Chart 5"/>
          <p:cNvGraphicFramePr>
            <a:graphicFrameLocks/>
          </p:cNvGraphicFramePr>
          <p:nvPr>
            <p:extLst/>
          </p:nvPr>
        </p:nvGraphicFramePr>
        <p:xfrm>
          <a:off x="1219200" y="3412565"/>
          <a:ext cx="6146800" cy="34544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67390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Target (SABMiller)</a:t>
            </a:r>
          </a:p>
        </p:txBody>
      </p:sp>
      <p:graphicFrame>
        <p:nvGraphicFramePr>
          <p:cNvPr id="4" name="Content Placeholder 3"/>
          <p:cNvGraphicFramePr>
            <a:graphicFrameLocks noGrp="1"/>
          </p:cNvGraphicFramePr>
          <p:nvPr>
            <p:ph sz="quarter" idx="1"/>
            <p:extLst/>
          </p:nvPr>
        </p:nvGraphicFramePr>
        <p:xfrm>
          <a:off x="1066800" y="1676400"/>
          <a:ext cx="7239001" cy="1828800"/>
        </p:xfrm>
        <a:graphic>
          <a:graphicData uri="http://schemas.openxmlformats.org/drawingml/2006/table">
            <a:tbl>
              <a:tblPr/>
              <a:tblGrid>
                <a:gridCol w="2164040">
                  <a:extLst>
                    <a:ext uri="{9D8B030D-6E8A-4147-A177-3AD203B41FA5}">
                      <a16:colId xmlns:a16="http://schemas.microsoft.com/office/drawing/2014/main" val="20000"/>
                    </a:ext>
                  </a:extLst>
                </a:gridCol>
                <a:gridCol w="1244802">
                  <a:extLst>
                    <a:ext uri="{9D8B030D-6E8A-4147-A177-3AD203B41FA5}">
                      <a16:colId xmlns:a16="http://schemas.microsoft.com/office/drawing/2014/main" val="20001"/>
                    </a:ext>
                  </a:extLst>
                </a:gridCol>
                <a:gridCol w="2585357">
                  <a:extLst>
                    <a:ext uri="{9D8B030D-6E8A-4147-A177-3AD203B41FA5}">
                      <a16:colId xmlns:a16="http://schemas.microsoft.com/office/drawing/2014/main" val="20002"/>
                    </a:ext>
                  </a:extLst>
                </a:gridCol>
                <a:gridCol w="1244802">
                  <a:extLst>
                    <a:ext uri="{9D8B030D-6E8A-4147-A177-3AD203B41FA5}">
                      <a16:colId xmlns:a16="http://schemas.microsoft.com/office/drawing/2014/main" val="20003"/>
                    </a:ext>
                  </a:extLst>
                </a:gridCol>
              </a:tblGrid>
              <a:tr h="259811">
                <a:tc gridSpan="2">
                  <a:txBody>
                    <a:bodyPr/>
                    <a:lstStyle/>
                    <a:p>
                      <a:pPr algn="ctr" fontAlgn="b"/>
                      <a:r>
                        <a:rPr lang="en-US" sz="1400" b="0" i="1" u="none" strike="noStrike" dirty="0">
                          <a:solidFill>
                            <a:srgbClr val="000000"/>
                          </a:solidFill>
                          <a:effectLst/>
                          <a:latin typeface="Calibri"/>
                        </a:rPr>
                        <a:t>Capital Mix</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400" b="0" i="1" u="none" strike="noStrike">
                          <a:solidFill>
                            <a:srgbClr val="000000"/>
                          </a:solidFill>
                          <a:effectLst/>
                          <a:latin typeface="Verdana"/>
                        </a:rPr>
                        <a:t>Operating Metrics</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0"/>
                  </a:ext>
                </a:extLst>
              </a:tr>
              <a:tr h="259811">
                <a:tc>
                  <a:txBody>
                    <a:bodyPr/>
                    <a:lstStyle/>
                    <a:p>
                      <a:pPr algn="l" fontAlgn="b"/>
                      <a:r>
                        <a:rPr lang="en-US" sz="1400" b="0" i="0" u="none" strike="noStrike" dirty="0">
                          <a:solidFill>
                            <a:srgbClr val="000000"/>
                          </a:solidFill>
                          <a:effectLst/>
                          <a:latin typeface="Calibri"/>
                        </a:rPr>
                        <a:t>Interest-bearing Debt</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$12,550</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0" i="0" u="none" strike="noStrike">
                          <a:solidFill>
                            <a:srgbClr val="000000"/>
                          </a:solidFill>
                          <a:effectLst/>
                          <a:latin typeface="Calibri"/>
                        </a:rPr>
                        <a:t>Revenues</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$22,130.00</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59811">
                <a:tc>
                  <a:txBody>
                    <a:bodyPr/>
                    <a:lstStyle/>
                    <a:p>
                      <a:pPr algn="l" fontAlgn="b"/>
                      <a:r>
                        <a:rPr lang="en-US" sz="1400" b="0" i="0" u="none" strike="noStrike">
                          <a:solidFill>
                            <a:srgbClr val="000000"/>
                          </a:solidFill>
                          <a:effectLst/>
                          <a:latin typeface="Calibri"/>
                        </a:rPr>
                        <a:t>Lease Debt</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$368</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0" i="0" u="none" strike="noStrike">
                          <a:solidFill>
                            <a:srgbClr val="000000"/>
                          </a:solidFill>
                          <a:effectLst/>
                          <a:latin typeface="Calibri"/>
                        </a:rPr>
                        <a:t>Operating Income (EBIT)</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$4,420.00</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59811">
                <a:tc>
                  <a:txBody>
                    <a:bodyPr/>
                    <a:lstStyle/>
                    <a:p>
                      <a:pPr algn="l" fontAlgn="b"/>
                      <a:r>
                        <a:rPr lang="en-US" sz="1400" b="0" i="0" u="none" strike="noStrike">
                          <a:solidFill>
                            <a:srgbClr val="000000"/>
                          </a:solidFill>
                          <a:effectLst/>
                          <a:latin typeface="Calibri"/>
                        </a:rPr>
                        <a:t>Market Capitalization</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Calibri"/>
                        </a:rPr>
                        <a:t>$75,116</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0" i="0" u="none" strike="noStrike">
                          <a:solidFill>
                            <a:srgbClr val="000000"/>
                          </a:solidFill>
                          <a:effectLst/>
                          <a:latin typeface="Calibri"/>
                        </a:rPr>
                        <a:t>Operating Margin</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400" b="0" i="0" u="none" strike="noStrike">
                          <a:solidFill>
                            <a:srgbClr val="000000"/>
                          </a:solidFill>
                          <a:effectLst/>
                          <a:latin typeface="Calibri"/>
                        </a:rPr>
                        <a:t>19.97%</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59811">
                <a:tc>
                  <a:txBody>
                    <a:bodyPr/>
                    <a:lstStyle/>
                    <a:p>
                      <a:pPr algn="l" fontAlgn="b"/>
                      <a:r>
                        <a:rPr lang="en-US" sz="1400" b="0" i="0" u="none" strike="noStrike">
                          <a:solidFill>
                            <a:srgbClr val="000000"/>
                          </a:solidFill>
                          <a:effectLst/>
                          <a:latin typeface="Calibri"/>
                        </a:rPr>
                        <a:t>Debt to Equity ratio</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nb-NO" sz="1400" b="0" i="0" u="none" strike="noStrike">
                          <a:solidFill>
                            <a:srgbClr val="000000"/>
                          </a:solidFill>
                          <a:effectLst/>
                          <a:latin typeface="Calibri"/>
                        </a:rPr>
                        <a:t>17.20%</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0" i="0" u="none" strike="noStrike">
                          <a:solidFill>
                            <a:srgbClr val="000000"/>
                          </a:solidFill>
                          <a:effectLst/>
                          <a:latin typeface="Calibri"/>
                        </a:rPr>
                        <a:t>Effective tax rate</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400" b="0" i="0" u="none" strike="noStrike">
                          <a:solidFill>
                            <a:srgbClr val="000000"/>
                          </a:solidFill>
                          <a:effectLst/>
                          <a:latin typeface="Calibri"/>
                        </a:rPr>
                        <a:t>26.40%</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59811">
                <a:tc>
                  <a:txBody>
                    <a:bodyPr/>
                    <a:lstStyle/>
                    <a:p>
                      <a:pPr algn="l" fontAlgn="b"/>
                      <a:r>
                        <a:rPr lang="en-US" sz="1400" b="0" i="0" u="none" strike="noStrike">
                          <a:solidFill>
                            <a:srgbClr val="000000"/>
                          </a:solidFill>
                          <a:effectLst/>
                          <a:latin typeface="Calibri"/>
                        </a:rPr>
                        <a:t>Debt to Capital ratio</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400" b="0" i="0" u="none" strike="noStrike" dirty="0">
                          <a:solidFill>
                            <a:srgbClr val="000000"/>
                          </a:solidFill>
                          <a:effectLst/>
                          <a:latin typeface="Calibri"/>
                        </a:rPr>
                        <a:t>14.67%</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0" i="0" u="none" strike="noStrike" dirty="0">
                          <a:solidFill>
                            <a:srgbClr val="000000"/>
                          </a:solidFill>
                          <a:effectLst/>
                          <a:latin typeface="Calibri"/>
                        </a:rPr>
                        <a:t>After-tax return on capital</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400" b="0" i="0" u="none" strike="noStrike" dirty="0">
                          <a:solidFill>
                            <a:srgbClr val="000000"/>
                          </a:solidFill>
                          <a:effectLst/>
                          <a:latin typeface="Calibri"/>
                        </a:rPr>
                        <a:t>10.32%</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69934">
                <a:tc>
                  <a:txBody>
                    <a:bodyPr/>
                    <a:lstStyle/>
                    <a:p>
                      <a:pPr algn="l" fontAlgn="b"/>
                      <a:r>
                        <a:rPr lang="en-US" sz="1400" b="0" i="0" u="none" strike="noStrike">
                          <a:solidFill>
                            <a:srgbClr val="000000"/>
                          </a:solidFill>
                          <a:effectLst/>
                          <a:latin typeface="Calibri"/>
                        </a:rPr>
                        <a:t>Bond Rating</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A3</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Reinvestment Rate =</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hr-HR" sz="1400" b="0" i="0" u="none" strike="noStrike" dirty="0">
                          <a:solidFill>
                            <a:srgbClr val="000000"/>
                          </a:solidFill>
                          <a:effectLst/>
                          <a:latin typeface="Calibri"/>
                        </a:rPr>
                        <a:t>16.02%</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graphicFrame>
        <p:nvGraphicFramePr>
          <p:cNvPr id="5" name="Chart 4"/>
          <p:cNvGraphicFramePr>
            <a:graphicFrameLocks/>
          </p:cNvGraphicFramePr>
          <p:nvPr>
            <p:extLst/>
          </p:nvPr>
        </p:nvGraphicFramePr>
        <p:xfrm>
          <a:off x="1752600" y="3810000"/>
          <a:ext cx="6172200" cy="304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298385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 1: SAB Miller Status Quo Value</a:t>
            </a:r>
          </a:p>
        </p:txBody>
      </p:sp>
      <p:graphicFrame>
        <p:nvGraphicFramePr>
          <p:cNvPr id="4" name="Content Placeholder 3"/>
          <p:cNvGraphicFramePr>
            <a:graphicFrameLocks noGrp="1"/>
          </p:cNvGraphicFramePr>
          <p:nvPr>
            <p:ph sz="quarter" idx="1"/>
            <p:extLst/>
          </p:nvPr>
        </p:nvGraphicFramePr>
        <p:xfrm>
          <a:off x="1143000" y="1676400"/>
          <a:ext cx="7101881" cy="4663934"/>
        </p:xfrm>
        <a:graphic>
          <a:graphicData uri="http://schemas.openxmlformats.org/drawingml/2006/table">
            <a:tbl>
              <a:tblPr/>
              <a:tblGrid>
                <a:gridCol w="2087336">
                  <a:extLst>
                    <a:ext uri="{9D8B030D-6E8A-4147-A177-3AD203B41FA5}">
                      <a16:colId xmlns:a16="http://schemas.microsoft.com/office/drawing/2014/main" val="20000"/>
                    </a:ext>
                  </a:extLst>
                </a:gridCol>
                <a:gridCol w="1123950">
                  <a:extLst>
                    <a:ext uri="{9D8B030D-6E8A-4147-A177-3AD203B41FA5}">
                      <a16:colId xmlns:a16="http://schemas.microsoft.com/office/drawing/2014/main" val="20001"/>
                    </a:ext>
                  </a:extLst>
                </a:gridCol>
                <a:gridCol w="802821">
                  <a:extLst>
                    <a:ext uri="{9D8B030D-6E8A-4147-A177-3AD203B41FA5}">
                      <a16:colId xmlns:a16="http://schemas.microsoft.com/office/drawing/2014/main" val="20002"/>
                    </a:ext>
                  </a:extLst>
                </a:gridCol>
                <a:gridCol w="1568589">
                  <a:extLst>
                    <a:ext uri="{9D8B030D-6E8A-4147-A177-3AD203B41FA5}">
                      <a16:colId xmlns:a16="http://schemas.microsoft.com/office/drawing/2014/main" val="20003"/>
                    </a:ext>
                  </a:extLst>
                </a:gridCol>
                <a:gridCol w="1519185">
                  <a:extLst>
                    <a:ext uri="{9D8B030D-6E8A-4147-A177-3AD203B41FA5}">
                      <a16:colId xmlns:a16="http://schemas.microsoft.com/office/drawing/2014/main" val="20004"/>
                    </a:ext>
                  </a:extLst>
                </a:gridCol>
              </a:tblGrid>
              <a:tr h="185266">
                <a:tc>
                  <a:txBody>
                    <a:bodyPr/>
                    <a:lstStyle/>
                    <a:p>
                      <a:pPr algn="l" fontAlgn="b"/>
                      <a:r>
                        <a:rPr lang="sk-SK" sz="1200" b="0" i="1"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SAB Miller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 + Coors JV</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 + Share of Associates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SAB Miller Consolidated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85266">
                <a:tc>
                  <a:txBody>
                    <a:bodyPr/>
                    <a:lstStyle/>
                    <a:p>
                      <a:pPr algn="l" fontAlgn="b"/>
                      <a:r>
                        <a:rPr lang="en-US" sz="1200" b="0" i="0" u="none" strike="noStrike">
                          <a:solidFill>
                            <a:srgbClr val="000000"/>
                          </a:solidFill>
                          <a:effectLst/>
                          <a:latin typeface="Calibri"/>
                        </a:rPr>
                        <a:t>Revenues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$22,130.00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$5,201.00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$6,099.00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185266">
                <a:tc>
                  <a:txBody>
                    <a:bodyPr/>
                    <a:lstStyle/>
                    <a:p>
                      <a:pPr algn="l" fontAlgn="b"/>
                      <a:r>
                        <a:rPr lang="en-US" sz="1200" b="0" i="0" u="none" strike="noStrike">
                          <a:solidFill>
                            <a:srgbClr val="000000"/>
                          </a:solidFill>
                          <a:effectLst/>
                          <a:latin typeface="Calibri"/>
                        </a:rPr>
                        <a:t>Operating Margin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19.97%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15.38%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10.72%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2"/>
                  </a:ext>
                </a:extLst>
              </a:tr>
              <a:tr h="185266">
                <a:tc>
                  <a:txBody>
                    <a:bodyPr/>
                    <a:lstStyle/>
                    <a:p>
                      <a:pPr algn="l" fontAlgn="b"/>
                      <a:r>
                        <a:rPr lang="en-US" sz="1200" b="0" i="0" u="none" strike="noStrike">
                          <a:solidFill>
                            <a:srgbClr val="000000"/>
                          </a:solidFill>
                          <a:effectLst/>
                          <a:latin typeface="Calibri"/>
                        </a:rPr>
                        <a:t>Operating Income (EBIT)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$4,420.00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$800.00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$654.00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3"/>
                  </a:ext>
                </a:extLst>
              </a:tr>
              <a:tr h="185266">
                <a:tc>
                  <a:txBody>
                    <a:bodyPr/>
                    <a:lstStyle/>
                    <a:p>
                      <a:pPr algn="l" fontAlgn="b"/>
                      <a:r>
                        <a:rPr lang="en-US" sz="1200" b="0" i="0" u="none" strike="noStrike">
                          <a:solidFill>
                            <a:srgbClr val="000000"/>
                          </a:solidFill>
                          <a:effectLst/>
                          <a:latin typeface="Calibri"/>
                        </a:rPr>
                        <a:t>Invested Capital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$31,526.00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$5,428.00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$4,459.00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4"/>
                  </a:ext>
                </a:extLst>
              </a:tr>
              <a:tr h="185266">
                <a:tc>
                  <a:txBody>
                    <a:bodyPr/>
                    <a:lstStyle/>
                    <a:p>
                      <a:pPr algn="l" fontAlgn="b"/>
                      <a:r>
                        <a:rPr lang="en-US" sz="1200" b="0" i="0" u="none" strike="noStrike">
                          <a:solidFill>
                            <a:srgbClr val="000000"/>
                          </a:solidFill>
                          <a:effectLst/>
                          <a:latin typeface="Calibri"/>
                        </a:rPr>
                        <a:t>Beta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i-FI" sz="1200" b="0" i="0" u="none" strike="noStrike">
                          <a:solidFill>
                            <a:srgbClr val="000000"/>
                          </a:solidFill>
                          <a:effectLst/>
                          <a:latin typeface="Calibri"/>
                        </a:rPr>
                        <a:t>0.7977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i-FI" sz="1200" b="0" i="0" u="none" strike="noStrike">
                          <a:solidFill>
                            <a:srgbClr val="000000"/>
                          </a:solidFill>
                          <a:effectLst/>
                          <a:latin typeface="Calibri"/>
                        </a:rPr>
                        <a:t>0.6872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i-FI" sz="1200" b="0" i="0" u="none" strike="noStrike">
                          <a:solidFill>
                            <a:srgbClr val="000000"/>
                          </a:solidFill>
                          <a:effectLst/>
                          <a:latin typeface="Calibri"/>
                        </a:rPr>
                        <a:t>0.6872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5"/>
                  </a:ext>
                </a:extLst>
              </a:tr>
              <a:tr h="185266">
                <a:tc>
                  <a:txBody>
                    <a:bodyPr/>
                    <a:lstStyle/>
                    <a:p>
                      <a:pPr algn="l" fontAlgn="b"/>
                      <a:r>
                        <a:rPr lang="en-US" sz="1200" b="0" i="0" u="none" strike="noStrike">
                          <a:solidFill>
                            <a:srgbClr val="000000"/>
                          </a:solidFill>
                          <a:effectLst/>
                          <a:latin typeface="Calibri"/>
                        </a:rPr>
                        <a:t>ERP</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8.90%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6.00%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nb-NO" sz="1200" b="0" i="0" u="none" strike="noStrike">
                          <a:solidFill>
                            <a:srgbClr val="000000"/>
                          </a:solidFill>
                          <a:effectLst/>
                          <a:latin typeface="Calibri"/>
                        </a:rPr>
                        <a:t>7.90%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6"/>
                  </a:ext>
                </a:extLst>
              </a:tr>
              <a:tr h="185266">
                <a:tc>
                  <a:txBody>
                    <a:bodyPr/>
                    <a:lstStyle/>
                    <a:p>
                      <a:pPr algn="l" fontAlgn="b"/>
                      <a:r>
                        <a:rPr lang="en-US" sz="1200" b="0" i="0" u="none" strike="noStrike">
                          <a:solidFill>
                            <a:srgbClr val="000000"/>
                          </a:solidFill>
                          <a:effectLst/>
                          <a:latin typeface="Calibri"/>
                        </a:rPr>
                        <a:t>Cost of Equity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200" b="0" i="0" u="none" strike="noStrike">
                          <a:solidFill>
                            <a:srgbClr val="000000"/>
                          </a:solidFill>
                          <a:effectLst/>
                          <a:latin typeface="Calibri"/>
                        </a:rPr>
                        <a:t>9.10%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6.12%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7.43%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7"/>
                  </a:ext>
                </a:extLst>
              </a:tr>
              <a:tr h="185266">
                <a:tc>
                  <a:txBody>
                    <a:bodyPr/>
                    <a:lstStyle/>
                    <a:p>
                      <a:pPr algn="l" fontAlgn="b"/>
                      <a:r>
                        <a:rPr lang="en-US" sz="1200" b="0" i="0" u="none" strike="noStrike">
                          <a:solidFill>
                            <a:srgbClr val="000000"/>
                          </a:solidFill>
                          <a:effectLst/>
                          <a:latin typeface="Calibri"/>
                        </a:rPr>
                        <a:t>After-tax cost of debt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2.24%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2.08%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2.24%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8"/>
                  </a:ext>
                </a:extLst>
              </a:tr>
              <a:tr h="185266">
                <a:tc>
                  <a:txBody>
                    <a:bodyPr/>
                    <a:lstStyle/>
                    <a:p>
                      <a:pPr algn="l" fontAlgn="b"/>
                      <a:r>
                        <a:rPr lang="en-US" sz="1200" b="0" i="0" u="none" strike="noStrike">
                          <a:solidFill>
                            <a:srgbClr val="000000"/>
                          </a:solidFill>
                          <a:effectLst/>
                          <a:latin typeface="Calibri"/>
                        </a:rPr>
                        <a:t>Debt to Capital Ratio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14.67%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200" b="0" i="0" u="none" strike="noStrike">
                          <a:solidFill>
                            <a:srgbClr val="000000"/>
                          </a:solidFill>
                          <a:effectLst/>
                          <a:latin typeface="Calibri"/>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200" b="0" i="0" u="none" strike="noStrike">
                          <a:solidFill>
                            <a:srgbClr val="000000"/>
                          </a:solidFill>
                          <a:effectLst/>
                          <a:latin typeface="Calibri"/>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9"/>
                  </a:ext>
                </a:extLst>
              </a:tr>
              <a:tr h="185266">
                <a:tc>
                  <a:txBody>
                    <a:bodyPr/>
                    <a:lstStyle/>
                    <a:p>
                      <a:pPr algn="l" fontAlgn="b"/>
                      <a:r>
                        <a:rPr lang="en-US" sz="1200" b="0" i="0" u="none" strike="noStrike">
                          <a:solidFill>
                            <a:srgbClr val="000000"/>
                          </a:solidFill>
                          <a:effectLst/>
                          <a:latin typeface="Calibri"/>
                        </a:rPr>
                        <a:t>Cost of capital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8.09%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6.12%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7.43%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0"/>
                  </a:ext>
                </a:extLst>
              </a:tr>
              <a:tr h="185266">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1"/>
                  </a:ext>
                </a:extLst>
              </a:tr>
              <a:tr h="185266">
                <a:tc>
                  <a:txBody>
                    <a:bodyPr/>
                    <a:lstStyle/>
                    <a:p>
                      <a:pPr algn="l" fontAlgn="b"/>
                      <a:r>
                        <a:rPr lang="en-US" sz="1200" b="0" i="0" u="none" strike="noStrike">
                          <a:solidFill>
                            <a:srgbClr val="000000"/>
                          </a:solidFill>
                          <a:effectLst/>
                          <a:latin typeface="Calibri"/>
                        </a:rPr>
                        <a:t>After-tax return on capital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200" b="0" i="0" u="none" strike="noStrike">
                          <a:solidFill>
                            <a:srgbClr val="000000"/>
                          </a:solidFill>
                          <a:effectLst/>
                          <a:latin typeface="Calibri"/>
                        </a:rPr>
                        <a:t>10.33%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11.05%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200" b="0" i="0" u="none" strike="noStrike">
                          <a:solidFill>
                            <a:srgbClr val="000000"/>
                          </a:solidFill>
                          <a:effectLst/>
                          <a:latin typeface="Calibri"/>
                        </a:rPr>
                        <a:t>11.00%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2"/>
                  </a:ext>
                </a:extLst>
              </a:tr>
              <a:tr h="185266">
                <a:tc>
                  <a:txBody>
                    <a:bodyPr/>
                    <a:lstStyle/>
                    <a:p>
                      <a:pPr algn="l" fontAlgn="b"/>
                      <a:r>
                        <a:rPr lang="en-US" sz="1200" b="0" i="0" u="none" strike="noStrike">
                          <a:solidFill>
                            <a:srgbClr val="000000"/>
                          </a:solidFill>
                          <a:effectLst/>
                          <a:latin typeface="Calibri"/>
                        </a:rPr>
                        <a:t>Reinvestment Rate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16.02%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200" b="0" i="0" u="none" strike="noStrike">
                          <a:solidFill>
                            <a:srgbClr val="000000"/>
                          </a:solidFill>
                          <a:effectLst/>
                          <a:latin typeface="Calibri"/>
                        </a:rPr>
                        <a:t>40.00%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200" b="0" i="0" u="none" strike="noStrike">
                          <a:solidFill>
                            <a:srgbClr val="000000"/>
                          </a:solidFill>
                          <a:effectLst/>
                          <a:latin typeface="Calibri"/>
                        </a:rPr>
                        <a:t>40.00%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3"/>
                  </a:ext>
                </a:extLst>
              </a:tr>
              <a:tr h="185266">
                <a:tc>
                  <a:txBody>
                    <a:bodyPr/>
                    <a:lstStyle/>
                    <a:p>
                      <a:pPr algn="l" fontAlgn="b"/>
                      <a:r>
                        <a:rPr lang="en-US" sz="1200" b="0" i="0" u="none" strike="noStrike">
                          <a:solidFill>
                            <a:srgbClr val="000000"/>
                          </a:solidFill>
                          <a:effectLst/>
                          <a:latin typeface="Calibri"/>
                        </a:rPr>
                        <a:t>Expected growth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1.65%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4.42%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4.40%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4"/>
                  </a:ext>
                </a:extLst>
              </a:tr>
              <a:tr h="185266">
                <a:tc>
                  <a:txBody>
                    <a:bodyPr/>
                    <a:lstStyle/>
                    <a:p>
                      <a:pPr algn="l" fontAlgn="b"/>
                      <a:r>
                        <a:rPr lang="en-US" sz="1200" b="0" i="0" u="none" strike="noStrike">
                          <a:solidFill>
                            <a:srgbClr val="000000"/>
                          </a:solidFill>
                          <a:effectLst/>
                          <a:latin typeface="Calibri"/>
                        </a:rPr>
                        <a:t>Number of years of growth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5"/>
                  </a:ext>
                </a:extLst>
              </a:tr>
              <a:tr h="185266">
                <a:tc>
                  <a:txBody>
                    <a:bodyPr/>
                    <a:lstStyle/>
                    <a:p>
                      <a:pPr algn="l" fontAlgn="b"/>
                      <a:r>
                        <a:rPr lang="en-US" sz="1200" b="0" i="1" u="none" strike="noStrike">
                          <a:solidFill>
                            <a:srgbClr val="000000"/>
                          </a:solidFill>
                          <a:effectLst/>
                          <a:latin typeface="Calibri"/>
                        </a:rPr>
                        <a:t>Value of firm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6"/>
                  </a:ext>
                </a:extLst>
              </a:tr>
              <a:tr h="185266">
                <a:tc>
                  <a:txBody>
                    <a:bodyPr/>
                    <a:lstStyle/>
                    <a:p>
                      <a:pPr algn="l" fontAlgn="b"/>
                      <a:r>
                        <a:rPr lang="en-US" sz="1200" b="0" i="0" u="none" strike="noStrike">
                          <a:solidFill>
                            <a:srgbClr val="000000"/>
                          </a:solidFill>
                          <a:effectLst/>
                          <a:latin typeface="Calibri"/>
                        </a:rPr>
                        <a:t>PV of FCFF in high growth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$11,411.72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$1,715.25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$1,351.68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7"/>
                  </a:ext>
                </a:extLst>
              </a:tr>
              <a:tr h="197618">
                <a:tc>
                  <a:txBody>
                    <a:bodyPr/>
                    <a:lstStyle/>
                    <a:p>
                      <a:pPr algn="l" fontAlgn="b"/>
                      <a:r>
                        <a:rPr lang="en-US" sz="1200" b="0" i="0" u="none" strike="noStrike">
                          <a:solidFill>
                            <a:srgbClr val="000000"/>
                          </a:solidFill>
                          <a:effectLst/>
                          <a:latin typeface="Calibri"/>
                        </a:rPr>
                        <a:t>Terminal value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$47,711.04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$15,094.36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$9,354.28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97618">
                <a:tc>
                  <a:txBody>
                    <a:bodyPr/>
                    <a:lstStyle/>
                    <a:p>
                      <a:pPr algn="l" fontAlgn="b"/>
                      <a:r>
                        <a:rPr lang="en-US" sz="1200" b="1" i="0" u="none" strike="noStrike">
                          <a:solidFill>
                            <a:srgbClr val="000000"/>
                          </a:solidFill>
                          <a:effectLst/>
                          <a:latin typeface="Calibri"/>
                        </a:rPr>
                        <a:t>Value of operating assets today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$43,747.24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a:solidFill>
                            <a:srgbClr val="000000"/>
                          </a:solidFill>
                          <a:effectLst/>
                          <a:latin typeface="Calibri"/>
                        </a:rPr>
                        <a:t>$12,929.46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a:solidFill>
                            <a:srgbClr val="000000"/>
                          </a:solidFill>
                          <a:effectLst/>
                          <a:latin typeface="Calibri"/>
                        </a:rPr>
                        <a:t>$7,889.56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a:solidFill>
                            <a:srgbClr val="000000"/>
                          </a:solidFill>
                          <a:effectLst/>
                          <a:latin typeface="Calibri"/>
                        </a:rPr>
                        <a:t>$64,566.26</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185266">
                <a:tc>
                  <a:txBody>
                    <a:bodyPr/>
                    <a:lstStyle/>
                    <a:p>
                      <a:pPr algn="l" fontAlgn="b"/>
                      <a:r>
                        <a:rPr lang="de-DE" sz="1200" b="0" i="0" u="none" strike="noStrike">
                          <a:solidFill>
                            <a:srgbClr val="000000"/>
                          </a:solidFill>
                          <a:effectLst/>
                          <a:latin typeface="Calibri"/>
                        </a:rPr>
                        <a:t> + Cash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1200" b="1"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1200" b="1"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$1,027.00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0"/>
                  </a:ext>
                </a:extLst>
              </a:tr>
              <a:tr h="185266">
                <a:tc>
                  <a:txBody>
                    <a:bodyPr/>
                    <a:lstStyle/>
                    <a:p>
                      <a:pPr algn="l" fontAlgn="b"/>
                      <a:r>
                        <a:rPr lang="nl-NL" sz="1200" b="0" i="0" u="none" strike="noStrike">
                          <a:solidFill>
                            <a:srgbClr val="000000"/>
                          </a:solidFill>
                          <a:effectLst/>
                          <a:latin typeface="Calibri"/>
                        </a:rPr>
                        <a:t> - Debt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$12,918.00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1"/>
                  </a:ext>
                </a:extLst>
              </a:tr>
              <a:tr h="197618">
                <a:tc>
                  <a:txBody>
                    <a:bodyPr/>
                    <a:lstStyle/>
                    <a:p>
                      <a:pPr algn="l" fontAlgn="b"/>
                      <a:r>
                        <a:rPr lang="en-US" sz="1200" b="0" i="0" u="none" strike="noStrike">
                          <a:solidFill>
                            <a:srgbClr val="000000"/>
                          </a:solidFill>
                          <a:effectLst/>
                          <a:latin typeface="Calibri"/>
                        </a:rPr>
                        <a:t> - Minority Interests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$1,183.00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2"/>
                  </a:ext>
                </a:extLst>
              </a:tr>
              <a:tr h="197618">
                <a:tc>
                  <a:txBody>
                    <a:bodyPr/>
                    <a:lstStyle/>
                    <a:p>
                      <a:pPr algn="l" fontAlgn="b"/>
                      <a:r>
                        <a:rPr lang="en-US" sz="1200" b="0" i="0" u="none" strike="noStrike">
                          <a:solidFill>
                            <a:srgbClr val="000000"/>
                          </a:solidFill>
                          <a:effectLst/>
                          <a:latin typeface="Calibri"/>
                        </a:rPr>
                        <a:t>Value of equity</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effectLst/>
                          <a:latin typeface="Calibri"/>
                        </a:rPr>
                        <a:t>$51,492.26</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3"/>
                  </a:ext>
                </a:extLst>
              </a:tr>
            </a:tbl>
          </a:graphicData>
        </a:graphic>
      </p:graphicFrame>
      <p:sp>
        <p:nvSpPr>
          <p:cNvPr id="3" name="TextBox 2"/>
          <p:cNvSpPr txBox="1"/>
          <p:nvPr/>
        </p:nvSpPr>
        <p:spPr>
          <a:xfrm>
            <a:off x="1828800" y="6370019"/>
            <a:ext cx="6534311" cy="400110"/>
          </a:xfrm>
          <a:prstGeom prst="rect">
            <a:avLst/>
          </a:prstGeom>
          <a:noFill/>
        </p:spPr>
        <p:txBody>
          <a:bodyPr wrap="none" rtlCol="0">
            <a:spAutoFit/>
          </a:bodyPr>
          <a:lstStyle/>
          <a:p>
            <a:r>
              <a:rPr lang="en-US" sz="2000" dirty="0"/>
              <a:t>Price on September 15, 2015: $75 billion &gt; $51.5 billion</a:t>
            </a:r>
          </a:p>
        </p:txBody>
      </p:sp>
    </p:spTree>
    <p:extLst>
      <p:ext uri="{BB962C8B-B14F-4D97-AF65-F5344CB8AC3E}">
        <p14:creationId xmlns:p14="http://schemas.microsoft.com/office/powerpoint/2010/main" val="19930283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 2: SABMiller: Potential for Control</a:t>
            </a:r>
          </a:p>
        </p:txBody>
      </p:sp>
      <p:graphicFrame>
        <p:nvGraphicFramePr>
          <p:cNvPr id="4" name="Content Placeholder 3"/>
          <p:cNvGraphicFramePr>
            <a:graphicFrameLocks noGrp="1"/>
          </p:cNvGraphicFramePr>
          <p:nvPr>
            <p:ph sz="quarter" idx="1"/>
            <p:extLst/>
          </p:nvPr>
        </p:nvGraphicFramePr>
        <p:xfrm>
          <a:off x="914398" y="1828798"/>
          <a:ext cx="7543801" cy="3962404"/>
        </p:xfrm>
        <a:graphic>
          <a:graphicData uri="http://schemas.openxmlformats.org/drawingml/2006/table">
            <a:tbl>
              <a:tblPr/>
              <a:tblGrid>
                <a:gridCol w="3035920">
                  <a:extLst>
                    <a:ext uri="{9D8B030D-6E8A-4147-A177-3AD203B41FA5}">
                      <a16:colId xmlns:a16="http://schemas.microsoft.com/office/drawing/2014/main" val="20000"/>
                    </a:ext>
                  </a:extLst>
                </a:gridCol>
                <a:gridCol w="1264967">
                  <a:extLst>
                    <a:ext uri="{9D8B030D-6E8A-4147-A177-3AD203B41FA5}">
                      <a16:colId xmlns:a16="http://schemas.microsoft.com/office/drawing/2014/main" val="20001"/>
                    </a:ext>
                  </a:extLst>
                </a:gridCol>
                <a:gridCol w="988974">
                  <a:extLst>
                    <a:ext uri="{9D8B030D-6E8A-4147-A177-3AD203B41FA5}">
                      <a16:colId xmlns:a16="http://schemas.microsoft.com/office/drawing/2014/main" val="20002"/>
                    </a:ext>
                  </a:extLst>
                </a:gridCol>
                <a:gridCol w="2253940">
                  <a:extLst>
                    <a:ext uri="{9D8B030D-6E8A-4147-A177-3AD203B41FA5}">
                      <a16:colId xmlns:a16="http://schemas.microsoft.com/office/drawing/2014/main" val="20003"/>
                    </a:ext>
                  </a:extLst>
                </a:gridCol>
              </a:tblGrid>
              <a:tr h="896020">
                <a:tc>
                  <a:txBody>
                    <a:bodyPr/>
                    <a:lstStyle/>
                    <a:p>
                      <a:pPr algn="l" fontAlgn="b"/>
                      <a:r>
                        <a:rPr lang="sk-SK" sz="1600" b="0" i="0" u="none" strike="noStrike" dirty="0">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SABMiller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dirty="0" err="1">
                          <a:solidFill>
                            <a:srgbClr val="000000"/>
                          </a:solidFill>
                          <a:effectLst/>
                          <a:latin typeface="Verdana"/>
                        </a:rPr>
                        <a:t>ABInBev</a:t>
                      </a:r>
                      <a:endParaRPr lang="en-US" sz="1600" b="0" i="1" u="none" strike="noStrike" dirty="0">
                        <a:solidFill>
                          <a:srgbClr val="000000"/>
                        </a:solidFill>
                        <a:effectLst/>
                        <a:latin typeface="Verdana"/>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Global Alcoholic Beverage Sector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511064">
                <a:tc>
                  <a:txBody>
                    <a:bodyPr/>
                    <a:lstStyle/>
                    <a:p>
                      <a:pPr algn="l" fontAlgn="b"/>
                      <a:r>
                        <a:rPr lang="en-US" sz="1600" b="0" i="0" u="none" strike="noStrike">
                          <a:solidFill>
                            <a:srgbClr val="000000"/>
                          </a:solidFill>
                          <a:effectLst/>
                          <a:latin typeface="Calibri"/>
                        </a:rPr>
                        <a:t>Pre-tax Operating Margin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19.97%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32.28%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19.23%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11064">
                <a:tc>
                  <a:txBody>
                    <a:bodyPr/>
                    <a:lstStyle/>
                    <a:p>
                      <a:pPr algn="l" fontAlgn="b"/>
                      <a:r>
                        <a:rPr lang="en-US" sz="1600" b="0" i="0" u="none" strike="noStrike">
                          <a:solidFill>
                            <a:srgbClr val="000000"/>
                          </a:solidFill>
                          <a:effectLst/>
                          <a:latin typeface="Calibri"/>
                        </a:rPr>
                        <a:t>Effective Tax Rate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Calibri"/>
                        </a:rPr>
                        <a:t>26.36%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18.00%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22.00%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11064">
                <a:tc>
                  <a:txBody>
                    <a:bodyPr/>
                    <a:lstStyle/>
                    <a:p>
                      <a:pPr algn="l" fontAlgn="b"/>
                      <a:r>
                        <a:rPr lang="en-US" sz="1600" b="0" i="0" u="none" strike="noStrike">
                          <a:solidFill>
                            <a:srgbClr val="000000"/>
                          </a:solidFill>
                          <a:effectLst/>
                          <a:latin typeface="Calibri"/>
                        </a:rPr>
                        <a:t>Pre-tax ROIC</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14.02%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14.76%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17.16%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11064">
                <a:tc>
                  <a:txBody>
                    <a:bodyPr/>
                    <a:lstStyle/>
                    <a:p>
                      <a:pPr algn="l" fontAlgn="b"/>
                      <a:r>
                        <a:rPr lang="en-US" sz="1600" b="0" i="0" u="none" strike="noStrike">
                          <a:solidFill>
                            <a:srgbClr val="000000"/>
                          </a:solidFill>
                          <a:effectLst/>
                          <a:latin typeface="Calibri"/>
                        </a:rPr>
                        <a:t>ROIC</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10.33%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12.10%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511064">
                <a:tc>
                  <a:txBody>
                    <a:bodyPr/>
                    <a:lstStyle/>
                    <a:p>
                      <a:pPr algn="l" fontAlgn="b"/>
                      <a:r>
                        <a:rPr lang="en-US" sz="1600" b="0" i="0" u="none" strike="noStrike">
                          <a:solidFill>
                            <a:srgbClr val="000000"/>
                          </a:solidFill>
                          <a:effectLst/>
                          <a:latin typeface="Calibri"/>
                        </a:rPr>
                        <a:t>Reinvestment Rate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16.02%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50.99%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33.29%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511064">
                <a:tc>
                  <a:txBody>
                    <a:bodyPr/>
                    <a:lstStyle/>
                    <a:p>
                      <a:pPr algn="l" fontAlgn="b"/>
                      <a:r>
                        <a:rPr lang="en-US" sz="1600" b="0" i="0" u="none" strike="noStrike">
                          <a:solidFill>
                            <a:srgbClr val="000000"/>
                          </a:solidFill>
                          <a:effectLst/>
                          <a:latin typeface="Calibri"/>
                        </a:rPr>
                        <a:t>Debt to Capital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14.67%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23.38%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Calibri"/>
                        </a:rPr>
                        <a:t>18.82%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75570855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SABMiller: Value of Control</a:t>
            </a:r>
          </a:p>
        </p:txBody>
      </p:sp>
      <p:graphicFrame>
        <p:nvGraphicFramePr>
          <p:cNvPr id="4" name="Content Placeholder 3"/>
          <p:cNvGraphicFramePr>
            <a:graphicFrameLocks noGrp="1"/>
          </p:cNvGraphicFramePr>
          <p:nvPr>
            <p:ph sz="quarter" idx="1"/>
            <p:extLst/>
          </p:nvPr>
        </p:nvGraphicFramePr>
        <p:xfrm>
          <a:off x="609600" y="1676394"/>
          <a:ext cx="8077201" cy="4648208"/>
        </p:xfrm>
        <a:graphic>
          <a:graphicData uri="http://schemas.openxmlformats.org/drawingml/2006/table">
            <a:tbl>
              <a:tblPr/>
              <a:tblGrid>
                <a:gridCol w="2713811">
                  <a:extLst>
                    <a:ext uri="{9D8B030D-6E8A-4147-A177-3AD203B41FA5}">
                      <a16:colId xmlns:a16="http://schemas.microsoft.com/office/drawing/2014/main" val="20000"/>
                    </a:ext>
                  </a:extLst>
                </a:gridCol>
                <a:gridCol w="1461283">
                  <a:extLst>
                    <a:ext uri="{9D8B030D-6E8A-4147-A177-3AD203B41FA5}">
                      <a16:colId xmlns:a16="http://schemas.microsoft.com/office/drawing/2014/main" val="20001"/>
                    </a:ext>
                  </a:extLst>
                </a:gridCol>
                <a:gridCol w="1220412">
                  <a:extLst>
                    <a:ext uri="{9D8B030D-6E8A-4147-A177-3AD203B41FA5}">
                      <a16:colId xmlns:a16="http://schemas.microsoft.com/office/drawing/2014/main" val="20002"/>
                    </a:ext>
                  </a:extLst>
                </a:gridCol>
                <a:gridCol w="2681695">
                  <a:extLst>
                    <a:ext uri="{9D8B030D-6E8A-4147-A177-3AD203B41FA5}">
                      <a16:colId xmlns:a16="http://schemas.microsoft.com/office/drawing/2014/main" val="20003"/>
                    </a:ext>
                  </a:extLst>
                </a:gridCol>
              </a:tblGrid>
              <a:tr h="254464">
                <a:tc>
                  <a:txBody>
                    <a:bodyPr/>
                    <a:lstStyle/>
                    <a:p>
                      <a:pPr algn="l" fontAlgn="b"/>
                      <a:endParaRPr lang="en-US" sz="1600" b="0" i="1" u="none" strike="noStrike" dirty="0">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Status Quo Value</a:t>
                      </a: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Optimal value</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a:noFill/>
                    </a:lnL>
                    <a:lnR>
                      <a:noFill/>
                    </a:lnR>
                    <a:lnT>
                      <a:noFill/>
                    </a:lnT>
                    <a:lnB>
                      <a:noFill/>
                    </a:lnB>
                  </a:tcPr>
                </a:tc>
                <a:extLst>
                  <a:ext uri="{0D108BD9-81ED-4DB2-BD59-A6C34878D82A}">
                    <a16:rowId xmlns:a16="http://schemas.microsoft.com/office/drawing/2014/main" val="10000"/>
                  </a:ext>
                </a:extLst>
              </a:tr>
              <a:tr h="254464">
                <a:tc>
                  <a:txBody>
                    <a:bodyPr/>
                    <a:lstStyle/>
                    <a:p>
                      <a:pPr algn="l" fontAlgn="b"/>
                      <a:r>
                        <a:rPr lang="en-US" sz="1600" b="0" i="0" u="none" strike="noStrike" dirty="0">
                          <a:solidFill>
                            <a:srgbClr val="000000"/>
                          </a:solidFill>
                          <a:effectLst/>
                          <a:latin typeface="Adobe Caslon Pro"/>
                          <a:cs typeface="Adobe Caslon Pro"/>
                        </a:rPr>
                        <a:t>Cost of Equity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Adobe Caslon Pro"/>
                          <a:cs typeface="Adobe Caslon Pro"/>
                        </a:rPr>
                        <a:t>9.10%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9.37%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1"/>
                  </a:ext>
                </a:extLst>
              </a:tr>
              <a:tr h="254464">
                <a:tc>
                  <a:txBody>
                    <a:bodyPr/>
                    <a:lstStyle/>
                    <a:p>
                      <a:pPr algn="l" fontAlgn="b"/>
                      <a:r>
                        <a:rPr lang="en-US" sz="1600" b="0" i="0" u="none" strike="noStrike" dirty="0">
                          <a:solidFill>
                            <a:srgbClr val="000000"/>
                          </a:solidFill>
                          <a:effectLst/>
                          <a:latin typeface="Adobe Caslon Pro"/>
                          <a:cs typeface="Adobe Caslon Pro"/>
                        </a:rPr>
                        <a:t>After-tax cost of debt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2.24%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2.24%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2"/>
                  </a:ext>
                </a:extLst>
              </a:tr>
              <a:tr h="254464">
                <a:tc>
                  <a:txBody>
                    <a:bodyPr/>
                    <a:lstStyle/>
                    <a:p>
                      <a:pPr algn="l" fontAlgn="b"/>
                      <a:r>
                        <a:rPr lang="en-US" sz="1600" b="0" i="0" u="none" strike="noStrike" dirty="0">
                          <a:solidFill>
                            <a:srgbClr val="000000"/>
                          </a:solidFill>
                          <a:effectLst/>
                          <a:latin typeface="Adobe Caslon Pro"/>
                          <a:cs typeface="Adobe Caslon Pro"/>
                        </a:rPr>
                        <a:t>Cost of capital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8.09%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8.03%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dirty="0">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3"/>
                  </a:ext>
                </a:extLst>
              </a:tr>
              <a:tr h="254464">
                <a:tc>
                  <a:txBody>
                    <a:bodyPr/>
                    <a:lstStyle/>
                    <a:p>
                      <a:pPr algn="l" fontAlgn="b"/>
                      <a:r>
                        <a:rPr lang="sk-SK" sz="1600" b="0" i="0" u="none" strike="noStrike">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4"/>
                  </a:ext>
                </a:extLst>
              </a:tr>
              <a:tr h="254464">
                <a:tc>
                  <a:txBody>
                    <a:bodyPr/>
                    <a:lstStyle/>
                    <a:p>
                      <a:pPr algn="l" fontAlgn="b"/>
                      <a:r>
                        <a:rPr lang="en-US" sz="1600" b="0" i="0" u="none" strike="noStrike" dirty="0">
                          <a:solidFill>
                            <a:srgbClr val="000000"/>
                          </a:solidFill>
                          <a:effectLst/>
                          <a:latin typeface="Adobe Caslon Pro"/>
                          <a:cs typeface="Adobe Caslon Pro"/>
                        </a:rPr>
                        <a:t>After-tax return on capital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Adobe Caslon Pro"/>
                          <a:cs typeface="Adobe Caslon Pro"/>
                        </a:rPr>
                        <a:t>10.33%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12.64%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5"/>
                  </a:ext>
                </a:extLst>
              </a:tr>
              <a:tr h="254464">
                <a:tc>
                  <a:txBody>
                    <a:bodyPr/>
                    <a:lstStyle/>
                    <a:p>
                      <a:pPr algn="l" fontAlgn="b"/>
                      <a:r>
                        <a:rPr lang="en-US" sz="1600" b="0" i="0" u="none" strike="noStrike">
                          <a:solidFill>
                            <a:srgbClr val="000000"/>
                          </a:solidFill>
                          <a:effectLst/>
                          <a:latin typeface="Adobe Caslon Pro"/>
                          <a:cs typeface="Adobe Caslon Pro"/>
                        </a:rPr>
                        <a:t>Reinvestment Rate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Adobe Caslon Pro"/>
                          <a:cs typeface="Adobe Caslon Pro"/>
                        </a:rPr>
                        <a:t>16.02%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Adobe Caslon Pro"/>
                          <a:cs typeface="Adobe Caslon Pro"/>
                        </a:rPr>
                        <a:t>33.29%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6"/>
                  </a:ext>
                </a:extLst>
              </a:tr>
              <a:tr h="254464">
                <a:tc>
                  <a:txBody>
                    <a:bodyPr/>
                    <a:lstStyle/>
                    <a:p>
                      <a:pPr algn="l" fontAlgn="b"/>
                      <a:r>
                        <a:rPr lang="en-US" sz="1600" b="0" i="0" u="none" strike="noStrike">
                          <a:solidFill>
                            <a:srgbClr val="000000"/>
                          </a:solidFill>
                          <a:effectLst/>
                          <a:latin typeface="Adobe Caslon Pro"/>
                          <a:cs typeface="Adobe Caslon Pro"/>
                        </a:rPr>
                        <a:t>Expected growth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Adobe Caslon Pro"/>
                          <a:cs typeface="Adobe Caslon Pro"/>
                        </a:rPr>
                        <a:t>1.65%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4.21%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7"/>
                  </a:ext>
                </a:extLst>
              </a:tr>
              <a:tr h="254464">
                <a:tc>
                  <a:txBody>
                    <a:bodyPr/>
                    <a:lstStyle/>
                    <a:p>
                      <a:pPr algn="l" fontAlgn="b"/>
                      <a:r>
                        <a:rPr lang="sk-SK" sz="1600" b="0" i="0" u="none" strike="noStrike" dirty="0">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dirty="0">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8"/>
                  </a:ext>
                </a:extLst>
              </a:tr>
              <a:tr h="254464">
                <a:tc>
                  <a:txBody>
                    <a:bodyPr/>
                    <a:lstStyle/>
                    <a:p>
                      <a:pPr algn="l" fontAlgn="b"/>
                      <a:r>
                        <a:rPr lang="en-US" sz="1600" b="0" i="1" u="none" strike="noStrike">
                          <a:solidFill>
                            <a:srgbClr val="000000"/>
                          </a:solidFill>
                          <a:effectLst/>
                          <a:latin typeface="Adobe Caslon Pro"/>
                          <a:cs typeface="Adobe Caslon Pro"/>
                        </a:rPr>
                        <a:t>Value of firm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9"/>
                  </a:ext>
                </a:extLst>
              </a:tr>
              <a:tr h="254464">
                <a:tc>
                  <a:txBody>
                    <a:bodyPr/>
                    <a:lstStyle/>
                    <a:p>
                      <a:pPr algn="l" fontAlgn="b"/>
                      <a:r>
                        <a:rPr lang="en-US" sz="1600" b="0" i="0" u="none" strike="noStrike">
                          <a:solidFill>
                            <a:srgbClr val="000000"/>
                          </a:solidFill>
                          <a:effectLst/>
                          <a:latin typeface="Adobe Caslon Pro"/>
                          <a:cs typeface="Adobe Caslon Pro"/>
                        </a:rPr>
                        <a:t>PV of FCFF in high growth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$11,411.72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$9,757.08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10"/>
                  </a:ext>
                </a:extLst>
              </a:tr>
              <a:tr h="271428">
                <a:tc>
                  <a:txBody>
                    <a:bodyPr/>
                    <a:lstStyle/>
                    <a:p>
                      <a:pPr algn="l" fontAlgn="b"/>
                      <a:r>
                        <a:rPr lang="en-US" sz="1600" b="0" i="0" u="none" strike="noStrike">
                          <a:solidFill>
                            <a:srgbClr val="000000"/>
                          </a:solidFill>
                          <a:effectLst/>
                          <a:latin typeface="Adobe Caslon Pro"/>
                          <a:cs typeface="Adobe Caslon Pro"/>
                        </a:rPr>
                        <a:t>Terminal value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$47,711.04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$56,935.06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11"/>
                  </a:ext>
                </a:extLst>
              </a:tr>
              <a:tr h="271428">
                <a:tc>
                  <a:txBody>
                    <a:bodyPr/>
                    <a:lstStyle/>
                    <a:p>
                      <a:pPr algn="l" fontAlgn="b"/>
                      <a:r>
                        <a:rPr lang="en-US" sz="1600" b="1" i="0" u="none" strike="noStrike">
                          <a:solidFill>
                            <a:srgbClr val="000000"/>
                          </a:solidFill>
                          <a:effectLst/>
                          <a:latin typeface="Adobe Caslon Pro"/>
                          <a:cs typeface="Adobe Caslon Pro"/>
                        </a:rPr>
                        <a:t>Value of operating assets today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1" i="0" u="none" strike="noStrike" dirty="0">
                          <a:solidFill>
                            <a:srgbClr val="000000"/>
                          </a:solidFill>
                          <a:effectLst/>
                          <a:latin typeface="Adobe Caslon Pro"/>
                          <a:cs typeface="Adobe Caslon Pro"/>
                        </a:rPr>
                        <a:t>$43,747.24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1" i="0" u="none" strike="noStrike">
                          <a:solidFill>
                            <a:srgbClr val="000000"/>
                          </a:solidFill>
                          <a:effectLst/>
                          <a:latin typeface="Adobe Caslon Pro"/>
                          <a:cs typeface="Adobe Caslon Pro"/>
                        </a:rPr>
                        <a:t>$48,449.42</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12"/>
                  </a:ext>
                </a:extLst>
              </a:tr>
              <a:tr h="254464">
                <a:tc>
                  <a:txBody>
                    <a:bodyPr/>
                    <a:lstStyle/>
                    <a:p>
                      <a:pPr algn="l" fontAlgn="b"/>
                      <a:r>
                        <a:rPr lang="de-DE" sz="1600" b="0" i="0" u="none" strike="noStrike">
                          <a:solidFill>
                            <a:srgbClr val="000000"/>
                          </a:solidFill>
                          <a:effectLst/>
                          <a:latin typeface="Adobe Caslon Pro"/>
                          <a:cs typeface="Adobe Caslon Pro"/>
                        </a:rPr>
                        <a:t> + Cash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$1,027.00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$1,027.00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13"/>
                  </a:ext>
                </a:extLst>
              </a:tr>
              <a:tr h="254464">
                <a:tc>
                  <a:txBody>
                    <a:bodyPr/>
                    <a:lstStyle/>
                    <a:p>
                      <a:pPr algn="l" fontAlgn="b"/>
                      <a:r>
                        <a:rPr lang="en-US" sz="1600" b="0" i="0" u="none" strike="noStrike">
                          <a:solidFill>
                            <a:srgbClr val="000000"/>
                          </a:solidFill>
                          <a:effectLst/>
                          <a:latin typeface="Adobe Caslon Pro"/>
                          <a:cs typeface="Adobe Caslon Pro"/>
                        </a:rPr>
                        <a:t> + Minority Holdings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$20,819.02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$20,819.02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dirty="0">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14"/>
                  </a:ext>
                </a:extLst>
              </a:tr>
              <a:tr h="254464">
                <a:tc>
                  <a:txBody>
                    <a:bodyPr/>
                    <a:lstStyle/>
                    <a:p>
                      <a:pPr algn="l" fontAlgn="b"/>
                      <a:r>
                        <a:rPr lang="nl-NL" sz="1600" b="0" i="0" u="none" strike="noStrike">
                          <a:solidFill>
                            <a:srgbClr val="000000"/>
                          </a:solidFill>
                          <a:effectLst/>
                          <a:latin typeface="Adobe Caslon Pro"/>
                          <a:cs typeface="Adobe Caslon Pro"/>
                        </a:rPr>
                        <a:t> - Debt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$12,918.00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$12,918.00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dirty="0">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15"/>
                  </a:ext>
                </a:extLst>
              </a:tr>
              <a:tr h="271428">
                <a:tc>
                  <a:txBody>
                    <a:bodyPr/>
                    <a:lstStyle/>
                    <a:p>
                      <a:pPr algn="l" fontAlgn="b"/>
                      <a:r>
                        <a:rPr lang="en-US" sz="1600" b="0" i="0" u="none" strike="noStrike">
                          <a:solidFill>
                            <a:srgbClr val="000000"/>
                          </a:solidFill>
                          <a:effectLst/>
                          <a:latin typeface="Adobe Caslon Pro"/>
                          <a:cs typeface="Adobe Caslon Pro"/>
                        </a:rPr>
                        <a:t> - Minority Interests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$1,183.00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$1,183.00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1" i="1" u="none" strike="noStrike" dirty="0">
                          <a:solidFill>
                            <a:srgbClr val="000000"/>
                          </a:solidFill>
                          <a:effectLst/>
                          <a:latin typeface="Adobe Caslon Pro"/>
                          <a:cs typeface="Adobe Caslon Pro"/>
                        </a:rPr>
                        <a:t>Value of Control</a:t>
                      </a:r>
                    </a:p>
                  </a:txBody>
                  <a:tcPr marL="0" marR="0" marT="0"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271428">
                <a:tc>
                  <a:txBody>
                    <a:bodyPr/>
                    <a:lstStyle/>
                    <a:p>
                      <a:pPr algn="l" fontAlgn="b"/>
                      <a:r>
                        <a:rPr lang="en-US" sz="1600" b="1" i="0" u="none" strike="noStrike">
                          <a:solidFill>
                            <a:srgbClr val="000000"/>
                          </a:solidFill>
                          <a:effectLst/>
                          <a:latin typeface="Adobe Caslon Pro"/>
                          <a:cs typeface="Adobe Caslon Pro"/>
                        </a:rPr>
                        <a:t>Value of equity</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1" i="0" u="none" strike="noStrike">
                          <a:solidFill>
                            <a:srgbClr val="000000"/>
                          </a:solidFill>
                          <a:effectLst/>
                          <a:latin typeface="Adobe Caslon Pro"/>
                          <a:cs typeface="Adobe Caslon Pro"/>
                        </a:rPr>
                        <a:t>$51,492.26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1" i="0" u="none" strike="noStrike" dirty="0">
                          <a:solidFill>
                            <a:srgbClr val="000000"/>
                          </a:solidFill>
                          <a:effectLst/>
                          <a:latin typeface="Adobe Caslon Pro"/>
                          <a:cs typeface="Adobe Caslon Pro"/>
                        </a:rPr>
                        <a:t>$56,194.44</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1" i="0" u="none" strike="noStrike" dirty="0">
                          <a:solidFill>
                            <a:srgbClr val="000000"/>
                          </a:solidFill>
                          <a:effectLst/>
                          <a:latin typeface="Adobe Caslon Pro"/>
                          <a:cs typeface="Adobe Caslon Pro"/>
                        </a:rPr>
                        <a:t>$4,702.17</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bl>
          </a:graphicData>
        </a:graphic>
      </p:graphicFrame>
      <p:sp>
        <p:nvSpPr>
          <p:cNvPr id="5" name="TextBox 4"/>
          <p:cNvSpPr txBox="1"/>
          <p:nvPr/>
        </p:nvSpPr>
        <p:spPr>
          <a:xfrm>
            <a:off x="762000" y="6324600"/>
            <a:ext cx="7325794" cy="400110"/>
          </a:xfrm>
          <a:prstGeom prst="rect">
            <a:avLst/>
          </a:prstGeom>
          <a:noFill/>
        </p:spPr>
        <p:txBody>
          <a:bodyPr wrap="none" rtlCol="0">
            <a:spAutoFit/>
          </a:bodyPr>
          <a:lstStyle/>
          <a:p>
            <a:r>
              <a:rPr lang="en-US" sz="2000" dirty="0"/>
              <a:t>Price on September 15, 2015: $75 billion &gt; $51.5 + $4.7 billion</a:t>
            </a:r>
          </a:p>
        </p:txBody>
      </p:sp>
    </p:spTree>
    <p:extLst>
      <p:ext uri="{BB962C8B-B14F-4D97-AF65-F5344CB8AC3E}">
        <p14:creationId xmlns:p14="http://schemas.microsoft.com/office/powerpoint/2010/main" val="176842452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Steps 3 &amp;4: Valuing Synergy</a:t>
            </a:r>
          </a:p>
        </p:txBody>
      </p:sp>
      <p:graphicFrame>
        <p:nvGraphicFramePr>
          <p:cNvPr id="4" name="Content Placeholder 3"/>
          <p:cNvGraphicFramePr>
            <a:graphicFrameLocks noGrp="1"/>
          </p:cNvGraphicFramePr>
          <p:nvPr>
            <p:ph sz="quarter" idx="1"/>
            <p:extLst/>
          </p:nvPr>
        </p:nvGraphicFramePr>
        <p:xfrm>
          <a:off x="685798" y="1752598"/>
          <a:ext cx="8229601" cy="4814402"/>
        </p:xfrm>
        <a:graphic>
          <a:graphicData uri="http://schemas.openxmlformats.org/drawingml/2006/table">
            <a:tbl>
              <a:tblPr/>
              <a:tblGrid>
                <a:gridCol w="2945650">
                  <a:extLst>
                    <a:ext uri="{9D8B030D-6E8A-4147-A177-3AD203B41FA5}">
                      <a16:colId xmlns:a16="http://schemas.microsoft.com/office/drawing/2014/main" val="20000"/>
                    </a:ext>
                  </a:extLst>
                </a:gridCol>
                <a:gridCol w="1381723">
                  <a:extLst>
                    <a:ext uri="{9D8B030D-6E8A-4147-A177-3AD203B41FA5}">
                      <a16:colId xmlns:a16="http://schemas.microsoft.com/office/drawing/2014/main" val="20001"/>
                    </a:ext>
                  </a:extLst>
                </a:gridCol>
                <a:gridCol w="986945">
                  <a:extLst>
                    <a:ext uri="{9D8B030D-6E8A-4147-A177-3AD203B41FA5}">
                      <a16:colId xmlns:a16="http://schemas.microsoft.com/office/drawing/2014/main" val="20002"/>
                    </a:ext>
                  </a:extLst>
                </a:gridCol>
                <a:gridCol w="1320987">
                  <a:extLst>
                    <a:ext uri="{9D8B030D-6E8A-4147-A177-3AD203B41FA5}">
                      <a16:colId xmlns:a16="http://schemas.microsoft.com/office/drawing/2014/main" val="20003"/>
                    </a:ext>
                  </a:extLst>
                </a:gridCol>
                <a:gridCol w="1594296">
                  <a:extLst>
                    <a:ext uri="{9D8B030D-6E8A-4147-A177-3AD203B41FA5}">
                      <a16:colId xmlns:a16="http://schemas.microsoft.com/office/drawing/2014/main" val="20004"/>
                    </a:ext>
                  </a:extLst>
                </a:gridCol>
              </a:tblGrid>
              <a:tr h="565321">
                <a:tc>
                  <a:txBody>
                    <a:bodyPr/>
                    <a:lstStyle/>
                    <a:p>
                      <a:pPr algn="l" fontAlgn="b"/>
                      <a:r>
                        <a:rPr lang="sk-SK" sz="1600" b="0" i="0" u="none" strike="noStrike" dirty="0">
                          <a:solidFill>
                            <a:srgbClr val="000000"/>
                          </a:solidFill>
                          <a:effectLst/>
                          <a:latin typeface="Calibri"/>
                        </a:rPr>
                        <a:t> </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Inbev</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SABMiller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dirty="0">
                          <a:solidFill>
                            <a:srgbClr val="000000"/>
                          </a:solidFill>
                          <a:effectLst/>
                          <a:latin typeface="Verdana"/>
                        </a:rPr>
                        <a:t>Combined firm (status quo)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Combined firm (synergy)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314068">
                <a:tc>
                  <a:txBody>
                    <a:bodyPr/>
                    <a:lstStyle/>
                    <a:p>
                      <a:pPr algn="l" fontAlgn="b"/>
                      <a:r>
                        <a:rPr lang="en-US" sz="1600" b="0" i="0" u="none" strike="noStrike">
                          <a:solidFill>
                            <a:srgbClr val="000000"/>
                          </a:solidFill>
                          <a:effectLst/>
                          <a:latin typeface="Calibri"/>
                        </a:rPr>
                        <a:t>Levered Beta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nb-NO" sz="1600" b="0" i="0" u="none" strike="noStrike">
                          <a:solidFill>
                            <a:srgbClr val="000000"/>
                          </a:solidFill>
                          <a:effectLst/>
                          <a:latin typeface="Calibri"/>
                        </a:rPr>
                        <a:t>0.85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it-IT" sz="1600" b="0" i="0" u="none" strike="noStrike">
                          <a:solidFill>
                            <a:srgbClr val="000000"/>
                          </a:solidFill>
                          <a:effectLst/>
                          <a:latin typeface="Verdana"/>
                        </a:rPr>
                        <a:t>0.8289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nb-NO" sz="1600" b="0" i="0" u="none" strike="noStrike">
                          <a:solidFill>
                            <a:srgbClr val="000000"/>
                          </a:solidFill>
                          <a:effectLst/>
                          <a:latin typeface="Verdana"/>
                        </a:rPr>
                        <a:t>0.84641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nb-NO" sz="1600" b="0" i="0" u="none" strike="noStrike">
                          <a:solidFill>
                            <a:srgbClr val="000000"/>
                          </a:solidFill>
                          <a:effectLst/>
                          <a:latin typeface="Verdana"/>
                        </a:rPr>
                        <a:t>0.84641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14068">
                <a:tc>
                  <a:txBody>
                    <a:bodyPr/>
                    <a:lstStyle/>
                    <a:p>
                      <a:pPr algn="l" fontAlgn="b"/>
                      <a:r>
                        <a:rPr lang="en-US" sz="1600" b="0" i="0" u="none" strike="noStrike">
                          <a:solidFill>
                            <a:srgbClr val="000000"/>
                          </a:solidFill>
                          <a:effectLst/>
                          <a:latin typeface="Calibri"/>
                        </a:rPr>
                        <a:t>Pre-tax cost of debt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3.0000%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is-IS" sz="1600" b="0" i="0" u="none" strike="noStrike">
                          <a:solidFill>
                            <a:srgbClr val="000000"/>
                          </a:solidFill>
                          <a:effectLst/>
                          <a:latin typeface="Calibri"/>
                        </a:rPr>
                        <a:t>3.2000%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14068">
                <a:tc>
                  <a:txBody>
                    <a:bodyPr/>
                    <a:lstStyle/>
                    <a:p>
                      <a:pPr algn="l" fontAlgn="b"/>
                      <a:r>
                        <a:rPr lang="en-US" sz="1600" b="0" i="0" u="none" strike="noStrike" dirty="0">
                          <a:solidFill>
                            <a:srgbClr val="000000"/>
                          </a:solidFill>
                          <a:effectLst/>
                          <a:latin typeface="Calibri"/>
                        </a:rPr>
                        <a:t>Effective tax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26.36%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19.92%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19.92%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14068">
                <a:tc>
                  <a:txBody>
                    <a:bodyPr/>
                    <a:lstStyle/>
                    <a:p>
                      <a:pPr algn="l" fontAlgn="b"/>
                      <a:r>
                        <a:rPr lang="en-US" sz="1600" b="0" i="0" u="none" strike="noStrike">
                          <a:solidFill>
                            <a:srgbClr val="000000"/>
                          </a:solidFill>
                          <a:effectLst/>
                          <a:latin typeface="Calibri"/>
                        </a:rPr>
                        <a:t>Debt to Equity Ratio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l-PL" sz="1600" b="0" i="0" u="none" strike="noStrike">
                          <a:solidFill>
                            <a:srgbClr val="000000"/>
                          </a:solidFill>
                          <a:effectLst/>
                          <a:latin typeface="Calibri"/>
                        </a:rPr>
                        <a:t>30.51%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23.18%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29.71%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29.71%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14068">
                <a:tc>
                  <a:txBody>
                    <a:bodyPr/>
                    <a:lstStyle/>
                    <a:p>
                      <a:pPr algn="l"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14068">
                <a:tc>
                  <a:txBody>
                    <a:bodyPr/>
                    <a:lstStyle/>
                    <a:p>
                      <a:pPr algn="l" fontAlgn="b"/>
                      <a:r>
                        <a:rPr lang="en-US" sz="1600" b="0" i="0" u="none" strike="noStrike">
                          <a:solidFill>
                            <a:srgbClr val="000000"/>
                          </a:solidFill>
                          <a:effectLst/>
                          <a:latin typeface="Calibri"/>
                        </a:rPr>
                        <a:t>Revenues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$45,762.00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$22,130.00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$67,892.00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$67,892.00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628135">
                <a:tc>
                  <a:txBody>
                    <a:bodyPr/>
                    <a:lstStyle/>
                    <a:p>
                      <a:pPr algn="l" fontAlgn="b"/>
                      <a:r>
                        <a:rPr lang="en-US" sz="1600" b="0" i="0" u="none" strike="noStrike">
                          <a:solidFill>
                            <a:srgbClr val="000000"/>
                          </a:solidFill>
                          <a:effectLst/>
                          <a:latin typeface="Calibri"/>
                        </a:rPr>
                        <a:t>Operating Margin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Calibri"/>
                        </a:rPr>
                        <a:t>32.28%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19.97%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28.27%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dirty="0">
                          <a:solidFill>
                            <a:srgbClr val="FF0000"/>
                          </a:solidFill>
                          <a:effectLst/>
                          <a:latin typeface="Calibri"/>
                        </a:rPr>
                        <a:t>30.00%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314068">
                <a:tc>
                  <a:txBody>
                    <a:bodyPr/>
                    <a:lstStyle/>
                    <a:p>
                      <a:pPr algn="l" fontAlgn="b"/>
                      <a:r>
                        <a:rPr lang="en-US" sz="1600" b="0" i="0" u="none" strike="noStrike">
                          <a:solidFill>
                            <a:srgbClr val="000000"/>
                          </a:solidFill>
                          <a:effectLst/>
                          <a:latin typeface="Calibri"/>
                        </a:rPr>
                        <a:t>Operating Income (EBIT)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$14,771.97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$4,419.36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$19,191.33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Calibri"/>
                        </a:rPr>
                        <a:t>$20.368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628135">
                <a:tc>
                  <a:txBody>
                    <a:bodyPr/>
                    <a:lstStyle/>
                    <a:p>
                      <a:pPr algn="l" fontAlgn="b"/>
                      <a:r>
                        <a:rPr lang="en-US" sz="1600" b="0" i="0" u="none" strike="noStrike">
                          <a:solidFill>
                            <a:srgbClr val="000000"/>
                          </a:solidFill>
                          <a:effectLst/>
                          <a:latin typeface="Calibri"/>
                        </a:rPr>
                        <a:t>After-tax return on capital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12.10%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12.64%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11.68%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FF0000"/>
                          </a:solidFill>
                          <a:effectLst/>
                          <a:latin typeface="Calibri"/>
                        </a:rPr>
                        <a:t>12.00%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314068">
                <a:tc>
                  <a:txBody>
                    <a:bodyPr/>
                    <a:lstStyle/>
                    <a:p>
                      <a:pPr algn="l" fontAlgn="b"/>
                      <a:r>
                        <a:rPr lang="en-US" sz="1600" b="0" i="0" u="none" strike="noStrike">
                          <a:solidFill>
                            <a:srgbClr val="000000"/>
                          </a:solidFill>
                          <a:effectLst/>
                          <a:latin typeface="Calibri"/>
                        </a:rPr>
                        <a:t>Reinvestment Rate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50.99%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Verdana"/>
                        </a:rPr>
                        <a:t>33.29%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43.58%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FF0000"/>
                          </a:solidFill>
                          <a:effectLst/>
                          <a:latin typeface="Calibri"/>
                        </a:rPr>
                        <a:t>50.00%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314068">
                <a:tc>
                  <a:txBody>
                    <a:bodyPr/>
                    <a:lstStyle/>
                    <a:p>
                      <a:pPr algn="l" fontAlgn="b"/>
                      <a:r>
                        <a:rPr lang="en-US" sz="1600" b="0" i="0" u="none" strike="noStrike" dirty="0">
                          <a:solidFill>
                            <a:srgbClr val="000000"/>
                          </a:solidFill>
                          <a:effectLst/>
                          <a:latin typeface="Calibri"/>
                        </a:rPr>
                        <a:t>Expected Growth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Calibri"/>
                        </a:rPr>
                        <a:t>6.17%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Calibri"/>
                        </a:rPr>
                        <a:t>4.21%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Calibri"/>
                        </a:rPr>
                        <a:t>5.09%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FF0000"/>
                          </a:solidFill>
                          <a:effectLst/>
                          <a:latin typeface="Calibri"/>
                        </a:rPr>
                        <a:t>6.00%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73733400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value of synergy</a:t>
            </a:r>
          </a:p>
        </p:txBody>
      </p:sp>
      <p:graphicFrame>
        <p:nvGraphicFramePr>
          <p:cNvPr id="6" name="Content Placeholder 5"/>
          <p:cNvGraphicFramePr>
            <a:graphicFrameLocks noGrp="1"/>
          </p:cNvGraphicFramePr>
          <p:nvPr>
            <p:ph sz="quarter" idx="1"/>
            <p:extLst/>
          </p:nvPr>
        </p:nvGraphicFramePr>
        <p:xfrm>
          <a:off x="457201" y="1676403"/>
          <a:ext cx="8229600" cy="4455482"/>
        </p:xfrm>
        <a:graphic>
          <a:graphicData uri="http://schemas.openxmlformats.org/drawingml/2006/table">
            <a:tbl>
              <a:tblPr/>
              <a:tblGrid>
                <a:gridCol w="2945650">
                  <a:extLst>
                    <a:ext uri="{9D8B030D-6E8A-4147-A177-3AD203B41FA5}">
                      <a16:colId xmlns:a16="http://schemas.microsoft.com/office/drawing/2014/main" val="20000"/>
                    </a:ext>
                  </a:extLst>
                </a:gridCol>
                <a:gridCol w="1381722">
                  <a:extLst>
                    <a:ext uri="{9D8B030D-6E8A-4147-A177-3AD203B41FA5}">
                      <a16:colId xmlns:a16="http://schemas.microsoft.com/office/drawing/2014/main" val="20001"/>
                    </a:ext>
                  </a:extLst>
                </a:gridCol>
                <a:gridCol w="986945">
                  <a:extLst>
                    <a:ext uri="{9D8B030D-6E8A-4147-A177-3AD203B41FA5}">
                      <a16:colId xmlns:a16="http://schemas.microsoft.com/office/drawing/2014/main" val="20002"/>
                    </a:ext>
                  </a:extLst>
                </a:gridCol>
                <a:gridCol w="1320987">
                  <a:extLst>
                    <a:ext uri="{9D8B030D-6E8A-4147-A177-3AD203B41FA5}">
                      <a16:colId xmlns:a16="http://schemas.microsoft.com/office/drawing/2014/main" val="20003"/>
                    </a:ext>
                  </a:extLst>
                </a:gridCol>
                <a:gridCol w="1594296">
                  <a:extLst>
                    <a:ext uri="{9D8B030D-6E8A-4147-A177-3AD203B41FA5}">
                      <a16:colId xmlns:a16="http://schemas.microsoft.com/office/drawing/2014/main" val="20004"/>
                    </a:ext>
                  </a:extLst>
                </a:gridCol>
              </a:tblGrid>
              <a:tr h="695631">
                <a:tc>
                  <a:txBody>
                    <a:bodyPr/>
                    <a:lstStyle/>
                    <a:p>
                      <a:pPr algn="l" fontAlgn="b"/>
                      <a:r>
                        <a:rPr lang="sk-SK" sz="1600" b="0" i="0" u="none" strike="noStrike" dirty="0">
                          <a:solidFill>
                            <a:srgbClr val="000000"/>
                          </a:solidFill>
                          <a:effectLst/>
                          <a:latin typeface="Calibri"/>
                        </a:rPr>
                        <a:t> </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Inbev</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SABMiller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Combined firm (status quo)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Combined firm (synergy)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265997">
                <a:tc>
                  <a:txBody>
                    <a:bodyPr/>
                    <a:lstStyle/>
                    <a:p>
                      <a:pPr algn="l" fontAlgn="b"/>
                      <a:r>
                        <a:rPr lang="en-US" sz="1600" b="0" i="0" u="none" strike="noStrike">
                          <a:solidFill>
                            <a:srgbClr val="000000"/>
                          </a:solidFill>
                          <a:effectLst/>
                          <a:latin typeface="Calibri"/>
                        </a:rPr>
                        <a:t>Cost of Equity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8.93%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9.37%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9.12%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9.12%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65997">
                <a:tc>
                  <a:txBody>
                    <a:bodyPr/>
                    <a:lstStyle/>
                    <a:p>
                      <a:pPr algn="l" fontAlgn="b"/>
                      <a:r>
                        <a:rPr lang="en-US" sz="1600" b="0" i="0" u="none" strike="noStrike">
                          <a:solidFill>
                            <a:srgbClr val="000000"/>
                          </a:solidFill>
                          <a:effectLst/>
                          <a:latin typeface="Calibri"/>
                        </a:rPr>
                        <a:t>After-tax cost of debt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2.10%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2.24%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2.10%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2.10%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65997">
                <a:tc>
                  <a:txBody>
                    <a:bodyPr/>
                    <a:lstStyle/>
                    <a:p>
                      <a:pPr algn="l" fontAlgn="b"/>
                      <a:r>
                        <a:rPr lang="en-US" sz="1600" b="0" i="0" u="none" strike="noStrike">
                          <a:solidFill>
                            <a:srgbClr val="000000"/>
                          </a:solidFill>
                          <a:effectLst/>
                          <a:latin typeface="Calibri"/>
                        </a:rPr>
                        <a:t>Cost of capital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7.33%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8.03%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7.51%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7.51%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65997">
                <a:tc>
                  <a:txBody>
                    <a:bodyPr/>
                    <a:lstStyle/>
                    <a:p>
                      <a:pPr algn="l"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65997">
                <a:tc>
                  <a:txBody>
                    <a:bodyPr/>
                    <a:lstStyle/>
                    <a:p>
                      <a:pPr algn="l" fontAlgn="b"/>
                      <a:r>
                        <a:rPr lang="en-US" sz="1600" b="0" i="0" u="none" strike="noStrike">
                          <a:solidFill>
                            <a:srgbClr val="000000"/>
                          </a:solidFill>
                          <a:effectLst/>
                          <a:latin typeface="Calibri"/>
                        </a:rPr>
                        <a:t>After-tax return on capital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dirty="0">
                          <a:solidFill>
                            <a:srgbClr val="000000"/>
                          </a:solidFill>
                          <a:effectLst/>
                          <a:latin typeface="Calibri"/>
                        </a:rPr>
                        <a:t>12.10%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12.64%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11.68%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12.00%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531996">
                <a:tc>
                  <a:txBody>
                    <a:bodyPr/>
                    <a:lstStyle/>
                    <a:p>
                      <a:pPr algn="l" fontAlgn="b"/>
                      <a:r>
                        <a:rPr lang="en-US" sz="1600" b="0" i="0" u="none" strike="noStrike">
                          <a:solidFill>
                            <a:srgbClr val="000000"/>
                          </a:solidFill>
                          <a:effectLst/>
                          <a:latin typeface="Calibri"/>
                        </a:rPr>
                        <a:t>Reinvestment Rate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dirty="0">
                          <a:solidFill>
                            <a:srgbClr val="000000"/>
                          </a:solidFill>
                          <a:effectLst/>
                          <a:latin typeface="Calibri"/>
                        </a:rPr>
                        <a:t>50.99%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Calibri"/>
                        </a:rPr>
                        <a:t>33.29%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Calibri"/>
                        </a:rPr>
                        <a:t>43.58%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FF0000"/>
                          </a:solidFill>
                          <a:effectLst/>
                          <a:latin typeface="Calibri"/>
                        </a:rPr>
                        <a:t>50.00%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531996">
                <a:tc>
                  <a:txBody>
                    <a:bodyPr/>
                    <a:lstStyle/>
                    <a:p>
                      <a:pPr algn="l" fontAlgn="b"/>
                      <a:r>
                        <a:rPr lang="en-US" sz="1600" b="0" i="0" u="none" strike="noStrike">
                          <a:solidFill>
                            <a:srgbClr val="000000"/>
                          </a:solidFill>
                          <a:effectLst/>
                          <a:latin typeface="Calibri"/>
                        </a:rPr>
                        <a:t>Expected growth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6.17%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4.21%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Verdana"/>
                        </a:rPr>
                        <a:t>5.09%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Verdana"/>
                        </a:rPr>
                        <a:t>6.00%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265997">
                <a:tc>
                  <a:txBody>
                    <a:bodyPr/>
                    <a:lstStyle/>
                    <a:p>
                      <a:pPr algn="l"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dirty="0">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dirty="0">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dirty="0">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265997">
                <a:tc gridSpan="5">
                  <a:txBody>
                    <a:bodyPr/>
                    <a:lstStyle/>
                    <a:p>
                      <a:pPr algn="ctr" fontAlgn="b"/>
                      <a:r>
                        <a:rPr lang="en-US" sz="1600" b="0" i="1" u="none" strike="noStrike">
                          <a:solidFill>
                            <a:srgbClr val="000000"/>
                          </a:solidFill>
                          <a:effectLst/>
                          <a:latin typeface="Verdana"/>
                        </a:rPr>
                        <a:t>Value of firm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265997">
                <a:tc>
                  <a:txBody>
                    <a:bodyPr/>
                    <a:lstStyle/>
                    <a:p>
                      <a:pPr algn="l" fontAlgn="b"/>
                      <a:r>
                        <a:rPr lang="en-US" sz="1600" b="0" i="0" u="none" strike="noStrike">
                          <a:solidFill>
                            <a:srgbClr val="000000"/>
                          </a:solidFill>
                          <a:effectLst/>
                          <a:latin typeface="Calibri"/>
                        </a:rPr>
                        <a:t>PV of FCFF in high growth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$28,733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$9,806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600" b="0" i="0" u="none" strike="noStrike">
                          <a:solidFill>
                            <a:srgbClr val="000000"/>
                          </a:solidFill>
                          <a:effectLst/>
                          <a:latin typeface="Calibri"/>
                        </a:rPr>
                        <a:t>$38,539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$39,151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265997">
                <a:tc>
                  <a:txBody>
                    <a:bodyPr/>
                    <a:lstStyle/>
                    <a:p>
                      <a:pPr algn="l" fontAlgn="b"/>
                      <a:r>
                        <a:rPr lang="en-US" sz="1600" b="0" i="0" u="none" strike="noStrike">
                          <a:solidFill>
                            <a:srgbClr val="000000"/>
                          </a:solidFill>
                          <a:effectLst/>
                          <a:latin typeface="Calibri"/>
                        </a:rPr>
                        <a:t>Terminal value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$260,982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$58,736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600" b="0" i="0" u="none" strike="noStrike">
                          <a:solidFill>
                            <a:srgbClr val="000000"/>
                          </a:solidFill>
                          <a:effectLst/>
                          <a:latin typeface="Calibri"/>
                        </a:rPr>
                        <a:t>$319,717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$340,175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265997">
                <a:tc>
                  <a:txBody>
                    <a:bodyPr/>
                    <a:lstStyle/>
                    <a:p>
                      <a:pPr algn="l" fontAlgn="b"/>
                      <a:r>
                        <a:rPr lang="en-US" sz="1600" b="0" i="0" u="none" strike="noStrike">
                          <a:solidFill>
                            <a:srgbClr val="000000"/>
                          </a:solidFill>
                          <a:effectLst/>
                          <a:latin typeface="Calibri"/>
                        </a:rPr>
                        <a:t>Value of operating assets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$211,953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$50,065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600" b="0" i="0" u="none" strike="noStrike">
                          <a:solidFill>
                            <a:srgbClr val="000000"/>
                          </a:solidFill>
                          <a:effectLst/>
                          <a:latin typeface="Calibri"/>
                        </a:rPr>
                        <a:t>$262,018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Calibri"/>
                        </a:rPr>
                        <a:t>$276,610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bl>
          </a:graphicData>
        </a:graphic>
      </p:graphicFrame>
      <p:sp>
        <p:nvSpPr>
          <p:cNvPr id="7" name="TextBox 6"/>
          <p:cNvSpPr txBox="1"/>
          <p:nvPr/>
        </p:nvSpPr>
        <p:spPr>
          <a:xfrm>
            <a:off x="1143000" y="6248400"/>
            <a:ext cx="7687772" cy="461665"/>
          </a:xfrm>
          <a:prstGeom prst="rect">
            <a:avLst/>
          </a:prstGeom>
          <a:noFill/>
        </p:spPr>
        <p:txBody>
          <a:bodyPr wrap="none" rtlCol="0">
            <a:spAutoFit/>
          </a:bodyPr>
          <a:lstStyle/>
          <a:p>
            <a:r>
              <a:rPr lang="en-US" dirty="0"/>
              <a:t>Value of synergy = 276,610 – 262,018 = 14,592 million</a:t>
            </a:r>
          </a:p>
        </p:txBody>
      </p:sp>
    </p:spTree>
    <p:extLst>
      <p:ext uri="{BB962C8B-B14F-4D97-AF65-F5344CB8AC3E}">
        <p14:creationId xmlns:p14="http://schemas.microsoft.com/office/powerpoint/2010/main" val="139192842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Passing Judgment</a:t>
            </a:r>
          </a:p>
        </p:txBody>
      </p:sp>
      <p:sp>
        <p:nvSpPr>
          <p:cNvPr id="3" name="Content Placeholder 2"/>
          <p:cNvSpPr>
            <a:spLocks noGrp="1"/>
          </p:cNvSpPr>
          <p:nvPr>
            <p:ph sz="quarter" idx="1"/>
          </p:nvPr>
        </p:nvSpPr>
        <p:spPr/>
        <p:txBody>
          <a:bodyPr>
            <a:normAutofit fontScale="92500"/>
          </a:bodyPr>
          <a:lstStyle/>
          <a:p>
            <a:r>
              <a:rPr lang="en-US" dirty="0"/>
              <a:t>If you add up the restructured firm value of $56.2 billion to the synergy value of $14.6 billion, you get a value of about </a:t>
            </a:r>
            <a:r>
              <a:rPr lang="en-US" b="1" dirty="0"/>
              <a:t>$70.8 billion</a:t>
            </a:r>
            <a:r>
              <a:rPr lang="en-US" dirty="0"/>
              <a:t>. </a:t>
            </a:r>
          </a:p>
          <a:p>
            <a:r>
              <a:rPr lang="en-US" dirty="0"/>
              <a:t>That is well below the </a:t>
            </a:r>
            <a:r>
              <a:rPr lang="en-US" b="1" dirty="0"/>
              <a:t>$104 billion </a:t>
            </a:r>
            <a:r>
              <a:rPr lang="en-US" dirty="0"/>
              <a:t>that </a:t>
            </a:r>
            <a:r>
              <a:rPr lang="en-US" dirty="0" err="1"/>
              <a:t>ABInBev</a:t>
            </a:r>
            <a:r>
              <a:rPr lang="en-US" dirty="0"/>
              <a:t> is planning to pay for SABMiller. </a:t>
            </a:r>
          </a:p>
          <a:p>
            <a:r>
              <a:rPr lang="en-US" dirty="0"/>
              <a:t>One of the following has to be true:</a:t>
            </a:r>
          </a:p>
          <a:p>
            <a:pPr lvl="1"/>
            <a:r>
              <a:rPr lang="en-US" dirty="0"/>
              <a:t>I have massively under estimated the potential for synergy in this merger (either in terms of higher margins or higher growth).</a:t>
            </a:r>
          </a:p>
          <a:p>
            <a:pPr lvl="1"/>
            <a:r>
              <a:rPr lang="en-US" dirty="0" err="1"/>
              <a:t>ABInBev</a:t>
            </a:r>
            <a:r>
              <a:rPr lang="en-US" dirty="0"/>
              <a:t> has over paid significantly on this deal. That would go against their history as a good acquirer and against the history of 3G Capital as a good steward of capital.</a:t>
            </a:r>
          </a:p>
        </p:txBody>
      </p:sp>
    </p:spTree>
    <p:extLst>
      <p:ext uri="{BB962C8B-B14F-4D97-AF65-F5344CB8AC3E}">
        <p14:creationId xmlns:p14="http://schemas.microsoft.com/office/powerpoint/2010/main" val="160165539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ERP</Template>
  <TotalTime>19737</TotalTime>
  <Pages>184</Pages>
  <Words>8351</Words>
  <Application>Microsoft Macintosh PowerPoint</Application>
  <PresentationFormat>On-screen Show (4:3)</PresentationFormat>
  <Paragraphs>829</Paragraphs>
  <Slides>68</Slides>
  <Notes>47</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68</vt:i4>
      </vt:variant>
    </vt:vector>
  </HeadingPairs>
  <TitlesOfParts>
    <vt:vector size="79" baseType="lpstr">
      <vt:lpstr>ＭＳ Ｐゴシック</vt:lpstr>
      <vt:lpstr>Adobe Caslon Pro</vt:lpstr>
      <vt:lpstr>Calibri</vt:lpstr>
      <vt:lpstr>Helvetica</vt:lpstr>
      <vt:lpstr>Times</vt:lpstr>
      <vt:lpstr>Times New Roman</vt:lpstr>
      <vt:lpstr>Verdana</vt:lpstr>
      <vt:lpstr>Wingdings</vt:lpstr>
      <vt:lpstr>Wingdings 2</vt:lpstr>
      <vt:lpstr>Basic</vt:lpstr>
      <vt:lpstr>Worksheet</vt:lpstr>
      <vt:lpstr>Acquirers Anonymous: Seven Steps to Business Sobriety…</vt:lpstr>
      <vt:lpstr>Acquisitions are great for target companies but not always for acquiring company stockholders…</vt:lpstr>
      <vt:lpstr>And the long-term follow up is not positive either..</vt:lpstr>
      <vt:lpstr>Payoff on Growth Strategies</vt:lpstr>
      <vt:lpstr>The disease is spreading… Indian firms acquiring US targets – 1999 - 2005</vt:lpstr>
      <vt:lpstr>Growing through acquisitions seems to be a “loser’s game”</vt:lpstr>
      <vt:lpstr>Acquisition Sins</vt:lpstr>
      <vt:lpstr>The seven sins in acquisitions…</vt:lpstr>
      <vt:lpstr>Your Testing Sheet</vt:lpstr>
      <vt:lpstr>Lets start with a target firm</vt:lpstr>
      <vt:lpstr>Test 1: Risk Transference…</vt:lpstr>
      <vt:lpstr>Lesson 1: Don’t transfer your risk characteristics to the target firm</vt:lpstr>
      <vt:lpstr>If you fail this test..</vt:lpstr>
      <vt:lpstr>Test 2: Cheap debt?</vt:lpstr>
      <vt:lpstr>Lesson 2: Render unto the target firm owners that which is theirs, not a penny more..</vt:lpstr>
      <vt:lpstr>If you fail this test…</vt:lpstr>
      <vt:lpstr>Test 3: Control Premiums</vt:lpstr>
      <vt:lpstr>The Shaky Origins of the 20% Control Premium!</vt:lpstr>
      <vt:lpstr>The Expected Value of Control</vt:lpstr>
      <vt:lpstr>The Drivers of Value</vt:lpstr>
      <vt:lpstr>Value Enhancement 101</vt:lpstr>
      <vt:lpstr>Myth 1: Higher growth = Higher Value</vt:lpstr>
      <vt:lpstr>Myth 2: Borrowing money always lowers your cost of capital</vt:lpstr>
      <vt:lpstr>Myth 3: The cheapest debt is the most value enhancing…</vt:lpstr>
      <vt:lpstr>Lesson 3: Control is not worth 20%.. It could be worth nothing or 100%</vt:lpstr>
      <vt:lpstr>If you fail this test</vt:lpstr>
      <vt:lpstr>Test 4: Synergy….</vt:lpstr>
      <vt:lpstr>The Value of Synergy</vt:lpstr>
      <vt:lpstr>Valuing Synergy</vt:lpstr>
      <vt:lpstr>Synergy 1.1: Why lower risk is an illusion..</vt:lpstr>
      <vt:lpstr>Synergy 1.2: Higher growth and cost savings can create value</vt:lpstr>
      <vt:lpstr>Synergy 1.3: Tax Benefits?</vt:lpstr>
      <vt:lpstr>Synergy 1.4: Paying that synergy as a premium on price is a mistake</vt:lpstr>
      <vt:lpstr>Lesson 4: Value synergy first and make sure you negotiate for your fair share.</vt:lpstr>
      <vt:lpstr>If you fail this test</vt:lpstr>
      <vt:lpstr>Test 5: Comparables and Exit Multiples</vt:lpstr>
      <vt:lpstr>Pricing ≠ Value</vt:lpstr>
      <vt:lpstr>Four Steps to Good Pricing</vt:lpstr>
      <vt:lpstr>The Problems in Acquisition Pricing</vt:lpstr>
      <vt:lpstr>Lesson 5: If you are going to price a target firm, do it right..</vt:lpstr>
      <vt:lpstr>If you fail this test..</vt:lpstr>
      <vt:lpstr>Test 6: The CEO really wants to do this… Or your competitors are all in the game..</vt:lpstr>
      <vt:lpstr>CEO Egos and Overconfidence: The Dirty Secret in Mergers</vt:lpstr>
      <vt:lpstr>Defensive Mergers: Signs of a Deeper Rot?</vt:lpstr>
      <vt:lpstr>The Deal Process is broken..</vt:lpstr>
      <vt:lpstr>Fairness Opinions: A waste of time and money?</vt:lpstr>
      <vt:lpstr>Lesson 6: Egos and Conflicts of Interest are your biggest enemies</vt:lpstr>
      <vt:lpstr>To illustrate: A bad deal is made, and justified by accountants &amp; bankers</vt:lpstr>
      <vt:lpstr>The CEO steps in… and digs a hole…</vt:lpstr>
      <vt:lpstr>A year later… HP admits a mistake…and explains it…</vt:lpstr>
      <vt:lpstr>Test 7: Gauging the Odds</vt:lpstr>
      <vt:lpstr>1. Better to lose a bidding war than to win one…</vt:lpstr>
      <vt:lpstr>2. Better off buying small rather than large targets…</vt:lpstr>
      <vt:lpstr>3. And focusing on private firms and subsidiaries, rather than public firms…</vt:lpstr>
      <vt:lpstr>4. On cost synergies, not growth synergies</vt:lpstr>
      <vt:lpstr>Lesson 7: For acquisitions to create value, you have to stay disciplined..</vt:lpstr>
      <vt:lpstr>Analyzing a Deal</vt:lpstr>
      <vt:lpstr>The Three (Value) Reasons for Acquisitions</vt:lpstr>
      <vt:lpstr>The Acquisition Process</vt:lpstr>
      <vt:lpstr>A Really Big Deal! InBev buys SABMiller</vt:lpstr>
      <vt:lpstr>The Acquirer (ABInBev)</vt:lpstr>
      <vt:lpstr>The Target (SABMiller)</vt:lpstr>
      <vt:lpstr>Step 1: SAB Miller Status Quo Value</vt:lpstr>
      <vt:lpstr>Step 2: SABMiller: Potential for Control</vt:lpstr>
      <vt:lpstr>SABMiller: Value of Control</vt:lpstr>
      <vt:lpstr>Steps 3 &amp;4: Valuing Synergy</vt:lpstr>
      <vt:lpstr>The value of synergy</vt:lpstr>
      <vt:lpstr>Passing Judgment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Valuation: Introduction</dc:title>
  <dc:subject/>
  <dc:creator>Aswath Damodaran</dc:creator>
  <cp:keywords/>
  <dc:description/>
  <cp:lastModifiedBy>Aswath Damodaran</cp:lastModifiedBy>
  <cp:revision>208</cp:revision>
  <cp:lastPrinted>2018-09-17T20:23:18Z</cp:lastPrinted>
  <dcterms:created xsi:type="dcterms:W3CDTF">1998-01-08T15:09:51Z</dcterms:created>
  <dcterms:modified xsi:type="dcterms:W3CDTF">2018-10-23T17:59:39Z</dcterms:modified>
</cp:coreProperties>
</file>