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62"/>
  </p:notesMasterIdLst>
  <p:handoutMasterIdLst>
    <p:handoutMasterId r:id="rId63"/>
  </p:handoutMasterIdLst>
  <p:sldIdLst>
    <p:sldId id="842" r:id="rId2"/>
    <p:sldId id="843" r:id="rId3"/>
    <p:sldId id="844" r:id="rId4"/>
    <p:sldId id="992" r:id="rId5"/>
    <p:sldId id="845" r:id="rId6"/>
    <p:sldId id="846" r:id="rId7"/>
    <p:sldId id="986" r:id="rId8"/>
    <p:sldId id="847" r:id="rId9"/>
    <p:sldId id="849" r:id="rId10"/>
    <p:sldId id="1007" r:id="rId11"/>
    <p:sldId id="850" r:id="rId12"/>
    <p:sldId id="851" r:id="rId13"/>
    <p:sldId id="987" r:id="rId14"/>
    <p:sldId id="1008" r:id="rId15"/>
    <p:sldId id="852" r:id="rId16"/>
    <p:sldId id="853" r:id="rId17"/>
    <p:sldId id="988" r:id="rId18"/>
    <p:sldId id="1009" r:id="rId19"/>
    <p:sldId id="854" r:id="rId20"/>
    <p:sldId id="989" r:id="rId21"/>
    <p:sldId id="985" r:id="rId22"/>
    <p:sldId id="879" r:id="rId23"/>
    <p:sldId id="990" r:id="rId24"/>
    <p:sldId id="883" r:id="rId25"/>
    <p:sldId id="855" r:id="rId26"/>
    <p:sldId id="1002" r:id="rId27"/>
    <p:sldId id="1010" r:id="rId28"/>
    <p:sldId id="856" r:id="rId29"/>
    <p:sldId id="857" r:id="rId30"/>
    <p:sldId id="858" r:id="rId31"/>
    <p:sldId id="993" r:id="rId32"/>
    <p:sldId id="860" r:id="rId33"/>
    <p:sldId id="1004" r:id="rId34"/>
    <p:sldId id="864" r:id="rId35"/>
    <p:sldId id="1003" r:id="rId36"/>
    <p:sldId id="1011" r:id="rId37"/>
    <p:sldId id="865" r:id="rId38"/>
    <p:sldId id="994" r:id="rId39"/>
    <p:sldId id="996" r:id="rId40"/>
    <p:sldId id="867" r:id="rId41"/>
    <p:sldId id="1006" r:id="rId42"/>
    <p:sldId id="1012" r:id="rId43"/>
    <p:sldId id="868" r:id="rId44"/>
    <p:sldId id="997" r:id="rId45"/>
    <p:sldId id="999" r:id="rId46"/>
    <p:sldId id="998" r:id="rId47"/>
    <p:sldId id="1005" r:id="rId48"/>
    <p:sldId id="869" r:id="rId49"/>
    <p:sldId id="1014" r:id="rId50"/>
    <p:sldId id="1015" r:id="rId51"/>
    <p:sldId id="970" r:id="rId52"/>
    <p:sldId id="972" r:id="rId53"/>
    <p:sldId id="971" r:id="rId54"/>
    <p:sldId id="1013" r:id="rId55"/>
    <p:sldId id="870" r:id="rId56"/>
    <p:sldId id="956" r:id="rId57"/>
    <p:sldId id="871" r:id="rId58"/>
    <p:sldId id="872" r:id="rId59"/>
    <p:sldId id="873" r:id="rId60"/>
    <p:sldId id="875" r:id="rId6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3"/>
    <p:restoredTop sz="66871"/>
  </p:normalViewPr>
  <p:slideViewPr>
    <p:cSldViewPr>
      <p:cViewPr varScale="1">
        <p:scale>
          <a:sx n="83" d="100"/>
          <a:sy n="83" d="100"/>
        </p:scale>
        <p:origin x="355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40213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797597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1254288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1466537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a:xfrm>
            <a:off x="1539240" y="4213300"/>
            <a:ext cx="7528560" cy="1828800"/>
          </a:xfrm>
        </p:spPr>
        <p:txBody>
          <a:bodyPr>
            <a:noAutofit/>
          </a:bodyPr>
          <a:lstStyle/>
          <a:p>
            <a:pPr eaLnBrk="1" hangingPunct="1"/>
            <a:r>
              <a:rPr lang="en-US" altLang="en-US" sz="4800" cap="none" dirty="0">
                <a:ea typeface="ＭＳ Ｐゴシック" charset="-128"/>
              </a:rPr>
              <a:t>Acquirers Anonymous: Seven Steps to Business Sobriety…</a:t>
            </a:r>
          </a:p>
        </p:txBody>
      </p:sp>
      <p:sp>
        <p:nvSpPr>
          <p:cNvPr id="187394" name="Rectangle 3"/>
          <p:cNvSpPr>
            <a:spLocks noGrp="1" noChangeArrowheads="1"/>
          </p:cNvSpPr>
          <p:nvPr>
            <p:ph type="subTitle" idx="1"/>
          </p:nvPr>
        </p:nvSpPr>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ea typeface="+mj-ea"/>
                <a:cs typeface="+mj-cs"/>
              </a:rPr>
              <a:t>And the long-term follow up is not positive either..</a:t>
            </a:r>
          </a:p>
        </p:txBody>
      </p:sp>
      <p:sp>
        <p:nvSpPr>
          <p:cNvPr id="179202" name="Rectangle 4"/>
          <p:cNvSpPr>
            <a:spLocks noGrp="1" noChangeArrowheads="1"/>
          </p:cNvSpPr>
          <p:nvPr>
            <p:ph sz="quarter" idx="1"/>
          </p:nvPr>
        </p:nvSpPr>
        <p:spPr/>
        <p:txBody>
          <a:bodyPr>
            <a:normAutofit lnSpcReduction="10000"/>
          </a:bodyPr>
          <a:lstStyle/>
          <a:p>
            <a:pPr eaLnBrk="1" hangingPunct="1">
              <a:lnSpc>
                <a:spcPct val="80000"/>
              </a:lnSpc>
            </a:pPr>
            <a:r>
              <a:rPr lang="en-US" altLang="en-US" dirty="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dirty="0">
                <a:ea typeface="ＭＳ Ｐゴシック" charset="-128"/>
              </a:rPr>
              <a:t>The evidence does not support this hypothesis:</a:t>
            </a:r>
          </a:p>
          <a:p>
            <a:pPr marL="709613" lvl="1" indent="-342900" eaLnBrk="1" hangingPunct="1">
              <a:lnSpc>
                <a:spcPct val="80000"/>
              </a:lnSpc>
              <a:buFont typeface="+mj-lt"/>
              <a:buAutoNum type="arabicPeriod"/>
            </a:pPr>
            <a:r>
              <a:rPr lang="en-US" altLang="en-US" sz="2000" dirty="0">
                <a:ea typeface="ＭＳ Ｐゴシック" charset="-128"/>
              </a:rPr>
              <a:t>McKinsey and Co. has examined acquisition programs at companies on whether acquirers earn more than the cost of capital and whether they outperform their peers and find most wanting.</a:t>
            </a:r>
          </a:p>
          <a:p>
            <a:pPr marL="709613" lvl="1" indent="-342900" eaLnBrk="1" hangingPunct="1">
              <a:lnSpc>
                <a:spcPct val="80000"/>
              </a:lnSpc>
              <a:buFont typeface="+mj-lt"/>
              <a:buAutoNum type="arabicPeriod"/>
            </a:pPr>
            <a:r>
              <a:rPr lang="en-US" altLang="en-US" sz="2000" dirty="0">
                <a:ea typeface="ＭＳ Ｐゴシック" charset="-128"/>
              </a:rPr>
              <a:t>Synergy is elusive. KPMG in a  study of global acquisitions concludes that most mergers (&gt;80%) fail - the merged companies do worse than their peer group. </a:t>
            </a:r>
          </a:p>
          <a:p>
            <a:pPr marL="709613" lvl="1" indent="-342900" eaLnBrk="1" hangingPunct="1">
              <a:lnSpc>
                <a:spcPct val="80000"/>
              </a:lnSpc>
              <a:buFont typeface="+mj-lt"/>
              <a:buAutoNum type="arabicPeriod"/>
            </a:pPr>
            <a:r>
              <a:rPr lang="en-US" altLang="en-US" sz="2000" dirty="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p:txBody>
          <a:bodyPr>
            <a:normAutofit/>
          </a:bodyPr>
          <a:lstStyle/>
          <a:p>
            <a:pPr eaLnBrk="1" hangingPunct="1"/>
            <a:r>
              <a:rPr lang="en-US" altLang="en-US" sz="3200" dirty="0">
                <a:ea typeface="ＭＳ Ｐゴシック" charset="-128"/>
              </a:rPr>
              <a:t>Payoff on Growth Strategies</a:t>
            </a: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1836169" y="1600200"/>
            <a:ext cx="5706612" cy="4495800"/>
          </a:xfrm>
        </p:spPr>
      </p:pic>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86762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normAutofit/>
          </a:bodyPr>
          <a:lstStyle/>
          <a:p>
            <a:pPr eaLnBrk="1" hangingPunct="1"/>
            <a:r>
              <a:rPr lang="en-US" altLang="en-US" sz="2800" dirty="0">
                <a:ea typeface="ＭＳ Ｐゴシック" charset="-128"/>
              </a:rPr>
              <a:t>The disease is spreading… Indian firms acquiring US targets – 1999 - 2005</a:t>
            </a: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965854" y="1600200"/>
            <a:ext cx="7447241" cy="4495800"/>
          </a:xfrm>
        </p:spPr>
      </p:pic>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5</a:t>
            </a:fld>
            <a:endParaRPr lang="en-US" altLang="en-US" sz="1200">
              <a:solidFill>
                <a:srgbClr val="FFFFFF"/>
              </a:solidFill>
            </a:endParaRPr>
          </a:p>
        </p:txBody>
      </p:sp>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83298" name="Rectangle 3"/>
          <p:cNvSpPr>
            <a:spLocks noGrp="1" noChangeArrowheads="1"/>
          </p:cNvSpPr>
          <p:nvPr>
            <p:ph sz="quarter" idx="1"/>
          </p:nvPr>
        </p:nvSpPr>
        <p:spPr/>
        <p:txBody>
          <a:bodyPr>
            <a:normAutofit/>
          </a:bodyPr>
          <a:lstStyle/>
          <a:p>
            <a:pPr eaLnBrk="1" hangingPunct="1">
              <a:lnSpc>
                <a:spcPct val="90000"/>
              </a:lnSpc>
            </a:pPr>
            <a:r>
              <a:rPr lang="en-US" altLang="en-US" sz="2400" dirty="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dirty="0">
                <a:ea typeface="ＭＳ Ｐゴシック" charset="-128"/>
              </a:rPr>
              <a:t>In general, acquiring firms tend to</a:t>
            </a:r>
          </a:p>
          <a:p>
            <a:pPr lvl="1" eaLnBrk="1" hangingPunct="1">
              <a:lnSpc>
                <a:spcPct val="90000"/>
              </a:lnSpc>
            </a:pPr>
            <a:r>
              <a:rPr lang="en-US" altLang="en-US" sz="2000" dirty="0">
                <a:ea typeface="ＭＳ Ｐゴシック" charset="-128"/>
              </a:rPr>
              <a:t>Pay too much for target firms</a:t>
            </a:r>
          </a:p>
          <a:p>
            <a:pPr lvl="1" eaLnBrk="1" hangingPunct="1">
              <a:lnSpc>
                <a:spcPct val="90000"/>
              </a:lnSpc>
            </a:pPr>
            <a:r>
              <a:rPr lang="en-US" altLang="en-US" sz="2000" dirty="0">
                <a:ea typeface="ＭＳ Ｐゴシック" charset="-128"/>
              </a:rPr>
              <a:t>Over estimate the value of </a:t>
            </a:r>
            <a:r>
              <a:rPr lang="ja-JP" altLang="en-US" sz="2000">
                <a:ea typeface="ＭＳ Ｐゴシック" charset="-128"/>
              </a:rPr>
              <a:t>“</a:t>
            </a:r>
            <a:r>
              <a:rPr lang="en-US" altLang="ja-JP" sz="2000" dirty="0">
                <a:ea typeface="ＭＳ Ｐゴシック" charset="-128"/>
              </a:rPr>
              <a:t>synergy</a:t>
            </a:r>
            <a:r>
              <a:rPr lang="ja-JP" altLang="en-US" sz="2000">
                <a:ea typeface="ＭＳ Ｐゴシック" charset="-128"/>
              </a:rPr>
              <a:t>”</a:t>
            </a:r>
            <a:r>
              <a:rPr lang="en-US" altLang="ja-JP" sz="2000" dirty="0">
                <a:ea typeface="ＭＳ Ｐゴシック" charset="-128"/>
              </a:rPr>
              <a:t> and </a:t>
            </a:r>
            <a:r>
              <a:rPr lang="ja-JP" altLang="en-US" sz="2000">
                <a:ea typeface="ＭＳ Ｐゴシック" charset="-128"/>
              </a:rPr>
              <a:t>“</a:t>
            </a:r>
            <a:r>
              <a:rPr lang="en-US" altLang="ja-JP" sz="2000" dirty="0">
                <a:ea typeface="ＭＳ Ｐゴシック" charset="-128"/>
              </a:rPr>
              <a:t>control</a:t>
            </a:r>
            <a:r>
              <a:rPr lang="ja-JP" altLang="en-US" sz="2000">
                <a:ea typeface="ＭＳ Ｐゴシック" charset="-128"/>
              </a:rPr>
              <a:t>”</a:t>
            </a:r>
            <a:endParaRPr lang="en-US" altLang="ja-JP" sz="2000" dirty="0">
              <a:ea typeface="ＭＳ Ｐゴシック" charset="-128"/>
            </a:endParaRPr>
          </a:p>
          <a:p>
            <a:pPr lvl="1" eaLnBrk="1" hangingPunct="1">
              <a:lnSpc>
                <a:spcPct val="90000"/>
              </a:lnSpc>
            </a:pPr>
            <a:r>
              <a:rPr lang="en-US" altLang="en-US" sz="2000" dirty="0">
                <a:ea typeface="ＭＳ Ｐゴシック" charset="-128"/>
              </a:rPr>
              <a:t>Have a difficult time delivering the promised benefits</a:t>
            </a:r>
          </a:p>
          <a:p>
            <a:pPr eaLnBrk="1" hangingPunct="1">
              <a:lnSpc>
                <a:spcPct val="90000"/>
              </a:lnSpc>
            </a:pPr>
            <a:r>
              <a:rPr lang="en-US" altLang="en-US" sz="2400" dirty="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b="1" dirty="0">
                <a:ea typeface="ＭＳ Ｐゴシック" charset="-128"/>
              </a:rPr>
              <a:t>Conclusion: There is something structurally wrong with the process for acquisitions which is feeding into the mistakes.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06C36C-9184-BA47-ABD4-5FF795C22F54}"/>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39BE69D5-FE2C-4845-945D-6328561F3267}"/>
              </a:ext>
            </a:extLst>
          </p:cNvPr>
          <p:cNvSpPr>
            <a:spLocks noGrp="1"/>
          </p:cNvSpPr>
          <p:nvPr>
            <p:ph type="title"/>
          </p:nvPr>
        </p:nvSpPr>
        <p:spPr/>
        <p:txBody>
          <a:bodyPr/>
          <a:lstStyle/>
          <a:p>
            <a:r>
              <a:rPr lang="en-US" dirty="0"/>
              <a:t>Acquisition Sins</a:t>
            </a:r>
          </a:p>
        </p:txBody>
      </p:sp>
      <p:sp>
        <p:nvSpPr>
          <p:cNvPr id="4" name="Slide Number Placeholder 3">
            <a:extLst>
              <a:ext uri="{FF2B5EF4-FFF2-40B4-BE49-F238E27FC236}">
                <a16:creationId xmlns:a16="http://schemas.microsoft.com/office/drawing/2014/main" id="{4F8DB9E2-B823-344D-A7C5-DA880EB9A14E}"/>
              </a:ext>
            </a:extLst>
          </p:cNvPr>
          <p:cNvSpPr>
            <a:spLocks noGrp="1"/>
          </p:cNvSpPr>
          <p:nvPr>
            <p:ph type="sldNum" sz="quarter" idx="11"/>
          </p:nvPr>
        </p:nvSpPr>
        <p:spPr/>
        <p:txBody>
          <a:bodyPr/>
          <a:lstStyle/>
          <a:p>
            <a:fld id="{938090AF-D2BA-404D-B4CB-27C1B4B943ED}" type="slidenum">
              <a:rPr lang="en-US" altLang="en-US" smtClean="0"/>
              <a:pPr/>
              <a:t>7</a:t>
            </a:fld>
            <a:endParaRPr lang="en-US" altLang="en-US"/>
          </a:p>
        </p:txBody>
      </p:sp>
      <p:sp>
        <p:nvSpPr>
          <p:cNvPr id="5" name="Footer Placeholder 4">
            <a:extLst>
              <a:ext uri="{FF2B5EF4-FFF2-40B4-BE49-F238E27FC236}">
                <a16:creationId xmlns:a16="http://schemas.microsoft.com/office/drawing/2014/main" id="{BA1EE2A5-C181-E74D-B038-FDF6A170E0B2}"/>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354587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lstStyle/>
          <a:p>
            <a:pPr eaLnBrk="1" hangingPunct="1"/>
            <a:r>
              <a:rPr lang="en-US" altLang="en-US" dirty="0">
                <a:ea typeface="ＭＳ Ｐゴシック" charset="-128"/>
              </a:rPr>
              <a:t>The seven sins in acquisitions…</a:t>
            </a:r>
          </a:p>
        </p:txBody>
      </p:sp>
      <p:sp>
        <p:nvSpPr>
          <p:cNvPr id="185346" name="Rectangle 3"/>
          <p:cNvSpPr>
            <a:spLocks noGrp="1" noChangeArrowheads="1"/>
          </p:cNvSpPr>
          <p:nvPr>
            <p:ph sz="quarter" idx="1"/>
          </p:nvPr>
        </p:nvSpPr>
        <p:spPr/>
        <p:txBody>
          <a:bodyPr>
            <a:normAutofit/>
          </a:bodyPr>
          <a:lstStyle/>
          <a:p>
            <a:pPr marL="514350" indent="-514350" eaLnBrk="1" hangingPunct="1">
              <a:lnSpc>
                <a:spcPct val="90000"/>
              </a:lnSpc>
              <a:buFont typeface="Calibri" charset="0"/>
              <a:buAutoNum type="arabicPeriod"/>
            </a:pPr>
            <a:r>
              <a:rPr lang="en-US" altLang="en-US" sz="2400" u="sng" dirty="0">
                <a:ea typeface="ＭＳ Ｐゴシック" charset="-128"/>
              </a:rPr>
              <a:t>Risk Transference</a:t>
            </a:r>
            <a:r>
              <a:rPr lang="en-US" altLang="en-US" sz="2400" dirty="0">
                <a:ea typeface="ＭＳ Ｐゴシック" charset="-128"/>
              </a:rPr>
              <a:t>: Attributing acquiring company risk characteristics to the target firm.</a:t>
            </a:r>
          </a:p>
          <a:p>
            <a:pPr marL="514350" indent="-514350" eaLnBrk="1" hangingPunct="1">
              <a:lnSpc>
                <a:spcPct val="90000"/>
              </a:lnSpc>
              <a:buFont typeface="Calibri" charset="0"/>
              <a:buAutoNum type="arabicPeriod"/>
            </a:pPr>
            <a:r>
              <a:rPr lang="en-US" altLang="en-US" sz="2400" u="sng" dirty="0">
                <a:ea typeface="ＭＳ Ｐゴシック" charset="-128"/>
              </a:rPr>
              <a:t>Debt subsidies</a:t>
            </a:r>
            <a:r>
              <a:rPr lang="en-US" altLang="en-US" sz="2400" dirty="0">
                <a:ea typeface="ＭＳ Ｐゴシック" charset="-128"/>
              </a:rPr>
              <a:t>: Subsiding target firm stockholders for the strengths of the  acquiring firm.</a:t>
            </a:r>
          </a:p>
          <a:p>
            <a:pPr marL="514350" indent="-514350" eaLnBrk="1" hangingPunct="1">
              <a:lnSpc>
                <a:spcPct val="90000"/>
              </a:lnSpc>
              <a:buFont typeface="Calibri" charset="0"/>
              <a:buAutoNum type="arabicPeriod"/>
            </a:pPr>
            <a:r>
              <a:rPr lang="en-US" altLang="en-US" sz="2400" u="sng" dirty="0">
                <a:ea typeface="ＭＳ Ｐゴシック" charset="-128"/>
              </a:rPr>
              <a:t>Auto-pilot Control</a:t>
            </a:r>
            <a:r>
              <a:rPr lang="en-US" altLang="en-US" sz="2400" dirty="0">
                <a:ea typeface="ＭＳ Ｐゴシック" charset="-128"/>
              </a:rPr>
              <a:t>: The </a:t>
            </a:r>
            <a:r>
              <a:rPr lang="ja-JP" altLang="en-US" sz="2400">
                <a:ea typeface="ＭＳ Ｐゴシック" charset="-128"/>
              </a:rPr>
              <a:t>“</a:t>
            </a:r>
            <a:r>
              <a:rPr lang="en-US" altLang="ja-JP" sz="2400" dirty="0">
                <a:ea typeface="ＭＳ Ｐゴシック" charset="-128"/>
              </a:rPr>
              <a:t>20% control premium</a:t>
            </a:r>
            <a:r>
              <a:rPr lang="ja-JP" altLang="en-US" sz="2400">
                <a:ea typeface="ＭＳ Ｐゴシック" charset="-128"/>
              </a:rPr>
              <a:t>”</a:t>
            </a:r>
            <a:r>
              <a:rPr lang="en-US" altLang="ja-JP" sz="2400" dirty="0">
                <a:ea typeface="ＭＳ Ｐゴシック" charset="-128"/>
              </a:rPr>
              <a:t> and other myths…</a:t>
            </a:r>
          </a:p>
          <a:p>
            <a:pPr marL="514350" indent="-514350" eaLnBrk="1" hangingPunct="1">
              <a:lnSpc>
                <a:spcPct val="90000"/>
              </a:lnSpc>
              <a:buFont typeface="Calibri" charset="0"/>
              <a:buAutoNum type="arabicPeriod"/>
            </a:pPr>
            <a:r>
              <a:rPr lang="en-US" altLang="en-US" sz="2400" u="sng" dirty="0">
                <a:ea typeface="ＭＳ Ｐゴシック" charset="-128"/>
              </a:rPr>
              <a:t>Elusive Synergy</a:t>
            </a:r>
            <a:r>
              <a:rPr lang="en-US" altLang="en-US" sz="2400" dirty="0">
                <a:ea typeface="ＭＳ Ｐゴシック" charset="-128"/>
              </a:rPr>
              <a:t>: Misidentifying and mis-valuing synergy.</a:t>
            </a:r>
          </a:p>
          <a:p>
            <a:pPr marL="514350" indent="-514350" eaLnBrk="1" hangingPunct="1">
              <a:lnSpc>
                <a:spcPct val="90000"/>
              </a:lnSpc>
              <a:buFont typeface="Calibri" charset="0"/>
              <a:buAutoNum type="arabicPeriod"/>
            </a:pPr>
            <a:r>
              <a:rPr lang="en-US" altLang="en-US" sz="2400" u="sng" dirty="0">
                <a:ea typeface="ＭＳ Ｐゴシック" charset="-128"/>
              </a:rPr>
              <a:t>Its all relative</a:t>
            </a:r>
            <a:r>
              <a:rPr lang="en-US" altLang="en-US" sz="2400" dirty="0">
                <a:ea typeface="ＭＳ Ｐゴシック" charset="-128"/>
              </a:rPr>
              <a:t>: Transaction multiples, exit multiples…</a:t>
            </a:r>
          </a:p>
          <a:p>
            <a:pPr marL="514350" indent="-514350" eaLnBrk="1" hangingPunct="1">
              <a:lnSpc>
                <a:spcPct val="90000"/>
              </a:lnSpc>
              <a:buFont typeface="Calibri" charset="0"/>
              <a:buAutoNum type="arabicPeriod"/>
            </a:pPr>
            <a:r>
              <a:rPr lang="en-US" altLang="en-US" sz="2400" u="sng" dirty="0">
                <a:ea typeface="ＭＳ Ｐゴシック" charset="-128"/>
              </a:rPr>
              <a:t>Verdict first, trial afterwards</a:t>
            </a:r>
            <a:r>
              <a:rPr lang="en-US" altLang="en-US" sz="2400" dirty="0">
                <a:ea typeface="ＭＳ Ｐゴシック" charset="-128"/>
              </a:rPr>
              <a:t>: Deal first, valuation to follow</a:t>
            </a:r>
          </a:p>
          <a:p>
            <a:pPr marL="514350" indent="-514350" eaLnBrk="1" hangingPunct="1">
              <a:lnSpc>
                <a:spcPct val="90000"/>
              </a:lnSpc>
              <a:buFont typeface="Calibri" charset="0"/>
              <a:buAutoNum type="arabicPeriod"/>
            </a:pPr>
            <a:r>
              <a:rPr lang="en-US" altLang="ja-JP" sz="2400" u="sng" dirty="0">
                <a:ea typeface="ＭＳ Ｐゴシック" charset="-128"/>
              </a:rPr>
              <a:t>Not my fault:</a:t>
            </a:r>
            <a:r>
              <a:rPr lang="en-US" altLang="ja-JP" sz="2400" dirty="0">
                <a:ea typeface="ＭＳ Ｐゴシック" charset="-128"/>
              </a:rPr>
              <a:t> Holding no one responsible for delivering results.</a:t>
            </a:r>
            <a:endParaRPr lang="en-US" altLang="en-US" sz="2400" dirty="0">
              <a:ea typeface="ＭＳ Ｐゴシック" charset="-128"/>
            </a:endParaRP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a:t>
            </a:fld>
            <a:endParaRPr lang="en-US" altLang="en-US" sz="1200">
              <a:solidFill>
                <a:srgbClr val="FFFFFF"/>
              </a:solidFill>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p:txBody>
          <a:bodyPr/>
          <a:lstStyle/>
          <a:p>
            <a:pPr eaLnBrk="1" hangingPunct="1"/>
            <a:r>
              <a:rPr lang="en-US" altLang="en-US">
                <a:ea typeface="ＭＳ Ｐゴシック" charset="-128"/>
              </a:rPr>
              <a:t>Lets start with a target firm</a:t>
            </a:r>
          </a:p>
        </p:txBody>
      </p:sp>
      <p:sp>
        <p:nvSpPr>
          <p:cNvPr id="201732" name="Rectangle 3"/>
          <p:cNvSpPr>
            <a:spLocks noGrp="1" noChangeArrowheads="1"/>
          </p:cNvSpPr>
          <p:nvPr>
            <p:ph sz="quarter" idx="1"/>
          </p:nvPr>
        </p:nvSpPr>
        <p:spPr/>
        <p:txBody>
          <a:bodyPr/>
          <a:lstStyle/>
          <a:p>
            <a:pPr eaLnBrk="1" hangingPunct="1"/>
            <a:r>
              <a:rPr lang="en-US" altLang="en-US" dirty="0">
                <a:ea typeface="ＭＳ Ｐゴシック" charset="-128"/>
              </a:rPr>
              <a:t>The target firm has the following income statement:</a:t>
            </a: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r>
              <a:rPr lang="en-US" altLang="en-US" dirty="0">
                <a:ea typeface="ＭＳ Ｐゴシック" charset="-128"/>
              </a:rPr>
              <a:t>Assume that this firm will </a:t>
            </a:r>
            <a:r>
              <a:rPr lang="en-US" altLang="en-US" u="sng" dirty="0">
                <a:ea typeface="ＭＳ Ｐゴシック" charset="-128"/>
              </a:rPr>
              <a:t>generate this operating income forever (with no growth)</a:t>
            </a:r>
            <a:r>
              <a:rPr lang="en-US" altLang="en-US" dirty="0">
                <a:ea typeface="ＭＳ Ｐゴシック" charset="-128"/>
              </a:rPr>
              <a:t> and that the cost of equity for this firm is 20%. The firm has no debt outstanding. What is the value of this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2" name="Table 1">
            <a:extLst>
              <a:ext uri="{FF2B5EF4-FFF2-40B4-BE49-F238E27FC236}">
                <a16:creationId xmlns:a16="http://schemas.microsoft.com/office/drawing/2014/main" id="{3C185B1F-DF43-DB42-9542-6BDC2000E14C}"/>
              </a:ext>
            </a:extLst>
          </p:cNvPr>
          <p:cNvGraphicFramePr>
            <a:graphicFrameLocks noGrp="1"/>
          </p:cNvGraphicFramePr>
          <p:nvPr>
            <p:extLst>
              <p:ext uri="{D42A27DB-BD31-4B8C-83A1-F6EECF244321}">
                <p14:modId xmlns:p14="http://schemas.microsoft.com/office/powerpoint/2010/main" val="3259274731"/>
              </p:ext>
            </p:extLst>
          </p:nvPr>
        </p:nvGraphicFramePr>
        <p:xfrm>
          <a:off x="914400" y="2057400"/>
          <a:ext cx="7315200" cy="2190750"/>
        </p:xfrm>
        <a:graphic>
          <a:graphicData uri="http://schemas.openxmlformats.org/drawingml/2006/table">
            <a:tbl>
              <a:tblPr>
                <a:tableStyleId>{5C22544A-7EE6-4342-B048-85BDC9FD1C3A}</a:tableStyleId>
              </a:tblPr>
              <a:tblGrid>
                <a:gridCol w="3429000">
                  <a:extLst>
                    <a:ext uri="{9D8B030D-6E8A-4147-A177-3AD203B41FA5}">
                      <a16:colId xmlns:a16="http://schemas.microsoft.com/office/drawing/2014/main" val="3796542761"/>
                    </a:ext>
                  </a:extLst>
                </a:gridCol>
                <a:gridCol w="3886200">
                  <a:extLst>
                    <a:ext uri="{9D8B030D-6E8A-4147-A177-3AD203B41FA5}">
                      <a16:colId xmlns:a16="http://schemas.microsoft.com/office/drawing/2014/main" val="2409189936"/>
                    </a:ext>
                  </a:extLst>
                </a:gridCol>
              </a:tblGrid>
              <a:tr h="304800">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Next Year</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5561218"/>
                  </a:ext>
                </a:extLst>
              </a:tr>
              <a:tr h="304800">
                <a:tc>
                  <a:txBody>
                    <a:bodyPr/>
                    <a:lstStyle/>
                    <a:p>
                      <a:pPr algn="l" fontAlgn="b"/>
                      <a:r>
                        <a:rPr lang="en-US" sz="2000" u="none" strike="noStrike" dirty="0">
                          <a:effectLst/>
                        </a:rPr>
                        <a:t>Revenues</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 $     100.00 </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6349060"/>
                  </a:ext>
                </a:extLst>
              </a:tr>
              <a:tr h="304800">
                <a:tc>
                  <a:txBody>
                    <a:bodyPr/>
                    <a:lstStyle/>
                    <a:p>
                      <a:pPr algn="l" fontAlgn="b"/>
                      <a:r>
                        <a:rPr lang="en-US" sz="2000" u="none" strike="noStrike" dirty="0">
                          <a:effectLst/>
                        </a:rPr>
                        <a:t>Operating Expenses (includes depreciation of $20 million)</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80.00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480570"/>
                  </a:ext>
                </a:extLst>
              </a:tr>
              <a:tr h="304800">
                <a:tc>
                  <a:txBody>
                    <a:bodyPr/>
                    <a:lstStyle/>
                    <a:p>
                      <a:pPr algn="l" fontAlgn="b"/>
                      <a:r>
                        <a:rPr lang="en-US" sz="2000" u="none" strike="noStrike" dirty="0">
                          <a:effectLst/>
                        </a:rPr>
                        <a:t>Pre-tax Operating Income</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20.00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2916369"/>
                  </a:ext>
                </a:extLst>
              </a:tr>
              <a:tr h="304800">
                <a:tc>
                  <a:txBody>
                    <a:bodyPr/>
                    <a:lstStyle/>
                    <a:p>
                      <a:pPr algn="l" fontAlgn="b"/>
                      <a:r>
                        <a:rPr lang="en-US" sz="2000" u="none" strike="noStrike" dirty="0">
                          <a:effectLst/>
                        </a:rPr>
                        <a:t>Taxes</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8.00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9922157"/>
                  </a:ext>
                </a:extLst>
              </a:tr>
              <a:tr h="304800">
                <a:tc>
                  <a:txBody>
                    <a:bodyPr/>
                    <a:lstStyle/>
                    <a:p>
                      <a:pPr algn="l" fontAlgn="b"/>
                      <a:r>
                        <a:rPr lang="en-US" sz="2000" u="none" strike="noStrike">
                          <a:effectLst/>
                        </a:rPr>
                        <a:t>After-tax Operating Income</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12.00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114093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9384F-F920-4E4D-8ECD-6A2AFB3994C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2DBCB918-9112-BE42-BE0E-A2358A335A41}"/>
              </a:ext>
            </a:extLst>
          </p:cNvPr>
          <p:cNvSpPr>
            <a:spLocks noGrp="1"/>
          </p:cNvSpPr>
          <p:nvPr>
            <p:ph type="title"/>
          </p:nvPr>
        </p:nvSpPr>
        <p:spPr/>
        <p:txBody>
          <a:bodyPr/>
          <a:lstStyle/>
          <a:p>
            <a:r>
              <a:rPr lang="en-US" dirty="0"/>
              <a:t>Test 1: Risk Transference</a:t>
            </a:r>
          </a:p>
        </p:txBody>
      </p:sp>
      <p:sp>
        <p:nvSpPr>
          <p:cNvPr id="4" name="Slide Number Placeholder 3">
            <a:extLst>
              <a:ext uri="{FF2B5EF4-FFF2-40B4-BE49-F238E27FC236}">
                <a16:creationId xmlns:a16="http://schemas.microsoft.com/office/drawing/2014/main" id="{834E9BDD-1078-A345-8A52-AC8FF340E220}"/>
              </a:ext>
            </a:extLst>
          </p:cNvPr>
          <p:cNvSpPr>
            <a:spLocks noGrp="1"/>
          </p:cNvSpPr>
          <p:nvPr>
            <p:ph type="sldNum" sz="quarter" idx="11"/>
          </p:nvPr>
        </p:nvSpPr>
        <p:spPr/>
        <p:txBody>
          <a:bodyPr/>
          <a:lstStyle/>
          <a:p>
            <a:fld id="{938090AF-D2BA-404D-B4CB-27C1B4B943ED}" type="slidenum">
              <a:rPr lang="en-US" altLang="en-US" smtClean="0"/>
              <a:pPr/>
              <a:t>10</a:t>
            </a:fld>
            <a:endParaRPr lang="en-US" altLang="en-US"/>
          </a:p>
        </p:txBody>
      </p:sp>
      <p:sp>
        <p:nvSpPr>
          <p:cNvPr id="5" name="Footer Placeholder 4">
            <a:extLst>
              <a:ext uri="{FF2B5EF4-FFF2-40B4-BE49-F238E27FC236}">
                <a16:creationId xmlns:a16="http://schemas.microsoft.com/office/drawing/2014/main" id="{F75BCBB9-3FC9-8747-A944-52EBE286CD69}"/>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2975498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pPr eaLnBrk="1" hangingPunct="1"/>
            <a:r>
              <a:rPr lang="en-US" altLang="en-US" dirty="0">
                <a:ea typeface="ＭＳ Ｐゴシック" charset="-128"/>
              </a:rPr>
              <a:t>Risk Transference…</a:t>
            </a:r>
          </a:p>
        </p:txBody>
      </p:sp>
      <p:sp>
        <p:nvSpPr>
          <p:cNvPr id="203780" name="Rectangle 3"/>
          <p:cNvSpPr>
            <a:spLocks noGrp="1" noChangeArrowheads="1"/>
          </p:cNvSpPr>
          <p:nvPr>
            <p:ph sz="quarter" idx="1"/>
          </p:nvPr>
        </p:nvSpPr>
        <p:spPr/>
        <p:txBody>
          <a:bodyPr/>
          <a:lstStyle/>
          <a:p>
            <a:pPr eaLnBrk="1" hangingPunct="1"/>
            <a:r>
              <a:rPr lang="en-US" altLang="en-US" dirty="0">
                <a:ea typeface="ＭＳ Ｐゴシック" charset="-128"/>
              </a:rPr>
              <a:t>Assume that as an acquiring firm, you are in a much safer business and have a cost of equity of 10%. What is the value of the target firm to you?</a:t>
            </a:r>
          </a:p>
          <a:p>
            <a:pPr marL="514350" indent="-514350" eaLnBrk="1" hangingPunct="1">
              <a:buFont typeface="+mj-lt"/>
              <a:buAutoNum type="alphaLcParenR"/>
            </a:pPr>
            <a:r>
              <a:rPr lang="en-US" altLang="en-US" dirty="0">
                <a:ea typeface="ＭＳ Ｐゴシック" charset="-128"/>
              </a:rPr>
              <a:t>$60 million</a:t>
            </a:r>
          </a:p>
          <a:p>
            <a:pPr marL="514350" indent="-514350" eaLnBrk="1" hangingPunct="1">
              <a:buFont typeface="+mj-lt"/>
              <a:buAutoNum type="alphaLcParenR"/>
            </a:pPr>
            <a:r>
              <a:rPr lang="en-US" altLang="en-US" dirty="0">
                <a:ea typeface="ＭＳ Ｐゴシック" charset="-128"/>
              </a:rPr>
              <a:t>$90 million</a:t>
            </a:r>
          </a:p>
          <a:p>
            <a:pPr marL="514350" indent="-514350" eaLnBrk="1" hangingPunct="1">
              <a:buFont typeface="+mj-lt"/>
              <a:buAutoNum type="alphaLcParenR"/>
            </a:pPr>
            <a:r>
              <a:rPr lang="en-US" altLang="en-US" dirty="0">
                <a:ea typeface="ＭＳ Ｐゴシック" charset="-128"/>
              </a:rPr>
              <a:t>$120 million</a:t>
            </a:r>
          </a:p>
          <a:p>
            <a:pPr marL="514350" indent="-514350" eaLnBrk="1" hangingPunct="1">
              <a:buFont typeface="+mj-lt"/>
              <a:buAutoNum type="alphaLcParenR"/>
            </a:pPr>
            <a:r>
              <a:rPr lang="en-US" altLang="en-US" dirty="0">
                <a:ea typeface="ＭＳ Ｐゴシック" charset="-128"/>
              </a:rPr>
              <a:t>Other</a:t>
            </a:r>
          </a:p>
          <a:p>
            <a:pPr eaLnBrk="1" hangingPunct="1"/>
            <a:endParaRPr lang="en-US" altLang="en-US" dirty="0">
              <a:ea typeface="ＭＳ Ｐゴシック" charset="-128"/>
            </a:endParaRP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p:txBody>
          <a:bodyPr>
            <a:noAutofit/>
          </a:bodyPr>
          <a:lstStyle/>
          <a:p>
            <a:pPr eaLnBrk="1" hangingPunct="1"/>
            <a:r>
              <a:rPr lang="en-US" altLang="en-US" dirty="0">
                <a:ea typeface="ＭＳ Ｐゴシック" charset="-128"/>
              </a:rPr>
              <a:t>Lesson 1: Don</a:t>
            </a:r>
            <a:r>
              <a:rPr lang="ja-JP" altLang="en-US">
                <a:ea typeface="ＭＳ Ｐゴシック" charset="-128"/>
              </a:rPr>
              <a:t>’</a:t>
            </a:r>
            <a:r>
              <a:rPr lang="en-US" altLang="ja-JP" dirty="0">
                <a:ea typeface="ＭＳ Ｐゴシック" charset="-128"/>
              </a:rPr>
              <a:t>t transfer your risk characteristics to the target firm</a:t>
            </a:r>
            <a:endParaRPr lang="en-US" altLang="en-US" dirty="0">
              <a:ea typeface="ＭＳ Ｐゴシック" charset="-128"/>
            </a:endParaRPr>
          </a:p>
        </p:txBody>
      </p:sp>
      <p:sp>
        <p:nvSpPr>
          <p:cNvPr id="205828" name="Rectangle 3"/>
          <p:cNvSpPr>
            <a:spLocks noGrp="1" noChangeArrowheads="1"/>
          </p:cNvSpPr>
          <p:nvPr>
            <p:ph sz="quarter" idx="1"/>
          </p:nvPr>
        </p:nvSpPr>
        <p:spPr/>
        <p:txBody>
          <a:bodyPr/>
          <a:lstStyle/>
          <a:p>
            <a:pPr eaLnBrk="1" hangingPunct="1"/>
            <a:r>
              <a:rPr lang="en-US" altLang="en-US" u="sng" dirty="0">
                <a:ea typeface="ＭＳ Ｐゴシック" charset="-128"/>
              </a:rPr>
              <a:t>Let’s start with a basic capital budgeting principle, which is often ignored:</a:t>
            </a:r>
            <a:r>
              <a:rPr lang="en-US" altLang="en-US" dirty="0">
                <a:ea typeface="ＭＳ Ｐゴシック" charset="-128"/>
              </a:rPr>
              <a:t> </a:t>
            </a:r>
            <a:r>
              <a:rPr lang="en-US" altLang="en-US" b="1" dirty="0">
                <a:ea typeface="ＭＳ Ｐゴシック" charset="-128"/>
              </a:rPr>
              <a:t>The discount rate used for an investment should reflect the risk of the investment and not the risk characteristics of the investor who raised the funds.</a:t>
            </a:r>
          </a:p>
          <a:p>
            <a:pPr lvl="1" eaLnBrk="1" hangingPunct="1"/>
            <a:r>
              <a:rPr lang="en-US" altLang="en-US" dirty="0">
                <a:ea typeface="ＭＳ Ｐゴシック" charset="-128"/>
              </a:rPr>
              <a:t>Risky businesses cannot become safe just because the buyer of these businesses is in a safe business.</a:t>
            </a:r>
          </a:p>
          <a:p>
            <a:pPr lvl="1" eaLnBrk="1" hangingPunct="1"/>
            <a:r>
              <a:rPr lang="en-US" altLang="en-US" dirty="0">
                <a:ea typeface="ＭＳ Ｐゴシック" charset="-128"/>
              </a:rPr>
              <a:t>The right cost of equity to use in valuation is the one that reflects the risk in equity in the target firm. </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0EC6-3DCA-E743-AD9D-2662F0567101}"/>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D48B1A6C-4B39-C34D-8CD1-DF08041FC2DA}"/>
              </a:ext>
            </a:extLst>
          </p:cNvPr>
          <p:cNvSpPr>
            <a:spLocks noGrp="1"/>
          </p:cNvSpPr>
          <p:nvPr>
            <p:ph sz="quarter" idx="1"/>
          </p:nvPr>
        </p:nvSpPr>
        <p:spPr/>
        <p:txBody>
          <a:bodyPr>
            <a:normAutofit fontScale="92500" lnSpcReduction="10000"/>
          </a:bodyPr>
          <a:lstStyle/>
          <a:p>
            <a:r>
              <a:rPr lang="en-US" u="sng" dirty="0"/>
              <a:t>Risky firms will look cheap to you</a:t>
            </a:r>
            <a:r>
              <a:rPr lang="en-US" dirty="0"/>
              <a:t>: If you use your (acquirer’s) cost of equity and capital in valuing a target firm, you will find that risky firms look under valued.</a:t>
            </a:r>
          </a:p>
          <a:p>
            <a:r>
              <a:rPr lang="en-US" u="sng" dirty="0"/>
              <a:t>You will pay too much for these risky firms</a:t>
            </a:r>
            <a:r>
              <a:rPr lang="en-US" dirty="0"/>
              <a:t>: It follows then that you will pay a premium over what you should pay (even though it looks like a bargain relative to your assessed value.</a:t>
            </a:r>
          </a:p>
          <a:p>
            <a:r>
              <a:rPr lang="en-US" u="sng" dirty="0"/>
              <a:t>You will become a risky (and bad) firm</a:t>
            </a:r>
            <a:r>
              <a:rPr lang="en-US" dirty="0"/>
              <a:t>: Over time, you (the acquiring firm) will become not just a much riskier firm, but one that has been built up through over investing in risky projects.</a:t>
            </a:r>
          </a:p>
        </p:txBody>
      </p:sp>
      <p:sp>
        <p:nvSpPr>
          <p:cNvPr id="4" name="Footer Placeholder 3">
            <a:extLst>
              <a:ext uri="{FF2B5EF4-FFF2-40B4-BE49-F238E27FC236}">
                <a16:creationId xmlns:a16="http://schemas.microsoft.com/office/drawing/2014/main" id="{7048794A-A43C-E14E-BDA8-88C1033B8251}"/>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36615D0-BF2D-0244-A58A-31CE85971C4D}"/>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13</a:t>
            </a:fld>
            <a:endParaRPr lang="en-US" altLang="en-US"/>
          </a:p>
        </p:txBody>
      </p:sp>
    </p:spTree>
    <p:extLst>
      <p:ext uri="{BB962C8B-B14F-4D97-AF65-F5344CB8AC3E}">
        <p14:creationId xmlns:p14="http://schemas.microsoft.com/office/powerpoint/2010/main" val="373633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255278-EA2F-D146-8FCB-E614461F3E44}"/>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24628249-1CD4-EC40-9F77-384BAED781C3}"/>
              </a:ext>
            </a:extLst>
          </p:cNvPr>
          <p:cNvSpPr>
            <a:spLocks noGrp="1"/>
          </p:cNvSpPr>
          <p:nvPr>
            <p:ph type="title"/>
          </p:nvPr>
        </p:nvSpPr>
        <p:spPr/>
        <p:txBody>
          <a:bodyPr/>
          <a:lstStyle/>
          <a:p>
            <a:r>
              <a:rPr lang="en-US" dirty="0"/>
              <a:t>Test 2: The Debt Trick</a:t>
            </a:r>
          </a:p>
        </p:txBody>
      </p:sp>
      <p:sp>
        <p:nvSpPr>
          <p:cNvPr id="4" name="Slide Number Placeholder 3">
            <a:extLst>
              <a:ext uri="{FF2B5EF4-FFF2-40B4-BE49-F238E27FC236}">
                <a16:creationId xmlns:a16="http://schemas.microsoft.com/office/drawing/2014/main" id="{4CC7E197-61C9-074D-AE10-0C2C98B995D7}"/>
              </a:ext>
            </a:extLst>
          </p:cNvPr>
          <p:cNvSpPr>
            <a:spLocks noGrp="1"/>
          </p:cNvSpPr>
          <p:nvPr>
            <p:ph type="sldNum" sz="quarter" idx="11"/>
          </p:nvPr>
        </p:nvSpPr>
        <p:spPr/>
        <p:txBody>
          <a:bodyPr/>
          <a:lstStyle/>
          <a:p>
            <a:fld id="{938090AF-D2BA-404D-B4CB-27C1B4B943ED}" type="slidenum">
              <a:rPr lang="en-US" altLang="en-US" smtClean="0"/>
              <a:pPr/>
              <a:t>14</a:t>
            </a:fld>
            <a:endParaRPr lang="en-US" altLang="en-US"/>
          </a:p>
        </p:txBody>
      </p:sp>
      <p:sp>
        <p:nvSpPr>
          <p:cNvPr id="5" name="Footer Placeholder 4">
            <a:extLst>
              <a:ext uri="{FF2B5EF4-FFF2-40B4-BE49-F238E27FC236}">
                <a16:creationId xmlns:a16="http://schemas.microsoft.com/office/drawing/2014/main" id="{89C23D41-31A7-0E41-82DE-587685B9E4CF}"/>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3315470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p:txBody>
          <a:bodyPr/>
          <a:lstStyle/>
          <a:p>
            <a:pPr eaLnBrk="1" hangingPunct="1"/>
            <a:r>
              <a:rPr lang="en-US" altLang="en-US" dirty="0">
                <a:ea typeface="ＭＳ Ｐゴシック" charset="-128"/>
              </a:rPr>
              <a:t>Cheap debt + Debt Capacity</a:t>
            </a:r>
          </a:p>
        </p:txBody>
      </p:sp>
      <p:sp>
        <p:nvSpPr>
          <p:cNvPr id="207876" name="Rectangle 3"/>
          <p:cNvSpPr>
            <a:spLocks noGrp="1" noChangeArrowheads="1"/>
          </p:cNvSpPr>
          <p:nvPr>
            <p:ph sz="quarter" idx="1"/>
          </p:nvPr>
        </p:nvSpPr>
        <p:spPr/>
        <p:txBody>
          <a:bodyPr/>
          <a:lstStyle/>
          <a:p>
            <a:pPr eaLnBrk="1" hangingPunct="1"/>
            <a:r>
              <a:rPr lang="en-US" altLang="en-US" dirty="0">
                <a:ea typeface="ＭＳ Ｐゴシック" charset="-128"/>
              </a:rPr>
              <a:t>Assume as an acquirer that you have both excess debt capacity (because you have not chosen to borrow as much as you could have, given your assets) and access to cheap debt. </a:t>
            </a:r>
          </a:p>
          <a:p>
            <a:pPr eaLnBrk="1" hangingPunct="1"/>
            <a:r>
              <a:rPr lang="en-US" altLang="en-US" dirty="0">
                <a:ea typeface="ＭＳ Ｐゴシック" charset="-128"/>
              </a:rPr>
              <a:t>You plan to borrow money at 4% (in after-tax terms) and that you plan to fund half the acquisition with debt.  How much would you be willing to pay for the target firm?</a:t>
            </a:r>
          </a:p>
          <a:p>
            <a:pPr marL="0" indent="0" eaLnBrk="1" hangingPunct="1">
              <a:buNone/>
            </a:pPr>
            <a:endParaRPr lang="en-US" altLang="en-US" dirty="0">
              <a:ea typeface="ＭＳ Ｐゴシック" charset="-128"/>
            </a:endParaRP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dirty="0">
                <a:ea typeface="ＭＳ Ｐゴシック" charset="-128"/>
              </a:rPr>
              <a:t>Lesson 2: Render unto the target firm owners that which is theirs, not a penny more..</a:t>
            </a:r>
          </a:p>
        </p:txBody>
      </p:sp>
      <p:sp>
        <p:nvSpPr>
          <p:cNvPr id="209924" name="Rectangle 3"/>
          <p:cNvSpPr>
            <a:spLocks noGrp="1" noChangeArrowheads="1"/>
          </p:cNvSpPr>
          <p:nvPr>
            <p:ph sz="quarter" idx="1"/>
          </p:nvPr>
        </p:nvSpPr>
        <p:spPr/>
        <p:txBody>
          <a:bodyPr/>
          <a:lstStyle/>
          <a:p>
            <a:pPr eaLnBrk="1" hangingPunct="1"/>
            <a:r>
              <a:rPr lang="en-US" altLang="en-US" dirty="0">
                <a:ea typeface="ＭＳ Ｐゴシック" charset="-128"/>
              </a:rPr>
              <a:t>As an acquiring firm, it is entirely possible that you can borrow much more than the target firm can on its own and at a much lower rate. </a:t>
            </a:r>
          </a:p>
          <a:p>
            <a:pPr eaLnBrk="1" hangingPunct="1"/>
            <a:r>
              <a:rPr lang="en-US" altLang="en-US" dirty="0">
                <a:ea typeface="ＭＳ Ｐゴシック" charset="-128"/>
              </a:rPr>
              <a:t>If you build these characteristics into the valuation of the target firm, you are essentially transferring wealth from your firm</a:t>
            </a:r>
            <a:r>
              <a:rPr lang="ja-JP" altLang="en-US">
                <a:ea typeface="ＭＳ Ｐゴシック" charset="-128"/>
              </a:rPr>
              <a:t>’</a:t>
            </a:r>
            <a:r>
              <a:rPr lang="en-US" altLang="ja-JP" dirty="0">
                <a:ea typeface="ＭＳ Ｐゴシック" charset="-128"/>
              </a:rPr>
              <a:t>s stockholder to the target firm</a:t>
            </a:r>
            <a:r>
              <a:rPr lang="ja-JP" altLang="en-US">
                <a:ea typeface="ＭＳ Ｐゴシック" charset="-128"/>
              </a:rPr>
              <a:t>’</a:t>
            </a:r>
            <a:r>
              <a:rPr lang="en-US" altLang="ja-JP" dirty="0">
                <a:ea typeface="ＭＳ Ｐゴシック" charset="-128"/>
              </a:rPr>
              <a:t>s stockholders.</a:t>
            </a:r>
          </a:p>
          <a:p>
            <a:pPr eaLnBrk="1" hangingPunct="1"/>
            <a:r>
              <a:rPr lang="en-US" altLang="en-US" dirty="0">
                <a:ea typeface="ＭＳ Ｐゴシック" charset="-128"/>
              </a:rPr>
              <a:t>When valuing a target firm, use a cost of capital that reflects the debt capacity and the cost of debt that would apply to the firm.</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16</a:t>
            </a:fld>
            <a:endParaRPr lang="en-US" altLang="en-US" sz="12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0D6DB-72DC-1C43-8F99-47903F3DE0A6}"/>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25FA8434-8199-EF42-A27F-913759C6BB9B}"/>
              </a:ext>
            </a:extLst>
          </p:cNvPr>
          <p:cNvSpPr>
            <a:spLocks noGrp="1"/>
          </p:cNvSpPr>
          <p:nvPr>
            <p:ph sz="quarter" idx="1"/>
          </p:nvPr>
        </p:nvSpPr>
        <p:spPr/>
        <p:txBody>
          <a:bodyPr>
            <a:normAutofit lnSpcReduction="10000"/>
          </a:bodyPr>
          <a:lstStyle/>
          <a:p>
            <a:r>
              <a:rPr lang="en-US" u="sng" dirty="0"/>
              <a:t>You will subsidize target firms</a:t>
            </a:r>
            <a:r>
              <a:rPr lang="en-US" dirty="0"/>
              <a:t>: If you use your (acquirer’s) cost of debt and debt capacity to compute a cost of capital to value a target firm, you will be subsidizing the target firm shareholders for something (your debt capacity + low cost of debt) that they had no role in creating. That is investing malpractice.</a:t>
            </a:r>
          </a:p>
          <a:p>
            <a:r>
              <a:rPr lang="en-US" u="sng" dirty="0"/>
              <a:t>The subsidy gets worse, if you are not adjusting your cost of debt for the higher debt </a:t>
            </a:r>
            <a:r>
              <a:rPr lang="en-US" dirty="0"/>
              <a:t>that you will have, post-acquisition, and the changed riskiness of the combined firm, after the deal.</a:t>
            </a:r>
          </a:p>
        </p:txBody>
      </p:sp>
      <p:sp>
        <p:nvSpPr>
          <p:cNvPr id="4" name="Footer Placeholder 3">
            <a:extLst>
              <a:ext uri="{FF2B5EF4-FFF2-40B4-BE49-F238E27FC236}">
                <a16:creationId xmlns:a16="http://schemas.microsoft.com/office/drawing/2014/main" id="{95ED3500-873E-B241-9116-9C7E46BB3CE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11FC7F0-C1BA-E54E-B3F6-A1CA99FE4C6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17</a:t>
            </a:fld>
            <a:endParaRPr lang="en-US" altLang="en-US"/>
          </a:p>
        </p:txBody>
      </p:sp>
    </p:spTree>
    <p:extLst>
      <p:ext uri="{BB962C8B-B14F-4D97-AF65-F5344CB8AC3E}">
        <p14:creationId xmlns:p14="http://schemas.microsoft.com/office/powerpoint/2010/main" val="511079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64C018-2C48-234B-998B-6F7B8A456BE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E705A6C6-7EF1-3A46-B1B2-8FB087977FDB}"/>
              </a:ext>
            </a:extLst>
          </p:cNvPr>
          <p:cNvSpPr>
            <a:spLocks noGrp="1"/>
          </p:cNvSpPr>
          <p:nvPr>
            <p:ph type="title"/>
          </p:nvPr>
        </p:nvSpPr>
        <p:spPr/>
        <p:txBody>
          <a:bodyPr/>
          <a:lstStyle/>
          <a:p>
            <a:r>
              <a:rPr lang="en-US" dirty="0"/>
              <a:t>Test 3: Control Premiums</a:t>
            </a:r>
          </a:p>
        </p:txBody>
      </p:sp>
      <p:sp>
        <p:nvSpPr>
          <p:cNvPr id="4" name="Slide Number Placeholder 3">
            <a:extLst>
              <a:ext uri="{FF2B5EF4-FFF2-40B4-BE49-F238E27FC236}">
                <a16:creationId xmlns:a16="http://schemas.microsoft.com/office/drawing/2014/main" id="{B7F51C70-3EFF-DD42-B657-BD4785DAF770}"/>
              </a:ext>
            </a:extLst>
          </p:cNvPr>
          <p:cNvSpPr>
            <a:spLocks noGrp="1"/>
          </p:cNvSpPr>
          <p:nvPr>
            <p:ph type="sldNum" sz="quarter" idx="11"/>
          </p:nvPr>
        </p:nvSpPr>
        <p:spPr/>
        <p:txBody>
          <a:bodyPr/>
          <a:lstStyle/>
          <a:p>
            <a:fld id="{938090AF-D2BA-404D-B4CB-27C1B4B943ED}" type="slidenum">
              <a:rPr lang="en-US" altLang="en-US" smtClean="0"/>
              <a:pPr/>
              <a:t>18</a:t>
            </a:fld>
            <a:endParaRPr lang="en-US" altLang="en-US"/>
          </a:p>
        </p:txBody>
      </p:sp>
      <p:sp>
        <p:nvSpPr>
          <p:cNvPr id="5" name="Footer Placeholder 4">
            <a:extLst>
              <a:ext uri="{FF2B5EF4-FFF2-40B4-BE49-F238E27FC236}">
                <a16:creationId xmlns:a16="http://schemas.microsoft.com/office/drawing/2014/main" id="{A8F2EC57-9368-FC4C-8A53-FAE4AF4C0403}"/>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185534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pPr eaLnBrk="1" hangingPunct="1"/>
            <a:r>
              <a:rPr lang="en-US" altLang="en-US" dirty="0">
                <a:ea typeface="ＭＳ Ｐゴシック" charset="-128"/>
              </a:rPr>
              <a:t>The 20% Control Premium</a:t>
            </a:r>
          </a:p>
        </p:txBody>
      </p:sp>
      <p:sp>
        <p:nvSpPr>
          <p:cNvPr id="199682" name="Rectangle 3"/>
          <p:cNvSpPr>
            <a:spLocks noGrp="1" noChangeArrowheads="1"/>
          </p:cNvSpPr>
          <p:nvPr>
            <p:ph sz="quarter"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now told that it is conventional to pay a 20% premium for control in acquisitions.</a:t>
            </a:r>
          </a:p>
          <a:p>
            <a:pPr marL="320040" indent="-320040" eaLnBrk="1" fontAlgn="auto" hangingPunct="1">
              <a:spcAft>
                <a:spcPts val="0"/>
              </a:spcAft>
              <a:buFont typeface="Wingdings"/>
              <a:buChar char=""/>
              <a:defRPr/>
            </a:pPr>
            <a:r>
              <a:rPr lang="en-US" dirty="0">
                <a:ea typeface="+mn-ea"/>
                <a:cs typeface="+mn-cs"/>
              </a:rPr>
              <a:t>That premium is justified by pointing to historical studies that show that this is what acquirers pay for control, </a:t>
            </a:r>
            <a:r>
              <a:rPr lang="en-US" dirty="0"/>
              <a:t>i.e., pay roughly a 20% premium over the market price. </a:t>
            </a:r>
            <a:endParaRPr lang="en-US" dirty="0">
              <a:ea typeface="+mn-ea"/>
              <a:cs typeface="+mn-cs"/>
            </a:endParaRPr>
          </a:p>
          <a:p>
            <a:pPr marL="777875" lvl="1" indent="-457200" eaLnBrk="1" fontAlgn="auto" hangingPunct="1">
              <a:spcAft>
                <a:spcPts val="0"/>
              </a:spcAft>
              <a:buFont typeface="+mj-lt"/>
              <a:buAutoNum type="arabicPeriod"/>
              <a:defRPr/>
            </a:pPr>
            <a:r>
              <a:rPr lang="en-US" dirty="0">
                <a:ea typeface="+mn-ea"/>
                <a:cs typeface="+mn-cs"/>
              </a:rPr>
              <a:t>How much would you be willing to pay for the target firm?</a:t>
            </a:r>
          </a:p>
          <a:p>
            <a:pPr marL="777875" lvl="1" indent="-457200" eaLnBrk="1" fontAlgn="auto" hangingPunct="1">
              <a:spcAft>
                <a:spcPts val="0"/>
              </a:spcAft>
              <a:buFont typeface="+mj-lt"/>
              <a:buAutoNum type="arabicPeriod"/>
              <a:defRPr/>
            </a:pPr>
            <a:r>
              <a:rPr lang="en-US" dirty="0">
                <a:ea typeface="+mn-ea"/>
                <a:cs typeface="+mn-cs"/>
              </a:rPr>
              <a:t>Assuming that you are paying a control premium, how would you justify it?</a:t>
            </a:r>
          </a:p>
          <a:p>
            <a:pPr marL="0" indent="0" eaLnBrk="1" fontAlgn="auto" hangingPunct="1">
              <a:spcAft>
                <a:spcPts val="0"/>
              </a:spcAft>
              <a:buNone/>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19</a:t>
            </a:fld>
            <a:endParaRPr lang="en-US" altLang="en-US" sz="12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77BC2-F769-6146-B6BE-ACA30D760A4A}"/>
              </a:ext>
            </a:extLst>
          </p:cNvPr>
          <p:cNvSpPr>
            <a:spLocks noGrp="1"/>
          </p:cNvSpPr>
          <p:nvPr>
            <p:ph type="title"/>
          </p:nvPr>
        </p:nvSpPr>
        <p:spPr/>
        <p:txBody>
          <a:bodyPr/>
          <a:lstStyle/>
          <a:p>
            <a:r>
              <a:rPr lang="en-US" dirty="0"/>
              <a:t>The Shaky Origins of the 20% Control Premium!</a:t>
            </a:r>
          </a:p>
        </p:txBody>
      </p:sp>
      <p:sp>
        <p:nvSpPr>
          <p:cNvPr id="3" name="Content Placeholder 2">
            <a:extLst>
              <a:ext uri="{FF2B5EF4-FFF2-40B4-BE49-F238E27FC236}">
                <a16:creationId xmlns:a16="http://schemas.microsoft.com/office/drawing/2014/main" id="{84243F78-9691-E446-AFB6-B39E4BA20C41}"/>
              </a:ext>
            </a:extLst>
          </p:cNvPr>
          <p:cNvSpPr>
            <a:spLocks noGrp="1"/>
          </p:cNvSpPr>
          <p:nvPr>
            <p:ph sz="quarter" idx="1"/>
          </p:nvPr>
        </p:nvSpPr>
        <p:spPr/>
        <p:txBody>
          <a:bodyPr/>
          <a:lstStyle/>
          <a:p>
            <a:r>
              <a:rPr lang="en-US" u="sng" dirty="0"/>
              <a:t>Me-tooism is not  great rationale</a:t>
            </a:r>
            <a:r>
              <a:rPr lang="en-US" dirty="0"/>
              <a:t>: Just because everyone does it does not make it right.</a:t>
            </a:r>
          </a:p>
          <a:p>
            <a:r>
              <a:rPr lang="en-US" u="sng" dirty="0"/>
              <a:t>Price premium also covers other motives</a:t>
            </a:r>
            <a:r>
              <a:rPr lang="en-US" dirty="0"/>
              <a:t>: Even if this is the right premium, on average, it is a premium for everything in a merger, not just control.</a:t>
            </a:r>
          </a:p>
          <a:p>
            <a:r>
              <a:rPr lang="en-US" u="sng" dirty="0"/>
              <a:t>And if it is on a publicly traded firm, it is a pricing premium</a:t>
            </a:r>
            <a:r>
              <a:rPr lang="en-US" dirty="0"/>
              <a:t>: The premium is the premium over the market price, not intrinsic value.</a:t>
            </a:r>
          </a:p>
          <a:p>
            <a:pPr lvl="1"/>
            <a:endParaRPr lang="en-US" dirty="0"/>
          </a:p>
        </p:txBody>
      </p:sp>
      <p:sp>
        <p:nvSpPr>
          <p:cNvPr id="4" name="Footer Placeholder 3">
            <a:extLst>
              <a:ext uri="{FF2B5EF4-FFF2-40B4-BE49-F238E27FC236}">
                <a16:creationId xmlns:a16="http://schemas.microsoft.com/office/drawing/2014/main" id="{3B7EAA50-694B-5949-8A95-5C771916EBA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1E7D17D-6E23-354A-9BC4-502020389368}"/>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20</a:t>
            </a:fld>
            <a:endParaRPr lang="en-US" altLang="en-US"/>
          </a:p>
        </p:txBody>
      </p:sp>
    </p:spTree>
    <p:extLst>
      <p:ext uri="{BB962C8B-B14F-4D97-AF65-F5344CB8AC3E}">
        <p14:creationId xmlns:p14="http://schemas.microsoft.com/office/powerpoint/2010/main" val="237522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p:txBody>
          <a:bodyPr/>
          <a:lstStyle/>
          <a:p>
            <a:pPr eaLnBrk="1" hangingPunct="1"/>
            <a:r>
              <a:rPr lang="en-US" altLang="en-US" dirty="0">
                <a:ea typeface="ＭＳ Ｐゴシック" charset="-128"/>
              </a:rPr>
              <a:t>The Expected Value of Control</a:t>
            </a:r>
          </a:p>
        </p:txBody>
      </p:sp>
      <p:sp>
        <p:nvSpPr>
          <p:cNvPr id="4" name="Content Placeholder 3">
            <a:extLst>
              <a:ext uri="{FF2B5EF4-FFF2-40B4-BE49-F238E27FC236}">
                <a16:creationId xmlns:a16="http://schemas.microsoft.com/office/drawing/2014/main" id="{BCE1550D-0724-D44B-990C-EC1BE225C007}"/>
              </a:ext>
            </a:extLst>
          </p:cNvPr>
          <p:cNvSpPr>
            <a:spLocks noGrp="1"/>
          </p:cNvSpPr>
          <p:nvPr>
            <p:ph sz="quarter" idx="1"/>
          </p:nvPr>
        </p:nvSpPr>
        <p:spPr/>
        <p:txBody>
          <a:bodyPr>
            <a:normAutofit fontScale="92500" lnSpcReduction="10000"/>
          </a:bodyPr>
          <a:lstStyle/>
          <a:p>
            <a:r>
              <a:rPr lang="en-US" altLang="en-US" dirty="0">
                <a:ea typeface="ＭＳ Ｐゴシック" panose="020B0600070205080204" pitchFamily="34" charset="-128"/>
              </a:rPr>
              <a:t>The value of the control premium that will be paid to acquire a block of equity will depend upon two factors -</a:t>
            </a:r>
          </a:p>
          <a:p>
            <a:pPr lvl="1"/>
            <a:r>
              <a:rPr lang="en-US" altLang="en-US" b="1" dirty="0">
                <a:ea typeface="ＭＳ Ｐゴシック" panose="020B0600070205080204" pitchFamily="34" charset="-128"/>
              </a:rPr>
              <a:t>Probability that control of firm will change</a:t>
            </a:r>
            <a:r>
              <a:rPr lang="en-US" altLang="en-US" dirty="0">
                <a:ea typeface="ＭＳ Ｐゴシック" panose="020B0600070205080204" pitchFamily="34" charset="-128"/>
              </a:rPr>
              <a:t>: This refers to the probability that incumbent management will be replaced. This can be either through acquisition or through existing stockholders exercising their muscle.</a:t>
            </a:r>
          </a:p>
          <a:p>
            <a:pPr lvl="1"/>
            <a:r>
              <a:rPr lang="en-US" altLang="en-US" b="1" dirty="0">
                <a:ea typeface="ＭＳ Ｐゴシック" panose="020B0600070205080204" pitchFamily="34" charset="-128"/>
              </a:rPr>
              <a:t>Value of Gaining Control of the Company: </a:t>
            </a:r>
            <a:r>
              <a:rPr lang="en-US" altLang="en-US" dirty="0">
                <a:ea typeface="ＭＳ Ｐゴシック" panose="020B0600070205080204" pitchFamily="34" charset="-128"/>
              </a:rPr>
              <a:t>The value of gaining control of a company arises from two sources - the increase in value that can be wrought by changes in the way the company is managed and run, and the side benefits and perquisites of being in control</a:t>
            </a:r>
          </a:p>
          <a:p>
            <a:pPr lvl="1">
              <a:buFontTx/>
              <a:buNone/>
            </a:pPr>
            <a:r>
              <a:rPr lang="en-US" altLang="en-US" u="sng" dirty="0">
                <a:ea typeface="ＭＳ Ｐゴシック" panose="020B0600070205080204" pitchFamily="34" charset="-128"/>
                <a:hlinkClick r:id="" action="ppaction://noaction"/>
              </a:rPr>
              <a:t>Value of Gaining Control = Present Value (Value of Company with change in control - Value of company without change in control)</a:t>
            </a:r>
            <a:endParaRPr lang="en-US" dirty="0"/>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21</a:t>
            </a:fld>
            <a:endParaRPr lang="en-US" altLang="en-US" sz="1200">
              <a:solidFill>
                <a:srgbClr val="FFFFFF"/>
              </a:solidFill>
            </a:endParaRPr>
          </a:p>
        </p:txBody>
      </p:sp>
    </p:spTree>
    <p:extLst>
      <p:ext uri="{BB962C8B-B14F-4D97-AF65-F5344CB8AC3E}">
        <p14:creationId xmlns:p14="http://schemas.microsoft.com/office/powerpoint/2010/main" val="1071357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normAutofit/>
          </a:bodyPr>
          <a:lstStyle/>
          <a:p>
            <a:pPr eaLnBrk="1" fontAlgn="auto" hangingPunct="1">
              <a:spcAft>
                <a:spcPts val="0"/>
              </a:spcAft>
              <a:defRPr/>
            </a:pPr>
            <a:r>
              <a:rPr lang="en-US" dirty="0">
                <a:ea typeface="+mj-ea"/>
                <a:cs typeface="+mj-cs"/>
              </a:rPr>
              <a:t>Value Enhancement 101</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22</a:t>
            </a:fld>
            <a:endParaRPr lang="en-US" altLang="en-US" sz="1200">
              <a:solidFill>
                <a:srgbClr val="FFFFFF"/>
              </a:solidFill>
            </a:endParaRPr>
          </a:p>
        </p:txBody>
      </p:sp>
      <p:pic>
        <p:nvPicPr>
          <p:cNvPr id="5" name="Content Placeholder 4">
            <a:extLst>
              <a:ext uri="{FF2B5EF4-FFF2-40B4-BE49-F238E27FC236}">
                <a16:creationId xmlns:a16="http://schemas.microsoft.com/office/drawing/2014/main" id="{D9456205-A48E-F24B-B923-956EF322F56E}"/>
              </a:ext>
            </a:extLst>
          </p:cNvPr>
          <p:cNvPicPr>
            <a:picLocks noGrp="1" noChangeAspect="1"/>
          </p:cNvPicPr>
          <p:nvPr>
            <p:ph sz="quarter" idx="1"/>
          </p:nvPr>
        </p:nvPicPr>
        <p:blipFill>
          <a:blip r:embed="rId3"/>
          <a:stretch>
            <a:fillRect/>
          </a:stretch>
        </p:blipFill>
        <p:spPr>
          <a:xfrm>
            <a:off x="612775" y="1782426"/>
            <a:ext cx="8153400" cy="4131347"/>
          </a:xfrm>
          <a:prstGeom prst="rect">
            <a:avLst/>
          </a:prstGeom>
        </p:spPr>
      </p:pic>
    </p:spTree>
    <p:extLst>
      <p:ext uri="{BB962C8B-B14F-4D97-AF65-F5344CB8AC3E}">
        <p14:creationId xmlns:p14="http://schemas.microsoft.com/office/powerpoint/2010/main" val="1053896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Myth 1: Higher growth = Higher Value</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23</a:t>
            </a:fld>
            <a:endParaRPr lang="en-US" altLang="en-US"/>
          </a:p>
        </p:txBody>
      </p:sp>
      <p:pic>
        <p:nvPicPr>
          <p:cNvPr id="8" name="Content Placeholder 7">
            <a:extLst>
              <a:ext uri="{FF2B5EF4-FFF2-40B4-BE49-F238E27FC236}">
                <a16:creationId xmlns:a16="http://schemas.microsoft.com/office/drawing/2014/main" id="{C122E65D-3B9F-504C-9323-1481C9488578}"/>
              </a:ext>
            </a:extLst>
          </p:cNvPr>
          <p:cNvPicPr>
            <a:picLocks noGrp="1" noChangeAspect="1"/>
          </p:cNvPicPr>
          <p:nvPr>
            <p:ph sz="quarter" idx="1"/>
          </p:nvPr>
        </p:nvPicPr>
        <p:blipFill>
          <a:blip r:embed="rId2"/>
          <a:stretch>
            <a:fillRect/>
          </a:stretch>
        </p:blipFill>
        <p:spPr>
          <a:xfrm>
            <a:off x="1596500" y="1600200"/>
            <a:ext cx="6185950" cy="4495800"/>
          </a:xfrm>
          <a:prstGeom prst="rect">
            <a:avLst/>
          </a:prstGeom>
        </p:spPr>
      </p:pic>
    </p:spTree>
    <p:extLst>
      <p:ext uri="{BB962C8B-B14F-4D97-AF65-F5344CB8AC3E}">
        <p14:creationId xmlns:p14="http://schemas.microsoft.com/office/powerpoint/2010/main" val="3976772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pPr eaLnBrk="1" hangingPunct="1"/>
            <a:r>
              <a:rPr lang="en-US" altLang="en-US" dirty="0">
                <a:ea typeface="ＭＳ Ｐゴシック" charset="-128"/>
              </a:rPr>
              <a:t>Myth 2: Borrowing money always lowers your cost of capital</a:t>
            </a:r>
          </a:p>
        </p:txBody>
      </p:sp>
      <p:pic>
        <p:nvPicPr>
          <p:cNvPr id="6" name="Content Placeholder 5">
            <a:extLst>
              <a:ext uri="{FF2B5EF4-FFF2-40B4-BE49-F238E27FC236}">
                <a16:creationId xmlns:a16="http://schemas.microsoft.com/office/drawing/2014/main" id="{AEE04E45-D80C-2746-A103-3461B36C9891}"/>
              </a:ext>
            </a:extLst>
          </p:cNvPr>
          <p:cNvPicPr>
            <a:picLocks noGrp="1" noChangeAspect="1"/>
          </p:cNvPicPr>
          <p:nvPr>
            <p:ph sz="quarter" idx="1"/>
          </p:nvPr>
        </p:nvPicPr>
        <p:blipFill>
          <a:blip r:embed="rId3"/>
          <a:stretch>
            <a:fillRect/>
          </a:stretch>
        </p:blipFill>
        <p:spPr>
          <a:xfrm>
            <a:off x="739361" y="1564844"/>
            <a:ext cx="7899974" cy="4683556"/>
          </a:xfrm>
          <a:prstGeom prst="rect">
            <a:avLst/>
          </a:prstGeom>
        </p:spPr>
      </p:pic>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24</a:t>
            </a:fld>
            <a:endParaRPr lang="en-US" altLang="en-US" sz="1200">
              <a:solidFill>
                <a:srgbClr val="FFFFFF"/>
              </a:solidFill>
            </a:endParaRPr>
          </a:p>
        </p:txBody>
      </p:sp>
    </p:spTree>
    <p:extLst>
      <p:ext uri="{BB962C8B-B14F-4D97-AF65-F5344CB8AC3E}">
        <p14:creationId xmlns:p14="http://schemas.microsoft.com/office/powerpoint/2010/main" val="1380760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p:txBody>
          <a:bodyPr/>
          <a:lstStyle/>
          <a:p>
            <a:pPr eaLnBrk="1" hangingPunct="1"/>
            <a:r>
              <a:rPr lang="en-US" altLang="en-US" dirty="0">
                <a:ea typeface="ＭＳ Ｐゴシック" charset="-128"/>
              </a:rPr>
              <a:t>Lesson 3: Control is not worth 20%.. It could be worth nothing or 100%</a:t>
            </a:r>
          </a:p>
        </p:txBody>
      </p:sp>
      <p:sp>
        <p:nvSpPr>
          <p:cNvPr id="201730" name="Rectangle 3"/>
          <p:cNvSpPr>
            <a:spLocks noGrp="1" noChangeArrowheads="1"/>
          </p:cNvSpPr>
          <p:nvPr>
            <p:ph sz="quarter" idx="1"/>
          </p:nvPr>
        </p:nvSpPr>
        <p:spPr/>
        <p:txBody>
          <a:bodyPr>
            <a:normAutofit fontScale="92500" lnSpcReduction="10000"/>
          </a:bodyPr>
          <a:lstStyle/>
          <a:p>
            <a:pPr eaLnBrk="1" hangingPunct="1">
              <a:lnSpc>
                <a:spcPct val="90000"/>
              </a:lnSpc>
            </a:pPr>
            <a:r>
              <a:rPr lang="en-US" altLang="en-US" u="sng" dirty="0">
                <a:ea typeface="ＭＳ Ｐゴシック" charset="-128"/>
              </a:rPr>
              <a:t>The value of control is target-specific</a:t>
            </a:r>
            <a:r>
              <a:rPr lang="en-US" altLang="en-US" dirty="0">
                <a:ea typeface="ＭＳ Ｐゴシック" charset="-128"/>
              </a:rPr>
              <a:t>: The value of control will depend upon how well or badly managed the target firm is, and how easily the mismanagement can be fixed by a new management (presumably you).</a:t>
            </a:r>
          </a:p>
          <a:p>
            <a:pPr eaLnBrk="1" hangingPunct="1">
              <a:lnSpc>
                <a:spcPct val="90000"/>
              </a:lnSpc>
            </a:pPr>
            <a:r>
              <a:rPr lang="en-US" altLang="en-US" u="sng" dirty="0">
                <a:ea typeface="ＭＳ Ｐゴシック" charset="-128"/>
              </a:rPr>
              <a:t>Without a plan, that value will not delivered</a:t>
            </a:r>
            <a:r>
              <a:rPr lang="en-US" altLang="en-US" dirty="0">
                <a:ea typeface="ＭＳ Ｐゴシック" charset="-128"/>
              </a:rPr>
              <a:t>: Control does not happen by accident. To enhance value, you need to know what (in the target firm) needs changing and what should be left alone and.</a:t>
            </a:r>
          </a:p>
          <a:p>
            <a:pPr eaLnBrk="1" hangingPunct="1">
              <a:lnSpc>
                <a:spcPct val="90000"/>
              </a:lnSpc>
            </a:pPr>
            <a:r>
              <a:rPr lang="en-US" altLang="en-US" u="sng" dirty="0">
                <a:ea typeface="ＭＳ Ｐゴシック" charset="-128"/>
              </a:rPr>
              <a:t>And if you pay it all as a premium, why bother?</a:t>
            </a:r>
            <a:r>
              <a:rPr lang="en-US" altLang="en-US" dirty="0">
                <a:ea typeface="ＭＳ Ｐゴシック" charset="-128"/>
              </a:rPr>
              <a:t> If you pay the entire value of control as a premium, you are putting in the hard work and target shareholders are reaping the benefits.</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04A3-8785-5E49-8765-F3E0688D7865}"/>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38E969FC-F139-064C-8026-BF3EFBB5EB13}"/>
              </a:ext>
            </a:extLst>
          </p:cNvPr>
          <p:cNvSpPr>
            <a:spLocks noGrp="1"/>
          </p:cNvSpPr>
          <p:nvPr>
            <p:ph sz="quarter" idx="1"/>
          </p:nvPr>
        </p:nvSpPr>
        <p:spPr/>
        <p:txBody>
          <a:bodyPr>
            <a:normAutofit lnSpcReduction="10000"/>
          </a:bodyPr>
          <a:lstStyle/>
          <a:p>
            <a:r>
              <a:rPr lang="en-US" u="sng" dirty="0"/>
              <a:t>Pointless Premiums</a:t>
            </a:r>
            <a:r>
              <a:rPr lang="en-US" dirty="0"/>
              <a:t>: If control is always worth 20%, you will find a way to pay a premium for any company, even if you have no good reason for doing acquisitions.</a:t>
            </a:r>
          </a:p>
          <a:p>
            <a:r>
              <a:rPr lang="en-US" u="sng" dirty="0"/>
              <a:t>Control ≠ Change</a:t>
            </a:r>
            <a:r>
              <a:rPr lang="en-US" dirty="0"/>
              <a:t>: If you do not do your homework on what you plan to change after you acquire a firm you will either change nothing or use cookbook solutions (borrow money &amp; buy back stock).</a:t>
            </a:r>
          </a:p>
          <a:p>
            <a:r>
              <a:rPr lang="en-US" u="sng" dirty="0"/>
              <a:t>Leave all value on table</a:t>
            </a:r>
            <a:r>
              <a:rPr lang="en-US" dirty="0"/>
              <a:t>: If you do not value control explicitly, you will leave it all on the table or even pay more than it is worth to target shareholders.</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8E3A666F-414F-6141-BE73-1AF6581ACC5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314918F-1AFB-B149-B095-AC6A8FAF36C3}"/>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26</a:t>
            </a:fld>
            <a:endParaRPr lang="en-US" altLang="en-US"/>
          </a:p>
        </p:txBody>
      </p:sp>
    </p:spTree>
    <p:extLst>
      <p:ext uri="{BB962C8B-B14F-4D97-AF65-F5344CB8AC3E}">
        <p14:creationId xmlns:p14="http://schemas.microsoft.com/office/powerpoint/2010/main" val="691926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0F8697-7086-BE45-B98B-9DF37638FD6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A14273AA-9966-C34A-AB00-113D7787A1B6}"/>
              </a:ext>
            </a:extLst>
          </p:cNvPr>
          <p:cNvSpPr>
            <a:spLocks noGrp="1"/>
          </p:cNvSpPr>
          <p:nvPr>
            <p:ph type="title"/>
          </p:nvPr>
        </p:nvSpPr>
        <p:spPr/>
        <p:txBody>
          <a:bodyPr/>
          <a:lstStyle/>
          <a:p>
            <a:r>
              <a:rPr lang="en-US" dirty="0"/>
              <a:t>Test 4: Synergy Magic</a:t>
            </a:r>
          </a:p>
        </p:txBody>
      </p:sp>
      <p:sp>
        <p:nvSpPr>
          <p:cNvPr id="4" name="Slide Number Placeholder 3">
            <a:extLst>
              <a:ext uri="{FF2B5EF4-FFF2-40B4-BE49-F238E27FC236}">
                <a16:creationId xmlns:a16="http://schemas.microsoft.com/office/drawing/2014/main" id="{42F12A1E-413D-0F40-9BF4-13D13F5D7409}"/>
              </a:ext>
            </a:extLst>
          </p:cNvPr>
          <p:cNvSpPr>
            <a:spLocks noGrp="1"/>
          </p:cNvSpPr>
          <p:nvPr>
            <p:ph type="sldNum" sz="quarter" idx="11"/>
          </p:nvPr>
        </p:nvSpPr>
        <p:spPr/>
        <p:txBody>
          <a:bodyPr/>
          <a:lstStyle/>
          <a:p>
            <a:fld id="{938090AF-D2BA-404D-B4CB-27C1B4B943ED}" type="slidenum">
              <a:rPr lang="en-US" altLang="en-US" smtClean="0"/>
              <a:pPr/>
              <a:t>27</a:t>
            </a:fld>
            <a:endParaRPr lang="en-US" altLang="en-US"/>
          </a:p>
        </p:txBody>
      </p:sp>
      <p:sp>
        <p:nvSpPr>
          <p:cNvPr id="5" name="Footer Placeholder 4">
            <a:extLst>
              <a:ext uri="{FF2B5EF4-FFF2-40B4-BE49-F238E27FC236}">
                <a16:creationId xmlns:a16="http://schemas.microsoft.com/office/drawing/2014/main" id="{51330423-24F0-604C-990A-8A33CA4D5626}"/>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1885115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p:txBody>
          <a:bodyPr/>
          <a:lstStyle/>
          <a:p>
            <a:pPr eaLnBrk="1" hangingPunct="1"/>
            <a:r>
              <a:rPr lang="en-US" altLang="en-US" dirty="0">
                <a:ea typeface="ＭＳ Ｐゴシック" charset="-128"/>
              </a:rPr>
              <a:t>Synergy….</a:t>
            </a:r>
          </a:p>
        </p:txBody>
      </p:sp>
      <p:sp>
        <p:nvSpPr>
          <p:cNvPr id="203778" name="Rectangle 3"/>
          <p:cNvSpPr>
            <a:spLocks noGrp="1" noChangeArrowheads="1"/>
          </p:cNvSpPr>
          <p:nvPr>
            <p:ph sz="quarter" idx="1"/>
          </p:nvPr>
        </p:nvSpPr>
        <p:spPr/>
        <p:txBody>
          <a:bodyPr>
            <a:normAutofit fontScale="47500" lnSpcReduction="20000"/>
          </a:bodyPr>
          <a:lstStyle/>
          <a:p>
            <a:pPr marL="742950" indent="-742950" eaLnBrk="1" fontAlgn="auto" hangingPunct="1">
              <a:spcAft>
                <a:spcPts val="0"/>
              </a:spcAft>
              <a:buFont typeface="+mj-lt"/>
              <a:buAutoNum type="arabicPeriod"/>
              <a:defRPr/>
            </a:pPr>
            <a:r>
              <a:rPr lang="en-US" sz="4400" dirty="0">
                <a:ea typeface="+mn-ea"/>
                <a:cs typeface="+mn-cs"/>
              </a:rPr>
              <a:t>Assume that you are told that the </a:t>
            </a:r>
            <a:r>
              <a:rPr lang="en-US" sz="4400" u="sng" dirty="0">
                <a:ea typeface="+mn-ea"/>
                <a:cs typeface="+mn-cs"/>
              </a:rPr>
              <a:t>combined firm will be less risky</a:t>
            </a:r>
            <a:r>
              <a:rPr lang="en-US" sz="4400" dirty="0">
                <a:ea typeface="+mn-ea"/>
                <a:cs typeface="+mn-cs"/>
              </a:rPr>
              <a:t> than the two individual firms and that it should have a lower cost of capital (and a higher value). Is this likely?</a:t>
            </a:r>
          </a:p>
          <a:p>
            <a:pPr marL="1063625" lvl="1" indent="-742950" eaLnBrk="1" fontAlgn="auto" hangingPunct="1">
              <a:spcAft>
                <a:spcPts val="0"/>
              </a:spcAft>
              <a:buFont typeface="+mj-lt"/>
              <a:buAutoNum type="alphaLcParenR"/>
              <a:defRPr/>
            </a:pPr>
            <a:r>
              <a:rPr lang="en-US" sz="4000" dirty="0">
                <a:ea typeface="+mn-ea"/>
                <a:cs typeface="+mn-cs"/>
              </a:rPr>
              <a:t>Yes</a:t>
            </a:r>
          </a:p>
          <a:p>
            <a:pPr marL="1063625" lvl="1" indent="-742950" eaLnBrk="1" fontAlgn="auto" hangingPunct="1">
              <a:spcAft>
                <a:spcPts val="0"/>
              </a:spcAft>
              <a:buFont typeface="+mj-lt"/>
              <a:buAutoNum type="alphaLcParenR"/>
              <a:defRPr/>
            </a:pPr>
            <a:r>
              <a:rPr lang="en-US" sz="4000" dirty="0">
                <a:ea typeface="+mn-ea"/>
                <a:cs typeface="+mn-cs"/>
              </a:rPr>
              <a:t>No</a:t>
            </a:r>
          </a:p>
          <a:p>
            <a:pPr marL="742950" indent="-742950" eaLnBrk="1" fontAlgn="auto" hangingPunct="1">
              <a:spcAft>
                <a:spcPts val="0"/>
              </a:spcAft>
              <a:buFont typeface="+mj-lt"/>
              <a:buAutoNum type="arabicPeriod"/>
              <a:defRPr/>
            </a:pPr>
            <a:r>
              <a:rPr lang="en-US" sz="4400" dirty="0">
                <a:ea typeface="+mn-ea"/>
                <a:cs typeface="+mn-cs"/>
              </a:rPr>
              <a:t>Assume now that you are told that there are potential growth and cost savings synergies in the acquisition. Would that constitute value added?</a:t>
            </a:r>
          </a:p>
          <a:p>
            <a:pPr marL="1063625" lvl="1" indent="-742950" eaLnBrk="1" fontAlgn="auto" hangingPunct="1">
              <a:spcAft>
                <a:spcPts val="0"/>
              </a:spcAft>
              <a:buFont typeface="+mj-lt"/>
              <a:buAutoNum type="alphaLcParenR"/>
              <a:defRPr/>
            </a:pPr>
            <a:r>
              <a:rPr lang="en-US" sz="4000" dirty="0"/>
              <a:t>Yes</a:t>
            </a:r>
          </a:p>
          <a:p>
            <a:pPr marL="1063625" lvl="1" indent="-742950" eaLnBrk="1" fontAlgn="auto" hangingPunct="1">
              <a:spcAft>
                <a:spcPts val="0"/>
              </a:spcAft>
              <a:buFont typeface="+mj-lt"/>
              <a:buAutoNum type="alphaLcParenR"/>
              <a:defRPr/>
            </a:pPr>
            <a:r>
              <a:rPr lang="en-US" sz="4000" dirty="0"/>
              <a:t>No</a:t>
            </a:r>
            <a:endParaRPr lang="en-US" sz="4400" dirty="0">
              <a:ea typeface="+mn-ea"/>
              <a:cs typeface="+mn-cs"/>
            </a:endParaRPr>
          </a:p>
          <a:p>
            <a:pPr marL="742950" indent="-742950" eaLnBrk="1" fontAlgn="auto" hangingPunct="1">
              <a:spcAft>
                <a:spcPts val="0"/>
              </a:spcAft>
              <a:buFont typeface="+mj-lt"/>
              <a:buAutoNum type="arabicPeriod"/>
              <a:defRPr/>
            </a:pPr>
            <a:r>
              <a:rPr lang="en-US" sz="4400" dirty="0">
                <a:ea typeface="+mn-ea"/>
                <a:cs typeface="+mn-cs"/>
              </a:rPr>
              <a:t>Should you pay this as a premium?</a:t>
            </a:r>
          </a:p>
          <a:p>
            <a:pPr marL="1063625" lvl="1" indent="-742950" eaLnBrk="1" fontAlgn="auto" hangingPunct="1">
              <a:spcAft>
                <a:spcPts val="0"/>
              </a:spcAft>
              <a:buFont typeface="+mj-lt"/>
              <a:buAutoNum type="alphaLcParenR"/>
              <a:defRPr/>
            </a:pPr>
            <a:r>
              <a:rPr lang="en-US" sz="4000" dirty="0"/>
              <a:t>Yes</a:t>
            </a:r>
          </a:p>
          <a:p>
            <a:pPr marL="1063625" lvl="1" indent="-742950" eaLnBrk="1" fontAlgn="auto" hangingPunct="1">
              <a:spcAft>
                <a:spcPts val="0"/>
              </a:spcAft>
              <a:buFont typeface="+mj-lt"/>
              <a:buAutoNum type="alphaLcParenR"/>
              <a:defRPr/>
            </a:pPr>
            <a:r>
              <a:rPr lang="en-US" sz="4000" dirty="0"/>
              <a:t>No</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29</a:t>
            </a:fld>
            <a:endParaRPr lang="en-US" altLang="en-US" sz="1200">
              <a:solidFill>
                <a:srgbClr val="FFFFFF"/>
              </a:solidFill>
            </a:endParaRPr>
          </a:p>
        </p:txBody>
      </p:sp>
      <p:pic>
        <p:nvPicPr>
          <p:cNvPr id="7" name="Content Placeholder 6">
            <a:extLst>
              <a:ext uri="{FF2B5EF4-FFF2-40B4-BE49-F238E27FC236}">
                <a16:creationId xmlns:a16="http://schemas.microsoft.com/office/drawing/2014/main" id="{39E7A22F-60BA-5C4F-BA6C-32B3D5CF4BE9}"/>
              </a:ext>
            </a:extLst>
          </p:cNvPr>
          <p:cNvPicPr>
            <a:picLocks noGrp="1" noChangeAspect="1"/>
          </p:cNvPicPr>
          <p:nvPr>
            <p:ph sz="quarter" idx="1"/>
          </p:nvPr>
        </p:nvPicPr>
        <p:blipFill>
          <a:blip r:embed="rId3"/>
          <a:stretch>
            <a:fillRect/>
          </a:stretch>
        </p:blipFill>
        <p:spPr>
          <a:xfrm>
            <a:off x="789504" y="1600200"/>
            <a:ext cx="7799942" cy="44958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p:txBody>
          <a:bodyPr/>
          <a:lstStyle/>
          <a:p>
            <a:pPr eaLnBrk="1" hangingPunct="1"/>
            <a:r>
              <a:rPr lang="en-US" altLang="en-US">
                <a:ea typeface="ＭＳ Ｐゴシック" charset="-128"/>
              </a:rPr>
              <a:t>Valuing Synergy</a:t>
            </a:r>
          </a:p>
        </p:txBody>
      </p:sp>
      <p:sp>
        <p:nvSpPr>
          <p:cNvPr id="207874" name="Rectangle 3"/>
          <p:cNvSpPr>
            <a:spLocks noGrp="1" noChangeArrowheads="1"/>
          </p:cNvSpPr>
          <p:nvPr>
            <p:ph sz="quarter" idx="1"/>
          </p:nvPr>
        </p:nvSpPr>
        <p:spPr/>
        <p:txBody>
          <a:bodyPr>
            <a:normAutofit fontScale="92500" lnSpcReduction="20000"/>
          </a:bodyPr>
          <a:lstStyle/>
          <a:p>
            <a:pPr marL="514350" indent="-514350" eaLnBrk="1" fontAlgn="auto" hangingPunct="1">
              <a:spcAft>
                <a:spcPts val="0"/>
              </a:spcAft>
              <a:buFont typeface="+mj-lt"/>
              <a:buAutoNum type="arabicPeriod"/>
              <a:defRPr/>
            </a:pPr>
            <a:r>
              <a:rPr lang="en-US" u="sng" dirty="0">
                <a:ea typeface="+mn-ea"/>
                <a:cs typeface="+mn-cs"/>
              </a:rPr>
              <a:t>Step 1:</a:t>
            </a:r>
            <a:r>
              <a:rPr lang="en-US" dirty="0">
                <a:ea typeface="+mn-ea"/>
                <a:cs typeface="+mn-cs"/>
              </a:rPr>
              <a:t> The firms involved in the merger are valued independently, by discounting expected cash flows to each firm at the weighted average cost of capital for that firm. </a:t>
            </a:r>
          </a:p>
          <a:p>
            <a:pPr marL="514350" indent="-514350" eaLnBrk="1" fontAlgn="auto" hangingPunct="1">
              <a:spcAft>
                <a:spcPts val="0"/>
              </a:spcAft>
              <a:buFont typeface="+mj-lt"/>
              <a:buAutoNum type="arabicPeriod"/>
              <a:defRPr/>
            </a:pPr>
            <a:r>
              <a:rPr lang="en-US" u="sng" dirty="0">
                <a:ea typeface="+mn-ea"/>
                <a:cs typeface="+mn-cs"/>
              </a:rPr>
              <a:t>Step 2: </a:t>
            </a:r>
            <a:r>
              <a:rPr lang="en-US" dirty="0">
                <a:ea typeface="+mn-ea"/>
                <a:cs typeface="+mn-cs"/>
              </a:rPr>
              <a:t>The value of the combined firm, with no synergy, is obtained by adding the values obtained for each firm in the first step. </a:t>
            </a:r>
          </a:p>
          <a:p>
            <a:pPr marL="514350" indent="-514350" eaLnBrk="1" fontAlgn="auto" hangingPunct="1">
              <a:spcAft>
                <a:spcPts val="0"/>
              </a:spcAft>
              <a:buFont typeface="+mj-lt"/>
              <a:buAutoNum type="arabicPeriod"/>
              <a:defRPr/>
            </a:pPr>
            <a:r>
              <a:rPr lang="en-US" u="sng" dirty="0">
                <a:ea typeface="+mn-ea"/>
                <a:cs typeface="+mn-cs"/>
              </a:rPr>
              <a:t>Step 3:</a:t>
            </a:r>
            <a:r>
              <a:rPr lang="en-US" dirty="0">
                <a:ea typeface="+mn-ea"/>
                <a:cs typeface="+mn-cs"/>
              </a:rPr>
              <a:t> The effects of synergy are built into expected growth rates and cash flows,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15680-3292-904B-8935-E2DF85FED3D1}"/>
              </a:ext>
            </a:extLst>
          </p:cNvPr>
          <p:cNvSpPr>
            <a:spLocks noGrp="1"/>
          </p:cNvSpPr>
          <p:nvPr>
            <p:ph type="title"/>
          </p:nvPr>
        </p:nvSpPr>
        <p:spPr/>
        <p:txBody>
          <a:bodyPr/>
          <a:lstStyle/>
          <a:p>
            <a:r>
              <a:rPr lang="en-US" dirty="0"/>
              <a:t>Synergy 1.1: Why lower risk is an illusion..</a:t>
            </a:r>
          </a:p>
        </p:txBody>
      </p:sp>
      <p:sp>
        <p:nvSpPr>
          <p:cNvPr id="3" name="Content Placeholder 2">
            <a:extLst>
              <a:ext uri="{FF2B5EF4-FFF2-40B4-BE49-F238E27FC236}">
                <a16:creationId xmlns:a16="http://schemas.microsoft.com/office/drawing/2014/main" id="{25686BE0-4724-AE49-8FC9-83D6C7386A02}"/>
              </a:ext>
            </a:extLst>
          </p:cNvPr>
          <p:cNvSpPr>
            <a:spLocks noGrp="1"/>
          </p:cNvSpPr>
          <p:nvPr>
            <p:ph sz="quarter" idx="1"/>
          </p:nvPr>
        </p:nvSpPr>
        <p:spPr/>
        <p:txBody>
          <a:bodyPr>
            <a:normAutofit fontScale="92500"/>
          </a:bodyPr>
          <a:lstStyle/>
          <a:p>
            <a:pPr eaLnBrk="1" hangingPunct="1">
              <a:lnSpc>
                <a:spcPct val="80000"/>
              </a:lnSpc>
            </a:pPr>
            <a:r>
              <a:rPr lang="en-US" altLang="en-US" dirty="0">
                <a:ea typeface="ＭＳ Ｐゴシック" panose="020B0600070205080204" pitchFamily="34" charset="-128"/>
              </a:rPr>
              <a:t>When we estimate the cost of equity for a publicly traded firm, we focus only on the risk that cannot be diversified away in that firm (which is the rationale for using beta or betas to estimate the cost of equity).</a:t>
            </a:r>
          </a:p>
          <a:p>
            <a:pPr eaLnBrk="1" hangingPunct="1">
              <a:lnSpc>
                <a:spcPct val="80000"/>
              </a:lnSpc>
            </a:pPr>
            <a:r>
              <a:rPr lang="en-US" altLang="en-US" dirty="0">
                <a:ea typeface="ＭＳ Ｐゴシック" panose="020B0600070205080204" pitchFamily="34" charset="-128"/>
              </a:rPr>
              <a:t>When two firms merge, it is true that the combined firm may be less risky than the two firms individually, but the risk that is reduced is </a:t>
            </a:r>
            <a:r>
              <a:rPr lang="ja-JP" altLang="en-US">
                <a:ea typeface="ＭＳ Ｐゴシック" panose="020B0600070205080204" pitchFamily="34" charset="-128"/>
              </a:rPr>
              <a:t>‘</a:t>
            </a:r>
            <a:r>
              <a:rPr lang="en-US" altLang="ja-JP" dirty="0">
                <a:ea typeface="ＭＳ Ｐゴシック" panose="020B0600070205080204" pitchFamily="34" charset="-128"/>
              </a:rPr>
              <a:t>firm specified risk</a:t>
            </a:r>
            <a:r>
              <a:rPr lang="ja-JP" altLang="en-US">
                <a:ea typeface="ＭＳ Ｐゴシック" panose="020B0600070205080204" pitchFamily="34" charset="-128"/>
              </a:rPr>
              <a:t>’</a:t>
            </a:r>
            <a:r>
              <a:rPr lang="en-US" altLang="ja-JP" dirty="0">
                <a:ea typeface="ＭＳ Ｐゴシック" panose="020B0600070205080204" pitchFamily="34" charset="-128"/>
              </a:rPr>
              <a:t>. </a:t>
            </a:r>
          </a:p>
          <a:p>
            <a:pPr eaLnBrk="1" hangingPunct="1">
              <a:lnSpc>
                <a:spcPct val="80000"/>
              </a:lnSpc>
            </a:pPr>
            <a:r>
              <a:rPr lang="en-US" altLang="ja-JP" dirty="0">
                <a:ea typeface="ＭＳ Ｐゴシック" panose="020B0600070205080204" pitchFamily="34" charset="-128"/>
              </a:rPr>
              <a:t>By definition, market risk is risk that cannot be diversified away and the beta of the combined firm will always be a weighted average of the betas of the two firms in the merger.</a:t>
            </a:r>
          </a:p>
          <a:p>
            <a:pPr eaLnBrk="1" hangingPunct="1">
              <a:lnSpc>
                <a:spcPct val="80000"/>
              </a:lnSpc>
            </a:pPr>
            <a:r>
              <a:rPr lang="en-US" altLang="en-US" dirty="0">
                <a:ea typeface="ＭＳ Ｐゴシック" panose="020B0600070205080204" pitchFamily="34" charset="-128"/>
              </a:rPr>
              <a:t>When does it make sense to </a:t>
            </a:r>
            <a:r>
              <a:rPr lang="ja-JP" altLang="en-US">
                <a:ea typeface="ＭＳ Ｐゴシック" panose="020B0600070205080204" pitchFamily="34" charset="-128"/>
              </a:rPr>
              <a:t>“</a:t>
            </a:r>
            <a:r>
              <a:rPr lang="en-US" altLang="ja-JP" dirty="0">
                <a:ea typeface="ＭＳ Ｐゴシック" panose="020B0600070205080204" pitchFamily="34" charset="-128"/>
              </a:rPr>
              <a:t>merge</a:t>
            </a:r>
            <a:r>
              <a:rPr lang="ja-JP" altLang="en-US">
                <a:ea typeface="ＭＳ Ｐゴシック" panose="020B0600070205080204" pitchFamily="34" charset="-128"/>
              </a:rPr>
              <a:t>”</a:t>
            </a:r>
            <a:r>
              <a:rPr lang="en-US" altLang="ja-JP" dirty="0">
                <a:ea typeface="ＭＳ Ｐゴシック" panose="020B0600070205080204" pitchFamily="34" charset="-128"/>
              </a:rPr>
              <a:t> to reduce total risk?</a:t>
            </a:r>
            <a:endParaRPr lang="en-US" altLang="en-US" dirty="0">
              <a:ea typeface="ＭＳ Ｐゴシック" panose="020B0600070205080204" pitchFamily="34" charset="-128"/>
            </a:endParaRPr>
          </a:p>
        </p:txBody>
      </p:sp>
      <p:sp>
        <p:nvSpPr>
          <p:cNvPr id="4" name="Footer Placeholder 3">
            <a:extLst>
              <a:ext uri="{FF2B5EF4-FFF2-40B4-BE49-F238E27FC236}">
                <a16:creationId xmlns:a16="http://schemas.microsoft.com/office/drawing/2014/main" id="{390E02C2-E5A1-254A-A174-6F85CD82952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D48EB2A-FA0C-894D-9FB7-989C7545E9A8}"/>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31</a:t>
            </a:fld>
            <a:endParaRPr lang="en-US" altLang="en-US"/>
          </a:p>
        </p:txBody>
      </p:sp>
    </p:spTree>
    <p:extLst>
      <p:ext uri="{BB962C8B-B14F-4D97-AF65-F5344CB8AC3E}">
        <p14:creationId xmlns:p14="http://schemas.microsoft.com/office/powerpoint/2010/main" val="2154171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648" y="228600"/>
            <a:ext cx="8153400" cy="990600"/>
          </a:xfrm>
        </p:spPr>
        <p:txBody>
          <a:bodyPr>
            <a:noAutofit/>
          </a:bodyPr>
          <a:lstStyle/>
          <a:p>
            <a:pPr eaLnBrk="1" fontAlgn="auto" hangingPunct="1">
              <a:spcAft>
                <a:spcPts val="0"/>
              </a:spcAft>
              <a:defRPr/>
            </a:pPr>
            <a:r>
              <a:rPr lang="en-US" dirty="0">
                <a:ea typeface="+mj-ea"/>
                <a:cs typeface="+mj-cs"/>
              </a:rPr>
              <a:t>Synergy 1.2: Higher growth and cost savings can create value</a:t>
            </a:r>
          </a:p>
        </p:txBody>
      </p:sp>
      <p:graphicFrame>
        <p:nvGraphicFramePr>
          <p:cNvPr id="224260" name="Object 2"/>
          <p:cNvGraphicFramePr>
            <a:graphicFrameLocks noGrp="1" noChangeAspect="1"/>
          </p:cNvGraphicFramePr>
          <p:nvPr>
            <p:ph sz="quarter" idx="1"/>
            <p:extLst>
              <p:ext uri="{D42A27DB-BD31-4B8C-83A1-F6EECF244321}">
                <p14:modId xmlns:p14="http://schemas.microsoft.com/office/powerpoint/2010/main" val="3357036251"/>
              </p:ext>
            </p:extLst>
          </p:nvPr>
        </p:nvGraphicFramePr>
        <p:xfrm>
          <a:off x="533400" y="1828800"/>
          <a:ext cx="8153400" cy="3276600"/>
        </p:xfrm>
        <a:graphic>
          <a:graphicData uri="http://schemas.openxmlformats.org/presentationml/2006/ole">
            <mc:AlternateContent xmlns:mc="http://schemas.openxmlformats.org/markup-compatibility/2006">
              <mc:Choice xmlns:v="urn:schemas-microsoft-com:vml" Requires="v">
                <p:oleObj spid="_x0000_s224302"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828800"/>
                        <a:ext cx="8153400" cy="3276600"/>
                      </a:xfrm>
                      <a:prstGeom prst="rect">
                        <a:avLst/>
                      </a:prstGeom>
                      <a:solidFill>
                        <a:srgbClr val="FFFFFF"/>
                      </a:solidFill>
                      <a:ln>
                        <a:noFill/>
                      </a:ln>
                      <a:extLst/>
                    </p:spPr>
                  </p:pic>
                </p:oleObj>
              </mc:Fallback>
            </mc:AlternateContent>
          </a:graphicData>
        </a:graphic>
      </p:graphicFrame>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A6A8-CB5A-8641-A388-66D6649455DB}"/>
              </a:ext>
            </a:extLst>
          </p:cNvPr>
          <p:cNvSpPr>
            <a:spLocks noGrp="1"/>
          </p:cNvSpPr>
          <p:nvPr>
            <p:ph type="title"/>
          </p:nvPr>
        </p:nvSpPr>
        <p:spPr/>
        <p:txBody>
          <a:bodyPr/>
          <a:lstStyle/>
          <a:p>
            <a:r>
              <a:rPr lang="en-US" dirty="0"/>
              <a:t>Synergy 1.3: Paying that synergy as a premium on price is a mistake</a:t>
            </a:r>
          </a:p>
        </p:txBody>
      </p:sp>
      <p:sp>
        <p:nvSpPr>
          <p:cNvPr id="3" name="Content Placeholder 2">
            <a:extLst>
              <a:ext uri="{FF2B5EF4-FFF2-40B4-BE49-F238E27FC236}">
                <a16:creationId xmlns:a16="http://schemas.microsoft.com/office/drawing/2014/main" id="{9400E11D-1128-D64D-8674-F6DC08342A8C}"/>
              </a:ext>
            </a:extLst>
          </p:cNvPr>
          <p:cNvSpPr>
            <a:spLocks noGrp="1"/>
          </p:cNvSpPr>
          <p:nvPr>
            <p:ph sz="quarter" idx="1"/>
          </p:nvPr>
        </p:nvSpPr>
        <p:spPr/>
        <p:txBody>
          <a:bodyPr/>
          <a:lstStyle/>
          <a:p>
            <a:r>
              <a:rPr lang="en-US" u="sng" dirty="0"/>
              <a:t>Premium on value versus price</a:t>
            </a:r>
            <a:r>
              <a:rPr lang="en-US" dirty="0"/>
              <a:t>: If you have valued the acquiring and target companies and derived the value of synergy by valuing the combined firm, that synergy value is over intrinsic value, not price. You have to compute the premium over price, which can be much smaller (usually) or bigger (sometimes).</a:t>
            </a:r>
          </a:p>
          <a:p>
            <a:r>
              <a:rPr lang="en-US" u="sng" dirty="0"/>
              <a:t>Fair share? </a:t>
            </a:r>
            <a:r>
              <a:rPr lang="en-US" dirty="0"/>
              <a:t>If you pay the entire synergy as a premium, you are effectively delivering the entire value to the target company stockholders and keeping none for yourself.</a:t>
            </a:r>
          </a:p>
          <a:p>
            <a:endParaRPr lang="en-US" dirty="0"/>
          </a:p>
        </p:txBody>
      </p:sp>
      <p:sp>
        <p:nvSpPr>
          <p:cNvPr id="4" name="Footer Placeholder 3">
            <a:extLst>
              <a:ext uri="{FF2B5EF4-FFF2-40B4-BE49-F238E27FC236}">
                <a16:creationId xmlns:a16="http://schemas.microsoft.com/office/drawing/2014/main" id="{95942E1F-B62F-A24C-B140-1ED1DEF0F465}"/>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9DA29CD-7FA4-9C4D-978B-B11BAE8D2CD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33</a:t>
            </a:fld>
            <a:endParaRPr lang="en-US" altLang="en-US"/>
          </a:p>
        </p:txBody>
      </p:sp>
    </p:spTree>
    <p:extLst>
      <p:ext uri="{BB962C8B-B14F-4D97-AF65-F5344CB8AC3E}">
        <p14:creationId xmlns:p14="http://schemas.microsoft.com/office/powerpoint/2010/main" val="1903008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p:txBody>
          <a:bodyPr/>
          <a:lstStyle/>
          <a:p>
            <a:pPr eaLnBrk="1" hangingPunct="1"/>
            <a:r>
              <a:rPr lang="en-US" altLang="en-US" dirty="0">
                <a:ea typeface="ＭＳ Ｐゴシック" charset="-128"/>
              </a:rPr>
              <a:t>Lesson 4: Value synergy first and make sure you negotiate for your fair share.</a:t>
            </a:r>
          </a:p>
        </p:txBody>
      </p:sp>
      <p:sp>
        <p:nvSpPr>
          <p:cNvPr id="232452" name="Rectangle 3"/>
          <p:cNvSpPr>
            <a:spLocks noGrp="1" noChangeArrowheads="1"/>
          </p:cNvSpPr>
          <p:nvPr>
            <p:ph sz="quarter" idx="1"/>
          </p:nvPr>
        </p:nvSpPr>
        <p:spPr/>
        <p:txBody>
          <a:bodyPr>
            <a:normAutofit fontScale="92500" lnSpcReduction="20000"/>
          </a:bodyPr>
          <a:lstStyle/>
          <a:p>
            <a:pPr marL="514350" indent="-514350" eaLnBrk="1" hangingPunct="1">
              <a:buFont typeface="+mj-lt"/>
              <a:buAutoNum type="arabicPeriod"/>
            </a:pPr>
            <a:r>
              <a:rPr lang="en-US" altLang="en-US" u="sng" dirty="0">
                <a:ea typeface="ＭＳ Ｐゴシック" charset="-128"/>
              </a:rPr>
              <a:t>You have to value synergy, before you decide how much to pay (not after)</a:t>
            </a:r>
            <a:r>
              <a:rPr lang="en-US" altLang="en-US" dirty="0">
                <a:ea typeface="ＭＳ Ｐゴシック" charset="-128"/>
              </a:rPr>
              <a:t>: Synergy will be the buzzword that explains away the premium that you are paying.</a:t>
            </a:r>
          </a:p>
          <a:p>
            <a:pPr marL="514350" indent="-514350" eaLnBrk="1" hangingPunct="1">
              <a:buFont typeface="+mj-lt"/>
              <a:buAutoNum type="arabicPeriod"/>
            </a:pPr>
            <a:r>
              <a:rPr lang="en-US" altLang="en-US" u="sng" dirty="0">
                <a:ea typeface="ＭＳ Ｐゴシック" charset="-128"/>
              </a:rPr>
              <a:t>To value synergy, you need specifics</a:t>
            </a:r>
            <a:r>
              <a:rPr lang="en-US" altLang="en-US" dirty="0">
                <a:ea typeface="ＭＳ Ｐゴシック" charset="-128"/>
              </a:rPr>
              <a:t>: Before you value synergy, you need to be specific about what synergies you see in a merger and where they will show up in a valuation.</a:t>
            </a:r>
          </a:p>
          <a:p>
            <a:pPr marL="514350" indent="-514350" eaLnBrk="1" hangingPunct="1">
              <a:buFont typeface="+mj-lt"/>
              <a:buAutoNum type="arabicPeriod"/>
            </a:pPr>
            <a:r>
              <a:rPr lang="en-US" altLang="en-US" u="sng" dirty="0">
                <a:ea typeface="ＭＳ Ｐゴシック" charset="-128"/>
              </a:rPr>
              <a:t>Don’t mistake control for synergy</a:t>
            </a:r>
            <a:r>
              <a:rPr lang="en-US" altLang="en-US" dirty="0">
                <a:ea typeface="ＭＳ Ｐゴシック" charset="-128"/>
              </a:rPr>
              <a:t>: If the benefits can be generated by just one of the two entities in the merger, it is not synergy.</a:t>
            </a:r>
          </a:p>
          <a:p>
            <a:pPr marL="514350" indent="-514350" eaLnBrk="1" hangingPunct="1">
              <a:buFont typeface="+mj-lt"/>
              <a:buAutoNum type="arabicPeriod"/>
            </a:pPr>
            <a:r>
              <a:rPr lang="en-US" altLang="en-US" u="sng" dirty="0">
                <a:ea typeface="ＭＳ Ｐゴシック" charset="-128"/>
              </a:rPr>
              <a:t>Negotiate for your fair share</a:t>
            </a:r>
            <a:r>
              <a:rPr lang="en-US" altLang="en-US" dirty="0">
                <a:ea typeface="ＭＳ Ｐゴシック" charset="-128"/>
              </a:rPr>
              <a:t>: As the acquiring firm, you should negotiate for your share of the synergy, not pay it all off as a premium.</a:t>
            </a:r>
          </a:p>
          <a:p>
            <a:pPr marL="514350" indent="-514350" eaLnBrk="1" hangingPunct="1">
              <a:buFont typeface="+mj-lt"/>
              <a:buAutoNum type="arabicPeriod"/>
            </a:pPr>
            <a:endParaRPr lang="en-US" altLang="en-US" dirty="0">
              <a:ea typeface="ＭＳ Ｐゴシック" charset="-128"/>
            </a:endParaRPr>
          </a:p>
          <a:p>
            <a:pPr marL="514350" indent="-514350" eaLnBrk="1" hangingPunct="1">
              <a:buFont typeface="+mj-lt"/>
              <a:buAutoNum type="arabicPeriod"/>
            </a:pPr>
            <a:endParaRPr lang="en-US" altLang="en-US" dirty="0">
              <a:ea typeface="ＭＳ Ｐゴシック" charset="-128"/>
            </a:endParaRPr>
          </a:p>
          <a:p>
            <a:pPr eaLnBrk="1" hangingPunct="1"/>
            <a:endParaRPr lang="en-US" altLang="en-US" dirty="0">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A7B7-BC9B-5E4B-BCA5-D887FB00826F}"/>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D44D3223-C8F6-F747-99B2-A34CBC5732C3}"/>
              </a:ext>
            </a:extLst>
          </p:cNvPr>
          <p:cNvSpPr>
            <a:spLocks noGrp="1"/>
          </p:cNvSpPr>
          <p:nvPr>
            <p:ph sz="quarter" idx="1"/>
          </p:nvPr>
        </p:nvSpPr>
        <p:spPr/>
        <p:txBody>
          <a:bodyPr>
            <a:normAutofit lnSpcReduction="10000"/>
          </a:bodyPr>
          <a:lstStyle/>
          <a:p>
            <a:pPr marL="514350" indent="-514350">
              <a:buFont typeface="+mj-lt"/>
              <a:buAutoNum type="arabicPeriod"/>
            </a:pPr>
            <a:r>
              <a:rPr lang="en-US" u="sng" dirty="0"/>
              <a:t>Synergy will become a plug variable</a:t>
            </a:r>
            <a:r>
              <a:rPr lang="en-US" dirty="0"/>
              <a:t>: Synergy will be your explanation for the difference between what you paid and what you should have.</a:t>
            </a:r>
          </a:p>
          <a:p>
            <a:pPr marL="514350" indent="-514350">
              <a:buFont typeface="+mj-lt"/>
              <a:buAutoNum type="arabicPeriod"/>
            </a:pPr>
            <a:r>
              <a:rPr lang="en-US" u="sng" dirty="0"/>
              <a:t>No plan, no synergy</a:t>
            </a:r>
            <a:r>
              <a:rPr lang="en-US" dirty="0"/>
              <a:t>: If you are not explicit about the form synergy will take, you cannot plan for it and check to see whether it is being delivered. That may explain:</a:t>
            </a:r>
          </a:p>
          <a:p>
            <a:pPr marL="835025" lvl="1" indent="-514350">
              <a:buFont typeface="+mj-lt"/>
              <a:buAutoNum type="arabicPeriod"/>
            </a:pPr>
            <a:r>
              <a:rPr lang="en-US" dirty="0"/>
              <a:t>Why synergy does not manifest itself in so many mergers, after the mergers.</a:t>
            </a:r>
          </a:p>
          <a:p>
            <a:pPr marL="835025" lvl="1" indent="-514350">
              <a:buFont typeface="+mj-lt"/>
              <a:buAutoNum type="arabicPeriod"/>
            </a:pPr>
            <a:r>
              <a:rPr lang="en-US" dirty="0"/>
              <a:t>Why no one seems to lose their jobs, even after the worst mergers.</a:t>
            </a:r>
          </a:p>
          <a:p>
            <a:pPr marL="514350" indent="-514350">
              <a:buFont typeface="+mj-lt"/>
              <a:buAutoNum type="arabicPeriod"/>
            </a:pPr>
            <a:endParaRPr lang="en-US" dirty="0"/>
          </a:p>
        </p:txBody>
      </p:sp>
      <p:sp>
        <p:nvSpPr>
          <p:cNvPr id="4" name="Footer Placeholder 3">
            <a:extLst>
              <a:ext uri="{FF2B5EF4-FFF2-40B4-BE49-F238E27FC236}">
                <a16:creationId xmlns:a16="http://schemas.microsoft.com/office/drawing/2014/main" id="{5CCC961F-D574-A140-94AA-B9CB3D8AC48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F1FBC9B-D1EA-3E46-B9A4-134919FE8A4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35</a:t>
            </a:fld>
            <a:endParaRPr lang="en-US" altLang="en-US"/>
          </a:p>
        </p:txBody>
      </p:sp>
    </p:spTree>
    <p:extLst>
      <p:ext uri="{BB962C8B-B14F-4D97-AF65-F5344CB8AC3E}">
        <p14:creationId xmlns:p14="http://schemas.microsoft.com/office/powerpoint/2010/main" val="691117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CD8473-76C5-8149-BEF9-79C495C53C0E}"/>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CA005419-6FF3-C242-8899-F5286D8FE83F}"/>
              </a:ext>
            </a:extLst>
          </p:cNvPr>
          <p:cNvSpPr>
            <a:spLocks noGrp="1"/>
          </p:cNvSpPr>
          <p:nvPr>
            <p:ph type="title"/>
          </p:nvPr>
        </p:nvSpPr>
        <p:spPr/>
        <p:txBody>
          <a:bodyPr/>
          <a:lstStyle/>
          <a:p>
            <a:r>
              <a:rPr lang="en-US" dirty="0"/>
              <a:t>Test 5: The Pricing Game </a:t>
            </a:r>
          </a:p>
        </p:txBody>
      </p:sp>
      <p:sp>
        <p:nvSpPr>
          <p:cNvPr id="4" name="Slide Number Placeholder 3">
            <a:extLst>
              <a:ext uri="{FF2B5EF4-FFF2-40B4-BE49-F238E27FC236}">
                <a16:creationId xmlns:a16="http://schemas.microsoft.com/office/drawing/2014/main" id="{BEB5CFBC-1300-534F-A189-3813896AB148}"/>
              </a:ext>
            </a:extLst>
          </p:cNvPr>
          <p:cNvSpPr>
            <a:spLocks noGrp="1"/>
          </p:cNvSpPr>
          <p:nvPr>
            <p:ph type="sldNum" sz="quarter" idx="11"/>
          </p:nvPr>
        </p:nvSpPr>
        <p:spPr/>
        <p:txBody>
          <a:bodyPr/>
          <a:lstStyle/>
          <a:p>
            <a:fld id="{938090AF-D2BA-404D-B4CB-27C1B4B943ED}" type="slidenum">
              <a:rPr lang="en-US" altLang="en-US" smtClean="0"/>
              <a:pPr/>
              <a:t>36</a:t>
            </a:fld>
            <a:endParaRPr lang="en-US" altLang="en-US"/>
          </a:p>
        </p:txBody>
      </p:sp>
      <p:sp>
        <p:nvSpPr>
          <p:cNvPr id="5" name="Footer Placeholder 4">
            <a:extLst>
              <a:ext uri="{FF2B5EF4-FFF2-40B4-BE49-F238E27FC236}">
                <a16:creationId xmlns:a16="http://schemas.microsoft.com/office/drawing/2014/main" id="{99370E3C-5EB8-9B4B-BBC3-5FF07B172DF5}"/>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2055455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p:txBody>
          <a:bodyPr/>
          <a:lstStyle/>
          <a:p>
            <a:pPr eaLnBrk="1" hangingPunct="1"/>
            <a:r>
              <a:rPr lang="en-US" altLang="en-US" dirty="0">
                <a:ea typeface="ＭＳ Ｐゴシック" charset="-128"/>
              </a:rPr>
              <a:t>Exit Multiples and </a:t>
            </a:r>
            <a:r>
              <a:rPr lang="en-US" altLang="en-US" dirty="0" err="1">
                <a:ea typeface="ＭＳ Ｐゴシック" charset="-128"/>
              </a:rPr>
              <a:t>Comparables</a:t>
            </a:r>
            <a:endParaRPr lang="en-US" altLang="en-US" dirty="0">
              <a:ea typeface="ＭＳ Ｐゴシック" charset="-128"/>
            </a:endParaRPr>
          </a:p>
        </p:txBody>
      </p:sp>
      <p:sp>
        <p:nvSpPr>
          <p:cNvPr id="222210" name="Rectangle 3"/>
          <p:cNvSpPr>
            <a:spLocks noGrp="1" noChangeArrowheads="1"/>
          </p:cNvSpPr>
          <p:nvPr>
            <p:ph sz="quarter" idx="1"/>
          </p:nvPr>
        </p:nvSpPr>
        <p:spPr/>
        <p:txBody>
          <a:bodyPr>
            <a:normAutofit/>
          </a:bodyPr>
          <a:lstStyle/>
          <a:p>
            <a:pPr eaLnBrk="1" hangingPunct="1">
              <a:lnSpc>
                <a:spcPct val="80000"/>
              </a:lnSpc>
            </a:pPr>
            <a:r>
              <a:rPr lang="en-US" altLang="en-US" sz="2400" dirty="0">
                <a:ea typeface="ＭＳ Ｐゴシック" charset="-128"/>
              </a:rPr>
              <a:t>Now assume that you are told that an analysis of other acquisitions reveals that acquirers have been willing to pay 5 times EBITDA.. Given that your target firm has EBITDA of $ 40 million, would you be willing to pay $ 200 million for the acquisition?</a:t>
            </a:r>
          </a:p>
          <a:p>
            <a:pPr eaLnBrk="1" hangingPunct="1">
              <a:lnSpc>
                <a:spcPct val="80000"/>
              </a:lnSpc>
            </a:pPr>
            <a:endParaRPr lang="en-US" altLang="en-US" sz="2400" dirty="0">
              <a:ea typeface="ＭＳ Ｐゴシック" charset="-128"/>
            </a:endParaRPr>
          </a:p>
          <a:p>
            <a:pPr marL="0" indent="0" eaLnBrk="1" hangingPunct="1">
              <a:lnSpc>
                <a:spcPct val="80000"/>
              </a:lnSpc>
              <a:buNone/>
            </a:pPr>
            <a:endParaRPr lang="en-US" altLang="en-US" sz="2400" dirty="0">
              <a:ea typeface="ＭＳ Ｐゴシック" charset="-128"/>
            </a:endParaRPr>
          </a:p>
          <a:p>
            <a:pPr marL="0" indent="0" eaLnBrk="1" hangingPunct="1">
              <a:lnSpc>
                <a:spcPct val="80000"/>
              </a:lnSpc>
              <a:buNone/>
            </a:pPr>
            <a:endParaRPr lang="en-US" altLang="en-US" sz="2400" dirty="0">
              <a:ea typeface="ＭＳ Ｐゴシック" charset="-128"/>
            </a:endParaRPr>
          </a:p>
          <a:p>
            <a:pPr eaLnBrk="1" hangingPunct="1">
              <a:lnSpc>
                <a:spcPct val="80000"/>
              </a:lnSpc>
            </a:pPr>
            <a:r>
              <a:rPr lang="en-US" altLang="en-US" sz="2400" dirty="0">
                <a:ea typeface="ＭＳ Ｐゴシック" charset="-128"/>
              </a:rPr>
              <a:t>What if I estimate the terminal value using an exit multiple of 5 times EBITDA?</a:t>
            </a:r>
          </a:p>
          <a:p>
            <a:pPr eaLnBrk="1" hangingPunct="1">
              <a:lnSpc>
                <a:spcPct val="80000"/>
              </a:lnSpc>
              <a:buFont typeface="Wingdings" charset="2"/>
              <a:buNone/>
            </a:pPr>
            <a:endParaRPr lang="en-US" altLang="en-US" sz="2400" dirty="0">
              <a:ea typeface="ＭＳ Ｐゴシック" charset="-128"/>
            </a:endParaRP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80CA-7429-7241-87C6-949509A2B971}"/>
              </a:ext>
            </a:extLst>
          </p:cNvPr>
          <p:cNvSpPr>
            <a:spLocks noGrp="1"/>
          </p:cNvSpPr>
          <p:nvPr>
            <p:ph type="title"/>
          </p:nvPr>
        </p:nvSpPr>
        <p:spPr/>
        <p:txBody>
          <a:bodyPr/>
          <a:lstStyle/>
          <a:p>
            <a:r>
              <a:rPr lang="en-US" dirty="0"/>
              <a:t>Pricing ≠ Value</a:t>
            </a:r>
          </a:p>
        </p:txBody>
      </p:sp>
      <p:pic>
        <p:nvPicPr>
          <p:cNvPr id="6" name="Content Placeholder 5">
            <a:extLst>
              <a:ext uri="{FF2B5EF4-FFF2-40B4-BE49-F238E27FC236}">
                <a16:creationId xmlns:a16="http://schemas.microsoft.com/office/drawing/2014/main" id="{FFDF7606-226A-1345-A86F-1537EFCC3E4C}"/>
              </a:ext>
            </a:extLst>
          </p:cNvPr>
          <p:cNvPicPr>
            <a:picLocks noGrp="1" noChangeAspect="1"/>
          </p:cNvPicPr>
          <p:nvPr>
            <p:ph sz="quarter" idx="1"/>
          </p:nvPr>
        </p:nvPicPr>
        <p:blipFill>
          <a:blip r:embed="rId2"/>
          <a:stretch>
            <a:fillRect/>
          </a:stretch>
        </p:blipFill>
        <p:spPr>
          <a:xfrm>
            <a:off x="612775" y="1970672"/>
            <a:ext cx="8153400" cy="3754855"/>
          </a:xfrm>
          <a:prstGeom prst="rect">
            <a:avLst/>
          </a:prstGeom>
        </p:spPr>
      </p:pic>
      <p:sp>
        <p:nvSpPr>
          <p:cNvPr id="4" name="Footer Placeholder 3">
            <a:extLst>
              <a:ext uri="{FF2B5EF4-FFF2-40B4-BE49-F238E27FC236}">
                <a16:creationId xmlns:a16="http://schemas.microsoft.com/office/drawing/2014/main" id="{84B04510-08A7-B646-A943-51DD3E794A4E}"/>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3261EDD-F27F-E44E-9CD8-C6026C4D22B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38</a:t>
            </a:fld>
            <a:endParaRPr lang="en-US" altLang="en-US"/>
          </a:p>
        </p:txBody>
      </p:sp>
    </p:spTree>
    <p:extLst>
      <p:ext uri="{BB962C8B-B14F-4D97-AF65-F5344CB8AC3E}">
        <p14:creationId xmlns:p14="http://schemas.microsoft.com/office/powerpoint/2010/main" val="2043374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0AD95-EC95-014D-84C2-216EE2590390}"/>
              </a:ext>
            </a:extLst>
          </p:cNvPr>
          <p:cNvSpPr>
            <a:spLocks noGrp="1"/>
          </p:cNvSpPr>
          <p:nvPr>
            <p:ph type="title"/>
          </p:nvPr>
        </p:nvSpPr>
        <p:spPr/>
        <p:txBody>
          <a:bodyPr/>
          <a:lstStyle/>
          <a:p>
            <a:r>
              <a:rPr lang="en-US" dirty="0"/>
              <a:t>The Problems in Acquisition Pricing</a:t>
            </a:r>
          </a:p>
        </p:txBody>
      </p:sp>
      <p:sp>
        <p:nvSpPr>
          <p:cNvPr id="3" name="Content Placeholder 2">
            <a:extLst>
              <a:ext uri="{FF2B5EF4-FFF2-40B4-BE49-F238E27FC236}">
                <a16:creationId xmlns:a16="http://schemas.microsoft.com/office/drawing/2014/main" id="{397A647E-CF4A-C948-894D-2DD23956CF67}"/>
              </a:ext>
            </a:extLst>
          </p:cNvPr>
          <p:cNvSpPr>
            <a:spLocks noGrp="1"/>
          </p:cNvSpPr>
          <p:nvPr>
            <p:ph sz="quarter" idx="1"/>
          </p:nvPr>
        </p:nvSpPr>
        <p:spPr/>
        <p:txBody>
          <a:bodyPr>
            <a:normAutofit fontScale="77500" lnSpcReduction="20000"/>
          </a:bodyPr>
          <a:lstStyle/>
          <a:p>
            <a:pPr marL="320040" indent="-320040" eaLnBrk="1" fontAlgn="auto" hangingPunct="1">
              <a:spcAft>
                <a:spcPts val="0"/>
              </a:spcAft>
              <a:buFont typeface="Wingdings"/>
              <a:buChar char=""/>
              <a:defRPr/>
            </a:pPr>
            <a:r>
              <a:rPr lang="en-US" u="sng" dirty="0"/>
              <a:t>Biased samples</a:t>
            </a:r>
            <a:r>
              <a:rPr lang="en-US" dirty="0"/>
              <a:t>: Basing what you pay on what other acquirers have paid is a recipe for disaster. After all, we know that acquirers,  on average, pay too much for acquisitions. By matching their prices, we risk replicating their mistakes.</a:t>
            </a:r>
          </a:p>
          <a:p>
            <a:pPr marL="320040" indent="-320040" eaLnBrk="1" fontAlgn="auto" hangingPunct="1">
              <a:spcAft>
                <a:spcPts val="0"/>
              </a:spcAft>
              <a:buFont typeface="Wingdings"/>
              <a:buChar char=""/>
              <a:defRPr/>
            </a:pPr>
            <a:r>
              <a:rPr lang="en-US" u="sng" dirty="0"/>
              <a:t>Game Playing with Metrics</a:t>
            </a:r>
            <a:r>
              <a:rPr lang="en-US" dirty="0"/>
              <a:t>: Allowing analysts (especially if they have an agenda) to pick the multiple that they will use is a recipe for backing into a bad deal. </a:t>
            </a:r>
          </a:p>
          <a:p>
            <a:pPr marL="320040" indent="-320040" eaLnBrk="1" fontAlgn="auto" hangingPunct="1">
              <a:spcAft>
                <a:spcPts val="0"/>
              </a:spcAft>
              <a:buFont typeface="Wingdings"/>
              <a:buChar char=""/>
              <a:defRPr/>
            </a:pPr>
            <a:r>
              <a:rPr lang="en-US" u="sng" dirty="0"/>
              <a:t>Myopic Multipliers</a:t>
            </a:r>
            <a:r>
              <a:rPr lang="en-US" dirty="0"/>
              <a:t>: One of the most distracting games in acquisitions is working out EPS accretion and dilution, and arguing that accretive mergers are good (they are not) and dilutive mergers should be avoided (again not true).</a:t>
            </a:r>
          </a:p>
          <a:p>
            <a:pPr marL="320040" indent="-320040" eaLnBrk="1" fontAlgn="auto" hangingPunct="1">
              <a:spcAft>
                <a:spcPts val="0"/>
              </a:spcAft>
              <a:buFont typeface="Wingdings"/>
              <a:buChar char=""/>
              <a:defRPr/>
            </a:pPr>
            <a:r>
              <a:rPr lang="en-US" u="sng" dirty="0"/>
              <a:t>And pushing into the terminal value does not make the problem go away</a:t>
            </a:r>
            <a:r>
              <a:rPr lang="en-US" dirty="0"/>
              <a:t>:  Creating a front end of cash flows, when the terminal value is coming from a multiple, is not a discounted cash flow valuation.</a:t>
            </a:r>
          </a:p>
          <a:p>
            <a:endParaRPr lang="en-US" dirty="0"/>
          </a:p>
        </p:txBody>
      </p:sp>
      <p:sp>
        <p:nvSpPr>
          <p:cNvPr id="4" name="Footer Placeholder 3">
            <a:extLst>
              <a:ext uri="{FF2B5EF4-FFF2-40B4-BE49-F238E27FC236}">
                <a16:creationId xmlns:a16="http://schemas.microsoft.com/office/drawing/2014/main" id="{D076B39A-75A8-AD48-AE53-22FF35099759}"/>
              </a:ext>
            </a:extLst>
          </p:cNvPr>
          <p:cNvSpPr>
            <a:spLocks noGrp="1"/>
          </p:cNvSpPr>
          <p:nvPr>
            <p:ph type="ftr" sz="quarter" idx="10"/>
          </p:nvPr>
        </p:nvSpPr>
        <p:spPr/>
        <p:txBody>
          <a:bodyPr/>
          <a:lstStyle/>
          <a:p>
            <a:pPr>
              <a:defRPr/>
            </a:pPr>
            <a:r>
              <a:rPr lang="en-US" dirty="0" err="1"/>
              <a:t>Aswath</a:t>
            </a:r>
            <a:r>
              <a:rPr lang="en-US" dirty="0"/>
              <a:t> Damodaran</a:t>
            </a:r>
          </a:p>
        </p:txBody>
      </p:sp>
      <p:sp>
        <p:nvSpPr>
          <p:cNvPr id="5" name="Slide Number Placeholder 4">
            <a:extLst>
              <a:ext uri="{FF2B5EF4-FFF2-40B4-BE49-F238E27FC236}">
                <a16:creationId xmlns:a16="http://schemas.microsoft.com/office/drawing/2014/main" id="{393BB063-060D-BC43-8803-5F5678EB8234}"/>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39</a:t>
            </a:fld>
            <a:endParaRPr lang="en-US" altLang="en-US"/>
          </a:p>
        </p:txBody>
      </p:sp>
    </p:spTree>
    <p:extLst>
      <p:ext uri="{BB962C8B-B14F-4D97-AF65-F5344CB8AC3E}">
        <p14:creationId xmlns:p14="http://schemas.microsoft.com/office/powerpoint/2010/main" val="3074195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p:txBody>
          <a:bodyPr/>
          <a:lstStyle/>
          <a:p>
            <a:pPr eaLnBrk="1" hangingPunct="1"/>
            <a:r>
              <a:rPr lang="en-US" altLang="en-US" dirty="0">
                <a:ea typeface="ＭＳ Ｐゴシック" charset="-128"/>
              </a:rPr>
              <a:t>Lesson 5: If you are going to price a target firm, do it right..</a:t>
            </a:r>
          </a:p>
        </p:txBody>
      </p:sp>
      <p:sp>
        <p:nvSpPr>
          <p:cNvPr id="238596" name="Rectangle 1027"/>
          <p:cNvSpPr>
            <a:spLocks noGrp="1" noChangeArrowheads="1"/>
          </p:cNvSpPr>
          <p:nvPr>
            <p:ph sz="quarter" idx="1"/>
          </p:nvPr>
        </p:nvSpPr>
        <p:spPr/>
        <p:txBody>
          <a:bodyPr>
            <a:normAutofit lnSpcReduction="10000"/>
          </a:bodyPr>
          <a:lstStyle/>
          <a:p>
            <a:pPr eaLnBrk="1" hangingPunct="1">
              <a:buFont typeface="Wingdings" charset="0"/>
              <a:buChar char=""/>
              <a:defRPr/>
            </a:pPr>
            <a:r>
              <a:rPr lang="en-US" sz="2400" u="sng" dirty="0"/>
              <a:t>Pick your game</a:t>
            </a:r>
            <a:r>
              <a:rPr lang="en-US" sz="2400" dirty="0"/>
              <a:t>: If you are acquiring other companies not for the cash flows but because you think that you can sell them to someone else at a higher price, it is perfectly okay to play the pricing game. If you are acquiring a firm for its cash flows, you have to play the value game.</a:t>
            </a:r>
          </a:p>
          <a:p>
            <a:pPr eaLnBrk="1" hangingPunct="1">
              <a:buFont typeface="Wingdings" charset="0"/>
              <a:buChar char=""/>
              <a:defRPr/>
            </a:pPr>
            <a:r>
              <a:rPr lang="en-US" sz="2400" u="sng" dirty="0"/>
              <a:t>Don’t get distracted</a:t>
            </a:r>
            <a:r>
              <a:rPr lang="en-US" sz="2400" dirty="0"/>
              <a:t>: If you are playing the pricing game, dispense with the DCF and do an honest pricing. If you are playing the value game, stop looking at what other people are paying.</a:t>
            </a:r>
          </a:p>
          <a:p>
            <a:pPr eaLnBrk="1" hangingPunct="1">
              <a:buFont typeface="Wingdings" charset="0"/>
              <a:buChar char=""/>
              <a:defRPr/>
            </a:pPr>
            <a:r>
              <a:rPr lang="en-US" sz="2400" u="sng" dirty="0"/>
              <a:t>To do an honest pricing</a:t>
            </a:r>
            <a:r>
              <a:rPr lang="en-US" sz="2400" dirty="0"/>
              <a:t>, you have to be unbiased in your choice of multiple and comparable firms, and control for differences between your firm &amp; the peer group.</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40</a:t>
            </a:fld>
            <a:endParaRPr lang="en-US" altLang="en-US" sz="1200">
              <a:solidFill>
                <a:srgbClr val="FFFFFF"/>
              </a:solidFill>
            </a:endParaRP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6CB5-1253-7146-85F0-8011046B568C}"/>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045615A0-E44C-4049-A3D1-5177788DB0DB}"/>
              </a:ext>
            </a:extLst>
          </p:cNvPr>
          <p:cNvSpPr>
            <a:spLocks noGrp="1"/>
          </p:cNvSpPr>
          <p:nvPr>
            <p:ph sz="quarter" idx="1"/>
          </p:nvPr>
        </p:nvSpPr>
        <p:spPr/>
        <p:txBody>
          <a:bodyPr>
            <a:normAutofit fontScale="92500" lnSpcReduction="20000"/>
          </a:bodyPr>
          <a:lstStyle/>
          <a:p>
            <a:pPr marL="514350" indent="-514350">
              <a:buFont typeface="+mj-lt"/>
              <a:buAutoNum type="arabicPeriod"/>
            </a:pPr>
            <a:r>
              <a:rPr lang="en-US" u="sng" dirty="0"/>
              <a:t>You will over price the target</a:t>
            </a:r>
            <a:r>
              <a:rPr lang="en-US" dirty="0"/>
              <a:t>: By using a biased sample (of acquirers who are more likely to be over paying), you will end up over paying as well.</a:t>
            </a:r>
          </a:p>
          <a:p>
            <a:pPr marL="514350" indent="-514350">
              <a:buFont typeface="+mj-lt"/>
              <a:buAutoNum type="arabicPeriod"/>
            </a:pPr>
            <a:r>
              <a:rPr lang="en-US" u="sng" dirty="0"/>
              <a:t>You will open the door to bias in your choice of multiples</a:t>
            </a:r>
            <a:r>
              <a:rPr lang="en-US" dirty="0"/>
              <a:t>: Since you pick the multiple, you will find bias guiding your choices.</a:t>
            </a:r>
          </a:p>
          <a:p>
            <a:pPr marL="514350" indent="-514350">
              <a:buFont typeface="+mj-lt"/>
              <a:buAutoNum type="arabicPeriod"/>
            </a:pPr>
            <a:r>
              <a:rPr lang="en-US" u="sng" dirty="0"/>
              <a:t>You will end up paying twice for synergy and control</a:t>
            </a:r>
            <a:r>
              <a:rPr lang="en-US" dirty="0"/>
              <a:t>: Even if other acquirers are paying a “fair” price on their acquisitions, that fair price will already include a control premium and perhaps a synergy premium. Paying these premiums on top of your assessed price will be double paying.</a:t>
            </a:r>
          </a:p>
        </p:txBody>
      </p:sp>
      <p:sp>
        <p:nvSpPr>
          <p:cNvPr id="4" name="Footer Placeholder 3">
            <a:extLst>
              <a:ext uri="{FF2B5EF4-FFF2-40B4-BE49-F238E27FC236}">
                <a16:creationId xmlns:a16="http://schemas.microsoft.com/office/drawing/2014/main" id="{B27E5053-F609-8943-A6C8-26C56062633F}"/>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485F85C-F001-B243-B1BD-D8A493CB154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41</a:t>
            </a:fld>
            <a:endParaRPr lang="en-US" altLang="en-US"/>
          </a:p>
        </p:txBody>
      </p:sp>
    </p:spTree>
    <p:extLst>
      <p:ext uri="{BB962C8B-B14F-4D97-AF65-F5344CB8AC3E}">
        <p14:creationId xmlns:p14="http://schemas.microsoft.com/office/powerpoint/2010/main" val="4016156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C606C2-F411-6F41-9893-44E9C5A54F2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6762B2DD-589B-1D4D-A88D-D6894E3F8C6C}"/>
              </a:ext>
            </a:extLst>
          </p:cNvPr>
          <p:cNvSpPr>
            <a:spLocks noGrp="1"/>
          </p:cNvSpPr>
          <p:nvPr>
            <p:ph type="title"/>
          </p:nvPr>
        </p:nvSpPr>
        <p:spPr/>
        <p:txBody>
          <a:bodyPr/>
          <a:lstStyle/>
          <a:p>
            <a:r>
              <a:rPr lang="en-US" dirty="0"/>
              <a:t>Test 6: The CEO wants this..</a:t>
            </a:r>
          </a:p>
        </p:txBody>
      </p:sp>
      <p:sp>
        <p:nvSpPr>
          <p:cNvPr id="4" name="Slide Number Placeholder 3">
            <a:extLst>
              <a:ext uri="{FF2B5EF4-FFF2-40B4-BE49-F238E27FC236}">
                <a16:creationId xmlns:a16="http://schemas.microsoft.com/office/drawing/2014/main" id="{159FF600-2231-274F-B1A8-13D347C83BC8}"/>
              </a:ext>
            </a:extLst>
          </p:cNvPr>
          <p:cNvSpPr>
            <a:spLocks noGrp="1"/>
          </p:cNvSpPr>
          <p:nvPr>
            <p:ph type="sldNum" sz="quarter" idx="11"/>
          </p:nvPr>
        </p:nvSpPr>
        <p:spPr/>
        <p:txBody>
          <a:bodyPr/>
          <a:lstStyle/>
          <a:p>
            <a:fld id="{938090AF-D2BA-404D-B4CB-27C1B4B943ED}" type="slidenum">
              <a:rPr lang="en-US" altLang="en-US" smtClean="0"/>
              <a:pPr/>
              <a:t>42</a:t>
            </a:fld>
            <a:endParaRPr lang="en-US" altLang="en-US"/>
          </a:p>
        </p:txBody>
      </p:sp>
      <p:sp>
        <p:nvSpPr>
          <p:cNvPr id="5" name="Footer Placeholder 4">
            <a:extLst>
              <a:ext uri="{FF2B5EF4-FFF2-40B4-BE49-F238E27FC236}">
                <a16:creationId xmlns:a16="http://schemas.microsoft.com/office/drawing/2014/main" id="{30EA48C9-0E3D-3744-8F8F-44910ACEDBD2}"/>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1558541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p:txBody>
          <a:bodyPr>
            <a:normAutofit fontScale="90000"/>
          </a:bodyPr>
          <a:lstStyle/>
          <a:p>
            <a:pPr eaLnBrk="1" hangingPunct="1"/>
            <a:r>
              <a:rPr lang="en-US" altLang="en-US" dirty="0">
                <a:ea typeface="ＭＳ Ｐゴシック" charset="-128"/>
              </a:rPr>
              <a:t>The CEO really wants to do this… Or your competitors are all in the game..</a:t>
            </a:r>
          </a:p>
        </p:txBody>
      </p:sp>
      <p:sp>
        <p:nvSpPr>
          <p:cNvPr id="228354" name="Rectangle 3"/>
          <p:cNvSpPr>
            <a:spLocks noGrp="1" noChangeArrowheads="1"/>
          </p:cNvSpPr>
          <p:nvPr>
            <p:ph sz="quarter" idx="1"/>
          </p:nvPr>
        </p:nvSpPr>
        <p:spPr/>
        <p:txBody>
          <a:bodyPr>
            <a:normAutofit fontScale="92500" lnSpcReduction="10000"/>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a:t>
            </a:r>
            <a:r>
              <a:rPr lang="en-US" altLang="en-US" u="sng" dirty="0">
                <a:ea typeface="ＭＳ Ｐゴシック" charset="-128"/>
              </a:rPr>
              <a:t>investment bankers on both sides have produced fairness opinions </a:t>
            </a:r>
            <a:r>
              <a:rPr lang="en-US" altLang="en-US" dirty="0">
                <a:ea typeface="ＭＳ Ｐゴシック" charset="-128"/>
              </a:rPr>
              <a:t>that indicate that the firm is worth $ 150 million. Would you be willing to go along?</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marL="503238" indent="-457200" eaLnBrk="1" hangingPunct="1">
              <a:lnSpc>
                <a:spcPct val="90000"/>
              </a:lnSpc>
            </a:pPr>
            <a:r>
              <a:rPr lang="en-US" altLang="en-US" dirty="0">
                <a:ea typeface="ＭＳ Ｐゴシック" charset="-128"/>
              </a:rPr>
              <a:t>Now assume that you are told that </a:t>
            </a:r>
            <a:r>
              <a:rPr lang="en-US" altLang="en-US" u="sng" dirty="0">
                <a:ea typeface="ＭＳ Ｐゴシック" charset="-128"/>
              </a:rPr>
              <a:t>your competitors are all doing acquisitions</a:t>
            </a:r>
            <a:r>
              <a:rPr lang="en-US" altLang="en-US" dirty="0">
                <a:ea typeface="ＭＳ Ｐゴシック" charset="-128"/>
              </a:rPr>
              <a:t> and that if you don’t do them, you will be at a disadvantage? Would you be willing to go along? </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eaLnBrk="1" hangingPunct="1">
              <a:lnSpc>
                <a:spcPct val="90000"/>
              </a:lnSpc>
            </a:pPr>
            <a:endParaRPr lang="en-US" altLang="en-US" dirty="0">
              <a:ea typeface="ＭＳ Ｐゴシック" charset="-128"/>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CD3-3E91-6E46-9ACD-BB9111C5F1D4}"/>
              </a:ext>
            </a:extLst>
          </p:cNvPr>
          <p:cNvSpPr>
            <a:spLocks noGrp="1"/>
          </p:cNvSpPr>
          <p:nvPr>
            <p:ph type="title"/>
          </p:nvPr>
        </p:nvSpPr>
        <p:spPr/>
        <p:txBody>
          <a:bodyPr/>
          <a:lstStyle/>
          <a:p>
            <a:r>
              <a:rPr lang="en-US" dirty="0"/>
              <a:t>CEO Egos and Overconfidence: The Dirty Secret in Mergers</a:t>
            </a:r>
          </a:p>
        </p:txBody>
      </p:sp>
      <p:sp>
        <p:nvSpPr>
          <p:cNvPr id="3" name="Content Placeholder 2">
            <a:extLst>
              <a:ext uri="{FF2B5EF4-FFF2-40B4-BE49-F238E27FC236}">
                <a16:creationId xmlns:a16="http://schemas.microsoft.com/office/drawing/2014/main" id="{3193D0FD-F23F-6545-A1B4-B79E4FBF5514}"/>
              </a:ext>
            </a:extLst>
          </p:cNvPr>
          <p:cNvSpPr>
            <a:spLocks noGrp="1"/>
          </p:cNvSpPr>
          <p:nvPr>
            <p:ph sz="quarter" idx="1"/>
          </p:nvPr>
        </p:nvSpPr>
        <p:spPr/>
        <p:txBody>
          <a:bodyPr>
            <a:normAutofit lnSpcReduction="10000"/>
          </a:bodyPr>
          <a:lstStyle/>
          <a:p>
            <a:r>
              <a:rPr lang="en-US" altLang="en-US" u="sng" dirty="0">
                <a:ea typeface="ＭＳ Ｐゴシック" charset="-128"/>
              </a:rPr>
              <a:t>The Deal Rules</a:t>
            </a:r>
            <a:r>
              <a:rPr lang="en-US" altLang="en-US" dirty="0">
                <a:ea typeface="ＭＳ Ｐゴシック" charset="-128"/>
              </a:rPr>
              <a:t>: The premiums paid on acquisitions often have nothing to do with synergy, control or strategic considerations (though they may be provided as the reasons). They are just what you have to pay to get the deals done, because management really, really wants it done.</a:t>
            </a:r>
          </a:p>
          <a:p>
            <a:r>
              <a:rPr lang="en-US" altLang="en-US" u="sng" dirty="0">
                <a:ea typeface="ＭＳ Ｐゴシック" charset="-128"/>
              </a:rPr>
              <a:t>The Ego Problem</a:t>
            </a:r>
            <a:r>
              <a:rPr lang="en-US" altLang="en-US" dirty="0">
                <a:ea typeface="ＭＳ Ｐゴシック" charset="-128"/>
              </a:rPr>
              <a:t>: They may just reflect the egos of the CEOs of the acquiring firms. There is evidence that “over confident” CEOs are more likely to make acquisitions and that they leave a trail across the firms that they run.</a:t>
            </a:r>
          </a:p>
        </p:txBody>
      </p:sp>
      <p:sp>
        <p:nvSpPr>
          <p:cNvPr id="4" name="Footer Placeholder 3">
            <a:extLst>
              <a:ext uri="{FF2B5EF4-FFF2-40B4-BE49-F238E27FC236}">
                <a16:creationId xmlns:a16="http://schemas.microsoft.com/office/drawing/2014/main" id="{D06E03E0-46E2-1046-B57E-0F7B8254208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9BD52CDC-571D-6E40-ADDB-E2E2F8C3F39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44</a:t>
            </a:fld>
            <a:endParaRPr lang="en-US" altLang="en-US"/>
          </a:p>
        </p:txBody>
      </p:sp>
    </p:spTree>
    <p:extLst>
      <p:ext uri="{BB962C8B-B14F-4D97-AF65-F5344CB8AC3E}">
        <p14:creationId xmlns:p14="http://schemas.microsoft.com/office/powerpoint/2010/main" val="1602301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3BDD-6037-2E49-A28D-68511D994415}"/>
              </a:ext>
            </a:extLst>
          </p:cNvPr>
          <p:cNvSpPr>
            <a:spLocks noGrp="1"/>
          </p:cNvSpPr>
          <p:nvPr>
            <p:ph type="title"/>
          </p:nvPr>
        </p:nvSpPr>
        <p:spPr/>
        <p:txBody>
          <a:bodyPr/>
          <a:lstStyle/>
          <a:p>
            <a:r>
              <a:rPr lang="en-US" dirty="0"/>
              <a:t>Defensive Mergers: Signs of a Deeper Rot?</a:t>
            </a:r>
          </a:p>
        </p:txBody>
      </p:sp>
      <p:sp>
        <p:nvSpPr>
          <p:cNvPr id="3" name="Content Placeholder 2">
            <a:extLst>
              <a:ext uri="{FF2B5EF4-FFF2-40B4-BE49-F238E27FC236}">
                <a16:creationId xmlns:a16="http://schemas.microsoft.com/office/drawing/2014/main" id="{8B781412-26CD-D348-87FC-C34D0AF70BC4}"/>
              </a:ext>
            </a:extLst>
          </p:cNvPr>
          <p:cNvSpPr>
            <a:spLocks noGrp="1"/>
          </p:cNvSpPr>
          <p:nvPr>
            <p:ph sz="quarter" idx="1"/>
          </p:nvPr>
        </p:nvSpPr>
        <p:spPr/>
        <p:txBody>
          <a:bodyPr>
            <a:normAutofit lnSpcReduction="10000"/>
          </a:bodyPr>
          <a:lstStyle/>
          <a:p>
            <a:r>
              <a:rPr lang="en-US" altLang="en-US" u="sng" dirty="0">
                <a:ea typeface="ＭＳ Ｐゴシック" charset="-128"/>
              </a:rPr>
              <a:t>Me-tooism</a:t>
            </a:r>
            <a:r>
              <a:rPr lang="en-US" altLang="en-US" dirty="0">
                <a:ea typeface="ＭＳ Ｐゴシック" charset="-128"/>
              </a:rPr>
              <a:t>: Pre-emptive or defensive acquisitions, where you over pay, either because everyone else is overpaying or because you are afraid that you will be left behind if you don’t acquire are dangerous. </a:t>
            </a:r>
          </a:p>
          <a:p>
            <a:r>
              <a:rPr lang="en-US" altLang="en-US" u="sng" dirty="0">
                <a:ea typeface="ＭＳ Ｐゴシック" charset="-128"/>
              </a:rPr>
              <a:t>Weak businesses?</a:t>
            </a:r>
            <a:r>
              <a:rPr lang="en-US" altLang="en-US" dirty="0">
                <a:ea typeface="ＭＳ Ｐゴシック" charset="-128"/>
              </a:rPr>
              <a:t> If the only way you can stay competitive in a business is by making bad investments, it may be best to think about shrinking or even getting out of the business.</a:t>
            </a:r>
          </a:p>
          <a:p>
            <a:r>
              <a:rPr lang="en-US" altLang="en-US" u="sng" dirty="0">
                <a:ea typeface="ＭＳ Ｐゴシック" charset="-128"/>
              </a:rPr>
              <a:t>There is no glory in survival</a:t>
            </a:r>
            <a:r>
              <a:rPr lang="en-US" altLang="en-US" dirty="0">
                <a:ea typeface="ＭＳ Ｐゴシック" charset="-128"/>
              </a:rPr>
              <a:t>, for the sake of survival. Corporate sustainability, as a corporate objective, is not just a joke, but an expensive one.</a:t>
            </a:r>
          </a:p>
          <a:p>
            <a:pPr marL="0" indent="0">
              <a:buNone/>
            </a:pPr>
            <a:endParaRPr lang="en-US" altLang="en-US" dirty="0">
              <a:ea typeface="ＭＳ Ｐゴシック" charset="-128"/>
            </a:endParaRPr>
          </a:p>
          <a:p>
            <a:endParaRPr lang="en-US" dirty="0"/>
          </a:p>
        </p:txBody>
      </p:sp>
      <p:sp>
        <p:nvSpPr>
          <p:cNvPr id="4" name="Footer Placeholder 3">
            <a:extLst>
              <a:ext uri="{FF2B5EF4-FFF2-40B4-BE49-F238E27FC236}">
                <a16:creationId xmlns:a16="http://schemas.microsoft.com/office/drawing/2014/main" id="{993A469E-AFF5-7A40-B584-930A3853DEB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05EB18D-A9EC-064B-98AF-E7D1DFA9E0F3}"/>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45</a:t>
            </a:fld>
            <a:endParaRPr lang="en-US" altLang="en-US"/>
          </a:p>
        </p:txBody>
      </p:sp>
    </p:spTree>
    <p:extLst>
      <p:ext uri="{BB962C8B-B14F-4D97-AF65-F5344CB8AC3E}">
        <p14:creationId xmlns:p14="http://schemas.microsoft.com/office/powerpoint/2010/main" val="1004524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0ABDA-53F2-334A-B123-3AD5CA99DA23}"/>
              </a:ext>
            </a:extLst>
          </p:cNvPr>
          <p:cNvSpPr>
            <a:spLocks noGrp="1"/>
          </p:cNvSpPr>
          <p:nvPr>
            <p:ph type="title"/>
          </p:nvPr>
        </p:nvSpPr>
        <p:spPr/>
        <p:txBody>
          <a:bodyPr/>
          <a:lstStyle/>
          <a:p>
            <a:r>
              <a:rPr lang="en-US" dirty="0"/>
              <a:t>The Deal Process is broken..</a:t>
            </a:r>
          </a:p>
        </p:txBody>
      </p:sp>
      <p:sp>
        <p:nvSpPr>
          <p:cNvPr id="3" name="Content Placeholder 2">
            <a:extLst>
              <a:ext uri="{FF2B5EF4-FFF2-40B4-BE49-F238E27FC236}">
                <a16:creationId xmlns:a16="http://schemas.microsoft.com/office/drawing/2014/main" id="{33D2283E-415A-D244-A6A5-47698E107268}"/>
              </a:ext>
            </a:extLst>
          </p:cNvPr>
          <p:cNvSpPr>
            <a:spLocks noGrp="1"/>
          </p:cNvSpPr>
          <p:nvPr>
            <p:ph sz="quarter" idx="1"/>
          </p:nvPr>
        </p:nvSpPr>
        <p:spPr/>
        <p:txBody>
          <a:bodyPr>
            <a:normAutofit fontScale="85000" lnSpcReduction="10000"/>
          </a:bodyPr>
          <a:lstStyle/>
          <a:p>
            <a:pPr marL="514350" indent="-514350">
              <a:buFont typeface="+mj-lt"/>
              <a:buAutoNum type="arabicPeriod"/>
            </a:pPr>
            <a:r>
              <a:rPr lang="en-US" u="sng" dirty="0"/>
              <a:t>Deal makers are deal analysts</a:t>
            </a:r>
            <a:r>
              <a:rPr lang="en-US" dirty="0"/>
              <a:t>: If you were going to design a process that maximizes bias, you could not do much better than the current one, especially in a friendly merger. </a:t>
            </a:r>
          </a:p>
          <a:p>
            <a:pPr marL="514350" indent="-514350">
              <a:buFont typeface="+mj-lt"/>
              <a:buAutoNum type="arabicPeriod"/>
            </a:pPr>
            <a:r>
              <a:rPr lang="en-US" u="sng" dirty="0"/>
              <a:t>Spending other People’s Money</a:t>
            </a:r>
            <a:r>
              <a:rPr lang="en-US" dirty="0"/>
              <a:t>: Managerial interests don’t align with shareholder interests and they can advance them using shareholder money.</a:t>
            </a:r>
          </a:p>
          <a:p>
            <a:pPr marL="514350" indent="-514350">
              <a:buFont typeface="+mj-lt"/>
              <a:buAutoNum type="arabicPeriod"/>
            </a:pPr>
            <a:r>
              <a:rPr lang="en-US" u="sng" dirty="0"/>
              <a:t>Boards of directors are managerial rubber stamps</a:t>
            </a:r>
            <a:r>
              <a:rPr lang="en-US" dirty="0"/>
              <a:t>, mostly incapable or unwilling to check managerial egos.</a:t>
            </a:r>
          </a:p>
          <a:p>
            <a:pPr marL="514350" indent="-514350">
              <a:buFont typeface="+mj-lt"/>
              <a:buAutoNum type="arabicPeriod"/>
            </a:pPr>
            <a:r>
              <a:rPr lang="en-US" u="sng" dirty="0"/>
              <a:t>The legal system is incapable of stopping bad acquisitions</a:t>
            </a:r>
            <a:r>
              <a:rPr lang="en-US" dirty="0"/>
              <a:t>. Unwittingly, it has given acquiring firms a template to evade responsibility for bad mergers, with the expensive charade called ”fairness opinions”.</a:t>
            </a:r>
          </a:p>
        </p:txBody>
      </p:sp>
      <p:sp>
        <p:nvSpPr>
          <p:cNvPr id="4" name="Footer Placeholder 3">
            <a:extLst>
              <a:ext uri="{FF2B5EF4-FFF2-40B4-BE49-F238E27FC236}">
                <a16:creationId xmlns:a16="http://schemas.microsoft.com/office/drawing/2014/main" id="{1BBD0492-B641-E64C-809A-62041A51142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6D631E4-C716-0244-9AFC-AF7551ED10E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46</a:t>
            </a:fld>
            <a:endParaRPr lang="en-US" altLang="en-US"/>
          </a:p>
        </p:txBody>
      </p:sp>
    </p:spTree>
    <p:extLst>
      <p:ext uri="{BB962C8B-B14F-4D97-AF65-F5344CB8AC3E}">
        <p14:creationId xmlns:p14="http://schemas.microsoft.com/office/powerpoint/2010/main" val="3220880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0238D-5AC4-2846-B033-B315F6BD7561}"/>
              </a:ext>
            </a:extLst>
          </p:cNvPr>
          <p:cNvSpPr>
            <a:spLocks noGrp="1"/>
          </p:cNvSpPr>
          <p:nvPr>
            <p:ph type="title"/>
          </p:nvPr>
        </p:nvSpPr>
        <p:spPr/>
        <p:txBody>
          <a:bodyPr/>
          <a:lstStyle/>
          <a:p>
            <a:r>
              <a:rPr lang="en-US" dirty="0"/>
              <a:t>Fairness Opinions: A waste of time and money?</a:t>
            </a:r>
          </a:p>
        </p:txBody>
      </p:sp>
      <p:pic>
        <p:nvPicPr>
          <p:cNvPr id="6" name="Content Placeholder 5">
            <a:extLst>
              <a:ext uri="{FF2B5EF4-FFF2-40B4-BE49-F238E27FC236}">
                <a16:creationId xmlns:a16="http://schemas.microsoft.com/office/drawing/2014/main" id="{496372B3-A5C8-4C46-9913-C80D9594D349}"/>
              </a:ext>
            </a:extLst>
          </p:cNvPr>
          <p:cNvPicPr>
            <a:picLocks noGrp="1" noChangeAspect="1"/>
          </p:cNvPicPr>
          <p:nvPr>
            <p:ph sz="quarter" idx="1"/>
          </p:nvPr>
        </p:nvPicPr>
        <p:blipFill>
          <a:blip r:embed="rId2"/>
          <a:stretch>
            <a:fillRect/>
          </a:stretch>
        </p:blipFill>
        <p:spPr>
          <a:xfrm>
            <a:off x="632012" y="1498134"/>
            <a:ext cx="7620000" cy="5071505"/>
          </a:xfrm>
          <a:prstGeom prst="rect">
            <a:avLst/>
          </a:prstGeom>
        </p:spPr>
      </p:pic>
      <p:sp>
        <p:nvSpPr>
          <p:cNvPr id="4" name="Footer Placeholder 3">
            <a:extLst>
              <a:ext uri="{FF2B5EF4-FFF2-40B4-BE49-F238E27FC236}">
                <a16:creationId xmlns:a16="http://schemas.microsoft.com/office/drawing/2014/main" id="{907F6579-43A9-DA43-A916-87517C344F09}"/>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9475C130-71F9-8F45-ABCA-1FC16737F0C5}"/>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47</a:t>
            </a:fld>
            <a:endParaRPr lang="en-US" altLang="en-US"/>
          </a:p>
        </p:txBody>
      </p:sp>
    </p:spTree>
    <p:extLst>
      <p:ext uri="{BB962C8B-B14F-4D97-AF65-F5344CB8AC3E}">
        <p14:creationId xmlns:p14="http://schemas.microsoft.com/office/powerpoint/2010/main" val="387498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p:txBody>
          <a:bodyPr>
            <a:noAutofit/>
          </a:bodyPr>
          <a:lstStyle/>
          <a:p>
            <a:pPr eaLnBrk="1" hangingPunct="1"/>
            <a:r>
              <a:rPr lang="en-US" altLang="en-US" dirty="0">
                <a:ea typeface="ＭＳ Ｐゴシック" charset="-128"/>
              </a:rPr>
              <a:t>Lesson 6: Egos and Conflicts of Interest are your biggest enemies</a:t>
            </a:r>
          </a:p>
        </p:txBody>
      </p:sp>
      <p:sp>
        <p:nvSpPr>
          <p:cNvPr id="230402" name="Rectangle 3"/>
          <p:cNvSpPr>
            <a:spLocks noGrp="1" noChangeArrowheads="1"/>
          </p:cNvSpPr>
          <p:nvPr>
            <p:ph sz="quarter" idx="1"/>
          </p:nvPr>
        </p:nvSpPr>
        <p:spPr/>
        <p:txBody>
          <a:bodyPr>
            <a:normAutofit lnSpcReduction="10000"/>
          </a:bodyPr>
          <a:lstStyle/>
          <a:p>
            <a:pPr eaLnBrk="1" hangingPunct="1">
              <a:lnSpc>
                <a:spcPct val="80000"/>
              </a:lnSpc>
            </a:pPr>
            <a:r>
              <a:rPr lang="en-US" altLang="en-US" u="sng" dirty="0">
                <a:ea typeface="ＭＳ Ｐゴシック" charset="-128"/>
              </a:rPr>
              <a:t>Winning is not everything</a:t>
            </a:r>
            <a:r>
              <a:rPr lang="en-US" altLang="en-US" dirty="0">
                <a:ea typeface="ＭＳ Ｐゴシック" charset="-128"/>
              </a:rPr>
              <a:t>: If you define your objective in a bidding war as winning the auction at any cost, you will win. But beware the winner</a:t>
            </a:r>
            <a:r>
              <a:rPr lang="ja-JP" altLang="en-US">
                <a:ea typeface="ＭＳ Ｐゴシック" charset="-128"/>
              </a:rPr>
              <a:t>’</a:t>
            </a:r>
            <a:r>
              <a:rPr lang="en-US" altLang="ja-JP" dirty="0">
                <a:ea typeface="ＭＳ Ｐゴシック" charset="-128"/>
              </a:rPr>
              <a:t>s curse!</a:t>
            </a:r>
          </a:p>
          <a:p>
            <a:pPr eaLnBrk="1" hangingPunct="1">
              <a:lnSpc>
                <a:spcPct val="80000"/>
              </a:lnSpc>
            </a:pPr>
            <a:r>
              <a:rPr lang="en-US" altLang="ja-JP" u="sng" dirty="0">
                <a:ea typeface="ＭＳ Ｐゴシック" charset="-128"/>
              </a:rPr>
              <a:t>Bankers do what’s in their best interests, not yours</a:t>
            </a:r>
            <a:r>
              <a:rPr lang="en-US" altLang="ja-JP" dirty="0">
                <a:ea typeface="ＭＳ Ｐゴシック" charset="-128"/>
              </a:rPr>
              <a:t>: If your rewards and compensation are contingent on the deal going through, you cannot be an honest advisor.</a:t>
            </a:r>
          </a:p>
          <a:p>
            <a:pPr eaLnBrk="1" hangingPunct="1">
              <a:lnSpc>
                <a:spcPct val="80000"/>
              </a:lnSpc>
            </a:pPr>
            <a:r>
              <a:rPr lang="en-US" altLang="ja-JP" u="sng" dirty="0">
                <a:ea typeface="ＭＳ Ｐゴシック" charset="-128"/>
              </a:rPr>
              <a:t>It is easy to spend other people’s money</a:t>
            </a:r>
            <a:r>
              <a:rPr lang="en-US" altLang="ja-JP" dirty="0">
                <a:ea typeface="ＭＳ Ｐゴシック" charset="-128"/>
              </a:rPr>
              <a:t>: In public companies, it is shareholder money that is being spent on acquisitions, often in the pursuit of managerial interests. Boards of directors need to do their jobs.</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A0D507-48F7-E349-B6F1-9728A8E6EA42}"/>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A5A679A9-8D9C-4748-98BE-81B8CDAD5FEE}"/>
              </a:ext>
            </a:extLst>
          </p:cNvPr>
          <p:cNvSpPr>
            <a:spLocks noGrp="1"/>
          </p:cNvSpPr>
          <p:nvPr>
            <p:ph type="title"/>
          </p:nvPr>
        </p:nvSpPr>
        <p:spPr/>
        <p:txBody>
          <a:bodyPr/>
          <a:lstStyle/>
          <a:p>
            <a:r>
              <a:rPr lang="en-US" dirty="0"/>
              <a:t>Test 7: Accountability</a:t>
            </a:r>
          </a:p>
        </p:txBody>
      </p:sp>
      <p:sp>
        <p:nvSpPr>
          <p:cNvPr id="4" name="Slide Number Placeholder 3">
            <a:extLst>
              <a:ext uri="{FF2B5EF4-FFF2-40B4-BE49-F238E27FC236}">
                <a16:creationId xmlns:a16="http://schemas.microsoft.com/office/drawing/2014/main" id="{42B6A1B6-F10C-0943-88F4-0481CBBAC2B2}"/>
              </a:ext>
            </a:extLst>
          </p:cNvPr>
          <p:cNvSpPr>
            <a:spLocks noGrp="1"/>
          </p:cNvSpPr>
          <p:nvPr>
            <p:ph type="sldNum" sz="quarter" idx="11"/>
          </p:nvPr>
        </p:nvSpPr>
        <p:spPr/>
        <p:txBody>
          <a:bodyPr/>
          <a:lstStyle/>
          <a:p>
            <a:fld id="{938090AF-D2BA-404D-B4CB-27C1B4B943ED}" type="slidenum">
              <a:rPr lang="en-US" altLang="en-US" smtClean="0"/>
              <a:pPr/>
              <a:t>49</a:t>
            </a:fld>
            <a:endParaRPr lang="en-US" altLang="en-US"/>
          </a:p>
        </p:txBody>
      </p:sp>
      <p:sp>
        <p:nvSpPr>
          <p:cNvPr id="5" name="Footer Placeholder 4">
            <a:extLst>
              <a:ext uri="{FF2B5EF4-FFF2-40B4-BE49-F238E27FC236}">
                <a16:creationId xmlns:a16="http://schemas.microsoft.com/office/drawing/2014/main" id="{B7FD71DE-5279-494F-BF8D-F139658831FC}"/>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2413685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E704D-48B9-6C48-89CF-37F0DB5B33A0}"/>
              </a:ext>
            </a:extLst>
          </p:cNvPr>
          <p:cNvSpPr>
            <a:spLocks noGrp="1"/>
          </p:cNvSpPr>
          <p:nvPr>
            <p:ph type="title"/>
          </p:nvPr>
        </p:nvSpPr>
        <p:spPr/>
        <p:txBody>
          <a:bodyPr/>
          <a:lstStyle/>
          <a:p>
            <a:r>
              <a:rPr lang="en-US" dirty="0"/>
              <a:t>When deals fall apart.. </a:t>
            </a:r>
          </a:p>
        </p:txBody>
      </p:sp>
      <p:sp>
        <p:nvSpPr>
          <p:cNvPr id="3" name="Content Placeholder 2">
            <a:extLst>
              <a:ext uri="{FF2B5EF4-FFF2-40B4-BE49-F238E27FC236}">
                <a16:creationId xmlns:a16="http://schemas.microsoft.com/office/drawing/2014/main" id="{71D484A2-50B3-764F-A1F4-4232492DE682}"/>
              </a:ext>
            </a:extLst>
          </p:cNvPr>
          <p:cNvSpPr>
            <a:spLocks noGrp="1"/>
          </p:cNvSpPr>
          <p:nvPr>
            <p:ph sz="quarter" idx="1"/>
          </p:nvPr>
        </p:nvSpPr>
        <p:spPr/>
        <p:txBody>
          <a:bodyPr>
            <a:normAutofit lnSpcReduction="10000"/>
          </a:bodyPr>
          <a:lstStyle/>
          <a:p>
            <a:r>
              <a:rPr lang="en-US" dirty="0"/>
              <a:t>When deals fall apart, as many do, there seems to be little or no accountability in the system, and the larger the deal, the less accountability there is for mistakes.</a:t>
            </a:r>
          </a:p>
          <a:p>
            <a:r>
              <a:rPr lang="en-US" dirty="0"/>
              <a:t>Breaking it down:</a:t>
            </a:r>
          </a:p>
          <a:p>
            <a:pPr lvl="1"/>
            <a:r>
              <a:rPr lang="en-US" dirty="0"/>
              <a:t>The managers who initiate these bad deals seem to face few consequences and often move up the ranks.</a:t>
            </a:r>
          </a:p>
          <a:p>
            <a:pPr lvl="1"/>
            <a:r>
              <a:rPr lang="en-US" dirty="0"/>
              <a:t>The boards that okay these deals protect themselves by claiming that the did due diligence and listened to experts.</a:t>
            </a:r>
          </a:p>
          <a:p>
            <a:pPr lvl="1"/>
            <a:r>
              <a:rPr lang="en-US" dirty="0"/>
              <a:t>The bankers keep their fees, arguing that their missed forecasts were just mistakes.</a:t>
            </a:r>
          </a:p>
        </p:txBody>
      </p:sp>
      <p:sp>
        <p:nvSpPr>
          <p:cNvPr id="4" name="Footer Placeholder 3">
            <a:extLst>
              <a:ext uri="{FF2B5EF4-FFF2-40B4-BE49-F238E27FC236}">
                <a16:creationId xmlns:a16="http://schemas.microsoft.com/office/drawing/2014/main" id="{413FA863-8F00-C04A-A61F-E22AFCCC28F9}"/>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32399EF-6F46-AF4F-9B54-73E7596C6F6E}"/>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50</a:t>
            </a:fld>
            <a:endParaRPr lang="en-US" altLang="en-US"/>
          </a:p>
        </p:txBody>
      </p:sp>
    </p:spTree>
    <p:extLst>
      <p:ext uri="{BB962C8B-B14F-4D97-AF65-F5344CB8AC3E}">
        <p14:creationId xmlns:p14="http://schemas.microsoft.com/office/powerpoint/2010/main" val="25807468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7872" y="1600200"/>
            <a:ext cx="6603206" cy="4495800"/>
          </a:xfrm>
        </p:spPr>
      </p:pic>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pPr eaLnBrk="1" hangingPunct="1"/>
            <a:r>
              <a:rPr lang="en-US" altLang="en-US">
                <a:ea typeface="ＭＳ Ｐゴシック" charset="-128"/>
              </a:rPr>
              <a:t>The CEO steps in… and digs a hole…</a:t>
            </a:r>
          </a:p>
        </p:txBody>
      </p:sp>
      <p:sp>
        <p:nvSpPr>
          <p:cNvPr id="5" name="Content Placeholder 4"/>
          <p:cNvSpPr>
            <a:spLocks noGrp="1"/>
          </p:cNvSpPr>
          <p:nvPr>
            <p:ph sz="quarter" idx="1"/>
          </p:nvPr>
        </p:nvSpPr>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fontScale="90000"/>
          </a:bodyPr>
          <a:lstStyle/>
          <a:p>
            <a:pPr eaLnBrk="1" hangingPunct="1"/>
            <a:r>
              <a:rPr lang="en-US" altLang="en-US" sz="3200">
                <a:ea typeface="ＭＳ Ｐゴシック" charset="-128"/>
              </a:rPr>
              <a:t>A year later… HP admits a mistake…and explains it…</a:t>
            </a: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4FFA2E-61BE-944D-B6BE-B0988155213D}"/>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14762CF8-CEFE-874A-ADB0-EB579902B657}"/>
              </a:ext>
            </a:extLst>
          </p:cNvPr>
          <p:cNvSpPr>
            <a:spLocks noGrp="1"/>
          </p:cNvSpPr>
          <p:nvPr>
            <p:ph type="title"/>
          </p:nvPr>
        </p:nvSpPr>
        <p:spPr/>
        <p:txBody>
          <a:bodyPr/>
          <a:lstStyle/>
          <a:p>
            <a:r>
              <a:rPr lang="en-US" dirty="0"/>
              <a:t>A Glimmer of Hope! </a:t>
            </a:r>
          </a:p>
        </p:txBody>
      </p:sp>
      <p:sp>
        <p:nvSpPr>
          <p:cNvPr id="4" name="Slide Number Placeholder 3">
            <a:extLst>
              <a:ext uri="{FF2B5EF4-FFF2-40B4-BE49-F238E27FC236}">
                <a16:creationId xmlns:a16="http://schemas.microsoft.com/office/drawing/2014/main" id="{28FCE860-2628-D240-B29A-6A86E46D6CBC}"/>
              </a:ext>
            </a:extLst>
          </p:cNvPr>
          <p:cNvSpPr>
            <a:spLocks noGrp="1"/>
          </p:cNvSpPr>
          <p:nvPr>
            <p:ph type="sldNum" sz="quarter" idx="11"/>
          </p:nvPr>
        </p:nvSpPr>
        <p:spPr/>
        <p:txBody>
          <a:bodyPr/>
          <a:lstStyle/>
          <a:p>
            <a:fld id="{938090AF-D2BA-404D-B4CB-27C1B4B943ED}" type="slidenum">
              <a:rPr lang="en-US" altLang="en-US" smtClean="0"/>
              <a:pPr/>
              <a:t>54</a:t>
            </a:fld>
            <a:endParaRPr lang="en-US" altLang="en-US"/>
          </a:p>
        </p:txBody>
      </p:sp>
      <p:sp>
        <p:nvSpPr>
          <p:cNvPr id="5" name="Footer Placeholder 4">
            <a:extLst>
              <a:ext uri="{FF2B5EF4-FFF2-40B4-BE49-F238E27FC236}">
                <a16:creationId xmlns:a16="http://schemas.microsoft.com/office/drawing/2014/main" id="{29619F7A-2E67-144F-906D-934C6D3861E9}"/>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34872713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p:txBody>
          <a:bodyPr/>
          <a:lstStyle/>
          <a:p>
            <a:pPr eaLnBrk="1" hangingPunct="1"/>
            <a:r>
              <a:rPr lang="en-US" altLang="en-US" dirty="0">
                <a:ea typeface="ＭＳ Ｐゴシック" charset="-128"/>
              </a:rPr>
              <a:t>Gauging the Odds</a:t>
            </a:r>
          </a:p>
        </p:txBody>
      </p:sp>
      <p:sp>
        <p:nvSpPr>
          <p:cNvPr id="249860" name="Rectangle 3"/>
          <p:cNvSpPr>
            <a:spLocks noGrp="1" noChangeArrowheads="1"/>
          </p:cNvSpPr>
          <p:nvPr>
            <p:ph sz="quarter" idx="1"/>
          </p:nvPr>
        </p:nvSpPr>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normAutofit/>
          </a:bodyPr>
          <a:lstStyle/>
          <a:p>
            <a:pPr eaLnBrk="1" hangingPunct="1"/>
            <a:r>
              <a:rPr lang="en-US" altLang="en-US" sz="3200" dirty="0">
                <a:ea typeface="ＭＳ Ｐゴシック" charset="-128"/>
              </a:rPr>
              <a:t>1. Better to lose a bidding war than to win one…</a:t>
            </a: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54989" y="1600200"/>
            <a:ext cx="7268971" cy="4495800"/>
          </a:xfrm>
        </p:spPr>
      </p:pic>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56</a:t>
            </a:fld>
            <a:endParaRPr lang="en-US" altLang="en-US" sz="1200">
              <a:solidFill>
                <a:srgbClr val="FFFFFF"/>
              </a:solidFill>
            </a:endParaRPr>
          </a:p>
        </p:txBody>
      </p:sp>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normAutofit fontScale="90000"/>
          </a:bodyPr>
          <a:lstStyle/>
          <a:p>
            <a:pPr eaLnBrk="1" hangingPunct="1"/>
            <a:r>
              <a:rPr lang="en-US" altLang="en-US" sz="3200" dirty="0">
                <a:ea typeface="ＭＳ Ｐゴシック" charset="-128"/>
              </a:rPr>
              <a:t>2. Better off buying small rather than large targets…</a:t>
            </a: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normAutofit fontScale="90000"/>
          </a:bodyPr>
          <a:lstStyle/>
          <a:p>
            <a:pPr eaLnBrk="1" hangingPunct="1"/>
            <a:r>
              <a:rPr lang="en-US" altLang="en-US" sz="3200" dirty="0">
                <a:ea typeface="ＭＳ Ｐゴシック" charset="-128"/>
              </a:rPr>
              <a:t>3. And focusing on private firms and subsidiaries, rather than public firms…</a:t>
            </a: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pPr eaLnBrk="1" hangingPunct="1"/>
            <a:r>
              <a:rPr lang="en-US" altLang="en-US" dirty="0">
                <a:ea typeface="ＭＳ Ｐゴシック" charset="-128"/>
              </a:rPr>
              <a:t>4. On cost synergies, not growth synergies</a:t>
            </a: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59</a:t>
            </a:fld>
            <a:endParaRPr lang="en-US" altLang="en-US" sz="1200">
              <a:solidFill>
                <a:srgbClr val="FFFFFF"/>
              </a:solidFill>
            </a:endParaRPr>
          </a:p>
        </p:txBody>
      </p:sp>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ea typeface="+mj-ea"/>
                <a:cs typeface="+mj-cs"/>
              </a:rPr>
              <a:t>For acquisitions to create value, you have to stay disciplined..</a:t>
            </a:r>
          </a:p>
        </p:txBody>
      </p:sp>
      <p:sp>
        <p:nvSpPr>
          <p:cNvPr id="244738" name="Rectangle 3"/>
          <p:cNvSpPr>
            <a:spLocks noGrp="1" noChangeArrowheads="1"/>
          </p:cNvSpPr>
          <p:nvPr>
            <p:ph sz="quarter" idx="1"/>
          </p:nvPr>
        </p:nvSpPr>
        <p:spPr/>
        <p:txBody>
          <a:bodyPr>
            <a:normAutofit/>
          </a:bodyPr>
          <a:lstStyle/>
          <a:p>
            <a:pPr marL="457200" indent="-457200" eaLnBrk="1" hangingPunct="1">
              <a:lnSpc>
                <a:spcPct val="80000"/>
              </a:lnSpc>
              <a:buAutoNum type="arabicPeriod"/>
            </a:pPr>
            <a:r>
              <a:rPr lang="en-US" altLang="en-US" u="sng" dirty="0">
                <a:ea typeface="ＭＳ Ｐゴシック" charset="-128"/>
              </a:rPr>
              <a:t>Staying disciplined is the only way to create value in acquisitions</a:t>
            </a:r>
            <a:r>
              <a:rPr lang="en-US" altLang="en-US" dirty="0">
                <a:ea typeface="ＭＳ Ｐゴシック" charset="-128"/>
              </a:rPr>
              <a:t>. Thus, if you find a way to create value by buying small, private businesses or divisions of other companies, you should stick with that strategy.</a:t>
            </a:r>
          </a:p>
          <a:p>
            <a:pPr marL="457200" indent="-457200" eaLnBrk="1" hangingPunct="1">
              <a:lnSpc>
                <a:spcPct val="80000"/>
              </a:lnSpc>
              <a:buAutoNum type="arabicPeriod"/>
            </a:pPr>
            <a:r>
              <a:rPr lang="en-US" altLang="en-US" u="sng" dirty="0">
                <a:ea typeface="ＭＳ Ｐゴシック" charset="-128"/>
              </a:rPr>
              <a:t>This strategy is time limited</a:t>
            </a:r>
            <a:r>
              <a:rPr lang="en-US" altLang="en-US" dirty="0">
                <a:ea typeface="ＭＳ Ｐゴシック" charset="-128"/>
              </a:rPr>
              <a:t>: Even the most successful acquirers will finds that an acquisition based strategy runs out of steam because:</a:t>
            </a:r>
          </a:p>
          <a:p>
            <a:pPr marL="777875" lvl="1" indent="-457200" eaLnBrk="1" hangingPunct="1">
              <a:lnSpc>
                <a:spcPct val="80000"/>
              </a:lnSpc>
            </a:pPr>
            <a:r>
              <a:rPr lang="en-US" altLang="en-US" dirty="0">
                <a:ea typeface="ＭＳ Ｐゴシック" charset="-128"/>
              </a:rPr>
              <a:t>The acquiring firm becomes too big.</a:t>
            </a:r>
          </a:p>
          <a:p>
            <a:pPr marL="777875" lvl="1" indent="-457200" eaLnBrk="1" hangingPunct="1">
              <a:lnSpc>
                <a:spcPct val="80000"/>
              </a:lnSpc>
            </a:pPr>
            <a:r>
              <a:rPr lang="en-US" altLang="en-US" dirty="0">
                <a:ea typeface="ＭＳ Ｐゴシック" charset="-128"/>
              </a:rPr>
              <a:t>Imitators enter the game and push up the price of targets.</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ERP</Template>
  <TotalTime>19757</TotalTime>
  <Pages>184</Pages>
  <Words>6378</Words>
  <Application>Microsoft Macintosh PowerPoint</Application>
  <PresentationFormat>On-screen Show (4:3)</PresentationFormat>
  <Paragraphs>408</Paragraphs>
  <Slides>60</Slides>
  <Notes>34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7" baseType="lpstr">
      <vt:lpstr>Calibri</vt:lpstr>
      <vt:lpstr>Helvetica</vt:lpstr>
      <vt:lpstr>Times</vt:lpstr>
      <vt:lpstr>Wingdings</vt:lpstr>
      <vt:lpstr>Wingdings 2</vt:lpstr>
      <vt:lpstr>Basic</vt:lpstr>
      <vt:lpstr>Worksheet</vt:lpstr>
      <vt:lpstr>Acquirers Anonymous: Seven Steps to Business Sobriety…</vt:lpstr>
      <vt:lpstr>Acquisitions are great for target companies but not always for acquiring company stockholders…</vt:lpstr>
      <vt:lpstr>And the long-term follow up is not positive either..</vt:lpstr>
      <vt:lpstr>Payoff on Growth Strategies</vt:lpstr>
      <vt:lpstr>The disease is spreading… Indian firms acquiring US targets – 1999 - 2005</vt:lpstr>
      <vt:lpstr>Growing through acquisitions seems to be a “loser’s game”</vt:lpstr>
      <vt:lpstr>Acquisition Sins</vt:lpstr>
      <vt:lpstr>The seven sins in acquisitions…</vt:lpstr>
      <vt:lpstr>Lets start with a target firm</vt:lpstr>
      <vt:lpstr>Test 1: Risk Transference</vt:lpstr>
      <vt:lpstr>Risk Transference…</vt:lpstr>
      <vt:lpstr>Lesson 1: Don’t transfer your risk characteristics to the target firm</vt:lpstr>
      <vt:lpstr>If you fail this test..</vt:lpstr>
      <vt:lpstr>Test 2: The Debt Trick</vt:lpstr>
      <vt:lpstr>Cheap debt + Debt Capacity</vt:lpstr>
      <vt:lpstr>Lesson 2: Render unto the target firm owners that which is theirs, not a penny more..</vt:lpstr>
      <vt:lpstr>If you fail this test…</vt:lpstr>
      <vt:lpstr>Test 3: Control Premiums</vt:lpstr>
      <vt:lpstr>The 20% Control Premium</vt:lpstr>
      <vt:lpstr>The Shaky Origins of the 20% Control Premium!</vt:lpstr>
      <vt:lpstr>The Expected Value of Control</vt:lpstr>
      <vt:lpstr>Value Enhancement 101</vt:lpstr>
      <vt:lpstr>Myth 1: Higher growth = Higher Value</vt:lpstr>
      <vt:lpstr>Myth 2: Borrowing money always lowers your cost of capital</vt:lpstr>
      <vt:lpstr>Lesson 3: Control is not worth 20%.. It could be worth nothing or 100%</vt:lpstr>
      <vt:lpstr>If you fail this test</vt:lpstr>
      <vt:lpstr>Test 4: Synergy Magic</vt:lpstr>
      <vt:lpstr>Synergy….</vt:lpstr>
      <vt:lpstr>The Value of Synergy</vt:lpstr>
      <vt:lpstr>Valuing Synergy</vt:lpstr>
      <vt:lpstr>Synergy 1.1: Why lower risk is an illusion..</vt:lpstr>
      <vt:lpstr>Synergy 1.2: Higher growth and cost savings can create value</vt:lpstr>
      <vt:lpstr>Synergy 1.3: Paying that synergy as a premium on price is a mistake</vt:lpstr>
      <vt:lpstr>Lesson 4: Value synergy first and make sure you negotiate for your fair share.</vt:lpstr>
      <vt:lpstr>If you fail this test</vt:lpstr>
      <vt:lpstr>Test 5: The Pricing Game </vt:lpstr>
      <vt:lpstr>Exit Multiples and Comparables</vt:lpstr>
      <vt:lpstr>Pricing ≠ Value</vt:lpstr>
      <vt:lpstr>The Problems in Acquisition Pricing</vt:lpstr>
      <vt:lpstr>Lesson 5: If you are going to price a target firm, do it right..</vt:lpstr>
      <vt:lpstr>If you fail this test..</vt:lpstr>
      <vt:lpstr>Test 6: The CEO wants this..</vt:lpstr>
      <vt:lpstr>The CEO really wants to do this… Or your competitors are all in the game..</vt:lpstr>
      <vt:lpstr>CEO Egos and Overconfidence: The Dirty Secret in Mergers</vt:lpstr>
      <vt:lpstr>Defensive Mergers: Signs of a Deeper Rot?</vt:lpstr>
      <vt:lpstr>The Deal Process is broken..</vt:lpstr>
      <vt:lpstr>Fairness Opinions: A waste of time and money?</vt:lpstr>
      <vt:lpstr>Lesson 6: Egos and Conflicts of Interest are your biggest enemies</vt:lpstr>
      <vt:lpstr>Test 7: Accountability</vt:lpstr>
      <vt:lpstr>When deals fall apart.. </vt:lpstr>
      <vt:lpstr>To illustrate: A bad deal is made, and justified by accountants &amp; bankers</vt:lpstr>
      <vt:lpstr>The CEO steps in… and digs a hole…</vt:lpstr>
      <vt:lpstr>A year later… HP admits a mistake…and explains it…</vt:lpstr>
      <vt:lpstr>A Glimmer of Hope! </vt:lpstr>
      <vt:lpstr>Gauging the Odds</vt:lpstr>
      <vt:lpstr>1. Better to lose a bidding war than to win one…</vt:lpstr>
      <vt:lpstr>2. Better off buying small rather than large targets…</vt:lpstr>
      <vt:lpstr>3. And focusing on private firms and subsidiaries, rather than public firms…</vt:lpstr>
      <vt:lpstr>4. On cost synergies, not growth synergies</vt:lpstr>
      <vt:lpstr>For acquisitions to create value, you have to stay disciplined..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211</cp:revision>
  <cp:lastPrinted>2018-09-17T20:23:18Z</cp:lastPrinted>
  <dcterms:created xsi:type="dcterms:W3CDTF">1998-01-08T15:09:51Z</dcterms:created>
  <dcterms:modified xsi:type="dcterms:W3CDTF">2019-05-10T02:15:36Z</dcterms:modified>
</cp:coreProperties>
</file>