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90" r:id="rId1"/>
  </p:sldMasterIdLst>
  <p:notesMasterIdLst>
    <p:notesMasterId r:id="rId34"/>
  </p:notesMasterIdLst>
  <p:handoutMasterIdLst>
    <p:handoutMasterId r:id="rId35"/>
  </p:handoutMasterIdLst>
  <p:sldIdLst>
    <p:sldId id="2755" r:id="rId2"/>
    <p:sldId id="372" r:id="rId3"/>
    <p:sldId id="373" r:id="rId4"/>
    <p:sldId id="2751" r:id="rId5"/>
    <p:sldId id="375" r:id="rId6"/>
    <p:sldId id="376" r:id="rId7"/>
    <p:sldId id="2555" r:id="rId8"/>
    <p:sldId id="377" r:id="rId9"/>
    <p:sldId id="378" r:id="rId10"/>
    <p:sldId id="379" r:id="rId11"/>
    <p:sldId id="386" r:id="rId12"/>
    <p:sldId id="380" r:id="rId13"/>
    <p:sldId id="2509" r:id="rId14"/>
    <p:sldId id="2655" r:id="rId15"/>
    <p:sldId id="2699" r:id="rId16"/>
    <p:sldId id="262" r:id="rId17"/>
    <p:sldId id="2710" r:id="rId18"/>
    <p:sldId id="2687" r:id="rId19"/>
    <p:sldId id="2681" r:id="rId20"/>
    <p:sldId id="2682" r:id="rId21"/>
    <p:sldId id="381" r:id="rId22"/>
    <p:sldId id="387" r:id="rId23"/>
    <p:sldId id="382" r:id="rId24"/>
    <p:sldId id="383" r:id="rId25"/>
    <p:sldId id="2753" r:id="rId26"/>
    <p:sldId id="2754" r:id="rId27"/>
    <p:sldId id="2556" r:id="rId28"/>
    <p:sldId id="385" r:id="rId29"/>
    <p:sldId id="388" r:id="rId30"/>
    <p:sldId id="391" r:id="rId31"/>
    <p:sldId id="389" r:id="rId32"/>
    <p:sldId id="390" r:id="rId3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906"/>
    <p:restoredTop sz="93582"/>
  </p:normalViewPr>
  <p:slideViewPr>
    <p:cSldViewPr>
      <p:cViewPr varScale="1">
        <p:scale>
          <a:sx n="127" d="100"/>
          <a:sy n="127" d="100"/>
        </p:scale>
        <p:origin x="175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59459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6359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BCA4D-353C-9948-AB3C-4FE020CB2597}" type="slidenum">
              <a:rPr lang="en-US" altLang="en-US" smtClean="0"/>
              <a:pPr/>
              <a:t>8</a:t>
            </a:fld>
            <a:endParaRPr lang="en-US" altLang="en-US"/>
          </a:p>
        </p:txBody>
      </p:sp>
    </p:spTree>
    <p:extLst>
      <p:ext uri="{BB962C8B-B14F-4D97-AF65-F5344CB8AC3E}">
        <p14:creationId xmlns:p14="http://schemas.microsoft.com/office/powerpoint/2010/main" val="1625605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13</a:t>
            </a:fld>
            <a:endParaRPr lang="en-US"/>
          </a:p>
        </p:txBody>
      </p:sp>
    </p:spTree>
    <p:extLst>
      <p:ext uri="{BB962C8B-B14F-4D97-AF65-F5344CB8AC3E}">
        <p14:creationId xmlns:p14="http://schemas.microsoft.com/office/powerpoint/2010/main" val="523708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8797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97778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1370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8570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0072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BCA4D-353C-9948-AB3C-4FE020CB2597}" type="slidenum">
              <a:rPr lang="en-US" altLang="en-US" smtClean="0"/>
              <a:pPr/>
              <a:t>27</a:t>
            </a:fld>
            <a:endParaRPr lang="en-US" altLang="en-US"/>
          </a:p>
        </p:txBody>
      </p:sp>
    </p:spTree>
    <p:extLst>
      <p:ext uri="{BB962C8B-B14F-4D97-AF65-F5344CB8AC3E}">
        <p14:creationId xmlns:p14="http://schemas.microsoft.com/office/powerpoint/2010/main" val="28337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BCA4D-353C-9948-AB3C-4FE020CB2597}" type="slidenum">
              <a:rPr lang="en-US" altLang="en-US" smtClean="0"/>
              <a:pPr/>
              <a:t>28</a:t>
            </a:fld>
            <a:endParaRPr lang="en-US" altLang="en-US"/>
          </a:p>
        </p:txBody>
      </p:sp>
    </p:spTree>
    <p:extLst>
      <p:ext uri="{BB962C8B-B14F-4D97-AF65-F5344CB8AC3E}">
        <p14:creationId xmlns:p14="http://schemas.microsoft.com/office/powerpoint/2010/main" val="137123262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688486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075295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26818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913FE882-B1F3-B841-804C-47F5F1A52C1A}" type="slidenum">
              <a:rPr lang="en-US" smtClean="0"/>
              <a:pPr>
                <a:defRPr/>
              </a:pPr>
              <a:t>‹#›</a:t>
            </a:fld>
            <a:endParaRPr lang="en-US"/>
          </a:p>
        </p:txBody>
      </p:sp>
    </p:spTree>
    <p:extLst>
      <p:ext uri="{BB962C8B-B14F-4D97-AF65-F5344CB8AC3E}">
        <p14:creationId xmlns:p14="http://schemas.microsoft.com/office/powerpoint/2010/main" val="3703202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53072933"/>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85856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85271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966946600"/>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146692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72DD20CE-6EFA-0E4E-8849-9F692B4E9FAD}"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111555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A3AC4EA3-55AD-D845-A812-AEED6F2651D9}"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1597540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9196946"/>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403005932"/>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58748025"/>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Lst>
  <p:hf sldNum="0" hd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0DFDD7-671B-17A8-9BBC-0112A205910B}"/>
              </a:ext>
            </a:extLst>
          </p:cNvPr>
          <p:cNvSpPr>
            <a:spLocks noGrp="1"/>
          </p:cNvSpPr>
          <p:nvPr>
            <p:ph type="title"/>
          </p:nvPr>
        </p:nvSpPr>
        <p:spPr/>
        <p:txBody>
          <a:bodyPr/>
          <a:lstStyle/>
          <a:p>
            <a:r>
              <a:rPr lang="en-US" dirty="0"/>
              <a:t>AI: The Personal Threat</a:t>
            </a:r>
          </a:p>
        </p:txBody>
      </p:sp>
      <p:sp>
        <p:nvSpPr>
          <p:cNvPr id="2" name="Text Placeholder 1">
            <a:extLst>
              <a:ext uri="{FF2B5EF4-FFF2-40B4-BE49-F238E27FC236}">
                <a16:creationId xmlns:a16="http://schemas.microsoft.com/office/drawing/2014/main" id="{2D421531-B829-9803-6BFF-ABA2E5714B6C}"/>
              </a:ext>
            </a:extLst>
          </p:cNvPr>
          <p:cNvSpPr>
            <a:spLocks noGrp="1"/>
          </p:cNvSpPr>
          <p:nvPr>
            <p:ph type="body" idx="1"/>
          </p:nvPr>
        </p:nvSpPr>
        <p:spPr/>
        <p:txBody>
          <a:bodyPr/>
          <a:lstStyle/>
          <a:p>
            <a:r>
              <a:rPr lang="en-US" dirty="0"/>
              <a:t>The AI Bogeyman is coming: Are you ready</a:t>
            </a:r>
          </a:p>
        </p:txBody>
      </p:sp>
      <p:sp>
        <p:nvSpPr>
          <p:cNvPr id="4" name="Footer Placeholder 3">
            <a:extLst>
              <a:ext uri="{FF2B5EF4-FFF2-40B4-BE49-F238E27FC236}">
                <a16:creationId xmlns:a16="http://schemas.microsoft.com/office/drawing/2014/main" id="{75699DA1-5294-05C6-A0C3-27CA9184A42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54649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3CA6BAC0-2E17-F0CF-6F56-2601F9514278}"/>
              </a:ext>
            </a:extLst>
          </p:cNvPr>
          <p:cNvSpPr>
            <a:spLocks noGrp="1"/>
          </p:cNvSpPr>
          <p:nvPr>
            <p:ph type="title"/>
          </p:nvPr>
        </p:nvSpPr>
        <p:spPr/>
        <p:txBody>
          <a:bodyPr/>
          <a:lstStyle/>
          <a:p>
            <a:r>
              <a:rPr lang="en-US" altLang="en-US" dirty="0"/>
              <a:t>The Damodaran Bot</a:t>
            </a:r>
          </a:p>
        </p:txBody>
      </p:sp>
      <p:sp>
        <p:nvSpPr>
          <p:cNvPr id="2" name="Content Placeholder 1">
            <a:extLst>
              <a:ext uri="{FF2B5EF4-FFF2-40B4-BE49-F238E27FC236}">
                <a16:creationId xmlns:a16="http://schemas.microsoft.com/office/drawing/2014/main" id="{2EA700BD-9354-CFC2-66A2-F9EA55E0C0B0}"/>
              </a:ext>
            </a:extLst>
          </p:cNvPr>
          <p:cNvSpPr>
            <a:spLocks noGrp="1"/>
          </p:cNvSpPr>
          <p:nvPr>
            <p:ph idx="1"/>
          </p:nvPr>
        </p:nvSpPr>
        <p:spPr/>
        <p:txBody>
          <a:bodyPr>
            <a:normAutofit fontScale="92500" lnSpcReduction="10000"/>
          </a:bodyPr>
          <a:lstStyle/>
          <a:p>
            <a:r>
              <a:rPr lang="en-US" dirty="0"/>
              <a:t>I was in the eleventh week of teaching my 2024 spring semester classes at Stern, when my good friend, Vasant Dhar, who teaches a range of classes from machine learning to data science at Stern, and has forgotten more about AI than I will ever know, called me. </a:t>
            </a:r>
          </a:p>
          <a:p>
            <a:r>
              <a:rPr lang="en-US" dirty="0"/>
              <a:t>He mentioned that he </a:t>
            </a:r>
            <a:r>
              <a:rPr lang="en-US" b="1" dirty="0"/>
              <a:t>had developed a Damodaran Bot</a:t>
            </a:r>
            <a:r>
              <a:rPr lang="en-US" dirty="0"/>
              <a:t>, and explained that it was an AI creation, which had read every blog post that I had ever written and every valuation that I had made public. Since almost everything that I have ever written or done is in the public domain, in my blog, YouTube video and webpage, that effectively means that my bot is better informed than I am about my own work, since its memory is perfect and mine is definitely not. </a:t>
            </a:r>
          </a:p>
          <a:p>
            <a:r>
              <a:rPr lang="en-US" dirty="0"/>
              <a:t>He also went on to tell me that he was </a:t>
            </a:r>
            <a:r>
              <a:rPr lang="en-US" b="1" dirty="0"/>
              <a:t>ready to take the Bot on a trial run</a:t>
            </a:r>
            <a:r>
              <a:rPr lang="en-US" dirty="0"/>
              <a:t>, and when I asked him what he meant, he said that he would like the Bot to value companies and see how those valuations measured up against valuations done by the best students in my class.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BFD0FC89-48C3-1258-100A-33FEC58CAC6E}"/>
              </a:ext>
            </a:extLst>
          </p:cNvPr>
          <p:cNvSpPr>
            <a:spLocks noGrp="1"/>
          </p:cNvSpPr>
          <p:nvPr>
            <p:ph type="title"/>
          </p:nvPr>
        </p:nvSpPr>
        <p:spPr/>
        <p:txBody>
          <a:bodyPr/>
          <a:lstStyle/>
          <a:p>
            <a:r>
              <a:rPr lang="en-US" altLang="en-US" dirty="0"/>
              <a:t>Gauging the threat!</a:t>
            </a:r>
          </a:p>
        </p:txBody>
      </p:sp>
      <p:sp>
        <p:nvSpPr>
          <p:cNvPr id="2" name="Content Placeholder 1">
            <a:extLst>
              <a:ext uri="{FF2B5EF4-FFF2-40B4-BE49-F238E27FC236}">
                <a16:creationId xmlns:a16="http://schemas.microsoft.com/office/drawing/2014/main" id="{F8C196C7-7602-5204-5689-82B7A3B6E028}"/>
              </a:ext>
            </a:extLst>
          </p:cNvPr>
          <p:cNvSpPr>
            <a:spLocks noGrp="1"/>
          </p:cNvSpPr>
          <p:nvPr>
            <p:ph idx="1"/>
          </p:nvPr>
        </p:nvSpPr>
        <p:spPr/>
        <p:txBody>
          <a:bodyPr>
            <a:normAutofit lnSpcReduction="10000"/>
          </a:bodyPr>
          <a:lstStyle/>
          <a:p>
            <a:r>
              <a:rPr lang="en-US" dirty="0"/>
              <a:t>In the months since I was made aware of the Damodaran Bot, I have thought in general terms about what AI will be able to do as well or better than I can, and the areas where it might have trouble. </a:t>
            </a:r>
          </a:p>
          <a:p>
            <a:r>
              <a:rPr lang="en-US" dirty="0"/>
              <a:t>Ultimately, AI is the culmination of two forces that have become more powerful over the last few decades. </a:t>
            </a:r>
          </a:p>
          <a:p>
            <a:pPr lvl="1"/>
            <a:r>
              <a:rPr lang="en-US" dirty="0"/>
              <a:t>The first is </a:t>
            </a:r>
            <a:r>
              <a:rPr lang="en-US" b="1" dirty="0"/>
              <a:t>increasing (and cheaper) computing power</a:t>
            </a:r>
            <a:r>
              <a:rPr lang="en-US" dirty="0"/>
              <a:t>, often coming into smaller and smaller packages; our phones are now computationally more powerful than the very first personal computers. </a:t>
            </a:r>
          </a:p>
          <a:p>
            <a:pPr lvl="1"/>
            <a:r>
              <a:rPr lang="en-US" dirty="0"/>
              <a:t>The second is the </a:t>
            </a:r>
            <a:r>
              <a:rPr lang="en-US" b="1" dirty="0"/>
              <a:t>cumulation of data</a:t>
            </a:r>
            <a:r>
              <a:rPr lang="en-US" dirty="0"/>
              <a:t>, both quantitative and qualitative, especially with social media accelerating personal data sharing. </a:t>
            </a:r>
          </a:p>
          <a:p>
            <a:r>
              <a:rPr lang="en-US" dirty="0"/>
              <a:t>As an AI novice, it is entirely possible that I am not gauging the threat correctly, but there are four dimensions on which I see the AI playing out (well or badly).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FAB829F4-2E9B-6B86-A79E-9B77B51A2687}"/>
              </a:ext>
            </a:extLst>
          </p:cNvPr>
          <p:cNvSpPr>
            <a:spLocks noGrp="1"/>
          </p:cNvSpPr>
          <p:nvPr>
            <p:ph type="title"/>
          </p:nvPr>
        </p:nvSpPr>
        <p:spPr/>
        <p:txBody>
          <a:bodyPr/>
          <a:lstStyle/>
          <a:p>
            <a:r>
              <a:rPr lang="en-US" altLang="en-US" dirty="0"/>
              <a:t>1. Mechanical versus Intuitive/Adaptable</a:t>
            </a:r>
          </a:p>
        </p:txBody>
      </p:sp>
      <p:sp>
        <p:nvSpPr>
          <p:cNvPr id="2" name="Content Placeholder 1">
            <a:extLst>
              <a:ext uri="{FF2B5EF4-FFF2-40B4-BE49-F238E27FC236}">
                <a16:creationId xmlns:a16="http://schemas.microsoft.com/office/drawing/2014/main" id="{A185CD7A-BFCB-9766-7235-6AFDE3AAAC21}"/>
              </a:ext>
            </a:extLst>
          </p:cNvPr>
          <p:cNvSpPr>
            <a:spLocks noGrp="1"/>
          </p:cNvSpPr>
          <p:nvPr>
            <p:ph idx="1"/>
          </p:nvPr>
        </p:nvSpPr>
        <p:spPr/>
        <p:txBody>
          <a:bodyPr>
            <a:normAutofit lnSpcReduction="10000"/>
          </a:bodyPr>
          <a:lstStyle/>
          <a:p>
            <a:r>
              <a:rPr lang="en-US" dirty="0"/>
              <a:t>Well before </a:t>
            </a:r>
            <a:r>
              <a:rPr lang="en-US" dirty="0" err="1"/>
              <a:t>ChatGPT</a:t>
            </a:r>
            <a:r>
              <a:rPr lang="en-US" dirty="0"/>
              <a:t> broke into the public consciousness,  </a:t>
            </a:r>
            <a:r>
              <a:rPr lang="en-US" dirty="0">
                <a:hlinkClick r:id="rId2" invalidUrl="about://"/>
              </a:rPr>
              <a:t>IBM's Deep Blue </a:t>
            </a:r>
            <a:r>
              <a:rPr lang="en-US" dirty="0"/>
              <a:t>was making a splash playing chess, and beating some of the world's greatest chess players. </a:t>
            </a:r>
          </a:p>
          <a:p>
            <a:pPr lvl="1"/>
            <a:r>
              <a:rPr lang="en-US" b="1" dirty="0"/>
              <a:t>Deep Blue's strength at chess </a:t>
            </a:r>
            <a:r>
              <a:rPr lang="en-US" dirty="0"/>
              <a:t>came from the fact that it had access, in its memory, to every chess game ever played (data) and the computing power to evaluate 200 million chess positions per second, putting even the most brilliant human chess player to shame. </a:t>
            </a:r>
          </a:p>
          <a:p>
            <a:r>
              <a:rPr lang="en-US" dirty="0"/>
              <a:t>In contrast, AI has struggled more with automated driving, not because driving is mechanically complicated, but because there are </a:t>
            </a:r>
            <a:r>
              <a:rPr lang="en-US" b="1" dirty="0"/>
              <a:t>human drivers on the surface roads, behaving in unpredictable ways</a:t>
            </a:r>
            <a:r>
              <a:rPr lang="en-US" dirty="0"/>
              <a:t>. </a:t>
            </a:r>
          </a:p>
          <a:p>
            <a:r>
              <a:rPr lang="en-US" dirty="0"/>
              <a:t>While AI is making progress on making intuitive leaps, and being adaptable, it will always struggle more on those tasks than on the purely mechanical 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65A030DB-B689-B0B5-BEE4-65142DBE129C}"/>
              </a:ext>
            </a:extLst>
          </p:cNvPr>
          <p:cNvSpPr>
            <a:spLocks noGrp="1"/>
          </p:cNvSpPr>
          <p:nvPr>
            <p:ph type="title"/>
          </p:nvPr>
        </p:nvSpPr>
        <p:spPr/>
        <p:txBody>
          <a:bodyPr/>
          <a:lstStyle/>
          <a:p>
            <a:r>
              <a:rPr lang="en-US" altLang="en-US" dirty="0"/>
              <a:t>2. Rules-based versus Principles-based</a:t>
            </a:r>
          </a:p>
        </p:txBody>
      </p:sp>
      <p:sp>
        <p:nvSpPr>
          <p:cNvPr id="2" name="Content Placeholder 1">
            <a:extLst>
              <a:ext uri="{FF2B5EF4-FFF2-40B4-BE49-F238E27FC236}">
                <a16:creationId xmlns:a16="http://schemas.microsoft.com/office/drawing/2014/main" id="{AFF493EF-BEE1-E4B9-6763-CC54AD69912E}"/>
              </a:ext>
            </a:extLst>
          </p:cNvPr>
          <p:cNvSpPr>
            <a:spLocks noGrp="1"/>
          </p:cNvSpPr>
          <p:nvPr>
            <p:ph idx="1"/>
          </p:nvPr>
        </p:nvSpPr>
        <p:spPr/>
        <p:txBody>
          <a:bodyPr/>
          <a:lstStyle/>
          <a:p>
            <a:r>
              <a:rPr lang="en-US" dirty="0"/>
              <a:t>Expanding the mechanical/intuitive divide, AI will be </a:t>
            </a:r>
            <a:r>
              <a:rPr lang="en-US" b="1" dirty="0"/>
              <a:t>better positioned to work smoothly in rules-based disciplines</a:t>
            </a:r>
            <a:r>
              <a:rPr lang="en-US" dirty="0"/>
              <a:t> and will be at a disadvantage in principle-positioned disciplines. </a:t>
            </a:r>
          </a:p>
          <a:p>
            <a:pPr lvl="1"/>
            <a:r>
              <a:rPr lang="en-US" dirty="0"/>
              <a:t>Using valuation to illustrate my point,  </a:t>
            </a:r>
            <a:r>
              <a:rPr lang="en-US" b="1" dirty="0"/>
              <a:t>accounting and legal valuations are mostly rule-based</a:t>
            </a:r>
            <a:r>
              <a:rPr lang="en-US" dirty="0"/>
              <a:t>, with the rules sometimes coming from logic, and sometimes from arbitrary rule writers. AI can not only replicate those valuations but can do so at no cost and with a much closer adherence to the rules. </a:t>
            </a:r>
          </a:p>
          <a:p>
            <a:pPr lvl="1"/>
            <a:r>
              <a:rPr lang="en-US" dirty="0"/>
              <a:t>In contrast, </a:t>
            </a:r>
            <a:r>
              <a:rPr lang="en-US" b="1" dirty="0"/>
              <a:t>financial valuations done right, is built around principles</a:t>
            </a:r>
            <a:r>
              <a:rPr lang="en-US" dirty="0"/>
              <a:t>, requires judgment calls and analysis on the part of appraisers, on how these principles get applied, and should be more difficult to replace with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4B516D34-D7D4-2F8B-3B3C-3CA152E7B070}"/>
              </a:ext>
            </a:extLst>
          </p:cNvPr>
          <p:cNvSpPr>
            <a:spLocks noGrp="1"/>
          </p:cNvSpPr>
          <p:nvPr>
            <p:ph type="title"/>
          </p:nvPr>
        </p:nvSpPr>
        <p:spPr/>
        <p:txBody>
          <a:bodyPr/>
          <a:lstStyle/>
          <a:p>
            <a:r>
              <a:rPr lang="en-US" altLang="en-US" dirty="0"/>
              <a:t>3. Subjective versus Objective</a:t>
            </a:r>
          </a:p>
        </p:txBody>
      </p:sp>
      <p:sp>
        <p:nvSpPr>
          <p:cNvPr id="21506" name="Content Placeholder 1">
            <a:extLst>
              <a:ext uri="{FF2B5EF4-FFF2-40B4-BE49-F238E27FC236}">
                <a16:creationId xmlns:a16="http://schemas.microsoft.com/office/drawing/2014/main" id="{60A68D02-AAD6-AC0D-0484-1EDCC6304D28}"/>
              </a:ext>
            </a:extLst>
          </p:cNvPr>
          <p:cNvSpPr>
            <a:spLocks noGrp="1"/>
          </p:cNvSpPr>
          <p:nvPr>
            <p:ph idx="1"/>
          </p:nvPr>
        </p:nvSpPr>
        <p:spPr/>
        <p:txBody>
          <a:bodyPr/>
          <a:lstStyle/>
          <a:p>
            <a:r>
              <a:rPr lang="en-US" altLang="en-US" dirty="0"/>
              <a:t>When valuing companies, I am often accused by those who disagree with my numbers </a:t>
            </a:r>
            <a:r>
              <a:rPr lang="en-US" altLang="en-US" b="1" dirty="0"/>
              <a:t>of being “subjective</a:t>
            </a:r>
            <a:r>
              <a:rPr lang="en-US" altLang="en-US" dirty="0"/>
              <a:t>”, with the subtext being that estimating something (and being wrong) is a sign of weakness.</a:t>
            </a:r>
          </a:p>
          <a:p>
            <a:pPr lvl="1"/>
            <a:r>
              <a:rPr lang="en-US" altLang="en-US" dirty="0"/>
              <a:t>The alternative that they are looking for is something objective, by which they usually </a:t>
            </a:r>
            <a:r>
              <a:rPr lang="en-US" altLang="en-US" b="1" dirty="0"/>
              <a:t>mean an equation or data</a:t>
            </a:r>
            <a:r>
              <a:rPr lang="en-US" altLang="en-US" dirty="0"/>
              <a:t>. </a:t>
            </a:r>
          </a:p>
          <a:p>
            <a:pPr lvl="1"/>
            <a:r>
              <a:rPr lang="en-US" altLang="en-US" dirty="0"/>
              <a:t>The bottom line is that </a:t>
            </a:r>
            <a:r>
              <a:rPr lang="en-US" altLang="en-US" b="1" dirty="0"/>
              <a:t>the future is subjective</a:t>
            </a:r>
            <a:r>
              <a:rPr lang="en-US" altLang="en-US" dirty="0"/>
              <a:t>, and using objectivity as a shield against making estimates is delusional.</a:t>
            </a:r>
          </a:p>
          <a:p>
            <a:r>
              <a:rPr lang="en-US" altLang="en-US" dirty="0"/>
              <a:t>If your entire process is built around this version of objectivity, a machine can do it better than you can.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ED84A-AE21-5D17-AB5C-121DA26D2D90}"/>
              </a:ext>
            </a:extLst>
          </p:cNvPr>
          <p:cNvSpPr>
            <a:spLocks noGrp="1"/>
          </p:cNvSpPr>
          <p:nvPr>
            <p:ph type="title"/>
          </p:nvPr>
        </p:nvSpPr>
        <p:spPr/>
        <p:txBody>
          <a:bodyPr/>
          <a:lstStyle/>
          <a:p>
            <a:r>
              <a:rPr lang="en-US" dirty="0"/>
              <a:t>4. Biased versus Open minded</a:t>
            </a:r>
          </a:p>
        </p:txBody>
      </p:sp>
      <p:sp>
        <p:nvSpPr>
          <p:cNvPr id="3" name="Content Placeholder 2">
            <a:extLst>
              <a:ext uri="{FF2B5EF4-FFF2-40B4-BE49-F238E27FC236}">
                <a16:creationId xmlns:a16="http://schemas.microsoft.com/office/drawing/2014/main" id="{15349F30-0D30-485B-A8AB-89C61EECF140}"/>
              </a:ext>
            </a:extLst>
          </p:cNvPr>
          <p:cNvSpPr>
            <a:spLocks noGrp="1"/>
          </p:cNvSpPr>
          <p:nvPr>
            <p:ph idx="1"/>
          </p:nvPr>
        </p:nvSpPr>
        <p:spPr/>
        <p:txBody>
          <a:bodyPr/>
          <a:lstStyle/>
          <a:p>
            <a:r>
              <a:rPr lang="en-US" dirty="0"/>
              <a:t>If you are biased, </a:t>
            </a:r>
            <a:r>
              <a:rPr lang="en-US" b="1" dirty="0"/>
              <a:t>your analysis will lead you to the outcome that your biases direct you towards</a:t>
            </a:r>
            <a:r>
              <a:rPr lang="en-US" dirty="0"/>
              <a:t>. The more biased you become, the more predictable your outcomes will be as well.</a:t>
            </a:r>
          </a:p>
          <a:p>
            <a:pPr lvl="1"/>
            <a:r>
              <a:rPr lang="en-US" dirty="0"/>
              <a:t>It is human nature to claim, even in the face of obvious bias, </a:t>
            </a:r>
            <a:r>
              <a:rPr lang="en-US" b="1" dirty="0"/>
              <a:t>that you are being open minded. </a:t>
            </a:r>
          </a:p>
          <a:p>
            <a:pPr lvl="1"/>
            <a:r>
              <a:rPr lang="en-US" dirty="0"/>
              <a:t>The bottom line is </a:t>
            </a:r>
            <a:r>
              <a:rPr lang="en-US" b="1" dirty="0"/>
              <a:t>that if you become biased enough that your outcomes become predictable</a:t>
            </a:r>
            <a:r>
              <a:rPr lang="en-US" dirty="0"/>
              <a:t>, a machine will replicate you (at least in terms of outcome) though it may not be able to match your hypocrisy.</a:t>
            </a:r>
          </a:p>
        </p:txBody>
      </p:sp>
    </p:spTree>
    <p:extLst>
      <p:ext uri="{BB962C8B-B14F-4D97-AF65-F5344CB8AC3E}">
        <p14:creationId xmlns:p14="http://schemas.microsoft.com/office/powerpoint/2010/main" val="3281433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C8E408BE-430B-8B17-A536-4908FCCA1F86}"/>
              </a:ext>
            </a:extLst>
          </p:cNvPr>
          <p:cNvSpPr>
            <a:spLocks noGrp="1"/>
          </p:cNvSpPr>
          <p:nvPr>
            <p:ph type="title"/>
          </p:nvPr>
        </p:nvSpPr>
        <p:spPr/>
        <p:txBody>
          <a:bodyPr/>
          <a:lstStyle/>
          <a:p>
            <a:r>
              <a:rPr lang="en-US" altLang="en-US" dirty="0"/>
              <a:t>Responding to AI</a:t>
            </a:r>
          </a:p>
        </p:txBody>
      </p:sp>
      <p:sp>
        <p:nvSpPr>
          <p:cNvPr id="2" name="Content Placeholder 1">
            <a:extLst>
              <a:ext uri="{FF2B5EF4-FFF2-40B4-BE49-F238E27FC236}">
                <a16:creationId xmlns:a16="http://schemas.microsoft.com/office/drawing/2014/main" id="{B753383D-C8A3-C548-0CDE-B22493416117}"/>
              </a:ext>
            </a:extLst>
          </p:cNvPr>
          <p:cNvSpPr>
            <a:spLocks noGrp="1"/>
          </p:cNvSpPr>
          <p:nvPr>
            <p:ph idx="1"/>
          </p:nvPr>
        </p:nvSpPr>
        <p:spPr/>
        <p:txBody>
          <a:bodyPr/>
          <a:lstStyle/>
          <a:p>
            <a:r>
              <a:rPr lang="en-US" dirty="0"/>
              <a:t>While AI, at least in its current form, may be unable to replace you at your job, the truth is that AI will get better over time, as it learns more from watching what you do.</a:t>
            </a:r>
          </a:p>
          <a:p>
            <a:r>
              <a:rPr lang="en-US" dirty="0"/>
              <a:t>So, what can we do to make it more difficult to be outsourced by machines or replaced by AI? </a:t>
            </a:r>
          </a:p>
          <a:p>
            <a:pPr lvl="1"/>
            <a:r>
              <a:rPr lang="en-US" dirty="0"/>
              <a:t>It is a </a:t>
            </a:r>
            <a:r>
              <a:rPr lang="en-US" b="1" dirty="0"/>
              <a:t>question that I have thought about for three decade</a:t>
            </a:r>
            <a:r>
              <a:rPr lang="en-US" dirty="0"/>
              <a:t>s, as machines have become more powerful, and data more ubiquitous, and while I don't have all of the answers, here are some thoughts.</a:t>
            </a:r>
          </a:p>
          <a:p>
            <a:pPr lvl="1"/>
            <a:r>
              <a:rPr lang="en-US" dirty="0"/>
              <a:t>The answers I have </a:t>
            </a:r>
            <a:r>
              <a:rPr lang="en-US" b="1" dirty="0"/>
              <a:t>are those that work for me</a:t>
            </a:r>
            <a:r>
              <a:rPr lang="en-US" dirty="0"/>
              <a:t>, reflecting what I think are my strengths and weaknesses, and what I do. </a:t>
            </a:r>
          </a:p>
          <a:p>
            <a:pPr lvl="1"/>
            <a:r>
              <a:rPr lang="en-US" dirty="0"/>
              <a:t>You have to </a:t>
            </a:r>
            <a:r>
              <a:rPr lang="en-US" b="1" dirty="0"/>
              <a:t>come with your own answers</a:t>
            </a:r>
            <a:r>
              <a:rPr lang="en-US"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B34CA311-2534-3A42-CEDA-E3BBAEEDD485}"/>
              </a:ext>
            </a:extLst>
          </p:cNvPr>
          <p:cNvSpPr>
            <a:spLocks noGrp="1"/>
          </p:cNvSpPr>
          <p:nvPr>
            <p:ph type="title"/>
          </p:nvPr>
        </p:nvSpPr>
        <p:spPr/>
        <p:txBody>
          <a:bodyPr/>
          <a:lstStyle/>
          <a:p>
            <a:r>
              <a:rPr lang="en-US" altLang="en-US" dirty="0"/>
              <a:t>1. Generalist versus Specialist</a:t>
            </a:r>
          </a:p>
        </p:txBody>
      </p:sp>
      <p:sp>
        <p:nvSpPr>
          <p:cNvPr id="2" name="Content Placeholder 1">
            <a:extLst>
              <a:ext uri="{FF2B5EF4-FFF2-40B4-BE49-F238E27FC236}">
                <a16:creationId xmlns:a16="http://schemas.microsoft.com/office/drawing/2014/main" id="{2F67EDAF-1927-E25C-7121-EF5C05198A73}"/>
              </a:ext>
            </a:extLst>
          </p:cNvPr>
          <p:cNvSpPr>
            <a:spLocks noGrp="1"/>
          </p:cNvSpPr>
          <p:nvPr>
            <p:ph idx="1"/>
          </p:nvPr>
        </p:nvSpPr>
        <p:spPr/>
        <p:txBody>
          <a:bodyPr/>
          <a:lstStyle/>
          <a:p>
            <a:r>
              <a:rPr lang="en-US" dirty="0"/>
              <a:t>In the last century, we have seen a push towards specialization in almost every discipline. </a:t>
            </a:r>
          </a:p>
          <a:p>
            <a:pPr lvl="1"/>
            <a:r>
              <a:rPr lang="en-US" dirty="0"/>
              <a:t>In medicine, </a:t>
            </a:r>
            <a:r>
              <a:rPr lang="en-US" b="1" dirty="0"/>
              <a:t>the general practitioner has become the oddity</a:t>
            </a:r>
            <a:r>
              <a:rPr lang="en-US" dirty="0"/>
              <a:t>, as specialists abound to treat individual organs and diseases.</a:t>
            </a:r>
          </a:p>
          <a:p>
            <a:pPr lvl="1"/>
            <a:r>
              <a:rPr lang="en-US" dirty="0"/>
              <a:t>In finance, </a:t>
            </a:r>
            <a:r>
              <a:rPr lang="en-US" b="1" dirty="0"/>
              <a:t>there are specialists </a:t>
            </a:r>
            <a:r>
              <a:rPr lang="en-US" dirty="0"/>
              <a:t>in sub-areas that are so esoteric that no one outside those areas can even comprehend the intricacies. </a:t>
            </a:r>
          </a:p>
          <a:p>
            <a:r>
              <a:rPr lang="en-US" dirty="0"/>
              <a:t>In the process, there are </a:t>
            </a:r>
            <a:r>
              <a:rPr lang="en-US" b="1" dirty="0"/>
              <a:t>fewer and fewer people who are comfortable operating outside their domains</a:t>
            </a:r>
            <a:r>
              <a:rPr lang="en-US" dirty="0"/>
              <a:t>, and humanity has lost something of value. </a:t>
            </a:r>
          </a:p>
          <a:p>
            <a:r>
              <a:rPr lang="en-US" dirty="0"/>
              <a:t>In a great book on forecasting, Phil </a:t>
            </a:r>
            <a:r>
              <a:rPr lang="en-US" dirty="0" err="1"/>
              <a:t>Tetlock</a:t>
            </a:r>
            <a:r>
              <a:rPr lang="en-US" dirty="0"/>
              <a:t> argues that </a:t>
            </a:r>
            <a:r>
              <a:rPr lang="en-US" b="1" dirty="0"/>
              <a:t>foxes (people who know a little bit a lot of things) do better are forecasting than hedgehogs</a:t>
            </a:r>
            <a:r>
              <a:rPr lang="en-US" dirty="0"/>
              <a:t> (people who know a great deal about their domain)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6176ECF4-B961-962A-2CFD-EB9497CE0522}"/>
              </a:ext>
            </a:extLst>
          </p:cNvPr>
          <p:cNvSpPr>
            <a:spLocks noGrp="1"/>
          </p:cNvSpPr>
          <p:nvPr>
            <p:ph type="title"/>
          </p:nvPr>
        </p:nvSpPr>
        <p:spPr/>
        <p:txBody>
          <a:bodyPr/>
          <a:lstStyle/>
          <a:p>
            <a:r>
              <a:rPr lang="en-US" altLang="en-US" dirty="0">
                <a:ea typeface="ＭＳ Ｐゴシック" panose="020B0600070205080204" pitchFamily="34" charset="-128"/>
              </a:rPr>
              <a:t>The answer is in the Duomo!</a:t>
            </a:r>
          </a:p>
        </p:txBody>
      </p:sp>
      <p:pic>
        <p:nvPicPr>
          <p:cNvPr id="3" name="Content Placeholder 2">
            <a:extLst>
              <a:ext uri="{FF2B5EF4-FFF2-40B4-BE49-F238E27FC236}">
                <a16:creationId xmlns:a16="http://schemas.microsoft.com/office/drawing/2014/main" id="{2A1EF7B4-7293-A01F-27AF-FD65D7093CCC}"/>
              </a:ext>
            </a:extLst>
          </p:cNvPr>
          <p:cNvPicPr>
            <a:picLocks noGrp="1" noChangeAspect="1"/>
          </p:cNvPicPr>
          <p:nvPr>
            <p:ph idx="1"/>
          </p:nvPr>
        </p:nvPicPr>
        <p:blipFill>
          <a:blip r:embed="rId2"/>
          <a:stretch>
            <a:fillRect/>
          </a:stretch>
        </p:blipFill>
        <p:spPr>
          <a:xfrm>
            <a:off x="1013146" y="1752600"/>
            <a:ext cx="7117707" cy="441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665E1111-9ABA-AFFC-EA17-D80B626297EB}"/>
              </a:ext>
            </a:extLst>
          </p:cNvPr>
          <p:cNvSpPr>
            <a:spLocks noGrp="1"/>
          </p:cNvSpPr>
          <p:nvPr>
            <p:ph type="title"/>
          </p:nvPr>
        </p:nvSpPr>
        <p:spPr/>
        <p:txBody>
          <a:bodyPr/>
          <a:lstStyle/>
          <a:p>
            <a:r>
              <a:rPr lang="en-US" altLang="en-US" dirty="0"/>
              <a:t>2. Bounded Storytelling</a:t>
            </a:r>
          </a:p>
        </p:txBody>
      </p:sp>
      <p:sp>
        <p:nvSpPr>
          <p:cNvPr id="3" name="Content Placeholder 2">
            <a:extLst>
              <a:ext uri="{FF2B5EF4-FFF2-40B4-BE49-F238E27FC236}">
                <a16:creationId xmlns:a16="http://schemas.microsoft.com/office/drawing/2014/main" id="{F25B7D66-9271-EA71-E9CE-DD5238254B27}"/>
              </a:ext>
            </a:extLst>
          </p:cNvPr>
          <p:cNvSpPr>
            <a:spLocks noGrp="1"/>
          </p:cNvSpPr>
          <p:nvPr>
            <p:ph idx="1"/>
          </p:nvPr>
        </p:nvSpPr>
        <p:spPr/>
        <p:txBody>
          <a:bodyPr/>
          <a:lstStyle/>
          <a:p>
            <a:r>
              <a:rPr lang="en-US" dirty="0"/>
              <a:t>Starting about a decade ago, I </a:t>
            </a:r>
            <a:r>
              <a:rPr lang="en-US" b="1" dirty="0"/>
              <a:t>drew attention to a contradiction at the heart of valuation practice</a:t>
            </a:r>
            <a:r>
              <a:rPr lang="en-US" dirty="0"/>
              <a:t>, where as access to data and more powerful models has increased, in the last few decades, the quality of valuations has actually become worse. </a:t>
            </a:r>
          </a:p>
          <a:p>
            <a:r>
              <a:rPr lang="en-US" dirty="0"/>
              <a:t>I argued that one reason for that depletion in quality is that </a:t>
            </a:r>
            <a:r>
              <a:rPr lang="en-US" b="1" dirty="0"/>
              <a:t>valuations have become much too mechanical</a:t>
            </a:r>
            <a:r>
              <a:rPr lang="en-US" dirty="0"/>
              <a:t>, exercises in financial modeling, rather than assessments of business quality and value.</a:t>
            </a:r>
          </a:p>
          <a:p>
            <a:r>
              <a:rPr lang="en-US" dirty="0"/>
              <a:t>If, as legend had it, you have </a:t>
            </a:r>
            <a:r>
              <a:rPr lang="en-US" b="1" dirty="0"/>
              <a:t>a right brain (controlling your story side) and a left brain (controlling the numbers)</a:t>
            </a:r>
            <a:r>
              <a:rPr lang="en-US" dirty="0"/>
              <a:t>, most of us as acting as if we are half brained.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B6914BFD-BF34-3993-36FE-6ED838D61424}"/>
              </a:ext>
            </a:extLst>
          </p:cNvPr>
          <p:cNvSpPr>
            <a:spLocks noGrp="1"/>
          </p:cNvSpPr>
          <p:nvPr>
            <p:ph type="title"/>
          </p:nvPr>
        </p:nvSpPr>
        <p:spPr/>
        <p:txBody>
          <a:bodyPr/>
          <a:lstStyle/>
          <a:p>
            <a:r>
              <a:rPr lang="en-US" altLang="en-US" dirty="0">
                <a:ea typeface="ＭＳ Ｐゴシック" panose="020B0600070205080204" pitchFamily="34" charset="-128"/>
              </a:rPr>
              <a:t>The answer: Stories plus Numbers</a:t>
            </a:r>
          </a:p>
        </p:txBody>
      </p:sp>
      <p:pic>
        <p:nvPicPr>
          <p:cNvPr id="2" name="Content Placeholder 1">
            <a:extLst>
              <a:ext uri="{FF2B5EF4-FFF2-40B4-BE49-F238E27FC236}">
                <a16:creationId xmlns:a16="http://schemas.microsoft.com/office/drawing/2014/main" id="{103EF3FE-EF63-06F9-DAD2-7047E0BD0CB6}"/>
              </a:ext>
            </a:extLst>
          </p:cNvPr>
          <p:cNvPicPr>
            <a:picLocks noGrp="1" noChangeAspect="1"/>
          </p:cNvPicPr>
          <p:nvPr>
            <p:ph idx="1"/>
          </p:nvPr>
        </p:nvPicPr>
        <p:blipFill>
          <a:blip r:embed="rId2"/>
          <a:stretch>
            <a:fillRect/>
          </a:stretch>
        </p:blipFill>
        <p:spPr>
          <a:xfrm>
            <a:off x="685800" y="2161942"/>
            <a:ext cx="7772400" cy="3600916"/>
          </a:xfrm>
          <a:prstGeom prst="rect">
            <a:avLst/>
          </a:prstGeom>
          <a:solidFill>
            <a:schemeClr val="bg2"/>
          </a:solid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C8CB-4CD6-924C-9067-E49F5B843BEE}"/>
              </a:ext>
            </a:extLst>
          </p:cNvPr>
          <p:cNvSpPr>
            <a:spLocks noGrp="1"/>
          </p:cNvSpPr>
          <p:nvPr>
            <p:ph type="title"/>
          </p:nvPr>
        </p:nvSpPr>
        <p:spPr/>
        <p:txBody>
          <a:bodyPr>
            <a:normAutofit/>
          </a:bodyPr>
          <a:lstStyle/>
          <a:p>
            <a:r>
              <a:rPr lang="en-US" dirty="0"/>
              <a:t>The Semiconductor Business – A Growth Business that is maturing!</a:t>
            </a:r>
          </a:p>
        </p:txBody>
      </p:sp>
      <p:pic>
        <p:nvPicPr>
          <p:cNvPr id="3" name="Content Placeholder 2">
            <a:extLst>
              <a:ext uri="{FF2B5EF4-FFF2-40B4-BE49-F238E27FC236}">
                <a16:creationId xmlns:a16="http://schemas.microsoft.com/office/drawing/2014/main" id="{64175874-4BDD-0083-1CED-187B6613ADEC}"/>
              </a:ext>
            </a:extLst>
          </p:cNvPr>
          <p:cNvPicPr>
            <a:picLocks noGrp="1" noChangeAspect="1"/>
          </p:cNvPicPr>
          <p:nvPr>
            <p:ph idx="1"/>
          </p:nvPr>
        </p:nvPicPr>
        <p:blipFill>
          <a:blip r:embed="rId3"/>
          <a:stretch>
            <a:fillRect/>
          </a:stretch>
        </p:blipFill>
        <p:spPr>
          <a:xfrm>
            <a:off x="1521793" y="1752600"/>
            <a:ext cx="6100413" cy="4419600"/>
          </a:xfrm>
          <a:prstGeom prst="rect">
            <a:avLst/>
          </a:prstGeom>
        </p:spPr>
      </p:pic>
    </p:spTree>
    <p:extLst>
      <p:ext uri="{BB962C8B-B14F-4D97-AF65-F5344CB8AC3E}">
        <p14:creationId xmlns:p14="http://schemas.microsoft.com/office/powerpoint/2010/main" val="1574943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65E2-DA4D-BD4E-8B24-9C5FAD8901B4}"/>
              </a:ext>
            </a:extLst>
          </p:cNvPr>
          <p:cNvSpPr>
            <a:spLocks noGrp="1"/>
          </p:cNvSpPr>
          <p:nvPr>
            <p:ph type="title"/>
          </p:nvPr>
        </p:nvSpPr>
        <p:spPr/>
        <p:txBody>
          <a:bodyPr/>
          <a:lstStyle/>
          <a:p>
            <a:r>
              <a:rPr lang="en-US" dirty="0"/>
              <a:t>Profitable, with Cycles….</a:t>
            </a:r>
          </a:p>
        </p:txBody>
      </p:sp>
      <p:pic>
        <p:nvPicPr>
          <p:cNvPr id="4" name="Content Placeholder 3">
            <a:extLst>
              <a:ext uri="{FF2B5EF4-FFF2-40B4-BE49-F238E27FC236}">
                <a16:creationId xmlns:a16="http://schemas.microsoft.com/office/drawing/2014/main" id="{92A118A9-4AED-1F25-5D83-E6BF2E50A799}"/>
              </a:ext>
            </a:extLst>
          </p:cNvPr>
          <p:cNvPicPr>
            <a:picLocks noGrp="1" noChangeAspect="1"/>
          </p:cNvPicPr>
          <p:nvPr>
            <p:ph idx="1"/>
          </p:nvPr>
        </p:nvPicPr>
        <p:blipFill>
          <a:blip r:embed="rId2"/>
          <a:stretch>
            <a:fillRect/>
          </a:stretch>
        </p:blipFill>
        <p:spPr>
          <a:xfrm>
            <a:off x="1752600" y="1600200"/>
            <a:ext cx="5440776" cy="4884506"/>
          </a:xfrm>
          <a:prstGeom prst="rect">
            <a:avLst/>
          </a:prstGeom>
        </p:spPr>
      </p:pic>
    </p:spTree>
    <p:extLst>
      <p:ext uri="{BB962C8B-B14F-4D97-AF65-F5344CB8AC3E}">
        <p14:creationId xmlns:p14="http://schemas.microsoft.com/office/powerpoint/2010/main" val="3185144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10EE-475D-5292-FC7B-72181B88DF86}"/>
              </a:ext>
            </a:extLst>
          </p:cNvPr>
          <p:cNvSpPr>
            <a:spLocks noGrp="1"/>
          </p:cNvSpPr>
          <p:nvPr>
            <p:ph type="title"/>
          </p:nvPr>
        </p:nvSpPr>
        <p:spPr/>
        <p:txBody>
          <a:bodyPr/>
          <a:lstStyle/>
          <a:p>
            <a:r>
              <a:rPr lang="en-US" dirty="0"/>
              <a:t>NVIDIA - Opportunistic Growth</a:t>
            </a:r>
          </a:p>
        </p:txBody>
      </p:sp>
      <p:pic>
        <p:nvPicPr>
          <p:cNvPr id="7" name="Content Placeholder 6">
            <a:extLst>
              <a:ext uri="{FF2B5EF4-FFF2-40B4-BE49-F238E27FC236}">
                <a16:creationId xmlns:a16="http://schemas.microsoft.com/office/drawing/2014/main" id="{DAD0E040-A2D3-8545-D099-D4BBEA528C0F}"/>
              </a:ext>
            </a:extLst>
          </p:cNvPr>
          <p:cNvPicPr>
            <a:picLocks noGrp="1" noChangeAspect="1"/>
          </p:cNvPicPr>
          <p:nvPr>
            <p:ph idx="1"/>
          </p:nvPr>
        </p:nvPicPr>
        <p:blipFill>
          <a:blip r:embed="rId3"/>
          <a:stretch>
            <a:fillRect/>
          </a:stretch>
        </p:blipFill>
        <p:spPr>
          <a:xfrm>
            <a:off x="1509688" y="1752600"/>
            <a:ext cx="6124623" cy="4419600"/>
          </a:xfrm>
          <a:prstGeom prst="rect">
            <a:avLst/>
          </a:prstGeom>
        </p:spPr>
      </p:pic>
      <p:sp>
        <p:nvSpPr>
          <p:cNvPr id="4" name="Footer Placeholder 3">
            <a:extLst>
              <a:ext uri="{FF2B5EF4-FFF2-40B4-BE49-F238E27FC236}">
                <a16:creationId xmlns:a16="http://schemas.microsoft.com/office/drawing/2014/main" id="{99925CCB-A3E0-EC04-EE4E-86C029C0888B}"/>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707244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NVIDIA: The Payoff to Opportunism</a:t>
            </a:r>
          </a:p>
        </p:txBody>
      </p:sp>
      <p:sp>
        <p:nvSpPr>
          <p:cNvPr id="4" name="Content Placeholder 3">
            <a:extLst>
              <a:ext uri="{FF2B5EF4-FFF2-40B4-BE49-F238E27FC236}">
                <a16:creationId xmlns:a16="http://schemas.microsoft.com/office/drawing/2014/main" id="{A97AB3C5-FD71-C796-C400-22624DAAF7BF}"/>
              </a:ext>
            </a:extLst>
          </p:cNvPr>
          <p:cNvSpPr>
            <a:spLocks noGrp="1"/>
          </p:cNvSpPr>
          <p:nvPr>
            <p:ph idx="1"/>
          </p:nvPr>
        </p:nvSpPr>
        <p:spPr/>
        <p:txBody>
          <a:bodyPr>
            <a:normAutofit/>
          </a:bodyPr>
          <a:lstStyle/>
          <a:p>
            <a:r>
              <a:rPr lang="en-US" sz="2000" dirty="0">
                <a:solidFill>
                  <a:srgbClr val="000000"/>
                </a:solidFill>
                <a:latin typeface="-webkit-standard"/>
              </a:rPr>
              <a:t>Powered by its lead in the AI chip business, Nvidia will continue on its path of high growth, but even with dominance, that growth will level off. While Nvidia might find other new markets, none of them are likely to provide the market size to allow for continued growth.</a:t>
            </a:r>
          </a:p>
          <a:p>
            <a:r>
              <a:rPr lang="en-US" sz="2000" dirty="0">
                <a:solidFill>
                  <a:srgbClr val="000000"/>
                </a:solidFill>
                <a:latin typeface="-webkit-standard"/>
              </a:rPr>
              <a:t>As a design company, Nvidia will be able to generate supernormal profit margins. However, it will face push back from powerful players on the other side:</a:t>
            </a:r>
          </a:p>
          <a:p>
            <a:pPr lvl="1"/>
            <a:r>
              <a:rPr lang="en-US" sz="1600" dirty="0">
                <a:solidFill>
                  <a:srgbClr val="000000"/>
                </a:solidFill>
                <a:latin typeface="-webkit-standard"/>
              </a:rPr>
              <a:t>On the unit economics side, </a:t>
            </a:r>
            <a:r>
              <a:rPr lang="en-US" sz="1600" u="sng" dirty="0">
                <a:solidFill>
                  <a:srgbClr val="000000"/>
                </a:solidFill>
                <a:latin typeface="-webkit-standard"/>
              </a:rPr>
              <a:t>Nvidia will have to share more of its spoils with TSMC</a:t>
            </a:r>
            <a:r>
              <a:rPr lang="en-US" sz="1600" dirty="0">
                <a:solidFill>
                  <a:srgbClr val="000000"/>
                </a:solidFill>
                <a:latin typeface="-webkit-standard"/>
              </a:rPr>
              <a:t>, as the two are locked into an embrace that neither can break away from.</a:t>
            </a:r>
          </a:p>
          <a:p>
            <a:pPr lvl="1"/>
            <a:r>
              <a:rPr lang="en-US" sz="1600" dirty="0">
                <a:solidFill>
                  <a:srgbClr val="000000"/>
                </a:solidFill>
                <a:latin typeface="-webkit-standard"/>
              </a:rPr>
              <a:t>On the customer side, Nvidia’s four biggest customers are giants themselves, and will either look to competition or develop their own chips, putting stress on pricing power.</a:t>
            </a:r>
          </a:p>
          <a:p>
            <a:r>
              <a:rPr lang="en-US" sz="2000" dirty="0">
                <a:solidFill>
                  <a:srgbClr val="000000"/>
                </a:solidFill>
                <a:latin typeface="-webkit-standard"/>
              </a:rPr>
              <a:t>On the reinvestment side, Nvidia will continue to reinvest in the next generations of chips, but in a market place where others are throwing large amounts of money at doing the same.</a:t>
            </a:r>
          </a:p>
        </p:txBody>
      </p:sp>
    </p:spTree>
    <p:extLst>
      <p:ext uri="{BB962C8B-B14F-4D97-AF65-F5344CB8AC3E}">
        <p14:creationId xmlns:p14="http://schemas.microsoft.com/office/powerpoint/2010/main" val="1272938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DC21-E8BE-0394-DD9D-B3CA1AB14F28}"/>
              </a:ext>
            </a:extLst>
          </p:cNvPr>
          <p:cNvSpPr>
            <a:spLocks noGrp="1"/>
          </p:cNvSpPr>
          <p:nvPr>
            <p:ph type="title"/>
          </p:nvPr>
        </p:nvSpPr>
        <p:spPr/>
        <p:txBody>
          <a:bodyPr/>
          <a:lstStyle/>
          <a:p>
            <a:r>
              <a:rPr lang="en-US" dirty="0"/>
              <a:t>Nvidia: The 3P Test</a:t>
            </a:r>
          </a:p>
        </p:txBody>
      </p:sp>
      <p:sp>
        <p:nvSpPr>
          <p:cNvPr id="3" name="Content Placeholder 2">
            <a:extLst>
              <a:ext uri="{FF2B5EF4-FFF2-40B4-BE49-F238E27FC236}">
                <a16:creationId xmlns:a16="http://schemas.microsoft.com/office/drawing/2014/main" id="{5F6D7ECF-AA14-92D2-B772-4170B30F98A8}"/>
              </a:ext>
            </a:extLst>
          </p:cNvPr>
          <p:cNvSpPr>
            <a:spLocks noGrp="1"/>
          </p:cNvSpPr>
          <p:nvPr>
            <p:ph idx="1"/>
          </p:nvPr>
        </p:nvSpPr>
        <p:spPr/>
        <p:txBody>
          <a:bodyPr>
            <a:normAutofit/>
          </a:bodyPr>
          <a:lstStyle/>
          <a:p>
            <a:r>
              <a:rPr lang="en-US" dirty="0"/>
              <a:t>The AI chip market will grow from $80 billion in 2024 to $500 billion in 2034. </a:t>
            </a:r>
          </a:p>
          <a:p>
            <a:pPr lvl="1"/>
            <a:r>
              <a:rPr lang="en-US" dirty="0"/>
              <a:t>That would require that the AI product/service market be about $2.5 to $3 trillion.</a:t>
            </a:r>
          </a:p>
          <a:p>
            <a:pPr lvl="1"/>
            <a:r>
              <a:rPr lang="en-US" dirty="0"/>
              <a:t>And that the infrastructure to build this market will be about 20% of total revenues</a:t>
            </a:r>
          </a:p>
          <a:p>
            <a:r>
              <a:rPr lang="en-US" dirty="0"/>
              <a:t>Nvidia will maintain a dominant market share (60%) of this market, down from its current 80%.</a:t>
            </a:r>
          </a:p>
          <a:p>
            <a:pPr lvl="1"/>
            <a:r>
              <a:rPr lang="en-US" dirty="0"/>
              <a:t>Competitors will expend significant amounts of money, developing their own chips, but the first mover advantage will keep Nvidia at the top</a:t>
            </a:r>
          </a:p>
          <a:p>
            <a:r>
              <a:rPr lang="en-US" dirty="0"/>
              <a:t>Nvidia will remain a money-making machine, but its margins will come under pressure, from both its supplier (TSMC) side and consumers (big tech).</a:t>
            </a:r>
          </a:p>
        </p:txBody>
      </p:sp>
    </p:spTree>
    <p:extLst>
      <p:ext uri="{BB962C8B-B14F-4D97-AF65-F5344CB8AC3E}">
        <p14:creationId xmlns:p14="http://schemas.microsoft.com/office/powerpoint/2010/main" val="2393424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96D6A-59D1-0FFB-71F6-E04CDB4BCBEB}"/>
              </a:ext>
            </a:extLst>
          </p:cNvPr>
          <p:cNvSpPr>
            <a:spLocks noGrp="1"/>
          </p:cNvSpPr>
          <p:nvPr>
            <p:ph type="title"/>
          </p:nvPr>
        </p:nvSpPr>
        <p:spPr/>
        <p:txBody>
          <a:bodyPr/>
          <a:lstStyle/>
          <a:p>
            <a:r>
              <a:rPr lang="en-US" dirty="0"/>
              <a:t>The </a:t>
            </a:r>
            <a:r>
              <a:rPr lang="en-US" dirty="0" err="1"/>
              <a:t>deepseek</a:t>
            </a:r>
            <a:r>
              <a:rPr lang="en-US" dirty="0"/>
              <a:t> effect on the ai story</a:t>
            </a:r>
          </a:p>
        </p:txBody>
      </p:sp>
      <p:pic>
        <p:nvPicPr>
          <p:cNvPr id="12" name="Content Placeholder 11">
            <a:extLst>
              <a:ext uri="{FF2B5EF4-FFF2-40B4-BE49-F238E27FC236}">
                <a16:creationId xmlns:a16="http://schemas.microsoft.com/office/drawing/2014/main" id="{B3E31785-6776-B803-6E0E-430D01C8EF74}"/>
              </a:ext>
            </a:extLst>
          </p:cNvPr>
          <p:cNvPicPr>
            <a:picLocks noGrp="1" noChangeAspect="1"/>
          </p:cNvPicPr>
          <p:nvPr>
            <p:ph idx="1"/>
          </p:nvPr>
        </p:nvPicPr>
        <p:blipFill>
          <a:blip r:embed="rId3"/>
          <a:stretch>
            <a:fillRect/>
          </a:stretch>
        </p:blipFill>
        <p:spPr>
          <a:xfrm>
            <a:off x="1694694" y="1828800"/>
            <a:ext cx="5754612" cy="4343400"/>
          </a:xfrm>
          <a:prstGeom prst="rect">
            <a:avLst/>
          </a:prstGeom>
        </p:spPr>
      </p:pic>
    </p:spTree>
    <p:extLst>
      <p:ext uri="{BB962C8B-B14F-4D97-AF65-F5344CB8AC3E}">
        <p14:creationId xmlns:p14="http://schemas.microsoft.com/office/powerpoint/2010/main" val="2113483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89D45-9A86-A1AF-2774-5B57C476D30F}"/>
              </a:ext>
            </a:extLst>
          </p:cNvPr>
          <p:cNvSpPr>
            <a:spLocks noGrp="1"/>
          </p:cNvSpPr>
          <p:nvPr>
            <p:ph type="title"/>
          </p:nvPr>
        </p:nvSpPr>
        <p:spPr/>
        <p:txBody>
          <a:bodyPr/>
          <a:lstStyle/>
          <a:p>
            <a:r>
              <a:rPr lang="en-US" dirty="0"/>
              <a:t>The value effect at Nvidia</a:t>
            </a:r>
          </a:p>
        </p:txBody>
      </p:sp>
      <p:pic>
        <p:nvPicPr>
          <p:cNvPr id="3" name="Content Placeholder 2">
            <a:extLst>
              <a:ext uri="{FF2B5EF4-FFF2-40B4-BE49-F238E27FC236}">
                <a16:creationId xmlns:a16="http://schemas.microsoft.com/office/drawing/2014/main" id="{DC4FA436-858F-C5B6-8F72-54216EA1FCB8}"/>
              </a:ext>
            </a:extLst>
          </p:cNvPr>
          <p:cNvPicPr>
            <a:picLocks noGrp="1" noChangeAspect="1"/>
          </p:cNvPicPr>
          <p:nvPr>
            <p:ph idx="1"/>
          </p:nvPr>
        </p:nvPicPr>
        <p:blipFill>
          <a:blip r:embed="rId3"/>
          <a:stretch>
            <a:fillRect/>
          </a:stretch>
        </p:blipFill>
        <p:spPr>
          <a:xfrm>
            <a:off x="674370" y="2057400"/>
            <a:ext cx="7772400" cy="1858617"/>
          </a:xfrm>
          <a:prstGeom prst="rect">
            <a:avLst/>
          </a:prstGeom>
        </p:spPr>
      </p:pic>
    </p:spTree>
    <p:extLst>
      <p:ext uri="{BB962C8B-B14F-4D97-AF65-F5344CB8AC3E}">
        <p14:creationId xmlns:p14="http://schemas.microsoft.com/office/powerpoint/2010/main" val="1116279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5EDC3-B9A2-D037-E35D-A6F41EDED15D}"/>
              </a:ext>
            </a:extLst>
          </p:cNvPr>
          <p:cNvSpPr>
            <a:spLocks noGrp="1"/>
          </p:cNvSpPr>
          <p:nvPr>
            <p:ph type="title"/>
          </p:nvPr>
        </p:nvSpPr>
        <p:spPr/>
        <p:txBody>
          <a:bodyPr/>
          <a:lstStyle/>
          <a:p>
            <a:r>
              <a:rPr lang="en-US" dirty="0"/>
              <a:t>My post-</a:t>
            </a:r>
            <a:r>
              <a:rPr lang="en-US" dirty="0" err="1"/>
              <a:t>deepseek</a:t>
            </a:r>
            <a:r>
              <a:rPr lang="en-US" dirty="0"/>
              <a:t> </a:t>
            </a:r>
            <a:r>
              <a:rPr lang="en-US" dirty="0" err="1"/>
              <a:t>nvidia</a:t>
            </a:r>
            <a:r>
              <a:rPr lang="en-US" dirty="0"/>
              <a:t> valuation</a:t>
            </a:r>
          </a:p>
        </p:txBody>
      </p:sp>
      <p:pic>
        <p:nvPicPr>
          <p:cNvPr id="6" name="Content Placeholder 5">
            <a:extLst>
              <a:ext uri="{FF2B5EF4-FFF2-40B4-BE49-F238E27FC236}">
                <a16:creationId xmlns:a16="http://schemas.microsoft.com/office/drawing/2014/main" id="{D706F290-5231-8384-10CF-A979E4B80CC5}"/>
              </a:ext>
            </a:extLst>
          </p:cNvPr>
          <p:cNvPicPr>
            <a:picLocks noGrp="1" noChangeAspect="1"/>
          </p:cNvPicPr>
          <p:nvPr>
            <p:ph idx="1"/>
          </p:nvPr>
        </p:nvPicPr>
        <p:blipFill>
          <a:blip r:embed="rId3"/>
          <a:stretch>
            <a:fillRect/>
          </a:stretch>
        </p:blipFill>
        <p:spPr>
          <a:xfrm>
            <a:off x="685800" y="2410219"/>
            <a:ext cx="7772400" cy="3180561"/>
          </a:xfrm>
          <a:prstGeom prst="rect">
            <a:avLst/>
          </a:prstGeom>
        </p:spPr>
      </p:pic>
    </p:spTree>
    <p:extLst>
      <p:ext uri="{BB962C8B-B14F-4D97-AF65-F5344CB8AC3E}">
        <p14:creationId xmlns:p14="http://schemas.microsoft.com/office/powerpoint/2010/main" val="867066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05099047-920F-0652-E786-BF61C85BFC01}"/>
              </a:ext>
            </a:extLst>
          </p:cNvPr>
          <p:cNvSpPr>
            <a:spLocks noGrp="1"/>
          </p:cNvSpPr>
          <p:nvPr>
            <p:ph type="title"/>
          </p:nvPr>
        </p:nvSpPr>
        <p:spPr/>
        <p:txBody>
          <a:bodyPr/>
          <a:lstStyle/>
          <a:p>
            <a:r>
              <a:rPr lang="en-US" altLang="en-US" dirty="0"/>
              <a:t>3.  Exercise your reasoning muscle…</a:t>
            </a:r>
          </a:p>
        </p:txBody>
      </p:sp>
      <p:sp>
        <p:nvSpPr>
          <p:cNvPr id="2" name="Content Placeholder 1">
            <a:extLst>
              <a:ext uri="{FF2B5EF4-FFF2-40B4-BE49-F238E27FC236}">
                <a16:creationId xmlns:a16="http://schemas.microsoft.com/office/drawing/2014/main" id="{A2DE34A0-845B-4570-C094-0CF134151A91}"/>
              </a:ext>
            </a:extLst>
          </p:cNvPr>
          <p:cNvSpPr>
            <a:spLocks noGrp="1"/>
          </p:cNvSpPr>
          <p:nvPr>
            <p:ph idx="1"/>
          </p:nvPr>
        </p:nvSpPr>
        <p:spPr/>
        <p:txBody>
          <a:bodyPr/>
          <a:lstStyle/>
          <a:p>
            <a:r>
              <a:rPr lang="en-US" dirty="0"/>
              <a:t>I have never been good at reading physical maps, and I must confess that I have completely lost even my rudimentary map reading skills, having become dependent on GPS to get to where I need to go. </a:t>
            </a:r>
          </a:p>
          <a:p>
            <a:r>
              <a:rPr lang="en-US" dirty="0"/>
              <a:t>While that may not make or break me, there are other skills that we have has human beings, where </a:t>
            </a:r>
            <a:r>
              <a:rPr lang="en-US" b="1" dirty="0"/>
              <a:t>letting machines step in and help us, because of convenience and speed</a:t>
            </a:r>
            <a:r>
              <a:rPr lang="en-US" dirty="0"/>
              <a:t>, may have much worse long term consequences. </a:t>
            </a:r>
          </a:p>
          <a:p>
            <a:r>
              <a:rPr lang="en-US" dirty="0"/>
              <a:t>In </a:t>
            </a:r>
            <a:r>
              <a:rPr lang="en-US" dirty="0">
                <a:hlinkClick r:id="rId2" invalidUrl="about://"/>
              </a:rPr>
              <a:t>an interview I did on teaching</a:t>
            </a:r>
            <a:r>
              <a:rPr lang="en-US" dirty="0"/>
              <a:t> a few years, I called this the "Google Search" curse, where when faced with a question, we often are quick to look up the answer online, rather than try to work out the answer.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42E4AF80-593F-46F7-98BC-A38A5ABACB8C}"/>
              </a:ext>
            </a:extLst>
          </p:cNvPr>
          <p:cNvSpPr>
            <a:spLocks noGrp="1"/>
          </p:cNvSpPr>
          <p:nvPr>
            <p:ph type="title"/>
          </p:nvPr>
        </p:nvSpPr>
        <p:spPr/>
        <p:txBody>
          <a:bodyPr/>
          <a:lstStyle/>
          <a:p>
            <a:r>
              <a:rPr lang="en-US" altLang="en-US" dirty="0"/>
              <a:t>The answer: Reason it out…</a:t>
            </a:r>
          </a:p>
        </p:txBody>
      </p:sp>
      <p:sp>
        <p:nvSpPr>
          <p:cNvPr id="3" name="Content Placeholder 2">
            <a:extLst>
              <a:ext uri="{FF2B5EF4-FFF2-40B4-BE49-F238E27FC236}">
                <a16:creationId xmlns:a16="http://schemas.microsoft.com/office/drawing/2014/main" id="{21C05795-A378-743B-AEDF-6CB3262E883B}"/>
              </a:ext>
            </a:extLst>
          </p:cNvPr>
          <p:cNvSpPr>
            <a:spLocks noGrp="1"/>
          </p:cNvSpPr>
          <p:nvPr>
            <p:ph idx="1"/>
          </p:nvPr>
        </p:nvSpPr>
        <p:spPr/>
        <p:txBody>
          <a:bodyPr/>
          <a:lstStyle/>
          <a:p>
            <a:r>
              <a:rPr lang="en-US" dirty="0"/>
              <a:t>While looking up answers to questions is benign, if you are looking up answers to trivia, it can be malignant, when used to answer questions that </a:t>
            </a:r>
            <a:r>
              <a:rPr lang="en-US" b="1" dirty="0"/>
              <a:t>we should be reasoning out answers to, on our own</a:t>
            </a:r>
            <a:r>
              <a:rPr lang="en-US" dirty="0"/>
              <a:t>. </a:t>
            </a:r>
          </a:p>
          <a:p>
            <a:r>
              <a:rPr lang="en-US" dirty="0"/>
              <a:t>That reasoning may take longer, and sometimes even lead you to the wrong answer, but it is a learned skill, and one that I am afraid that </a:t>
            </a:r>
            <a:r>
              <a:rPr lang="en-US" b="1" dirty="0"/>
              <a:t>we risk losing, if we let it languish</a:t>
            </a:r>
            <a:r>
              <a:rPr lang="en-US" dirty="0"/>
              <a:t>.</a:t>
            </a:r>
          </a:p>
          <a:p>
            <a:r>
              <a:rPr lang="en-US" dirty="0"/>
              <a:t> You may think that I am overreacting, but evolution has </a:t>
            </a:r>
            <a:r>
              <a:rPr lang="en-US" b="1" dirty="0"/>
              <a:t>removed skill sets and organs </a:t>
            </a:r>
            <a:r>
              <a:rPr lang="en-US" dirty="0"/>
              <a:t>that we used to use as human beings, when we stopped using or needing them, and reasoning may be next on the list.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CA58B3F3-5412-308F-8C81-3CC54FF61B5A}"/>
              </a:ext>
            </a:extLst>
          </p:cNvPr>
          <p:cNvSpPr>
            <a:spLocks noGrp="1"/>
          </p:cNvSpPr>
          <p:nvPr>
            <p:ph type="title"/>
          </p:nvPr>
        </p:nvSpPr>
        <p:spPr/>
        <p:txBody>
          <a:bodyPr/>
          <a:lstStyle/>
          <a:p>
            <a:r>
              <a:rPr lang="en-US" altLang="en-US" dirty="0"/>
              <a:t>4. Let your mind wander…</a:t>
            </a:r>
          </a:p>
        </p:txBody>
      </p:sp>
      <p:sp>
        <p:nvSpPr>
          <p:cNvPr id="2" name="Content Placeholder 1">
            <a:extLst>
              <a:ext uri="{FF2B5EF4-FFF2-40B4-BE49-F238E27FC236}">
                <a16:creationId xmlns:a16="http://schemas.microsoft.com/office/drawing/2014/main" id="{AEC2C839-99BB-8694-932E-3FA6A5DBEF0F}"/>
              </a:ext>
            </a:extLst>
          </p:cNvPr>
          <p:cNvSpPr>
            <a:spLocks noGrp="1"/>
          </p:cNvSpPr>
          <p:nvPr>
            <p:ph idx="1"/>
          </p:nvPr>
        </p:nvSpPr>
        <p:spPr/>
        <p:txBody>
          <a:bodyPr/>
          <a:lstStyle/>
          <a:p>
            <a:r>
              <a:rPr lang="en-US" dirty="0"/>
              <a:t>An empty mind may the devil's workshop, at least according to puritans, but it is also the </a:t>
            </a:r>
            <a:r>
              <a:rPr lang="en-US" b="1" dirty="0"/>
              <a:t>birthplace for creativity</a:t>
            </a:r>
            <a:r>
              <a:rPr lang="en-US" dirty="0"/>
              <a:t>. </a:t>
            </a:r>
          </a:p>
          <a:p>
            <a:r>
              <a:rPr lang="en-US" dirty="0"/>
              <a:t>I have always marveled at the capacity that we have as human beings to connect unrelated thoughts and occurrences, to come up with marvelous insights. </a:t>
            </a:r>
          </a:p>
          <a:p>
            <a:r>
              <a:rPr lang="en-US" dirty="0"/>
              <a:t>Like Archimedes in his bath and Newton under the apple tree, we too can make discoveries, albeit not as weighty, from our own ruminations.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1EA61A50-F08C-EF50-1807-E3FFC96486E2}"/>
              </a:ext>
            </a:extLst>
          </p:cNvPr>
          <p:cNvSpPr>
            <a:spLocks noGrp="1"/>
          </p:cNvSpPr>
          <p:nvPr>
            <p:ph type="title"/>
          </p:nvPr>
        </p:nvSpPr>
        <p:spPr/>
        <p:txBody>
          <a:bodyPr/>
          <a:lstStyle/>
          <a:p>
            <a:r>
              <a:rPr lang="en-US" altLang="en-US" dirty="0"/>
              <a:t>Two personal examples…</a:t>
            </a:r>
          </a:p>
        </p:txBody>
      </p:sp>
      <p:sp>
        <p:nvSpPr>
          <p:cNvPr id="2" name="Content Placeholder 1">
            <a:extLst>
              <a:ext uri="{FF2B5EF4-FFF2-40B4-BE49-F238E27FC236}">
                <a16:creationId xmlns:a16="http://schemas.microsoft.com/office/drawing/2014/main" id="{0FFDB050-4EB4-3080-0F4A-C7FFC7060166}"/>
              </a:ext>
            </a:extLst>
          </p:cNvPr>
          <p:cNvSpPr>
            <a:spLocks noGrp="1"/>
          </p:cNvSpPr>
          <p:nvPr>
            <p:ph idx="1"/>
          </p:nvPr>
        </p:nvSpPr>
        <p:spPr/>
        <p:txBody>
          <a:bodyPr/>
          <a:lstStyle/>
          <a:p>
            <a:r>
              <a:rPr lang="en-US" dirty="0"/>
              <a:t>The first one, </a:t>
            </a:r>
            <a:r>
              <a:rPr lang="en-US" dirty="0">
                <a:hlinkClick r:id="rId2" invalidUrl="about://"/>
              </a:rPr>
              <a:t>Snowmen and Shovels</a:t>
            </a:r>
            <a:r>
              <a:rPr lang="en-US" dirty="0"/>
              <a:t>, emerged while I was shoveling snow after a blizzard on the East coast, and as I and my adult neighbors struggled with the heavy snow, our kids were out building snowmen, and I thought of a market analogy, where the same shock (snowstorm) evokes both misery (from some investors) and joy (on the part of others) . </a:t>
            </a:r>
          </a:p>
          <a:p>
            <a:r>
              <a:rPr lang="en-US" dirty="0"/>
              <a:t>The second, written more recently, was formed while I walked my dog, and pondered how earthquakes in Iceland, a data leak at a genetics company and climate change affected value, and became a more general discourse on how human beings respond (not well) to </a:t>
            </a:r>
            <a:r>
              <a:rPr lang="en-US" dirty="0">
                <a:hlinkClick r:id="rId3" invalidUrl="about://"/>
              </a:rPr>
              <a:t>the possibility of catastrophes</a:t>
            </a:r>
            <a:r>
              <a:rPr lang="en-US"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97BFF93F-6132-7E0E-4D3B-1FD8AA231153}"/>
              </a:ext>
            </a:extLst>
          </p:cNvPr>
          <p:cNvSpPr>
            <a:spLocks noGrp="1"/>
          </p:cNvSpPr>
          <p:nvPr>
            <p:ph type="title"/>
          </p:nvPr>
        </p:nvSpPr>
        <p:spPr/>
        <p:txBody>
          <a:bodyPr/>
          <a:lstStyle/>
          <a:p>
            <a:r>
              <a:rPr lang="en-US" altLang="en-US" dirty="0"/>
              <a:t>Are we disarming ahead of the threat?</a:t>
            </a:r>
          </a:p>
        </p:txBody>
      </p:sp>
      <p:sp>
        <p:nvSpPr>
          <p:cNvPr id="2" name="Content Placeholder 1">
            <a:extLst>
              <a:ext uri="{FF2B5EF4-FFF2-40B4-BE49-F238E27FC236}">
                <a16:creationId xmlns:a16="http://schemas.microsoft.com/office/drawing/2014/main" id="{4BEF93D5-D60D-7DEE-7186-DC4DC0B4E19B}"/>
              </a:ext>
            </a:extLst>
          </p:cNvPr>
          <p:cNvSpPr>
            <a:spLocks noGrp="1"/>
          </p:cNvSpPr>
          <p:nvPr>
            <p:ph idx="1"/>
          </p:nvPr>
        </p:nvSpPr>
        <p:spPr/>
        <p:txBody>
          <a:bodyPr/>
          <a:lstStyle/>
          <a:p>
            <a:r>
              <a:rPr lang="en-US" dirty="0"/>
              <a:t>It is disconcerting that on every one of these four fronts, </a:t>
            </a:r>
            <a:r>
              <a:rPr lang="en-US" b="1" dirty="0"/>
              <a:t>progress has made it more difficult rather than less so, to practice</a:t>
            </a:r>
            <a:r>
              <a:rPr lang="en-US" dirty="0"/>
              <a:t>. </a:t>
            </a:r>
          </a:p>
          <a:p>
            <a:r>
              <a:rPr lang="en-US" dirty="0"/>
              <a:t>In fact, if </a:t>
            </a:r>
            <a:r>
              <a:rPr lang="en-US" b="1" dirty="0"/>
              <a:t>you were a conspiracy theorist</a:t>
            </a:r>
            <a:r>
              <a:rPr lang="en-US" dirty="0"/>
              <a:t>, you could spin a theory of technologists conspiring to deliver us products, often free and usually convenient, that make us more specialized, more one dimensional, less reasoning and that consume our free time. </a:t>
            </a:r>
          </a:p>
          <a:p>
            <a:r>
              <a:rPr lang="en-US" dirty="0"/>
              <a:t>This may be delusional on my part, but if I want to keep my bot at bay, and I take these lessons to heart, I should continue to be a dabbler in all that interests me, work on my weak side (which is story telling), try reasoning my way to answers before looking them up online and take my dog for more walks.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6261-131A-9D87-01EC-E4F0DD630495}"/>
              </a:ext>
            </a:extLst>
          </p:cNvPr>
          <p:cNvSpPr>
            <a:spLocks noGrp="1"/>
          </p:cNvSpPr>
          <p:nvPr>
            <p:ph type="title"/>
          </p:nvPr>
        </p:nvSpPr>
        <p:spPr/>
        <p:txBody>
          <a:bodyPr/>
          <a:lstStyle/>
          <a:p>
            <a:r>
              <a:rPr lang="en-US" dirty="0"/>
              <a:t>Prepping for your Bot Threat</a:t>
            </a:r>
          </a:p>
        </p:txBody>
      </p:sp>
      <p:sp>
        <p:nvSpPr>
          <p:cNvPr id="3" name="Content Placeholder 2">
            <a:extLst>
              <a:ext uri="{FF2B5EF4-FFF2-40B4-BE49-F238E27FC236}">
                <a16:creationId xmlns:a16="http://schemas.microsoft.com/office/drawing/2014/main" id="{4602011C-6532-5C9E-5B06-0E84F04DD0C9}"/>
              </a:ext>
            </a:extLst>
          </p:cNvPr>
          <p:cNvSpPr>
            <a:spLocks noGrp="1"/>
          </p:cNvSpPr>
          <p:nvPr>
            <p:ph idx="1"/>
          </p:nvPr>
        </p:nvSpPr>
        <p:spPr/>
        <p:txBody>
          <a:bodyPr/>
          <a:lstStyle/>
          <a:p>
            <a:r>
              <a:rPr lang="en-US" dirty="0"/>
              <a:t>The degree to which AI is a threat to you will vary across disciplines and jobs, but there are some jobs where it will be less of a threat than others.</a:t>
            </a:r>
          </a:p>
          <a:p>
            <a:pPr lvl="1"/>
            <a:r>
              <a:rPr lang="en-US" dirty="0"/>
              <a:t>White collar jobs are more at threat than blue collar jobs (The ”learn to code” advice meted out rather thoughtlessly to factory workers may become “learn to plumb” being dished out to software engineers and financial analysts.)</a:t>
            </a:r>
          </a:p>
          <a:p>
            <a:pPr lvl="1"/>
            <a:r>
              <a:rPr lang="en-US" dirty="0"/>
              <a:t>Hard skills are more at threat than soft skills. In my classes, there have always been students who feel that their first priority should be learning Excel. While I have always believed this to be the wrong path, AI makes me even more vehement on this front. </a:t>
            </a:r>
          </a:p>
          <a:p>
            <a:r>
              <a:rPr lang="en-US" dirty="0"/>
              <a:t>The question each of you has to </a:t>
            </a:r>
            <a:r>
              <a:rPr lang="en-US" b="1" dirty="0"/>
              <a:t>answer is how big the threat is to you, and what (if anything) you can do to get ahead of it</a:t>
            </a:r>
            <a:r>
              <a:rPr lang="en-US" dirty="0"/>
              <a:t>.</a:t>
            </a:r>
          </a:p>
        </p:txBody>
      </p:sp>
    </p:spTree>
    <p:extLst>
      <p:ext uri="{BB962C8B-B14F-4D97-AF65-F5344CB8AC3E}">
        <p14:creationId xmlns:p14="http://schemas.microsoft.com/office/powerpoint/2010/main" val="176369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8C034-3010-E840-B9E6-088B10325685}"/>
              </a:ext>
            </a:extLst>
          </p:cNvPr>
          <p:cNvSpPr>
            <a:spLocks noGrp="1"/>
          </p:cNvSpPr>
          <p:nvPr>
            <p:ph type="title"/>
          </p:nvPr>
        </p:nvSpPr>
        <p:spPr/>
        <p:txBody>
          <a:bodyPr/>
          <a:lstStyle/>
          <a:p>
            <a:r>
              <a:rPr lang="en-US" dirty="0" err="1"/>
              <a:t>Passcal’s</a:t>
            </a:r>
            <a:r>
              <a:rPr lang="en-US" dirty="0"/>
              <a:t> Wager (applied to AI)</a:t>
            </a:r>
          </a:p>
        </p:txBody>
      </p:sp>
      <p:pic>
        <p:nvPicPr>
          <p:cNvPr id="4" name="Content Placeholder 3">
            <a:extLst>
              <a:ext uri="{FF2B5EF4-FFF2-40B4-BE49-F238E27FC236}">
                <a16:creationId xmlns:a16="http://schemas.microsoft.com/office/drawing/2014/main" id="{B53655E2-776E-2057-E649-7577A649FD4B}"/>
              </a:ext>
            </a:extLst>
          </p:cNvPr>
          <p:cNvPicPr>
            <a:picLocks noGrp="1" noChangeAspect="1"/>
          </p:cNvPicPr>
          <p:nvPr>
            <p:ph idx="1"/>
          </p:nvPr>
        </p:nvPicPr>
        <p:blipFill>
          <a:blip r:embed="rId3"/>
          <a:stretch>
            <a:fillRect/>
          </a:stretch>
        </p:blipFill>
        <p:spPr>
          <a:xfrm>
            <a:off x="685800" y="2252472"/>
            <a:ext cx="7772400" cy="3419856"/>
          </a:xfrm>
          <a:prstGeom prst="rect">
            <a:avLst/>
          </a:prstGeom>
        </p:spPr>
      </p:pic>
    </p:spTree>
    <p:extLst>
      <p:ext uri="{BB962C8B-B14F-4D97-AF65-F5344CB8AC3E}">
        <p14:creationId xmlns:p14="http://schemas.microsoft.com/office/powerpoint/2010/main" val="1138619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EC292071-59EE-28D1-8A82-788B8D21CA75}"/>
              </a:ext>
            </a:extLst>
          </p:cNvPr>
          <p:cNvSpPr>
            <a:spLocks noGrp="1"/>
          </p:cNvSpPr>
          <p:nvPr>
            <p:ph type="title"/>
          </p:nvPr>
        </p:nvSpPr>
        <p:spPr/>
        <p:txBody>
          <a:bodyPr/>
          <a:lstStyle/>
          <a:p>
            <a:r>
              <a:rPr lang="en-US" altLang="en-US" dirty="0"/>
              <a:t>Beat your bot!</a:t>
            </a:r>
          </a:p>
        </p:txBody>
      </p:sp>
      <p:sp>
        <p:nvSpPr>
          <p:cNvPr id="3" name="Content Placeholder 2">
            <a:extLst>
              <a:ext uri="{FF2B5EF4-FFF2-40B4-BE49-F238E27FC236}">
                <a16:creationId xmlns:a16="http://schemas.microsoft.com/office/drawing/2014/main" id="{98AA3E42-B9C6-28E6-11CC-1EA579A93239}"/>
              </a:ext>
            </a:extLst>
          </p:cNvPr>
          <p:cNvSpPr>
            <a:spLocks noGrp="1"/>
          </p:cNvSpPr>
          <p:nvPr>
            <p:ph idx="1"/>
          </p:nvPr>
        </p:nvSpPr>
        <p:spPr/>
        <p:txBody>
          <a:bodyPr/>
          <a:lstStyle/>
          <a:p>
            <a:r>
              <a:rPr lang="en-US" dirty="0"/>
              <a:t>I am in an unusual position. My </a:t>
            </a:r>
            <a:r>
              <a:rPr lang="en-US" b="1" dirty="0"/>
              <a:t>life’s work is in the public domain</a:t>
            </a:r>
            <a:r>
              <a:rPr lang="en-US" dirty="0"/>
              <a:t>, and I have a bot with my name on it not only tracking all of that work, but also shadowing me on any new work that I do. </a:t>
            </a:r>
          </a:p>
          <a:p>
            <a:pPr lvl="1"/>
            <a:r>
              <a:rPr lang="en-US" dirty="0"/>
              <a:t>On the </a:t>
            </a:r>
            <a:r>
              <a:rPr lang="en-US" b="1" dirty="0"/>
              <a:t>minus side, my AI threat is here</a:t>
            </a:r>
            <a:r>
              <a:rPr lang="en-US" dirty="0"/>
              <a:t>, and I don’t have the choice of denying its existence or downplaying what it can do. </a:t>
            </a:r>
          </a:p>
          <a:p>
            <a:pPr lvl="1"/>
            <a:r>
              <a:rPr lang="en-US" dirty="0"/>
              <a:t>On the </a:t>
            </a:r>
            <a:r>
              <a:rPr lang="en-US" b="1" dirty="0"/>
              <a:t>plus side, I am old enough to not face financial catastrophe</a:t>
            </a:r>
            <a:r>
              <a:rPr lang="en-US" dirty="0"/>
              <a:t>, if outsources</a:t>
            </a:r>
          </a:p>
          <a:p>
            <a:r>
              <a:rPr lang="en-US" dirty="0"/>
              <a:t>Your work may not be public, and you may not have a bot with your name on it, but </a:t>
            </a:r>
            <a:r>
              <a:rPr lang="en-US" b="1" dirty="0"/>
              <a:t>it behooves you to act like there is one that tracks you at your job.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67F86577-F2B9-F27A-D380-AE0120FB44DF}"/>
              </a:ext>
            </a:extLst>
          </p:cNvPr>
          <p:cNvSpPr>
            <a:spLocks noGrp="1"/>
          </p:cNvSpPr>
          <p:nvPr>
            <p:ph type="title"/>
          </p:nvPr>
        </p:nvSpPr>
        <p:spPr/>
        <p:txBody>
          <a:bodyPr/>
          <a:lstStyle/>
          <a:p>
            <a:r>
              <a:rPr lang="en-US" altLang="en-US" dirty="0"/>
              <a:t>1. The Secrecy Strategy</a:t>
            </a:r>
          </a:p>
        </p:txBody>
      </p:sp>
      <p:sp>
        <p:nvSpPr>
          <p:cNvPr id="3" name="Content Placeholder 2">
            <a:extLst>
              <a:ext uri="{FF2B5EF4-FFF2-40B4-BE49-F238E27FC236}">
                <a16:creationId xmlns:a16="http://schemas.microsoft.com/office/drawing/2014/main" id="{98F68B1D-4472-65E1-FC08-77194C433FE7}"/>
              </a:ext>
            </a:extLst>
          </p:cNvPr>
          <p:cNvSpPr>
            <a:spLocks noGrp="1"/>
          </p:cNvSpPr>
          <p:nvPr>
            <p:ph idx="1"/>
          </p:nvPr>
        </p:nvSpPr>
        <p:spPr/>
        <p:txBody>
          <a:bodyPr/>
          <a:lstStyle/>
          <a:p>
            <a:r>
              <a:rPr lang="en-US" dirty="0"/>
              <a:t>My bot has learned how I think and what I do because everything I do is public - on my blog, on YouTube and in my recorded classes. </a:t>
            </a:r>
          </a:p>
          <a:p>
            <a:r>
              <a:rPr lang="en-US" dirty="0"/>
              <a:t>I know that some of you may argue that I have facilitated my own disruption, and that </a:t>
            </a:r>
            <a:r>
              <a:rPr lang="en-US" b="1" dirty="0"/>
              <a:t>being more secretive would have kept my bot at bay</a:t>
            </a:r>
            <a:r>
              <a:rPr lang="en-US" dirty="0"/>
              <a:t>. </a:t>
            </a:r>
          </a:p>
          <a:p>
            <a:r>
              <a:rPr lang="en-US" dirty="0"/>
              <a:t>As a teacher, I neither want that secrecy, nor do I think it is feasible, but your work may lend itself better to this strategy. There are two reasons to be wary, though. </a:t>
            </a:r>
          </a:p>
          <a:p>
            <a:pPr lvl="1"/>
            <a:r>
              <a:rPr lang="en-US" dirty="0"/>
              <a:t>The first is that </a:t>
            </a:r>
            <a:r>
              <a:rPr lang="en-US" b="1" dirty="0"/>
              <a:t>if others do what you do</a:t>
            </a:r>
            <a:r>
              <a:rPr lang="en-US" dirty="0"/>
              <a:t>, an AI entity can still imitate you, making it unlikely that you will escape unscathed. </a:t>
            </a:r>
          </a:p>
          <a:p>
            <a:pPr lvl="1"/>
            <a:r>
              <a:rPr lang="en-US" dirty="0"/>
              <a:t>The second is that </a:t>
            </a:r>
            <a:r>
              <a:rPr lang="en-US" b="1" dirty="0"/>
              <a:t>your actions may give away your methods </a:t>
            </a:r>
            <a:r>
              <a:rPr lang="en-US" dirty="0"/>
              <a:t>and work process, and AI can thus reverse engineer what you 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668D3-6C05-2BC7-F4F6-BA5760D6C1A4}"/>
              </a:ext>
            </a:extLst>
          </p:cNvPr>
          <p:cNvSpPr>
            <a:spLocks noGrp="1"/>
          </p:cNvSpPr>
          <p:nvPr>
            <p:ph type="title"/>
          </p:nvPr>
        </p:nvSpPr>
        <p:spPr/>
        <p:txBody>
          <a:bodyPr/>
          <a:lstStyle/>
          <a:p>
            <a:r>
              <a:rPr lang="en-US" dirty="0"/>
              <a:t>2. The “System Protection” Strategy</a:t>
            </a:r>
          </a:p>
        </p:txBody>
      </p:sp>
      <p:sp>
        <p:nvSpPr>
          <p:cNvPr id="3" name="Content Placeholder 2">
            <a:extLst>
              <a:ext uri="{FF2B5EF4-FFF2-40B4-BE49-F238E27FC236}">
                <a16:creationId xmlns:a16="http://schemas.microsoft.com/office/drawing/2014/main" id="{E78975F8-F6FC-6E0D-EFA6-B6B1F51537F3}"/>
              </a:ext>
            </a:extLst>
          </p:cNvPr>
          <p:cNvSpPr>
            <a:spLocks noGrp="1"/>
          </p:cNvSpPr>
          <p:nvPr>
            <p:ph idx="1"/>
          </p:nvPr>
        </p:nvSpPr>
        <p:spPr/>
        <p:txBody>
          <a:bodyPr/>
          <a:lstStyle/>
          <a:p>
            <a:r>
              <a:rPr lang="en-US" dirty="0"/>
              <a:t>I have bought and sold houses multiple times in my lifetime, and it is not only a process that is filled with intermediaries (lawyers, realtors, title deed checkers), all of whom get a slice from the deal, but one where you wonder what they all do in return for their fees. </a:t>
            </a:r>
            <a:r>
              <a:rPr lang="en-US" b="1" dirty="0"/>
              <a:t>The answer often is not rooted in logic, but in the process, where the system </a:t>
            </a:r>
            <a:r>
              <a:rPr lang="en-US" dirty="0"/>
              <a:t>(legal, real estate) requires them to be there for the house ownership to transfer. </a:t>
            </a:r>
          </a:p>
          <a:p>
            <a:r>
              <a:rPr lang="en-US" dirty="0"/>
              <a:t>This </a:t>
            </a:r>
            <a:r>
              <a:rPr lang="en-US" b="1" dirty="0"/>
              <a:t>system protection for incumbents</a:t>
            </a:r>
            <a:r>
              <a:rPr lang="en-US" dirty="0"/>
              <a:t> is not just restricted to real estate, and cuts across almost every aspect of our lives, and it creates barriers to disruption. </a:t>
            </a:r>
          </a:p>
          <a:p>
            <a:r>
              <a:rPr lang="en-US" dirty="0"/>
              <a:t>Thus, even </a:t>
            </a:r>
            <a:r>
              <a:rPr lang="en-US" b="1" dirty="0"/>
              <a:t>if AI can replicate what appraisers do</a:t>
            </a:r>
            <a:r>
              <a:rPr lang="en-US" dirty="0"/>
              <a:t>, at close to no cost, I will wager that courts and accounting rule writers will be persuaded by the appraisal ecosystem that the only acceptable appraisals can come from human appraisers. </a:t>
            </a:r>
          </a:p>
        </p:txBody>
      </p:sp>
    </p:spTree>
    <p:extLst>
      <p:ext uri="{BB962C8B-B14F-4D97-AF65-F5344CB8AC3E}">
        <p14:creationId xmlns:p14="http://schemas.microsoft.com/office/powerpoint/2010/main" val="3660285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89E545D9-8EF1-BCC3-9320-2875C6570946}"/>
              </a:ext>
            </a:extLst>
          </p:cNvPr>
          <p:cNvSpPr>
            <a:spLocks noGrp="1"/>
          </p:cNvSpPr>
          <p:nvPr>
            <p:ph type="title"/>
          </p:nvPr>
        </p:nvSpPr>
        <p:spPr/>
        <p:txBody>
          <a:bodyPr/>
          <a:lstStyle/>
          <a:p>
            <a:r>
              <a:rPr lang="en-US" altLang="en-US" dirty="0"/>
              <a:t>3. Build your moat!</a:t>
            </a:r>
          </a:p>
        </p:txBody>
      </p:sp>
      <p:sp>
        <p:nvSpPr>
          <p:cNvPr id="3" name="Content Placeholder 2">
            <a:extLst>
              <a:ext uri="{FF2B5EF4-FFF2-40B4-BE49-F238E27FC236}">
                <a16:creationId xmlns:a16="http://schemas.microsoft.com/office/drawing/2014/main" id="{5F3A05FB-C8B4-9C9D-DED2-94155408A470}"/>
              </a:ext>
            </a:extLst>
          </p:cNvPr>
          <p:cNvSpPr>
            <a:spLocks noGrp="1"/>
          </p:cNvSpPr>
          <p:nvPr>
            <p:ph idx="1"/>
          </p:nvPr>
        </p:nvSpPr>
        <p:spPr/>
        <p:txBody>
          <a:bodyPr/>
          <a:lstStyle/>
          <a:p>
            <a:r>
              <a:rPr lang="en-US" dirty="0"/>
              <a:t>In business, companies with </a:t>
            </a:r>
            <a:r>
              <a:rPr lang="en-US" b="1" dirty="0"/>
              <a:t>large, sustainable competitive advantages </a:t>
            </a:r>
            <a:r>
              <a:rPr lang="en-US" dirty="0"/>
              <a:t>are viewed as having moats that are difficult to competitors to breach and are thus more valuable. </a:t>
            </a:r>
          </a:p>
          <a:p>
            <a:pPr lvl="1"/>
            <a:r>
              <a:rPr lang="en-US" dirty="0"/>
              <a:t>That </a:t>
            </a:r>
            <a:r>
              <a:rPr lang="en-US" b="1" dirty="0"/>
              <a:t>same idea applies at the personal level</a:t>
            </a:r>
            <a:r>
              <a:rPr lang="en-US" dirty="0"/>
              <a:t>, especially as you look at the possibility of AI replacing you. </a:t>
            </a:r>
          </a:p>
          <a:p>
            <a:pPr lvl="1"/>
            <a:r>
              <a:rPr lang="en-US" dirty="0"/>
              <a:t>It is your job, and mine, to </a:t>
            </a:r>
            <a:r>
              <a:rPr lang="en-US" b="1" dirty="0"/>
              <a:t>think of the moats that we can erec</a:t>
            </a:r>
            <a:r>
              <a:rPr lang="en-US" dirty="0"/>
              <a:t>t (or already have) that will make it more difficult for our bots to replace us. </a:t>
            </a:r>
          </a:p>
          <a:p>
            <a:r>
              <a:rPr lang="en-US" dirty="0"/>
              <a:t>As to what those moats might be, I cannot answer for you, but the last section lays out my thinking on what I need to do to stay a step ahead.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39470113-D15D-2B31-6BEC-DAD95D8C5A50}"/>
              </a:ext>
            </a:extLst>
          </p:cNvPr>
          <p:cNvSpPr>
            <a:spLocks noGrp="1"/>
          </p:cNvSpPr>
          <p:nvPr>
            <p:ph type="title"/>
          </p:nvPr>
        </p:nvSpPr>
        <p:spPr/>
        <p:txBody>
          <a:bodyPr/>
          <a:lstStyle/>
          <a:p>
            <a:r>
              <a:rPr lang="en-US" altLang="en-US" dirty="0"/>
              <a:t>The Bottom Line</a:t>
            </a:r>
          </a:p>
        </p:txBody>
      </p:sp>
      <p:sp>
        <p:nvSpPr>
          <p:cNvPr id="3" name="Content Placeholder 2">
            <a:extLst>
              <a:ext uri="{FF2B5EF4-FFF2-40B4-BE49-F238E27FC236}">
                <a16:creationId xmlns:a16="http://schemas.microsoft.com/office/drawing/2014/main" id="{DB3CD589-394E-38ED-8AF9-E98FFAC185D8}"/>
              </a:ext>
            </a:extLst>
          </p:cNvPr>
          <p:cNvSpPr>
            <a:spLocks noGrp="1"/>
          </p:cNvSpPr>
          <p:nvPr>
            <p:ph idx="1"/>
          </p:nvPr>
        </p:nvSpPr>
        <p:spPr/>
        <p:txBody>
          <a:bodyPr/>
          <a:lstStyle/>
          <a:p>
            <a:r>
              <a:rPr lang="en-US" dirty="0"/>
              <a:t>I am </a:t>
            </a:r>
            <a:r>
              <a:rPr lang="en-US" b="1" dirty="0"/>
              <a:t>a work in progress</a:t>
            </a:r>
            <a:r>
              <a:rPr lang="en-US" dirty="0"/>
              <a:t>, even at this stage of my life, and rather than complain or worry about my bot replacing me, I will work on staying ahead. </a:t>
            </a:r>
          </a:p>
          <a:p>
            <a:r>
              <a:rPr lang="en-US" dirty="0"/>
              <a:t>It is entirely possible that I am </a:t>
            </a:r>
            <a:r>
              <a:rPr lang="en-US" b="1" dirty="0"/>
              <a:t>embarking on an impossible mission</a:t>
            </a:r>
            <a:r>
              <a:rPr lang="en-US" dirty="0"/>
              <a:t>, but I will keep you posted on my progress (or absence of it). </a:t>
            </a:r>
          </a:p>
          <a:p>
            <a:r>
              <a:rPr lang="en-US" dirty="0"/>
              <a:t>Of course, </a:t>
            </a:r>
            <a:r>
              <a:rPr lang="en-US" b="1" dirty="0"/>
              <a:t>my bot can get so much better at what I do than I am</a:t>
            </a:r>
            <a:r>
              <a:rPr lang="en-US" dirty="0"/>
              <a:t>, in which case, this blog may very well be written and maintained by it, and you will never know!</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33086</TotalTime>
  <Pages>63</Pages>
  <Words>3150</Words>
  <Application>Microsoft Macintosh PowerPoint</Application>
  <PresentationFormat>Letter Paper (8.5x11 in)</PresentationFormat>
  <Paragraphs>122</Paragraphs>
  <Slides>32</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-webkit-standard</vt:lpstr>
      <vt:lpstr>Calibri</vt:lpstr>
      <vt:lpstr>Helvetica</vt:lpstr>
      <vt:lpstr>Rockwell</vt:lpstr>
      <vt:lpstr>Rockwell Condensed</vt:lpstr>
      <vt:lpstr>Rockwell Extra Bold</vt:lpstr>
      <vt:lpstr>Wingdings</vt:lpstr>
      <vt:lpstr>Slides2025</vt:lpstr>
      <vt:lpstr>AI: The Personal Threat</vt:lpstr>
      <vt:lpstr>The Damodaran Bot</vt:lpstr>
      <vt:lpstr>Gauging the threat!</vt:lpstr>
      <vt:lpstr>1. Mechanical versus Intuitive/Adaptable</vt:lpstr>
      <vt:lpstr>2. Rules-based versus Principles-based</vt:lpstr>
      <vt:lpstr>3. Subjective versus Objective</vt:lpstr>
      <vt:lpstr>4. Biased versus Open minded</vt:lpstr>
      <vt:lpstr>Responding to AI</vt:lpstr>
      <vt:lpstr>1. Generalist versus Specialist</vt:lpstr>
      <vt:lpstr>The answer is in the Duomo!</vt:lpstr>
      <vt:lpstr>2. Bounded Storytelling</vt:lpstr>
      <vt:lpstr>The answer: Stories plus Numbers</vt:lpstr>
      <vt:lpstr>The Semiconductor Business – A Growth Business that is maturing!</vt:lpstr>
      <vt:lpstr>Profitable, with Cycles….</vt:lpstr>
      <vt:lpstr>NVIDIA - Opportunistic Growth</vt:lpstr>
      <vt:lpstr>NVIDIA: The Payoff to Opportunism</vt:lpstr>
      <vt:lpstr>Nvidia: The 3P Test</vt:lpstr>
      <vt:lpstr>The deepseek effect on the ai story</vt:lpstr>
      <vt:lpstr>The value effect at Nvidia</vt:lpstr>
      <vt:lpstr>My post-deepseek nvidia valuation</vt:lpstr>
      <vt:lpstr>3.  Exercise your reasoning muscle…</vt:lpstr>
      <vt:lpstr>The answer: Reason it out…</vt:lpstr>
      <vt:lpstr>4. Let your mind wander…</vt:lpstr>
      <vt:lpstr>Two personal examples…</vt:lpstr>
      <vt:lpstr>Are we disarming ahead of the threat?</vt:lpstr>
      <vt:lpstr>Prepping for your Bot Threat</vt:lpstr>
      <vt:lpstr>Passcal’s Wager (applied to AI)</vt:lpstr>
      <vt:lpstr>Beat your bot!</vt:lpstr>
      <vt:lpstr>1. The Secrecy Strategy</vt:lpstr>
      <vt:lpstr>2. The “System Protection” Strategy</vt:lpstr>
      <vt:lpstr>3. Build your moat!</vt:lpstr>
      <vt:lpstr>The Bottom 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545</cp:revision>
  <cp:lastPrinted>2024-05-15T23:40:01Z</cp:lastPrinted>
  <dcterms:created xsi:type="dcterms:W3CDTF">2010-08-23T11:25:52Z</dcterms:created>
  <dcterms:modified xsi:type="dcterms:W3CDTF">2025-02-26T17:10:24Z</dcterms:modified>
</cp:coreProperties>
</file>