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46"/>
  </p:notesMasterIdLst>
  <p:handoutMasterIdLst>
    <p:handoutMasterId r:id="rId47"/>
  </p:handoutMasterIdLst>
  <p:sldIdLst>
    <p:sldId id="256" r:id="rId2"/>
    <p:sldId id="563" r:id="rId3"/>
    <p:sldId id="562" r:id="rId4"/>
    <p:sldId id="353" r:id="rId5"/>
    <p:sldId id="354" r:id="rId6"/>
    <p:sldId id="569" r:id="rId7"/>
    <p:sldId id="318" r:id="rId8"/>
    <p:sldId id="278" r:id="rId9"/>
    <p:sldId id="564" r:id="rId10"/>
    <p:sldId id="552" r:id="rId11"/>
    <p:sldId id="558" r:id="rId12"/>
    <p:sldId id="565" r:id="rId13"/>
    <p:sldId id="284" r:id="rId14"/>
    <p:sldId id="285" r:id="rId15"/>
    <p:sldId id="566" r:id="rId16"/>
    <p:sldId id="307" r:id="rId17"/>
    <p:sldId id="473" r:id="rId18"/>
    <p:sldId id="489" r:id="rId19"/>
    <p:sldId id="555" r:id="rId20"/>
    <p:sldId id="556" r:id="rId21"/>
    <p:sldId id="553" r:id="rId22"/>
    <p:sldId id="557" r:id="rId23"/>
    <p:sldId id="559" r:id="rId24"/>
    <p:sldId id="560" r:id="rId25"/>
    <p:sldId id="342" r:id="rId26"/>
    <p:sldId id="300" r:id="rId27"/>
    <p:sldId id="301" r:id="rId28"/>
    <p:sldId id="421" r:id="rId29"/>
    <p:sldId id="567" r:id="rId30"/>
    <p:sldId id="275" r:id="rId31"/>
    <p:sldId id="294" r:id="rId32"/>
    <p:sldId id="296" r:id="rId33"/>
    <p:sldId id="297" r:id="rId34"/>
    <p:sldId id="299" r:id="rId35"/>
    <p:sldId id="304" r:id="rId36"/>
    <p:sldId id="305" r:id="rId37"/>
    <p:sldId id="306" r:id="rId38"/>
    <p:sldId id="568" r:id="rId39"/>
    <p:sldId id="311" r:id="rId40"/>
    <p:sldId id="313" r:id="rId41"/>
    <p:sldId id="551" r:id="rId42"/>
    <p:sldId id="314" r:id="rId43"/>
    <p:sldId id="561" r:id="rId44"/>
    <p:sldId id="329" r:id="rId45"/>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i="1" kern="1200">
        <a:solidFill>
          <a:schemeClr val="tx1"/>
        </a:solidFill>
        <a:latin typeface="Helvetica" pitchFamily="2" charset="0"/>
        <a:ea typeface="ＭＳ Ｐゴシック" panose="020B0600070205080204" pitchFamily="34" charset="-128"/>
        <a:cs typeface="+mn-cs"/>
      </a:defRPr>
    </a:lvl1pPr>
    <a:lvl2pPr marL="457200" algn="l" rtl="0" fontAlgn="base">
      <a:spcBef>
        <a:spcPct val="0"/>
      </a:spcBef>
      <a:spcAft>
        <a:spcPct val="0"/>
      </a:spcAft>
      <a:defRPr sz="2400" i="1" kern="1200">
        <a:solidFill>
          <a:schemeClr val="tx1"/>
        </a:solidFill>
        <a:latin typeface="Helvetica" pitchFamily="2" charset="0"/>
        <a:ea typeface="ＭＳ Ｐゴシック" panose="020B0600070205080204" pitchFamily="34" charset="-128"/>
        <a:cs typeface="+mn-cs"/>
      </a:defRPr>
    </a:lvl2pPr>
    <a:lvl3pPr marL="914400" algn="l" rtl="0" fontAlgn="base">
      <a:spcBef>
        <a:spcPct val="0"/>
      </a:spcBef>
      <a:spcAft>
        <a:spcPct val="0"/>
      </a:spcAft>
      <a:defRPr sz="2400" i="1" kern="1200">
        <a:solidFill>
          <a:schemeClr val="tx1"/>
        </a:solidFill>
        <a:latin typeface="Helvetica" pitchFamily="2" charset="0"/>
        <a:ea typeface="ＭＳ Ｐゴシック" panose="020B0600070205080204" pitchFamily="34" charset="-128"/>
        <a:cs typeface="+mn-cs"/>
      </a:defRPr>
    </a:lvl3pPr>
    <a:lvl4pPr marL="1371600" algn="l" rtl="0" fontAlgn="base">
      <a:spcBef>
        <a:spcPct val="0"/>
      </a:spcBef>
      <a:spcAft>
        <a:spcPct val="0"/>
      </a:spcAft>
      <a:defRPr sz="2400" i="1" kern="1200">
        <a:solidFill>
          <a:schemeClr val="tx1"/>
        </a:solidFill>
        <a:latin typeface="Helvetica" pitchFamily="2" charset="0"/>
        <a:ea typeface="ＭＳ Ｐゴシック" panose="020B0600070205080204" pitchFamily="34" charset="-128"/>
        <a:cs typeface="+mn-cs"/>
      </a:defRPr>
    </a:lvl4pPr>
    <a:lvl5pPr marL="1828800" algn="l" rtl="0" fontAlgn="base">
      <a:spcBef>
        <a:spcPct val="0"/>
      </a:spcBef>
      <a:spcAft>
        <a:spcPct val="0"/>
      </a:spcAft>
      <a:defRPr sz="2400" i="1" kern="1200">
        <a:solidFill>
          <a:schemeClr val="tx1"/>
        </a:solidFill>
        <a:latin typeface="Helvetica" pitchFamily="2" charset="0"/>
        <a:ea typeface="ＭＳ Ｐゴシック" panose="020B0600070205080204" pitchFamily="34" charset="-128"/>
        <a:cs typeface="+mn-cs"/>
      </a:defRPr>
    </a:lvl5pPr>
    <a:lvl6pPr marL="2286000" algn="l" defTabSz="914400" rtl="0" eaLnBrk="1" latinLnBrk="0" hangingPunct="1">
      <a:defRPr sz="2400" i="1" kern="1200">
        <a:solidFill>
          <a:schemeClr val="tx1"/>
        </a:solidFill>
        <a:latin typeface="Helvetica" pitchFamily="2" charset="0"/>
        <a:ea typeface="ＭＳ Ｐゴシック" panose="020B0600070205080204" pitchFamily="34" charset="-128"/>
        <a:cs typeface="+mn-cs"/>
      </a:defRPr>
    </a:lvl6pPr>
    <a:lvl7pPr marL="2743200" algn="l" defTabSz="914400" rtl="0" eaLnBrk="1" latinLnBrk="0" hangingPunct="1">
      <a:defRPr sz="2400" i="1" kern="1200">
        <a:solidFill>
          <a:schemeClr val="tx1"/>
        </a:solidFill>
        <a:latin typeface="Helvetica" pitchFamily="2" charset="0"/>
        <a:ea typeface="ＭＳ Ｐゴシック" panose="020B0600070205080204" pitchFamily="34" charset="-128"/>
        <a:cs typeface="+mn-cs"/>
      </a:defRPr>
    </a:lvl7pPr>
    <a:lvl8pPr marL="3200400" algn="l" defTabSz="914400" rtl="0" eaLnBrk="1" latinLnBrk="0" hangingPunct="1">
      <a:defRPr sz="2400" i="1" kern="1200">
        <a:solidFill>
          <a:schemeClr val="tx1"/>
        </a:solidFill>
        <a:latin typeface="Helvetica" pitchFamily="2" charset="0"/>
        <a:ea typeface="ＭＳ Ｐゴシック" panose="020B0600070205080204" pitchFamily="34" charset="-128"/>
        <a:cs typeface="+mn-cs"/>
      </a:defRPr>
    </a:lvl8pPr>
    <a:lvl9pPr marL="3657600" algn="l" defTabSz="914400" rtl="0" eaLnBrk="1" latinLnBrk="0" hangingPunct="1">
      <a:defRPr sz="2400" i="1" kern="1200">
        <a:solidFill>
          <a:schemeClr val="tx1"/>
        </a:solidFill>
        <a:latin typeface="Helvetica"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715"/>
    <p:restoredTop sz="92789"/>
  </p:normalViewPr>
  <p:slideViewPr>
    <p:cSldViewPr snapToGrid="0" snapToObjects="1">
      <p:cViewPr varScale="1">
        <p:scale>
          <a:sx n="118" d="100"/>
          <a:sy n="118" d="100"/>
        </p:scale>
        <p:origin x="2464" y="208"/>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CF0C2F4-812B-1547-8C68-890B8616A0B7}"/>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Helvetica" charset="0"/>
                <a:ea typeface="ＭＳ Ｐゴシック" charset="0"/>
                <a:cs typeface="ＭＳ Ｐゴシック" charset="0"/>
              </a:defRPr>
            </a:lvl1pPr>
          </a:lstStyle>
          <a:p>
            <a:pPr>
              <a:defRPr/>
            </a:pPr>
            <a:endParaRPr lang="en-US"/>
          </a:p>
        </p:txBody>
      </p:sp>
      <p:sp>
        <p:nvSpPr>
          <p:cNvPr id="3" name="Date Placeholder 2">
            <a:extLst>
              <a:ext uri="{FF2B5EF4-FFF2-40B4-BE49-F238E27FC236}">
                <a16:creationId xmlns:a16="http://schemas.microsoft.com/office/drawing/2014/main" id="{0FF58B0E-9F6E-7147-8E36-A475C482FDB6}"/>
              </a:ext>
            </a:extLst>
          </p:cNvPr>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11FB43E6-9171-E249-BA22-DA914F08CDA6}" type="datetimeFigureOut">
              <a:rPr lang="en-US" altLang="en-US"/>
              <a:pPr/>
              <a:t>5/9/19</a:t>
            </a:fld>
            <a:endParaRPr lang="en-US" altLang="en-US"/>
          </a:p>
        </p:txBody>
      </p:sp>
      <p:sp>
        <p:nvSpPr>
          <p:cNvPr id="4" name="Footer Placeholder 3">
            <a:extLst>
              <a:ext uri="{FF2B5EF4-FFF2-40B4-BE49-F238E27FC236}">
                <a16:creationId xmlns:a16="http://schemas.microsoft.com/office/drawing/2014/main" id="{7B9F3785-7964-D44F-A1E3-EF7FFF60A3AD}"/>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Helvetica" charset="0"/>
                <a:ea typeface="ＭＳ Ｐゴシック" charset="0"/>
                <a:cs typeface="ＭＳ Ｐゴシック" charset="0"/>
              </a:defRPr>
            </a:lvl1pPr>
          </a:lstStyle>
          <a:p>
            <a:pPr>
              <a:defRPr/>
            </a:pPr>
            <a:endParaRPr lang="en-US"/>
          </a:p>
        </p:txBody>
      </p:sp>
      <p:sp>
        <p:nvSpPr>
          <p:cNvPr id="5" name="Slide Number Placeholder 4">
            <a:extLst>
              <a:ext uri="{FF2B5EF4-FFF2-40B4-BE49-F238E27FC236}">
                <a16:creationId xmlns:a16="http://schemas.microsoft.com/office/drawing/2014/main" id="{021487B6-0453-4E45-B0DB-6896D0136532}"/>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63108133-DD1E-2947-AB84-FCF927602A3C}"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FA7BCE-A4C3-9641-8FB4-920E662EA369}"/>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Helvetica" charset="0"/>
                <a:ea typeface="ＭＳ Ｐゴシック" charset="0"/>
                <a:cs typeface="ＭＳ Ｐゴシック" charset="0"/>
              </a:defRPr>
            </a:lvl1pPr>
          </a:lstStyle>
          <a:p>
            <a:pPr>
              <a:defRPr/>
            </a:pPr>
            <a:endParaRPr lang="en-US"/>
          </a:p>
        </p:txBody>
      </p:sp>
      <p:sp>
        <p:nvSpPr>
          <p:cNvPr id="3" name="Date Placeholder 2">
            <a:extLst>
              <a:ext uri="{FF2B5EF4-FFF2-40B4-BE49-F238E27FC236}">
                <a16:creationId xmlns:a16="http://schemas.microsoft.com/office/drawing/2014/main" id="{31408B62-5052-8A42-9E11-A07B15C261F4}"/>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B1F90C85-33E8-5643-8B04-7298C5052DE4}" type="datetimeFigureOut">
              <a:rPr lang="en-US" altLang="en-US"/>
              <a:pPr/>
              <a:t>5/9/19</a:t>
            </a:fld>
            <a:endParaRPr lang="en-US" altLang="en-US"/>
          </a:p>
        </p:txBody>
      </p:sp>
      <p:sp>
        <p:nvSpPr>
          <p:cNvPr id="4" name="Slide Image Placeholder 3">
            <a:extLst>
              <a:ext uri="{FF2B5EF4-FFF2-40B4-BE49-F238E27FC236}">
                <a16:creationId xmlns:a16="http://schemas.microsoft.com/office/drawing/2014/main" id="{BB9714AB-DFFE-674D-AD19-F90AD6768C05}"/>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B7F6359B-BDA2-BE4C-8F2D-AB2FC8659F25}"/>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4C4CF071-710A-2946-BDEC-C3FDC707C8F6}"/>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Helvetica" charset="0"/>
                <a:ea typeface="ＭＳ Ｐゴシック" charset="0"/>
                <a:cs typeface="ＭＳ Ｐゴシック" charset="0"/>
              </a:defRPr>
            </a:lvl1pPr>
          </a:lstStyle>
          <a:p>
            <a:pPr>
              <a:defRPr/>
            </a:pPr>
            <a:endParaRPr lang="en-US"/>
          </a:p>
        </p:txBody>
      </p:sp>
      <p:sp>
        <p:nvSpPr>
          <p:cNvPr id="7" name="Slide Number Placeholder 6">
            <a:extLst>
              <a:ext uri="{FF2B5EF4-FFF2-40B4-BE49-F238E27FC236}">
                <a16:creationId xmlns:a16="http://schemas.microsoft.com/office/drawing/2014/main" id="{93B9D5B9-AF0A-D84A-B2A5-28E0A5D45045}"/>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DA227EE0-64F2-DB4D-B318-7CAB98A60A7F}"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a:extLst>
              <a:ext uri="{FF2B5EF4-FFF2-40B4-BE49-F238E27FC236}">
                <a16:creationId xmlns:a16="http://schemas.microsoft.com/office/drawing/2014/main" id="{F673B9FE-A86D-E84E-928E-E820D9CD2C90}"/>
              </a:ext>
            </a:extLst>
          </p:cNvPr>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2" name="Notes Placeholder 2">
            <a:extLst>
              <a:ext uri="{FF2B5EF4-FFF2-40B4-BE49-F238E27FC236}">
                <a16:creationId xmlns:a16="http://schemas.microsoft.com/office/drawing/2014/main" id="{C113C533-A9A0-9E48-AD13-2D568D96FAA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latin typeface="Times" pitchFamily="2" charset="0"/>
            </a:endParaRPr>
          </a:p>
        </p:txBody>
      </p:sp>
    </p:spTree>
    <p:extLst>
      <p:ext uri="{BB962C8B-B14F-4D97-AF65-F5344CB8AC3E}">
        <p14:creationId xmlns:p14="http://schemas.microsoft.com/office/powerpoint/2010/main" val="3690267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227EE0-64F2-DB4D-B318-7CAB98A60A7F}" type="slidenum">
              <a:rPr lang="en-US" altLang="en-US" smtClean="0"/>
              <a:pPr/>
              <a:t>40</a:t>
            </a:fld>
            <a:endParaRPr lang="en-US" altLang="en-US"/>
          </a:p>
        </p:txBody>
      </p:sp>
    </p:spTree>
    <p:extLst>
      <p:ext uri="{BB962C8B-B14F-4D97-AF65-F5344CB8AC3E}">
        <p14:creationId xmlns:p14="http://schemas.microsoft.com/office/powerpoint/2010/main" val="11564425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A7DAA-6005-DD47-8AE4-00D8F7BAFF51}"/>
              </a:ext>
            </a:extLst>
          </p:cNvPr>
          <p:cNvSpPr/>
          <p:nvPr/>
        </p:nvSpPr>
        <p:spPr bwMode="white">
          <a:xfrm>
            <a:off x="0" y="5970589"/>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5" name="Rectangle 4">
            <a:extLst>
              <a:ext uri="{FF2B5EF4-FFF2-40B4-BE49-F238E27FC236}">
                <a16:creationId xmlns:a16="http://schemas.microsoft.com/office/drawing/2014/main" id="{6F268E54-354E-2646-A28A-5A304636D0D7}"/>
              </a:ext>
            </a:extLst>
          </p:cNvPr>
          <p:cNvSpPr/>
          <p:nvPr/>
        </p:nvSpPr>
        <p:spPr>
          <a:xfrm>
            <a:off x="-9525" y="6053139"/>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6" name="Rectangle 5">
            <a:extLst>
              <a:ext uri="{FF2B5EF4-FFF2-40B4-BE49-F238E27FC236}">
                <a16:creationId xmlns:a16="http://schemas.microsoft.com/office/drawing/2014/main" id="{1F688CD6-69FE-6F48-B4DB-42D6BAF57328}"/>
              </a:ext>
            </a:extLst>
          </p:cNvPr>
          <p:cNvSpPr/>
          <p:nvPr/>
        </p:nvSpPr>
        <p:spPr>
          <a:xfrm>
            <a:off x="2359027" y="6043614"/>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189" indent="0" algn="ctr">
              <a:buNone/>
            </a:lvl2pPr>
            <a:lvl3pPr marL="914377" indent="0" algn="ctr">
              <a:buNone/>
            </a:lvl3pPr>
            <a:lvl4pPr marL="1371566" indent="0" algn="ctr">
              <a:buNone/>
            </a:lvl4pPr>
            <a:lvl5pPr marL="1828754" indent="0" algn="ctr">
              <a:buNone/>
            </a:lvl5pPr>
            <a:lvl6pPr marL="2285943" indent="0" algn="ctr">
              <a:buNone/>
            </a:lvl6pPr>
            <a:lvl7pPr marL="2743131" indent="0" algn="ctr">
              <a:buNone/>
            </a:lvl7pPr>
            <a:lvl8pPr marL="3200320" indent="0" algn="ctr">
              <a:buNone/>
            </a:lvl8pPr>
            <a:lvl9pPr marL="3657509" indent="0" algn="ctr">
              <a:buNone/>
            </a:lvl9pPr>
          </a:lstStyle>
          <a:p>
            <a:r>
              <a:rPr lang="en-US"/>
              <a:t>Click to edit Master subtitle style</a:t>
            </a:r>
            <a:endParaRPr lang="en-US" dirty="0"/>
          </a:p>
        </p:txBody>
      </p:sp>
      <p:sp>
        <p:nvSpPr>
          <p:cNvPr id="7" name="Date Placeholder 27">
            <a:extLst>
              <a:ext uri="{FF2B5EF4-FFF2-40B4-BE49-F238E27FC236}">
                <a16:creationId xmlns:a16="http://schemas.microsoft.com/office/drawing/2014/main" id="{93B1D049-29C1-2546-8C88-17D5D30FF1C6}"/>
              </a:ext>
            </a:extLst>
          </p:cNvPr>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r>
              <a:rPr lang="en-US" altLang="en-US"/>
              <a:t>‹#›</a:t>
            </a:r>
          </a:p>
        </p:txBody>
      </p:sp>
      <p:sp>
        <p:nvSpPr>
          <p:cNvPr id="10" name="Footer Placeholder 16">
            <a:extLst>
              <a:ext uri="{FF2B5EF4-FFF2-40B4-BE49-F238E27FC236}">
                <a16:creationId xmlns:a16="http://schemas.microsoft.com/office/drawing/2014/main" id="{2C604961-6AD0-D142-A541-6557E018CD6C}"/>
              </a:ext>
            </a:extLst>
          </p:cNvPr>
          <p:cNvSpPr>
            <a:spLocks noGrp="1"/>
          </p:cNvSpPr>
          <p:nvPr>
            <p:ph type="ftr" sz="quarter" idx="11"/>
          </p:nvPr>
        </p:nvSpPr>
        <p:spPr>
          <a:xfrm>
            <a:off x="2085975" y="236539"/>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a:extLst>
              <a:ext uri="{FF2B5EF4-FFF2-40B4-BE49-F238E27FC236}">
                <a16:creationId xmlns:a16="http://schemas.microsoft.com/office/drawing/2014/main" id="{CAD5B51D-089F-F94F-A26E-8473867F7611}"/>
              </a:ext>
            </a:extLst>
          </p:cNvPr>
          <p:cNvSpPr>
            <a:spLocks noGrp="1"/>
          </p:cNvSpPr>
          <p:nvPr>
            <p:ph type="sldNum" sz="quarter" idx="12"/>
          </p:nvPr>
        </p:nvSpPr>
        <p:spPr>
          <a:xfrm>
            <a:off x="8001000" y="228600"/>
            <a:ext cx="838200" cy="381000"/>
          </a:xfrm>
        </p:spPr>
        <p:txBody>
          <a:bodyPr/>
          <a:lstStyle>
            <a:lvl1pPr>
              <a:defRPr sz="1400"/>
            </a:lvl1pPr>
          </a:lstStyle>
          <a:p>
            <a:fld id="{C70E8A1D-7C01-A945-97A2-3ACC45891A41}" type="slidenum">
              <a:rPr lang="en-US" altLang="en-US"/>
              <a:pPr/>
              <a:t>‹#›</a:t>
            </a:fld>
            <a:endParaRPr lang="en-US" altLang="en-US"/>
          </a:p>
        </p:txBody>
      </p:sp>
    </p:spTree>
    <p:extLst>
      <p:ext uri="{BB962C8B-B14F-4D97-AF65-F5344CB8AC3E}">
        <p14:creationId xmlns:p14="http://schemas.microsoft.com/office/powerpoint/2010/main" val="4055498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C43EAB1-79EE-1244-8474-9DC8B111CE64}"/>
              </a:ext>
            </a:extLst>
          </p:cNvPr>
          <p:cNvSpPr txBox="1">
            <a:spLocks noChangeArrowheads="1"/>
          </p:cNvSpPr>
          <p:nvPr/>
        </p:nvSpPr>
        <p:spPr bwMode="auto">
          <a:xfrm>
            <a:off x="8588375" y="6383339"/>
            <a:ext cx="436338"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i="1">
                <a:solidFill>
                  <a:schemeClr val="tx1"/>
                </a:solidFill>
                <a:latin typeface="Helvetica" pitchFamily="2" charset="0"/>
                <a:ea typeface="ＭＳ Ｐゴシック" panose="020B0600070205080204" pitchFamily="34" charset="-128"/>
              </a:defRPr>
            </a:lvl1pPr>
            <a:lvl2pPr marL="742950" indent="-285750" eaLnBrk="0" hangingPunct="0">
              <a:defRPr sz="2400" i="1">
                <a:solidFill>
                  <a:schemeClr val="tx1"/>
                </a:solidFill>
                <a:latin typeface="Helvetica" pitchFamily="2" charset="0"/>
                <a:ea typeface="ＭＳ Ｐゴシック" panose="020B0600070205080204" pitchFamily="34" charset="-128"/>
              </a:defRPr>
            </a:lvl2pPr>
            <a:lvl3pPr marL="1143000" indent="-228600" eaLnBrk="0" hangingPunct="0">
              <a:defRPr sz="2400" i="1">
                <a:solidFill>
                  <a:schemeClr val="tx1"/>
                </a:solidFill>
                <a:latin typeface="Helvetica" pitchFamily="2" charset="0"/>
                <a:ea typeface="ＭＳ Ｐゴシック" panose="020B0600070205080204" pitchFamily="34" charset="-128"/>
              </a:defRPr>
            </a:lvl3pPr>
            <a:lvl4pPr marL="1600200" indent="-228600" eaLnBrk="0" hangingPunct="0">
              <a:defRPr sz="2400" i="1">
                <a:solidFill>
                  <a:schemeClr val="tx1"/>
                </a:solidFill>
                <a:latin typeface="Helvetica" pitchFamily="2" charset="0"/>
                <a:ea typeface="ＭＳ Ｐゴシック" panose="020B0600070205080204" pitchFamily="34" charset="-128"/>
              </a:defRPr>
            </a:lvl4pPr>
            <a:lvl5pPr marL="2057400" indent="-228600" eaLnBrk="0" hangingPunct="0">
              <a:defRPr sz="2400" i="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9pPr>
          </a:lstStyle>
          <a:p>
            <a:pPr eaLnBrk="1" hangingPunct="1"/>
            <a:fld id="{09990433-77A9-5A48-8E04-3F38B27E4955}" type="slidenum">
              <a:rPr lang="en-US" altLang="en-US" sz="1600"/>
              <a:pPr eaLnBrk="1" hangingPunct="1"/>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F05BA7B-27D3-4844-83B7-4CAA09BE0D07}"/>
              </a:ext>
            </a:extLst>
          </p:cNvPr>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a:extLst>
              <a:ext uri="{FF2B5EF4-FFF2-40B4-BE49-F238E27FC236}">
                <a16:creationId xmlns:a16="http://schemas.microsoft.com/office/drawing/2014/main" id="{735D48F0-8255-0844-BF26-C9043C555F4E}"/>
              </a:ext>
            </a:extLst>
          </p:cNvPr>
          <p:cNvSpPr>
            <a:spLocks noGrp="1"/>
          </p:cNvSpPr>
          <p:nvPr>
            <p:ph type="sldNum" sz="quarter" idx="11"/>
          </p:nvPr>
        </p:nvSpPr>
        <p:spPr/>
        <p:txBody>
          <a:bodyPr/>
          <a:lstStyle>
            <a:lvl1pPr>
              <a:defRPr sz="1400">
                <a:solidFill>
                  <a:srgbClr val="FFFFFF"/>
                </a:solidFill>
              </a:defRPr>
            </a:lvl1pPr>
          </a:lstStyle>
          <a:p>
            <a:fld id="{98A8E05D-012F-D64D-BE33-E8978C64D7CE}" type="slidenum">
              <a:rPr lang="en-US" altLang="en-US"/>
              <a:pPr/>
              <a:t>‹#›</a:t>
            </a:fld>
            <a:endParaRPr lang="en-US" altLang="en-US"/>
          </a:p>
        </p:txBody>
      </p:sp>
    </p:spTree>
    <p:extLst>
      <p:ext uri="{BB962C8B-B14F-4D97-AF65-F5344CB8AC3E}">
        <p14:creationId xmlns:p14="http://schemas.microsoft.com/office/powerpoint/2010/main" val="5608286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0AB703B-0512-AE42-B10A-B99F916B499F}"/>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5" name="Rectangle 4">
            <a:extLst>
              <a:ext uri="{FF2B5EF4-FFF2-40B4-BE49-F238E27FC236}">
                <a16:creationId xmlns:a16="http://schemas.microsoft.com/office/drawing/2014/main" id="{2210F210-E3B4-7D45-94EF-A6224973A9E4}"/>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6" name="Rectangle 5">
            <a:extLst>
              <a:ext uri="{FF2B5EF4-FFF2-40B4-BE49-F238E27FC236}">
                <a16:creationId xmlns:a16="http://schemas.microsoft.com/office/drawing/2014/main" id="{7B7EAFDC-2394-7041-AF22-DE0DA43FE9E2}"/>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3" name="Text Placeholder 2"/>
          <p:cNvSpPr>
            <a:spLocks noGrp="1"/>
          </p:cNvSpPr>
          <p:nvPr>
            <p:ph type="body" idx="1"/>
          </p:nvPr>
        </p:nvSpPr>
        <p:spPr>
          <a:xfrm>
            <a:off x="1371602" y="2743201"/>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a16="http://schemas.microsoft.com/office/drawing/2014/main" id="{9C1059A3-F160-D247-9D60-06C5F4050EEF}"/>
              </a:ext>
            </a:extLst>
          </p:cNvPr>
          <p:cNvSpPr>
            <a:spLocks noGrp="1"/>
          </p:cNvSpPr>
          <p:nvPr>
            <p:ph type="dt" sz="half" idx="10"/>
          </p:nvPr>
        </p:nvSpPr>
        <p:spPr/>
        <p:txBody>
          <a:bodyPr/>
          <a:lstStyle>
            <a:lvl1pPr>
              <a:defRPr/>
            </a:lvl1pPr>
          </a:lstStyle>
          <a:p>
            <a:r>
              <a:rPr lang="en-US" altLang="en-US"/>
              <a:t>‹#›</a:t>
            </a:r>
          </a:p>
        </p:txBody>
      </p:sp>
      <p:sp>
        <p:nvSpPr>
          <p:cNvPr id="8" name="Slide Number Placeholder 12">
            <a:extLst>
              <a:ext uri="{FF2B5EF4-FFF2-40B4-BE49-F238E27FC236}">
                <a16:creationId xmlns:a16="http://schemas.microsoft.com/office/drawing/2014/main" id="{C3B58331-D757-2142-BF7F-E027C386EBA6}"/>
              </a:ext>
            </a:extLst>
          </p:cNvPr>
          <p:cNvSpPr>
            <a:spLocks noGrp="1"/>
          </p:cNvSpPr>
          <p:nvPr>
            <p:ph type="sldNum" sz="quarter" idx="11"/>
          </p:nvPr>
        </p:nvSpPr>
        <p:spPr>
          <a:xfrm>
            <a:off x="0" y="1752601"/>
            <a:ext cx="1295400" cy="701675"/>
          </a:xfrm>
        </p:spPr>
        <p:txBody>
          <a:bodyPr>
            <a:noAutofit/>
          </a:bodyPr>
          <a:lstStyle>
            <a:lvl1pPr>
              <a:defRPr sz="2400">
                <a:solidFill>
                  <a:srgbClr val="FFFFFF"/>
                </a:solidFill>
              </a:defRPr>
            </a:lvl1pPr>
          </a:lstStyle>
          <a:p>
            <a:fld id="{5313D5E5-559E-B048-BCF0-077C7299C0F8}" type="slidenum">
              <a:rPr lang="en-US" altLang="en-US"/>
              <a:pPr/>
              <a:t>‹#›</a:t>
            </a:fld>
            <a:endParaRPr lang="en-US" altLang="en-US"/>
          </a:p>
        </p:txBody>
      </p:sp>
      <p:sp>
        <p:nvSpPr>
          <p:cNvPr id="9" name="Footer Placeholder 13">
            <a:extLst>
              <a:ext uri="{FF2B5EF4-FFF2-40B4-BE49-F238E27FC236}">
                <a16:creationId xmlns:a16="http://schemas.microsoft.com/office/drawing/2014/main" id="{6E00DE7A-ABDB-404E-8134-68AF0422056A}"/>
              </a:ext>
            </a:extLst>
          </p:cNvPr>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63123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a:extLst>
              <a:ext uri="{FF2B5EF4-FFF2-40B4-BE49-F238E27FC236}">
                <a16:creationId xmlns:a16="http://schemas.microsoft.com/office/drawing/2014/main" id="{5354E01A-E443-DA41-8213-5D7CBDB5C773}"/>
              </a:ext>
            </a:extLst>
          </p:cNvPr>
          <p:cNvSpPr>
            <a:spLocks noGrp="1"/>
          </p:cNvSpPr>
          <p:nvPr>
            <p:ph type="dt" sz="half" idx="10"/>
          </p:nvPr>
        </p:nvSpPr>
        <p:spPr/>
        <p:txBody>
          <a:bodyPr/>
          <a:lstStyle>
            <a:lvl1pPr>
              <a:defRPr/>
            </a:lvl1pPr>
          </a:lstStyle>
          <a:p>
            <a:r>
              <a:rPr lang="en-US" altLang="en-US"/>
              <a:t>‹#›</a:t>
            </a:r>
          </a:p>
        </p:txBody>
      </p:sp>
      <p:sp>
        <p:nvSpPr>
          <p:cNvPr id="6" name="Slide Number Placeholder 9">
            <a:extLst>
              <a:ext uri="{FF2B5EF4-FFF2-40B4-BE49-F238E27FC236}">
                <a16:creationId xmlns:a16="http://schemas.microsoft.com/office/drawing/2014/main" id="{C66717F9-C8FE-FE4F-BF05-788972DE960D}"/>
              </a:ext>
            </a:extLst>
          </p:cNvPr>
          <p:cNvSpPr>
            <a:spLocks noGrp="1"/>
          </p:cNvSpPr>
          <p:nvPr>
            <p:ph type="sldNum" sz="quarter" idx="11"/>
          </p:nvPr>
        </p:nvSpPr>
        <p:spPr/>
        <p:txBody>
          <a:bodyPr/>
          <a:lstStyle>
            <a:lvl1pPr>
              <a:defRPr sz="1400">
                <a:solidFill>
                  <a:srgbClr val="FFFFFF"/>
                </a:solidFill>
              </a:defRPr>
            </a:lvl1pPr>
          </a:lstStyle>
          <a:p>
            <a:fld id="{5E505C8A-3364-8C44-8182-4536F33C3C90}" type="slidenum">
              <a:rPr lang="en-US" altLang="en-US"/>
              <a:pPr/>
              <a:t>‹#›</a:t>
            </a:fld>
            <a:endParaRPr lang="en-US" altLang="en-US"/>
          </a:p>
        </p:txBody>
      </p:sp>
      <p:sp>
        <p:nvSpPr>
          <p:cNvPr id="7" name="Footer Placeholder 11">
            <a:extLst>
              <a:ext uri="{FF2B5EF4-FFF2-40B4-BE49-F238E27FC236}">
                <a16:creationId xmlns:a16="http://schemas.microsoft.com/office/drawing/2014/main" id="{485084C1-A299-3745-AFA6-E25C44293B18}"/>
              </a:ext>
            </a:extLst>
          </p:cNvPr>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8879039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a:extLst>
              <a:ext uri="{FF2B5EF4-FFF2-40B4-BE49-F238E27FC236}">
                <a16:creationId xmlns:a16="http://schemas.microsoft.com/office/drawing/2014/main" id="{F799A4E4-8EB9-214B-B866-71F477C684A6}"/>
              </a:ext>
            </a:extLst>
          </p:cNvPr>
          <p:cNvSpPr>
            <a:spLocks noGrp="1"/>
          </p:cNvSpPr>
          <p:nvPr>
            <p:ph type="dt" sz="half" idx="10"/>
          </p:nvPr>
        </p:nvSpPr>
        <p:spPr/>
        <p:txBody>
          <a:bodyPr/>
          <a:lstStyle>
            <a:lvl1pPr>
              <a:defRPr/>
            </a:lvl1pPr>
          </a:lstStyle>
          <a:p>
            <a:r>
              <a:rPr lang="en-US" altLang="en-US"/>
              <a:t>‹#›</a:t>
            </a:r>
          </a:p>
        </p:txBody>
      </p:sp>
      <p:sp>
        <p:nvSpPr>
          <p:cNvPr id="7" name="Footer Placeholder 2">
            <a:extLst>
              <a:ext uri="{FF2B5EF4-FFF2-40B4-BE49-F238E27FC236}">
                <a16:creationId xmlns:a16="http://schemas.microsoft.com/office/drawing/2014/main" id="{E8569716-E16A-7447-A555-472A34D9C503}"/>
              </a:ext>
            </a:extLst>
          </p:cNvPr>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a:extLst>
              <a:ext uri="{FF2B5EF4-FFF2-40B4-BE49-F238E27FC236}">
                <a16:creationId xmlns:a16="http://schemas.microsoft.com/office/drawing/2014/main" id="{75586950-FBAC-6946-8DD2-1B9C3B602A41}"/>
              </a:ext>
            </a:extLst>
          </p:cNvPr>
          <p:cNvSpPr>
            <a:spLocks noGrp="1"/>
          </p:cNvSpPr>
          <p:nvPr>
            <p:ph type="sldNum" sz="quarter" idx="12"/>
          </p:nvPr>
        </p:nvSpPr>
        <p:spPr/>
        <p:txBody>
          <a:bodyPr/>
          <a:lstStyle>
            <a:lvl1pPr>
              <a:defRPr/>
            </a:lvl1pPr>
          </a:lstStyle>
          <a:p>
            <a:fld id="{3C0E6F6E-5971-A74C-BEE3-FFF5EA443EB3}"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22655205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A518121-C7C9-7E47-88FA-A3A8E855B4CA}"/>
              </a:ext>
            </a:extLst>
          </p:cNvPr>
          <p:cNvSpPr>
            <a:spLocks noGrp="1"/>
          </p:cNvSpPr>
          <p:nvPr>
            <p:ph type="dt" sz="half" idx="10"/>
          </p:nvPr>
        </p:nvSpPr>
        <p:spPr/>
        <p:txBody>
          <a:bodyPr/>
          <a:lstStyle>
            <a:lvl1pPr>
              <a:defRPr/>
            </a:lvl1pPr>
          </a:lstStyle>
          <a:p>
            <a:r>
              <a:rPr lang="en-US" altLang="en-US"/>
              <a:t>‹#›</a:t>
            </a:r>
          </a:p>
        </p:txBody>
      </p:sp>
      <p:sp>
        <p:nvSpPr>
          <p:cNvPr id="4" name="Footer Placeholder 3">
            <a:extLst>
              <a:ext uri="{FF2B5EF4-FFF2-40B4-BE49-F238E27FC236}">
                <a16:creationId xmlns:a16="http://schemas.microsoft.com/office/drawing/2014/main" id="{636B505B-54C6-4744-81AF-AEAC35194AA1}"/>
              </a:ext>
            </a:extLst>
          </p:cNvPr>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a:extLst>
              <a:ext uri="{FF2B5EF4-FFF2-40B4-BE49-F238E27FC236}">
                <a16:creationId xmlns:a16="http://schemas.microsoft.com/office/drawing/2014/main" id="{ACF1AB30-16E2-D041-976E-D650D79EDF85}"/>
              </a:ext>
            </a:extLst>
          </p:cNvPr>
          <p:cNvSpPr>
            <a:spLocks noGrp="1"/>
          </p:cNvSpPr>
          <p:nvPr>
            <p:ph type="sldNum" sz="quarter" idx="12"/>
          </p:nvPr>
        </p:nvSpPr>
        <p:spPr/>
        <p:txBody>
          <a:bodyPr/>
          <a:lstStyle>
            <a:lvl1pPr>
              <a:defRPr sz="1400">
                <a:solidFill>
                  <a:srgbClr val="FFFFFF"/>
                </a:solidFill>
              </a:defRPr>
            </a:lvl1pPr>
          </a:lstStyle>
          <a:p>
            <a:fld id="{76FCDD69-161B-664A-B447-A48A59543528}" type="slidenum">
              <a:rPr lang="en-US" altLang="en-US"/>
              <a:pPr/>
              <a:t>‹#›</a:t>
            </a:fld>
            <a:endParaRPr lang="en-US" altLang="en-US"/>
          </a:p>
        </p:txBody>
      </p:sp>
    </p:spTree>
    <p:extLst>
      <p:ext uri="{BB962C8B-B14F-4D97-AF65-F5344CB8AC3E}">
        <p14:creationId xmlns:p14="http://schemas.microsoft.com/office/powerpoint/2010/main" val="580729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22DE8E5-BB73-3A4F-A423-F5CD29373564}"/>
              </a:ext>
            </a:extLst>
          </p:cNvPr>
          <p:cNvSpPr>
            <a:spLocks noGrp="1"/>
          </p:cNvSpPr>
          <p:nvPr>
            <p:ph type="dt" sz="half" idx="10"/>
          </p:nvPr>
        </p:nvSpPr>
        <p:spPr/>
        <p:txBody>
          <a:bodyPr/>
          <a:lstStyle>
            <a:lvl1pPr>
              <a:defRPr/>
            </a:lvl1pPr>
          </a:lstStyle>
          <a:p>
            <a:r>
              <a:rPr lang="en-US" altLang="en-US"/>
              <a:t>‹#›</a:t>
            </a:r>
          </a:p>
        </p:txBody>
      </p:sp>
      <p:sp>
        <p:nvSpPr>
          <p:cNvPr id="3" name="Footer Placeholder 2">
            <a:extLst>
              <a:ext uri="{FF2B5EF4-FFF2-40B4-BE49-F238E27FC236}">
                <a16:creationId xmlns:a16="http://schemas.microsoft.com/office/drawing/2014/main" id="{1B687AE8-CBAD-604C-A4FC-49EF49FF3845}"/>
              </a:ext>
            </a:extLst>
          </p:cNvPr>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a:extLst>
              <a:ext uri="{FF2B5EF4-FFF2-40B4-BE49-F238E27FC236}">
                <a16:creationId xmlns:a16="http://schemas.microsoft.com/office/drawing/2014/main" id="{C9A0EA5F-9E69-6F45-B763-EC6C27636B8C}"/>
              </a:ext>
            </a:extLst>
          </p:cNvPr>
          <p:cNvSpPr>
            <a:spLocks noGrp="1"/>
          </p:cNvSpPr>
          <p:nvPr>
            <p:ph type="sldNum" sz="quarter" idx="12"/>
          </p:nvPr>
        </p:nvSpPr>
        <p:spPr>
          <a:xfrm>
            <a:off x="0" y="6248400"/>
            <a:ext cx="533400" cy="381000"/>
          </a:xfrm>
        </p:spPr>
        <p:txBody>
          <a:bodyPr/>
          <a:lstStyle>
            <a:lvl1pPr>
              <a:defRPr sz="1400"/>
            </a:lvl1pPr>
          </a:lstStyle>
          <a:p>
            <a:fld id="{7B67FF06-1E1F-8645-9100-620D3268D5A8}" type="slidenum">
              <a:rPr lang="en-US" altLang="en-US"/>
              <a:pPr/>
              <a:t>‹#›</a:t>
            </a:fld>
            <a:endParaRPr lang="en-US" altLang="en-US"/>
          </a:p>
        </p:txBody>
      </p:sp>
    </p:spTree>
    <p:extLst>
      <p:ext uri="{BB962C8B-B14F-4D97-AF65-F5344CB8AC3E}">
        <p14:creationId xmlns:p14="http://schemas.microsoft.com/office/powerpoint/2010/main" val="20330856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a:extLst>
              <a:ext uri="{FF2B5EF4-FFF2-40B4-BE49-F238E27FC236}">
                <a16:creationId xmlns:a16="http://schemas.microsoft.com/office/drawing/2014/main" id="{FBF1360E-216F-A54B-93A6-5B7D6F4C95F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1"/>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95625258-681A-A74C-BEA5-49E3D2245538}"/>
              </a:ext>
            </a:extLst>
          </p:cNvPr>
          <p:cNvSpPr>
            <a:spLocks noGrp="1"/>
          </p:cNvSpPr>
          <p:nvPr>
            <p:ph type="dt" sz="half" idx="10"/>
          </p:nvPr>
        </p:nvSpPr>
        <p:spPr/>
        <p:txBody>
          <a:bodyPr/>
          <a:lstStyle>
            <a:lvl1pPr>
              <a:defRPr/>
            </a:lvl1pPr>
          </a:lstStyle>
          <a:p>
            <a:r>
              <a:rPr lang="en-US" altLang="en-US"/>
              <a:t>‹#›</a:t>
            </a:r>
          </a:p>
        </p:txBody>
      </p:sp>
      <p:sp>
        <p:nvSpPr>
          <p:cNvPr id="6" name="Footer Placeholder 5">
            <a:extLst>
              <a:ext uri="{FF2B5EF4-FFF2-40B4-BE49-F238E27FC236}">
                <a16:creationId xmlns:a16="http://schemas.microsoft.com/office/drawing/2014/main" id="{E675E76F-D90E-0645-AF96-75AE5C01E34B}"/>
              </a:ext>
            </a:extLst>
          </p:cNvPr>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a:extLst>
              <a:ext uri="{FF2B5EF4-FFF2-40B4-BE49-F238E27FC236}">
                <a16:creationId xmlns:a16="http://schemas.microsoft.com/office/drawing/2014/main" id="{6C4ACB08-6EA2-904B-BDC8-F6B2855A4F5E}"/>
              </a:ext>
            </a:extLst>
          </p:cNvPr>
          <p:cNvSpPr>
            <a:spLocks noGrp="1"/>
          </p:cNvSpPr>
          <p:nvPr>
            <p:ph type="sldNum" sz="quarter" idx="12"/>
          </p:nvPr>
        </p:nvSpPr>
        <p:spPr/>
        <p:txBody>
          <a:bodyPr/>
          <a:lstStyle>
            <a:lvl1pPr>
              <a:defRPr sz="1400">
                <a:solidFill>
                  <a:srgbClr val="FFFFFF"/>
                </a:solidFill>
              </a:defRPr>
            </a:lvl1pPr>
          </a:lstStyle>
          <a:p>
            <a:fld id="{90FE202A-EE00-5749-B23E-FF28051DDBBF}" type="slidenum">
              <a:rPr lang="en-US" altLang="en-US"/>
              <a:pPr/>
              <a:t>‹#›</a:t>
            </a:fld>
            <a:endParaRPr lang="en-US" altLang="en-US"/>
          </a:p>
        </p:txBody>
      </p:sp>
    </p:spTree>
    <p:extLst>
      <p:ext uri="{BB962C8B-B14F-4D97-AF65-F5344CB8AC3E}">
        <p14:creationId xmlns:p14="http://schemas.microsoft.com/office/powerpoint/2010/main" val="1591675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392934E-894B-6248-99CB-C1221949552B}"/>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6" name="Rectangle 5">
            <a:extLst>
              <a:ext uri="{FF2B5EF4-FFF2-40B4-BE49-F238E27FC236}">
                <a16:creationId xmlns:a16="http://schemas.microsoft.com/office/drawing/2014/main" id="{62A55CAF-2B06-7443-AFAE-AB9B18E35BC1}"/>
              </a:ext>
            </a:extLst>
          </p:cNvPr>
          <p:cNvSpPr/>
          <p:nvPr/>
        </p:nvSpPr>
        <p:spPr>
          <a:xfrm>
            <a:off x="-9524"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7" name="Rectangle 6">
            <a:extLst>
              <a:ext uri="{FF2B5EF4-FFF2-40B4-BE49-F238E27FC236}">
                <a16:creationId xmlns:a16="http://schemas.microsoft.com/office/drawing/2014/main" id="{00AB414E-A98E-C949-9654-7ECAED790734}"/>
              </a:ext>
            </a:extLst>
          </p:cNvPr>
          <p:cNvSpPr/>
          <p:nvPr/>
        </p:nvSpPr>
        <p:spPr>
          <a:xfrm>
            <a:off x="1544638" y="4654551"/>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8" name="Rectangle 7">
            <a:extLst>
              <a:ext uri="{FF2B5EF4-FFF2-40B4-BE49-F238E27FC236}">
                <a16:creationId xmlns:a16="http://schemas.microsoft.com/office/drawing/2014/main" id="{8CC1E4E8-8427-E846-AB92-33871F48227C}"/>
              </a:ext>
            </a:extLst>
          </p:cNvPr>
          <p:cNvSpPr/>
          <p:nvPr/>
        </p:nvSpPr>
        <p:spPr bwMode="white">
          <a:xfrm>
            <a:off x="1447802"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a:extLst>
              <a:ext uri="{FF2B5EF4-FFF2-40B4-BE49-F238E27FC236}">
                <a16:creationId xmlns:a16="http://schemas.microsoft.com/office/drawing/2014/main" id="{B15EA1C2-22B3-9246-BF42-8911AD9A0BDD}"/>
              </a:ext>
            </a:extLst>
          </p:cNvPr>
          <p:cNvSpPr>
            <a:spLocks noGrp="1"/>
          </p:cNvSpPr>
          <p:nvPr>
            <p:ph type="dt" sz="half" idx="10"/>
          </p:nvPr>
        </p:nvSpPr>
        <p:spPr>
          <a:xfrm>
            <a:off x="6248400" y="6248400"/>
            <a:ext cx="2667000" cy="365125"/>
          </a:xfrm>
        </p:spPr>
        <p:txBody>
          <a:bodyPr/>
          <a:lstStyle>
            <a:lvl1pPr>
              <a:defRPr/>
            </a:lvl1pPr>
          </a:lstStyle>
          <a:p>
            <a:r>
              <a:rPr lang="en-US" altLang="en-US"/>
              <a:t>‹#›</a:t>
            </a:r>
          </a:p>
        </p:txBody>
      </p:sp>
      <p:sp>
        <p:nvSpPr>
          <p:cNvPr id="10" name="Slide Number Placeholder 12">
            <a:extLst>
              <a:ext uri="{FF2B5EF4-FFF2-40B4-BE49-F238E27FC236}">
                <a16:creationId xmlns:a16="http://schemas.microsoft.com/office/drawing/2014/main" id="{27615990-DB30-5C42-8709-B818B762D97F}"/>
              </a:ext>
            </a:extLst>
          </p:cNvPr>
          <p:cNvSpPr>
            <a:spLocks noGrp="1"/>
          </p:cNvSpPr>
          <p:nvPr>
            <p:ph type="sldNum" sz="quarter" idx="11"/>
          </p:nvPr>
        </p:nvSpPr>
        <p:spPr>
          <a:xfrm>
            <a:off x="0" y="4667251"/>
            <a:ext cx="1447800" cy="663575"/>
          </a:xfrm>
        </p:spPr>
        <p:txBody>
          <a:bodyPr/>
          <a:lstStyle>
            <a:lvl1pPr>
              <a:defRPr sz="2800">
                <a:solidFill>
                  <a:srgbClr val="FFFFFF"/>
                </a:solidFill>
              </a:defRPr>
            </a:lvl1pPr>
          </a:lstStyle>
          <a:p>
            <a:fld id="{6A08CA8F-7923-5340-B2E3-DEF95B1D01BC}" type="slidenum">
              <a:rPr lang="en-US" altLang="en-US"/>
              <a:pPr/>
              <a:t>‹#›</a:t>
            </a:fld>
            <a:endParaRPr lang="en-US" altLang="en-US"/>
          </a:p>
        </p:txBody>
      </p:sp>
      <p:sp>
        <p:nvSpPr>
          <p:cNvPr id="11" name="Footer Placeholder 13">
            <a:extLst>
              <a:ext uri="{FF2B5EF4-FFF2-40B4-BE49-F238E27FC236}">
                <a16:creationId xmlns:a16="http://schemas.microsoft.com/office/drawing/2014/main" id="{1A05D63E-9401-B545-924E-2C78DA6C3D58}"/>
              </a:ext>
            </a:extLst>
          </p:cNvPr>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069680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DD449ACD-1CDF-8848-BEF1-8770629A3C29}"/>
              </a:ext>
            </a:extLst>
          </p:cNvPr>
          <p:cNvSpPr>
            <a:spLocks noGrp="1"/>
          </p:cNvSpPr>
          <p:nvPr>
            <p:ph type="dt" sz="half" idx="10"/>
          </p:nvPr>
        </p:nvSpPr>
        <p:spPr/>
        <p:txBody>
          <a:bodyPr/>
          <a:lstStyle>
            <a:lvl1pPr>
              <a:defRPr/>
            </a:lvl1pPr>
          </a:lstStyle>
          <a:p>
            <a:r>
              <a:rPr lang="en-US" altLang="en-US"/>
              <a:t>‹#›</a:t>
            </a:r>
          </a:p>
        </p:txBody>
      </p:sp>
      <p:sp>
        <p:nvSpPr>
          <p:cNvPr id="5" name="Footer Placeholder 2">
            <a:extLst>
              <a:ext uri="{FF2B5EF4-FFF2-40B4-BE49-F238E27FC236}">
                <a16:creationId xmlns:a16="http://schemas.microsoft.com/office/drawing/2014/main" id="{D7DF682A-807A-A54A-8772-B45652DEDCC7}"/>
              </a:ext>
            </a:extLst>
          </p:cNvPr>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a:extLst>
              <a:ext uri="{FF2B5EF4-FFF2-40B4-BE49-F238E27FC236}">
                <a16:creationId xmlns:a16="http://schemas.microsoft.com/office/drawing/2014/main" id="{F37972FF-FD4A-9C42-A29F-64EDECF36328}"/>
              </a:ext>
            </a:extLst>
          </p:cNvPr>
          <p:cNvSpPr>
            <a:spLocks noGrp="1"/>
          </p:cNvSpPr>
          <p:nvPr>
            <p:ph type="sldNum" sz="quarter" idx="12"/>
          </p:nvPr>
        </p:nvSpPr>
        <p:spPr/>
        <p:txBody>
          <a:bodyPr/>
          <a:lstStyle>
            <a:lvl1pPr>
              <a:defRPr/>
            </a:lvl1pPr>
          </a:lstStyle>
          <a:p>
            <a:fld id="{B83DB04A-6329-7746-BF33-24FBBE669B0D}"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1023299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ACE15C0-7F69-1F48-98C9-D568AD51F825}"/>
              </a:ext>
            </a:extLst>
          </p:cNvPr>
          <p:cNvSpPr/>
          <p:nvPr/>
        </p:nvSpPr>
        <p:spPr bwMode="white">
          <a:xfrm>
            <a:off x="6096002"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sz="2400"/>
          </a:p>
        </p:txBody>
      </p:sp>
      <p:sp>
        <p:nvSpPr>
          <p:cNvPr id="5" name="Rectangle 4">
            <a:extLst>
              <a:ext uri="{FF2B5EF4-FFF2-40B4-BE49-F238E27FC236}">
                <a16:creationId xmlns:a16="http://schemas.microsoft.com/office/drawing/2014/main" id="{91D6D4DE-7285-B04D-A3D6-0991813FFBAA}"/>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sz="2400"/>
          </a:p>
        </p:txBody>
      </p:sp>
      <p:sp>
        <p:nvSpPr>
          <p:cNvPr id="6" name="Rectangle 5">
            <a:extLst>
              <a:ext uri="{FF2B5EF4-FFF2-40B4-BE49-F238E27FC236}">
                <a16:creationId xmlns:a16="http://schemas.microsoft.com/office/drawing/2014/main" id="{BD0BE6D4-ED59-134A-BEDD-7E124F47E05C}"/>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sz="2400"/>
          </a:p>
        </p:txBody>
      </p:sp>
      <p:sp>
        <p:nvSpPr>
          <p:cNvPr id="2" name="Vertical Title 1"/>
          <p:cNvSpPr>
            <a:spLocks noGrp="1"/>
          </p:cNvSpPr>
          <p:nvPr>
            <p:ph type="title" orient="vert"/>
          </p:nvPr>
        </p:nvSpPr>
        <p:spPr>
          <a:xfrm>
            <a:off x="6553200" y="609601"/>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1"/>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D048173E-3369-F243-B0DA-D2312C1E103A}"/>
              </a:ext>
            </a:extLst>
          </p:cNvPr>
          <p:cNvSpPr>
            <a:spLocks noGrp="1"/>
          </p:cNvSpPr>
          <p:nvPr>
            <p:ph type="dt" sz="half" idx="10"/>
          </p:nvPr>
        </p:nvSpPr>
        <p:spPr>
          <a:xfrm>
            <a:off x="6553200" y="6248400"/>
            <a:ext cx="2209800" cy="365125"/>
          </a:xfrm>
        </p:spPr>
        <p:txBody>
          <a:bodyPr/>
          <a:lstStyle>
            <a:lvl1pPr>
              <a:defRPr/>
            </a:lvl1pPr>
          </a:lstStyle>
          <a:p>
            <a:r>
              <a:rPr lang="en-US" altLang="en-US"/>
              <a:t>‹#›</a:t>
            </a:r>
          </a:p>
        </p:txBody>
      </p:sp>
      <p:sp>
        <p:nvSpPr>
          <p:cNvPr id="8" name="Footer Placeholder 4">
            <a:extLst>
              <a:ext uri="{FF2B5EF4-FFF2-40B4-BE49-F238E27FC236}">
                <a16:creationId xmlns:a16="http://schemas.microsoft.com/office/drawing/2014/main" id="{37A2CCFF-8F59-2443-B496-6C9207E425FD}"/>
              </a:ext>
            </a:extLst>
          </p:cNvPr>
          <p:cNvSpPr>
            <a:spLocks noGrp="1"/>
          </p:cNvSpPr>
          <p:nvPr>
            <p:ph type="ftr" sz="quarter" idx="11"/>
          </p:nvPr>
        </p:nvSpPr>
        <p:spPr>
          <a:xfrm>
            <a:off x="457202" y="6248400"/>
            <a:ext cx="5573713" cy="365125"/>
          </a:xfrm>
        </p:spPr>
        <p:txBody>
          <a:bodyPr/>
          <a:lstStyle>
            <a:lvl1pPr>
              <a:defRPr/>
            </a:lvl1pPr>
          </a:lstStyle>
          <a:p>
            <a:pPr>
              <a:defRPr/>
            </a:pPr>
            <a:r>
              <a:rPr lang="en-US"/>
              <a:t>Aswath Damodaran</a:t>
            </a:r>
          </a:p>
        </p:txBody>
      </p:sp>
      <p:sp>
        <p:nvSpPr>
          <p:cNvPr id="9" name="Slide Number Placeholder 5">
            <a:extLst>
              <a:ext uri="{FF2B5EF4-FFF2-40B4-BE49-F238E27FC236}">
                <a16:creationId xmlns:a16="http://schemas.microsoft.com/office/drawing/2014/main" id="{E2E0BF06-080F-8D45-85C2-FA4D9EE3927A}"/>
              </a:ext>
            </a:extLst>
          </p:cNvPr>
          <p:cNvSpPr>
            <a:spLocks noGrp="1"/>
          </p:cNvSpPr>
          <p:nvPr>
            <p:ph type="sldNum" sz="quarter" idx="12"/>
          </p:nvPr>
        </p:nvSpPr>
        <p:spPr>
          <a:xfrm rot="5400000">
            <a:off x="5989638" y="144464"/>
            <a:ext cx="533400" cy="244475"/>
          </a:xfrm>
        </p:spPr>
        <p:txBody>
          <a:bodyPr/>
          <a:lstStyle>
            <a:lvl1pPr>
              <a:defRPr/>
            </a:lvl1pPr>
          </a:lstStyle>
          <a:p>
            <a:fld id="{E27E4062-CFAC-C843-BCF5-284A941DE677}"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9677227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a:extLst>
              <a:ext uri="{FF2B5EF4-FFF2-40B4-BE49-F238E27FC236}">
                <a16:creationId xmlns:a16="http://schemas.microsoft.com/office/drawing/2014/main" id="{F1B3CC1A-7E7B-A243-A443-A605FEB42858}"/>
              </a:ext>
            </a:extLst>
          </p:cNvPr>
          <p:cNvSpPr>
            <a:spLocks noGrp="1"/>
          </p:cNvSpPr>
          <p:nvPr>
            <p:ph type="dt" sz="half" idx="10"/>
          </p:nvPr>
        </p:nvSpPr>
        <p:spPr/>
        <p:txBody>
          <a:bodyPr/>
          <a:lstStyle>
            <a:lvl1pPr>
              <a:defRPr/>
            </a:lvl1pPr>
          </a:lstStyle>
          <a:p>
            <a:r>
              <a:rPr lang="en-US" altLang="en-US"/>
              <a:t>‹#›</a:t>
            </a:r>
          </a:p>
        </p:txBody>
      </p:sp>
      <p:sp>
        <p:nvSpPr>
          <p:cNvPr id="7" name="Footer Placeholder 2">
            <a:extLst>
              <a:ext uri="{FF2B5EF4-FFF2-40B4-BE49-F238E27FC236}">
                <a16:creationId xmlns:a16="http://schemas.microsoft.com/office/drawing/2014/main" id="{0725BC88-4D5C-0A45-84C0-24633E5BB249}"/>
              </a:ext>
            </a:extLst>
          </p:cNvPr>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a:extLst>
              <a:ext uri="{FF2B5EF4-FFF2-40B4-BE49-F238E27FC236}">
                <a16:creationId xmlns:a16="http://schemas.microsoft.com/office/drawing/2014/main" id="{B79C16BC-69E5-9D49-9819-E823B2AD655B}"/>
              </a:ext>
            </a:extLst>
          </p:cNvPr>
          <p:cNvSpPr>
            <a:spLocks noGrp="1"/>
          </p:cNvSpPr>
          <p:nvPr>
            <p:ph type="sldNum" sz="quarter" idx="12"/>
          </p:nvPr>
        </p:nvSpPr>
        <p:spPr/>
        <p:txBody>
          <a:bodyPr/>
          <a:lstStyle>
            <a:lvl1pPr>
              <a:defRPr sz="1400">
                <a:solidFill>
                  <a:srgbClr val="FFFFFF"/>
                </a:solidFill>
              </a:defRPr>
            </a:lvl1pPr>
          </a:lstStyle>
          <a:p>
            <a:fld id="{EC7AF2B1-DBCB-6F47-819E-C0A30FFE9FEA}" type="slidenum">
              <a:rPr lang="en-US" altLang="en-US"/>
              <a:pPr/>
              <a:t>‹#›</a:t>
            </a:fld>
            <a:endParaRPr lang="en-US" altLang="en-US"/>
          </a:p>
        </p:txBody>
      </p:sp>
    </p:spTree>
    <p:extLst>
      <p:ext uri="{BB962C8B-B14F-4D97-AF65-F5344CB8AC3E}">
        <p14:creationId xmlns:p14="http://schemas.microsoft.com/office/powerpoint/2010/main" val="3238373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Title Placeholder 21">
            <a:extLst>
              <a:ext uri="{FF2B5EF4-FFF2-40B4-BE49-F238E27FC236}">
                <a16:creationId xmlns:a16="http://schemas.microsoft.com/office/drawing/2014/main" id="{BEF5750A-85C2-A54B-8133-A689C5C84127}"/>
              </a:ext>
            </a:extLst>
          </p:cNvPr>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a:extLst>
              <a:ext uri="{FF2B5EF4-FFF2-40B4-BE49-F238E27FC236}">
                <a16:creationId xmlns:a16="http://schemas.microsoft.com/office/drawing/2014/main" id="{307BC93B-0451-2B4D-8AB5-83916939E398}"/>
              </a:ext>
            </a:extLst>
          </p:cNvPr>
          <p:cNvSpPr>
            <a:spLocks noGrp="1"/>
          </p:cNvSpPr>
          <p:nvPr>
            <p:ph type="body" idx="1"/>
          </p:nvPr>
        </p:nvSpPr>
        <p:spPr bwMode="auto">
          <a:xfrm>
            <a:off x="612775" y="1600201"/>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EA02D008-9CEE-FA47-B788-7CE365A784C5}"/>
              </a:ext>
            </a:extLst>
          </p:cNvPr>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en-US"/>
              <a:t>‹#›</a:t>
            </a:r>
          </a:p>
        </p:txBody>
      </p:sp>
      <p:sp>
        <p:nvSpPr>
          <p:cNvPr id="3" name="Footer Placeholder 2">
            <a:extLst>
              <a:ext uri="{FF2B5EF4-FFF2-40B4-BE49-F238E27FC236}">
                <a16:creationId xmlns:a16="http://schemas.microsoft.com/office/drawing/2014/main" id="{D10946FA-C8F3-4649-B787-B78E5109A486}"/>
              </a:ext>
            </a:extLst>
          </p:cNvPr>
          <p:cNvSpPr>
            <a:spLocks noGrp="1"/>
          </p:cNvSpPr>
          <p:nvPr>
            <p:ph type="ftr" sz="quarter" idx="3"/>
          </p:nvPr>
        </p:nvSpPr>
        <p:spPr>
          <a:xfrm>
            <a:off x="609602" y="6248400"/>
            <a:ext cx="5421313" cy="365125"/>
          </a:xfrm>
          <a:prstGeom prst="rect">
            <a:avLst/>
          </a:prstGeom>
        </p:spPr>
        <p:txBody>
          <a:bodyPr vert="horz" anchor="ctr"/>
          <a:lstStyle>
            <a:lvl1pPr algn="l">
              <a:defRPr sz="1400">
                <a:solidFill>
                  <a:schemeClr val="tx2"/>
                </a:solidFill>
                <a:latin typeface="Helvetica" charset="0"/>
                <a:ea typeface="ＭＳ Ｐゴシック" charset="0"/>
                <a:cs typeface="ＭＳ Ｐゴシック" charset="0"/>
              </a:defRPr>
            </a:lvl1pPr>
          </a:lstStyle>
          <a:p>
            <a:pPr>
              <a:defRPr/>
            </a:pPr>
            <a:r>
              <a:rPr lang="en-US"/>
              <a:t>Aswath Damodaran</a:t>
            </a:r>
          </a:p>
        </p:txBody>
      </p:sp>
      <p:sp>
        <p:nvSpPr>
          <p:cNvPr id="7" name="Rectangle 6">
            <a:extLst>
              <a:ext uri="{FF2B5EF4-FFF2-40B4-BE49-F238E27FC236}">
                <a16:creationId xmlns:a16="http://schemas.microsoft.com/office/drawing/2014/main" id="{EE7648F4-86FE-354D-8B36-C19033DC1494}"/>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8" name="Rectangle 7">
            <a:extLst>
              <a:ext uri="{FF2B5EF4-FFF2-40B4-BE49-F238E27FC236}">
                <a16:creationId xmlns:a16="http://schemas.microsoft.com/office/drawing/2014/main" id="{A2E670A5-355D-F54A-B86C-4BA2FF032A25}"/>
              </a:ext>
            </a:extLst>
          </p:cNvPr>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solidFill>
                <a:schemeClr val="tx1"/>
              </a:solidFill>
            </a:endParaRPr>
          </a:p>
        </p:txBody>
      </p:sp>
      <p:sp>
        <p:nvSpPr>
          <p:cNvPr id="9" name="Rectangle 8">
            <a:extLst>
              <a:ext uri="{FF2B5EF4-FFF2-40B4-BE49-F238E27FC236}">
                <a16:creationId xmlns:a16="http://schemas.microsoft.com/office/drawing/2014/main" id="{4E288C6A-B619-494F-9173-92A445BAFA19}"/>
              </a:ext>
            </a:extLst>
          </p:cNvPr>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23" name="Slide Number Placeholder 22">
            <a:extLst>
              <a:ext uri="{FF2B5EF4-FFF2-40B4-BE49-F238E27FC236}">
                <a16:creationId xmlns:a16="http://schemas.microsoft.com/office/drawing/2014/main" id="{A95BF4FE-62B9-2A4B-8958-F61537A251A3}"/>
              </a:ext>
            </a:extLst>
          </p:cNvPr>
          <p:cNvSpPr>
            <a:spLocks noGrp="1"/>
          </p:cNvSpPr>
          <p:nvPr>
            <p:ph type="sldNum" sz="quarter" idx="4"/>
          </p:nvPr>
        </p:nvSpPr>
        <p:spPr>
          <a:xfrm>
            <a:off x="0" y="1271589"/>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5DF55C09-356A-B54E-B039-FD3DF2F16BA2}"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3943" r:id="rId1"/>
    <p:sldLayoutId id="2147483944" r:id="rId2"/>
    <p:sldLayoutId id="2147483945" r:id="rId3"/>
    <p:sldLayoutId id="2147483946" r:id="rId4"/>
    <p:sldLayoutId id="2147483941" r:id="rId5"/>
    <p:sldLayoutId id="2147483947" r:id="rId6"/>
    <p:sldLayoutId id="2147483948" r:id="rId7"/>
    <p:sldLayoutId id="2147483949" r:id="rId8"/>
    <p:sldLayoutId id="2147483950" r:id="rId9"/>
    <p:sldLayoutId id="2147483942" r:id="rId10"/>
    <p:sldLayoutId id="2147483951" r:id="rId11"/>
    <p:sldLayoutId id="2147483952" r:id="rId12"/>
  </p:sldLayoutIdLst>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189"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377"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566"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754"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0" indent="-319080" algn="l" rtl="0" eaLnBrk="0" fontAlgn="base" hangingPunct="0">
        <a:spcBef>
          <a:spcPts val="700"/>
        </a:spcBef>
        <a:spcAft>
          <a:spcPct val="0"/>
        </a:spcAft>
        <a:buClr>
          <a:schemeClr val="accent2"/>
        </a:buClr>
        <a:buSzPct val="60000"/>
        <a:buFont typeface="Wingdings" pitchFamily="2" charset="2"/>
        <a:buChar char=""/>
        <a:defRPr sz="2800" kern="1200">
          <a:solidFill>
            <a:schemeClr val="tx1"/>
          </a:solidFill>
          <a:latin typeface="+mn-lt"/>
          <a:ea typeface="ＭＳ Ｐゴシック" charset="0"/>
          <a:cs typeface="ＭＳ Ｐゴシック" charset="0"/>
        </a:defRPr>
      </a:lvl1pPr>
      <a:lvl2pPr marL="639747" indent="-273044" algn="l" rtl="0" eaLnBrk="0" fontAlgn="base" hangingPunct="0">
        <a:spcBef>
          <a:spcPts val="551"/>
        </a:spcBef>
        <a:spcAft>
          <a:spcPct val="0"/>
        </a:spcAft>
        <a:buClr>
          <a:schemeClr val="accent1"/>
        </a:buClr>
        <a:buSzPct val="70000"/>
        <a:buFont typeface="Wingdings 2" pitchFamily="2" charset="2"/>
        <a:buChar char=""/>
        <a:defRPr sz="2400" kern="1200">
          <a:solidFill>
            <a:schemeClr val="tx1"/>
          </a:solidFill>
          <a:latin typeface="+mn-lt"/>
          <a:ea typeface="ＭＳ Ｐゴシック" charset="0"/>
          <a:cs typeface="+mn-cs"/>
        </a:defRPr>
      </a:lvl2pPr>
      <a:lvl3pPr marL="914377" indent="-228594" algn="l" rtl="0" eaLnBrk="0" fontAlgn="base" hangingPunct="0">
        <a:spcBef>
          <a:spcPts val="500"/>
        </a:spcBef>
        <a:spcAft>
          <a:spcPct val="0"/>
        </a:spcAft>
        <a:buClr>
          <a:schemeClr val="accent2"/>
        </a:buClr>
        <a:buSzPct val="75000"/>
        <a:buFont typeface="Wingdings" pitchFamily="2" charset="2"/>
        <a:buChar char=""/>
        <a:defRPr sz="2400" kern="1200">
          <a:solidFill>
            <a:schemeClr val="tx1"/>
          </a:solidFill>
          <a:latin typeface="+mn-lt"/>
          <a:ea typeface="ＭＳ Ｐゴシック" charset="0"/>
          <a:cs typeface="+mn-cs"/>
        </a:defRPr>
      </a:lvl3pPr>
      <a:lvl4pPr marL="1371566" indent="-228594" algn="l" rtl="0" eaLnBrk="0" fontAlgn="base" hangingPunct="0">
        <a:spcBef>
          <a:spcPts val="400"/>
        </a:spcBef>
        <a:spcAft>
          <a:spcPct val="0"/>
        </a:spcAft>
        <a:buClr>
          <a:srgbClr val="A04DA3"/>
        </a:buClr>
        <a:buSzPct val="75000"/>
        <a:buFont typeface="Wingdings" pitchFamily="2" charset="2"/>
        <a:buChar char=""/>
        <a:defRPr sz="2000" kern="1200">
          <a:solidFill>
            <a:schemeClr val="tx1"/>
          </a:solidFill>
          <a:latin typeface="+mn-lt"/>
          <a:ea typeface="ＭＳ Ｐゴシック" charset="0"/>
          <a:cs typeface="+mn-cs"/>
        </a:defRPr>
      </a:lvl4pPr>
      <a:lvl5pPr marL="1828754" indent="-228594" algn="l" rtl="0" eaLnBrk="0" fontAlgn="base" hangingPunct="0">
        <a:spcBef>
          <a:spcPts val="400"/>
        </a:spcBef>
        <a:spcAft>
          <a:spcPct val="0"/>
        </a:spcAft>
        <a:buClr>
          <a:srgbClr val="C4652D"/>
        </a:buClr>
        <a:buSzPct val="65000"/>
        <a:buFont typeface="Wingdings" pitchFamily="2" charset="2"/>
        <a:buChar char=""/>
        <a:defRPr sz="2000" kern="1200">
          <a:solidFill>
            <a:schemeClr val="tx1"/>
          </a:solidFill>
          <a:latin typeface="+mn-lt"/>
          <a:ea typeface="ＭＳ Ｐゴシック" charset="0"/>
          <a:cs typeface="+mn-cs"/>
        </a:defRPr>
      </a:lvl5pPr>
      <a:lvl6pPr marL="2103067" indent="-228594"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381" indent="-228594"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694" indent="-228594"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07" indent="-228594"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189" algn="l" rtl="0" eaLnBrk="1" hangingPunct="1">
        <a:defRPr kern="1200">
          <a:solidFill>
            <a:schemeClr val="tx1"/>
          </a:solidFill>
          <a:latin typeface="+mn-lt"/>
          <a:ea typeface="+mn-ea"/>
          <a:cs typeface="+mn-cs"/>
        </a:defRPr>
      </a:lvl2pPr>
      <a:lvl3pPr marL="914377" algn="l" rtl="0" eaLnBrk="1" hangingPunct="1">
        <a:defRPr kern="1200">
          <a:solidFill>
            <a:schemeClr val="tx1"/>
          </a:solidFill>
          <a:latin typeface="+mn-lt"/>
          <a:ea typeface="+mn-ea"/>
          <a:cs typeface="+mn-cs"/>
        </a:defRPr>
      </a:lvl3pPr>
      <a:lvl4pPr marL="1371566" algn="l" rtl="0" eaLnBrk="1" hangingPunct="1">
        <a:defRPr kern="1200">
          <a:solidFill>
            <a:schemeClr val="tx1"/>
          </a:solidFill>
          <a:latin typeface="+mn-lt"/>
          <a:ea typeface="+mn-ea"/>
          <a:cs typeface="+mn-cs"/>
        </a:defRPr>
      </a:lvl4pPr>
      <a:lvl5pPr marL="1828754" algn="l" rtl="0" eaLnBrk="1" hangingPunct="1">
        <a:defRPr kern="1200">
          <a:solidFill>
            <a:schemeClr val="tx1"/>
          </a:solidFill>
          <a:latin typeface="+mn-lt"/>
          <a:ea typeface="+mn-ea"/>
          <a:cs typeface="+mn-cs"/>
        </a:defRPr>
      </a:lvl5pPr>
      <a:lvl6pPr marL="2285943" algn="l" rtl="0" eaLnBrk="1" hangingPunct="1">
        <a:defRPr kern="1200">
          <a:solidFill>
            <a:schemeClr val="tx1"/>
          </a:solidFill>
          <a:latin typeface="+mn-lt"/>
          <a:ea typeface="+mn-ea"/>
          <a:cs typeface="+mn-cs"/>
        </a:defRPr>
      </a:lvl6pPr>
      <a:lvl7pPr marL="2743131" algn="l" rtl="0" eaLnBrk="1" hangingPunct="1">
        <a:defRPr kern="1200">
          <a:solidFill>
            <a:schemeClr val="tx1"/>
          </a:solidFill>
          <a:latin typeface="+mn-lt"/>
          <a:ea typeface="+mn-ea"/>
          <a:cs typeface="+mn-cs"/>
        </a:defRPr>
      </a:lvl7pPr>
      <a:lvl8pPr marL="3200320" algn="l" rtl="0" eaLnBrk="1" hangingPunct="1">
        <a:defRPr kern="1200">
          <a:solidFill>
            <a:schemeClr val="tx1"/>
          </a:solidFill>
          <a:latin typeface="+mn-lt"/>
          <a:ea typeface="+mn-ea"/>
          <a:cs typeface="+mn-cs"/>
        </a:defRPr>
      </a:lvl8pPr>
      <a:lvl9pPr marL="3657509"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tif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34.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3.tif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05D82-1E12-4B49-9925-8DEDB14DBB35}"/>
              </a:ext>
            </a:extLst>
          </p:cNvPr>
          <p:cNvSpPr>
            <a:spLocks noGrp="1"/>
          </p:cNvSpPr>
          <p:nvPr>
            <p:ph type="ctrTitle"/>
          </p:nvPr>
        </p:nvSpPr>
        <p:spPr>
          <a:xfrm>
            <a:off x="925286" y="4005943"/>
            <a:ext cx="7913914" cy="1861457"/>
          </a:xfrm>
        </p:spPr>
        <p:txBody>
          <a:bodyPr>
            <a:normAutofit fontScale="90000"/>
          </a:bodyPr>
          <a:lstStyle/>
          <a:p>
            <a:pPr eaLnBrk="1" fontAlgn="auto" hangingPunct="1">
              <a:spcAft>
                <a:spcPts val="0"/>
              </a:spcAft>
              <a:defRPr/>
            </a:pPr>
            <a:r>
              <a:rPr lang="en-US" sz="4800" dirty="0">
                <a:ea typeface="+mj-ea"/>
                <a:cs typeface="+mj-cs"/>
              </a:rPr>
              <a:t>The corporate life cycle: Growing up Is hard to do, growing old is even harder!</a:t>
            </a:r>
          </a:p>
        </p:txBody>
      </p:sp>
      <p:sp>
        <p:nvSpPr>
          <p:cNvPr id="16386" name="Subtitle 2">
            <a:extLst>
              <a:ext uri="{FF2B5EF4-FFF2-40B4-BE49-F238E27FC236}">
                <a16:creationId xmlns:a16="http://schemas.microsoft.com/office/drawing/2014/main" id="{9106ED92-3A4E-A54A-A228-30D86B2AE48E}"/>
              </a:ext>
            </a:extLst>
          </p:cNvPr>
          <p:cNvSpPr>
            <a:spLocks noGrp="1"/>
          </p:cNvSpPr>
          <p:nvPr>
            <p:ph type="subTitle" idx="1"/>
          </p:nvPr>
        </p:nvSpPr>
        <p:spPr>
          <a:xfrm>
            <a:off x="2362200" y="6049963"/>
            <a:ext cx="6705600" cy="685800"/>
          </a:xfrm>
        </p:spPr>
        <p:txBody>
          <a:bodyPr/>
          <a:lstStyle/>
          <a:p>
            <a:pPr eaLnBrk="1" hangingPunct="1"/>
            <a:r>
              <a:rPr lang="en-US" altLang="en-US" dirty="0" err="1">
                <a:latin typeface="Times" pitchFamily="2" charset="0"/>
                <a:ea typeface="ＭＳ Ｐゴシック" panose="020B0600070205080204" pitchFamily="34" charset="-128"/>
              </a:rPr>
              <a:t>Aswath</a:t>
            </a:r>
            <a:r>
              <a:rPr lang="en-US" altLang="en-US" dirty="0">
                <a:latin typeface="Times" pitchFamily="2" charset="0"/>
                <a:ea typeface="ＭＳ Ｐゴシック" panose="020B0600070205080204" pitchFamily="34" charset="-128"/>
              </a:rPr>
              <a:t> Damodaran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B8D29-F357-A645-9E05-598079E6433F}"/>
              </a:ext>
            </a:extLst>
          </p:cNvPr>
          <p:cNvSpPr>
            <a:spLocks noGrp="1"/>
          </p:cNvSpPr>
          <p:nvPr>
            <p:ph type="title"/>
          </p:nvPr>
        </p:nvSpPr>
        <p:spPr/>
        <p:txBody>
          <a:bodyPr/>
          <a:lstStyle/>
          <a:p>
            <a:r>
              <a:rPr lang="en-US" dirty="0"/>
              <a:t>The Financial Balance Sheet</a:t>
            </a:r>
          </a:p>
        </p:txBody>
      </p:sp>
      <p:pic>
        <p:nvPicPr>
          <p:cNvPr id="7" name="Content Placeholder 6">
            <a:extLst>
              <a:ext uri="{FF2B5EF4-FFF2-40B4-BE49-F238E27FC236}">
                <a16:creationId xmlns:a16="http://schemas.microsoft.com/office/drawing/2014/main" id="{0F6E7414-A2C1-DE45-B60A-EF7D31BFB25F}"/>
              </a:ext>
            </a:extLst>
          </p:cNvPr>
          <p:cNvPicPr>
            <a:picLocks noGrp="1" noChangeAspect="1"/>
          </p:cNvPicPr>
          <p:nvPr>
            <p:ph sz="quarter" idx="1"/>
          </p:nvPr>
        </p:nvPicPr>
        <p:blipFill>
          <a:blip r:embed="rId2"/>
          <a:stretch>
            <a:fillRect/>
          </a:stretch>
        </p:blipFill>
        <p:spPr>
          <a:xfrm>
            <a:off x="225200" y="1774050"/>
            <a:ext cx="8540848" cy="3755314"/>
          </a:xfrm>
          <a:prstGeom prst="rect">
            <a:avLst/>
          </a:prstGeom>
        </p:spPr>
      </p:pic>
    </p:spTree>
    <p:extLst>
      <p:ext uri="{BB962C8B-B14F-4D97-AF65-F5344CB8AC3E}">
        <p14:creationId xmlns:p14="http://schemas.microsoft.com/office/powerpoint/2010/main" val="30567511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99AE3-24E5-FF45-8798-942858199BCF}"/>
              </a:ext>
            </a:extLst>
          </p:cNvPr>
          <p:cNvSpPr>
            <a:spLocks noGrp="1"/>
          </p:cNvSpPr>
          <p:nvPr>
            <p:ph type="title"/>
          </p:nvPr>
        </p:nvSpPr>
        <p:spPr/>
        <p:txBody>
          <a:bodyPr/>
          <a:lstStyle/>
          <a:p>
            <a:r>
              <a:rPr lang="en-US" dirty="0"/>
              <a:t>The Corporate Life Cycle</a:t>
            </a:r>
          </a:p>
        </p:txBody>
      </p:sp>
      <p:pic>
        <p:nvPicPr>
          <p:cNvPr id="4" name="Content Placeholder 3">
            <a:extLst>
              <a:ext uri="{FF2B5EF4-FFF2-40B4-BE49-F238E27FC236}">
                <a16:creationId xmlns:a16="http://schemas.microsoft.com/office/drawing/2014/main" id="{B354494D-0847-F840-ADD9-804EA1804AEB}"/>
              </a:ext>
            </a:extLst>
          </p:cNvPr>
          <p:cNvPicPr>
            <a:picLocks noGrp="1" noChangeAspect="1"/>
          </p:cNvPicPr>
          <p:nvPr>
            <p:ph sz="quarter" idx="1"/>
          </p:nvPr>
        </p:nvPicPr>
        <p:blipFill>
          <a:blip r:embed="rId2"/>
          <a:stretch>
            <a:fillRect/>
          </a:stretch>
        </p:blipFill>
        <p:spPr>
          <a:xfrm>
            <a:off x="303517" y="1856284"/>
            <a:ext cx="8748260" cy="4446545"/>
          </a:xfrm>
          <a:prstGeom prst="rect">
            <a:avLst/>
          </a:prstGeom>
        </p:spPr>
      </p:pic>
    </p:spTree>
    <p:extLst>
      <p:ext uri="{BB962C8B-B14F-4D97-AF65-F5344CB8AC3E}">
        <p14:creationId xmlns:p14="http://schemas.microsoft.com/office/powerpoint/2010/main" val="530009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a:extLst>
              <a:ext uri="{FF2B5EF4-FFF2-40B4-BE49-F238E27FC236}">
                <a16:creationId xmlns:a16="http://schemas.microsoft.com/office/drawing/2014/main" id="{F90BC4AA-EB42-2146-A81E-A50135B9CE11}"/>
              </a:ext>
            </a:extLst>
          </p:cNvPr>
          <p:cNvSpPr>
            <a:spLocks noGrp="1"/>
          </p:cNvSpPr>
          <p:nvPr>
            <p:ph type="title"/>
          </p:nvPr>
        </p:nvSpPr>
        <p:spPr>
          <a:xfrm>
            <a:off x="141514" y="228600"/>
            <a:ext cx="8624661" cy="936171"/>
          </a:xfrm>
        </p:spPr>
        <p:txBody>
          <a:bodyPr/>
          <a:lstStyle/>
          <a:p>
            <a:r>
              <a:rPr lang="en-US" altLang="en-US" dirty="0">
                <a:ea typeface="ＭＳ Ｐゴシック" panose="020B0600070205080204" pitchFamily="34" charset="-128"/>
              </a:rPr>
              <a:t>The determinants of the life cycle</a:t>
            </a:r>
          </a:p>
        </p:txBody>
      </p:sp>
      <p:pic>
        <p:nvPicPr>
          <p:cNvPr id="7" name="Content Placeholder 6">
            <a:extLst>
              <a:ext uri="{FF2B5EF4-FFF2-40B4-BE49-F238E27FC236}">
                <a16:creationId xmlns:a16="http://schemas.microsoft.com/office/drawing/2014/main" id="{86BD6EF8-8152-0A41-85FF-F458B4DBC9EB}"/>
              </a:ext>
            </a:extLst>
          </p:cNvPr>
          <p:cNvPicPr>
            <a:picLocks noGrp="1" noChangeAspect="1"/>
          </p:cNvPicPr>
          <p:nvPr>
            <p:ph sz="quarter" idx="1"/>
          </p:nvPr>
        </p:nvPicPr>
        <p:blipFill>
          <a:blip r:embed="rId2"/>
          <a:stretch>
            <a:fillRect/>
          </a:stretch>
        </p:blipFill>
        <p:spPr>
          <a:xfrm>
            <a:off x="696940" y="1821670"/>
            <a:ext cx="8069235" cy="406750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B93C03DA-F483-6E47-AB5D-3ACD695EE963}"/>
              </a:ext>
            </a:extLst>
          </p:cNvPr>
          <p:cNvSpPr>
            <a:spLocks noGrp="1"/>
          </p:cNvSpPr>
          <p:nvPr>
            <p:ph type="title"/>
          </p:nvPr>
        </p:nvSpPr>
        <p:spPr>
          <a:xfrm>
            <a:off x="370114" y="228600"/>
            <a:ext cx="8396061" cy="859971"/>
          </a:xfrm>
        </p:spPr>
        <p:txBody>
          <a:bodyPr/>
          <a:lstStyle/>
          <a:p>
            <a:r>
              <a:rPr lang="en-US" altLang="en-US" dirty="0">
                <a:ea typeface="ＭＳ Ｐゴシック" panose="020B0600070205080204" pitchFamily="34" charset="-128"/>
              </a:rPr>
              <a:t>Tech versus Non-tech life cycles</a:t>
            </a:r>
          </a:p>
        </p:txBody>
      </p:sp>
      <p:pic>
        <p:nvPicPr>
          <p:cNvPr id="4" name="Content Placeholder 3">
            <a:extLst>
              <a:ext uri="{FF2B5EF4-FFF2-40B4-BE49-F238E27FC236}">
                <a16:creationId xmlns:a16="http://schemas.microsoft.com/office/drawing/2014/main" id="{09AB3FB3-56AF-4149-81E2-DBCCAADD485D}"/>
              </a:ext>
            </a:extLst>
          </p:cNvPr>
          <p:cNvPicPr>
            <a:picLocks noGrp="1" noChangeAspect="1"/>
          </p:cNvPicPr>
          <p:nvPr>
            <p:ph sz="quarter" idx="1"/>
          </p:nvPr>
        </p:nvPicPr>
        <p:blipFill>
          <a:blip r:embed="rId2"/>
          <a:stretch>
            <a:fillRect/>
          </a:stretch>
        </p:blipFill>
        <p:spPr>
          <a:xfrm>
            <a:off x="640103" y="2019066"/>
            <a:ext cx="8275585" cy="384833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BAC7B-8F65-174E-AFB1-262CF23C28F8}"/>
              </a:ext>
            </a:extLst>
          </p:cNvPr>
          <p:cNvSpPr>
            <a:spLocks noGrp="1"/>
          </p:cNvSpPr>
          <p:nvPr>
            <p:ph type="title"/>
          </p:nvPr>
        </p:nvSpPr>
        <p:spPr/>
        <p:txBody>
          <a:bodyPr/>
          <a:lstStyle/>
          <a:p>
            <a:r>
              <a:rPr lang="en-US" dirty="0"/>
              <a:t>The Dream of Reincarnation</a:t>
            </a:r>
          </a:p>
        </p:txBody>
      </p:sp>
      <p:sp>
        <p:nvSpPr>
          <p:cNvPr id="3" name="Content Placeholder 2">
            <a:extLst>
              <a:ext uri="{FF2B5EF4-FFF2-40B4-BE49-F238E27FC236}">
                <a16:creationId xmlns:a16="http://schemas.microsoft.com/office/drawing/2014/main" id="{8C8E5875-E091-9C41-8939-4D1924DA4025}"/>
              </a:ext>
            </a:extLst>
          </p:cNvPr>
          <p:cNvSpPr>
            <a:spLocks noGrp="1"/>
          </p:cNvSpPr>
          <p:nvPr>
            <p:ph sz="quarter" idx="1"/>
          </p:nvPr>
        </p:nvSpPr>
        <p:spPr/>
        <p:txBody>
          <a:bodyPr>
            <a:normAutofit fontScale="92500" lnSpcReduction="20000"/>
          </a:bodyPr>
          <a:lstStyle/>
          <a:p>
            <a:r>
              <a:rPr lang="en-US" dirty="0"/>
              <a:t>The dream of mature and declining companies is rebirth, i.e., the possibility that they can rediscover their youth, and become young, growth companies again. </a:t>
            </a:r>
          </a:p>
          <a:p>
            <a:r>
              <a:rPr lang="en-US" dirty="0"/>
              <a:t>In every period, there are a few companies that seem to succeed at this venture, and the companies and their CEOs become legendary, with case studies written about them.</a:t>
            </a:r>
          </a:p>
          <a:p>
            <a:pPr lvl="1"/>
            <a:r>
              <a:rPr lang="en-US" dirty="0"/>
              <a:t>In some of these companies, it is a combination of great management, luck and timing that allow for this success.</a:t>
            </a:r>
          </a:p>
          <a:p>
            <a:pPr lvl="1"/>
            <a:r>
              <a:rPr lang="en-US" dirty="0"/>
              <a:t>In others, the change is cosmetic.</a:t>
            </a:r>
          </a:p>
          <a:p>
            <a:r>
              <a:rPr lang="en-US" dirty="0"/>
              <a:t>There is an ecosystem that is built around these “success stories” that markets them to other aging companies.</a:t>
            </a:r>
          </a:p>
        </p:txBody>
      </p:sp>
    </p:spTree>
    <p:extLst>
      <p:ext uri="{BB962C8B-B14F-4D97-AF65-F5344CB8AC3E}">
        <p14:creationId xmlns:p14="http://schemas.microsoft.com/office/powerpoint/2010/main" val="3226548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9260F-D855-8841-8EB9-EA0BECB49840}"/>
              </a:ext>
            </a:extLst>
          </p:cNvPr>
          <p:cNvSpPr>
            <a:spLocks noGrp="1"/>
          </p:cNvSpPr>
          <p:nvPr>
            <p:ph type="ctrTitle"/>
          </p:nvPr>
        </p:nvSpPr>
        <p:spPr/>
        <p:txBody>
          <a:bodyPr/>
          <a:lstStyle/>
          <a:p>
            <a:pPr>
              <a:defRPr/>
            </a:pPr>
            <a:r>
              <a:rPr lang="en-US" dirty="0"/>
              <a:t>CORPORATE FINANCE ACROSS THE LIFE CYCLE</a:t>
            </a:r>
          </a:p>
        </p:txBody>
      </p:sp>
      <p:sp>
        <p:nvSpPr>
          <p:cNvPr id="26626" name="Subtitle 2">
            <a:extLst>
              <a:ext uri="{FF2B5EF4-FFF2-40B4-BE49-F238E27FC236}">
                <a16:creationId xmlns:a16="http://schemas.microsoft.com/office/drawing/2014/main" id="{F066AD4E-FB0F-894C-8BE3-CE3FDEBF413D}"/>
              </a:ext>
            </a:extLst>
          </p:cNvPr>
          <p:cNvSpPr>
            <a:spLocks noGrp="1"/>
          </p:cNvSpPr>
          <p:nvPr>
            <p:ph type="subTitle" idx="1"/>
          </p:nvPr>
        </p:nvSpPr>
        <p:spPr>
          <a:xfrm>
            <a:off x="2362200" y="6049963"/>
            <a:ext cx="6705600" cy="685800"/>
          </a:xfrm>
        </p:spPr>
        <p:txBody>
          <a:bodyPr/>
          <a:lstStyle/>
          <a:p>
            <a:r>
              <a:rPr lang="en-US" altLang="en-US" dirty="0">
                <a:ea typeface="ＭＳ Ｐゴシック" panose="020B0600070205080204" pitchFamily="34" charset="-128"/>
              </a:rPr>
              <a:t>Act your (corporate) age..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a:extLst>
              <a:ext uri="{FF2B5EF4-FFF2-40B4-BE49-F238E27FC236}">
                <a16:creationId xmlns:a16="http://schemas.microsoft.com/office/drawing/2014/main" id="{F1B34DA1-45C8-9B4E-80B2-27F0C901B124}"/>
              </a:ext>
            </a:extLst>
          </p:cNvPr>
          <p:cNvSpPr>
            <a:spLocks noGrp="1"/>
          </p:cNvSpPr>
          <p:nvPr>
            <p:ph type="title"/>
          </p:nvPr>
        </p:nvSpPr>
        <p:spPr>
          <a:xfrm>
            <a:off x="304026" y="228600"/>
            <a:ext cx="8462149" cy="979714"/>
          </a:xfrm>
        </p:spPr>
        <p:txBody>
          <a:bodyPr/>
          <a:lstStyle/>
          <a:p>
            <a:r>
              <a:rPr lang="en-US" altLang="en-US" dirty="0">
                <a:ea typeface="ＭＳ Ｐゴシック" panose="020B0600070205080204" pitchFamily="34" charset="-128"/>
              </a:rPr>
              <a:t>The Big Picture</a:t>
            </a:r>
          </a:p>
        </p:txBody>
      </p:sp>
      <p:pic>
        <p:nvPicPr>
          <p:cNvPr id="27650" name="Content Placeholder 2">
            <a:extLst>
              <a:ext uri="{FF2B5EF4-FFF2-40B4-BE49-F238E27FC236}">
                <a16:creationId xmlns:a16="http://schemas.microsoft.com/office/drawing/2014/main" id="{7192522F-4F68-3D4A-B4D1-87ABE28B4364}"/>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291" r="-291"/>
          <a:stretch>
            <a:fillRect/>
          </a:stretch>
        </p:blipFill>
        <p:spPr>
          <a:xfrm>
            <a:off x="304026" y="2013858"/>
            <a:ext cx="8716303" cy="3788229"/>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28281-98E3-2C42-A337-C702F60B4CB4}"/>
              </a:ext>
            </a:extLst>
          </p:cNvPr>
          <p:cNvSpPr>
            <a:spLocks noGrp="1"/>
          </p:cNvSpPr>
          <p:nvPr>
            <p:ph type="title"/>
          </p:nvPr>
        </p:nvSpPr>
        <p:spPr/>
        <p:txBody>
          <a:bodyPr/>
          <a:lstStyle/>
          <a:p>
            <a:r>
              <a:rPr lang="en-US" dirty="0"/>
              <a:t>The emphasis in corporate finance shifts..</a:t>
            </a:r>
          </a:p>
        </p:txBody>
      </p:sp>
      <p:pic>
        <p:nvPicPr>
          <p:cNvPr id="4" name="Content Placeholder 3">
            <a:extLst>
              <a:ext uri="{FF2B5EF4-FFF2-40B4-BE49-F238E27FC236}">
                <a16:creationId xmlns:a16="http://schemas.microsoft.com/office/drawing/2014/main" id="{014C58B8-FF45-9848-B4DD-058CE87287CD}"/>
              </a:ext>
            </a:extLst>
          </p:cNvPr>
          <p:cNvPicPr>
            <a:picLocks noGrp="1" noChangeAspect="1"/>
          </p:cNvPicPr>
          <p:nvPr>
            <p:ph sz="quarter" idx="1"/>
          </p:nvPr>
        </p:nvPicPr>
        <p:blipFill>
          <a:blip r:embed="rId2"/>
          <a:stretch>
            <a:fillRect/>
          </a:stretch>
        </p:blipFill>
        <p:spPr>
          <a:xfrm>
            <a:off x="-153970" y="1666889"/>
            <a:ext cx="9728460" cy="4925104"/>
          </a:xfrm>
          <a:prstGeom prst="rect">
            <a:avLst/>
          </a:prstGeom>
        </p:spPr>
      </p:pic>
    </p:spTree>
    <p:extLst>
      <p:ext uri="{BB962C8B-B14F-4D97-AF65-F5344CB8AC3E}">
        <p14:creationId xmlns:p14="http://schemas.microsoft.com/office/powerpoint/2010/main" val="42123876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0797A-6A88-874D-8828-304CC820C01C}"/>
              </a:ext>
            </a:extLst>
          </p:cNvPr>
          <p:cNvSpPr>
            <a:spLocks noGrp="1"/>
          </p:cNvSpPr>
          <p:nvPr>
            <p:ph type="title"/>
          </p:nvPr>
        </p:nvSpPr>
        <p:spPr>
          <a:xfrm>
            <a:off x="174171" y="228600"/>
            <a:ext cx="8588830" cy="914400"/>
          </a:xfrm>
        </p:spPr>
        <p:txBody>
          <a:bodyPr/>
          <a:lstStyle/>
          <a:p>
            <a:r>
              <a:rPr lang="en-US" dirty="0"/>
              <a:t>The Cash Flows over the Life Cycle</a:t>
            </a:r>
          </a:p>
        </p:txBody>
      </p:sp>
      <p:pic>
        <p:nvPicPr>
          <p:cNvPr id="3" name="Picture 2">
            <a:extLst>
              <a:ext uri="{FF2B5EF4-FFF2-40B4-BE49-F238E27FC236}">
                <a16:creationId xmlns:a16="http://schemas.microsoft.com/office/drawing/2014/main" id="{69DAA780-D000-7E4D-ACAC-8FD4FDAF566D}"/>
              </a:ext>
            </a:extLst>
          </p:cNvPr>
          <p:cNvPicPr>
            <a:picLocks noChangeAspect="1"/>
          </p:cNvPicPr>
          <p:nvPr/>
        </p:nvPicPr>
        <p:blipFill>
          <a:blip r:embed="rId2"/>
          <a:stretch>
            <a:fillRect/>
          </a:stretch>
        </p:blipFill>
        <p:spPr>
          <a:xfrm>
            <a:off x="613486" y="1842906"/>
            <a:ext cx="8483378" cy="4155124"/>
          </a:xfrm>
          <a:prstGeom prst="rect">
            <a:avLst/>
          </a:prstGeom>
        </p:spPr>
      </p:pic>
    </p:spTree>
    <p:extLst>
      <p:ext uri="{BB962C8B-B14F-4D97-AF65-F5344CB8AC3E}">
        <p14:creationId xmlns:p14="http://schemas.microsoft.com/office/powerpoint/2010/main" val="29669593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D2B59-5DFF-8147-8F7B-D32035FFA06E}"/>
              </a:ext>
            </a:extLst>
          </p:cNvPr>
          <p:cNvSpPr>
            <a:spLocks noGrp="1"/>
          </p:cNvSpPr>
          <p:nvPr>
            <p:ph type="title"/>
          </p:nvPr>
        </p:nvSpPr>
        <p:spPr/>
        <p:txBody>
          <a:bodyPr/>
          <a:lstStyle/>
          <a:p>
            <a:r>
              <a:rPr lang="en-US" dirty="0"/>
              <a:t>With reality checks..</a:t>
            </a:r>
          </a:p>
        </p:txBody>
      </p:sp>
      <p:sp>
        <p:nvSpPr>
          <p:cNvPr id="3" name="Content Placeholder 2">
            <a:extLst>
              <a:ext uri="{FF2B5EF4-FFF2-40B4-BE49-F238E27FC236}">
                <a16:creationId xmlns:a16="http://schemas.microsoft.com/office/drawing/2014/main" id="{95C04C36-3AFD-FC4C-AEA8-D8065F05E0F1}"/>
              </a:ext>
            </a:extLst>
          </p:cNvPr>
          <p:cNvSpPr>
            <a:spLocks noGrp="1"/>
          </p:cNvSpPr>
          <p:nvPr>
            <p:ph sz="quarter" idx="1"/>
          </p:nvPr>
        </p:nvSpPr>
        <p:spPr/>
        <p:txBody>
          <a:bodyPr>
            <a:normAutofit fontScale="77500" lnSpcReduction="20000"/>
          </a:bodyPr>
          <a:lstStyle/>
          <a:p>
            <a:pPr marL="514338" indent="-514338">
              <a:buFont typeface="+mj-lt"/>
              <a:buAutoNum type="arabicPeriod"/>
            </a:pPr>
            <a:r>
              <a:rPr lang="en-US" sz="3200" u="sng" dirty="0"/>
              <a:t>For young companies, cash burn is a feature, not a bug</a:t>
            </a:r>
            <a:r>
              <a:rPr lang="en-US" sz="3200" dirty="0"/>
              <a:t>: With young companies, cash flows will be negative in the early years, requiring new equity to be raised and dilution. </a:t>
            </a:r>
          </a:p>
          <a:p>
            <a:pPr marL="514338" indent="-514338">
              <a:buFont typeface="+mj-lt"/>
              <a:buAutoNum type="arabicPeriod"/>
            </a:pPr>
            <a:r>
              <a:rPr lang="en-US" sz="3200" u="sng" dirty="0"/>
              <a:t>As growth starts to ease and companies mature, cash balances will build up during the transition</a:t>
            </a:r>
            <a:r>
              <a:rPr lang="en-US" sz="3200" dirty="0"/>
              <a:t>: When growth starts to ease, cash flows will rise faster than revenues/profits, and as companies take time to adjust, cash balances will balloon out.</a:t>
            </a:r>
          </a:p>
          <a:p>
            <a:pPr marL="514338" indent="-514338">
              <a:buFont typeface="+mj-lt"/>
              <a:buAutoNum type="arabicPeriod"/>
            </a:pPr>
            <a:r>
              <a:rPr lang="en-US" sz="3200" u="sng" dirty="0"/>
              <a:t>Once companies adjust to being mature, there will be more cash returned to stockholders</a:t>
            </a:r>
            <a:r>
              <a:rPr lang="en-US" sz="3200" dirty="0"/>
              <a:t>: Returning cash to stockholders is not a failure, but a consequence of success. </a:t>
            </a:r>
          </a:p>
        </p:txBody>
      </p:sp>
    </p:spTree>
    <p:extLst>
      <p:ext uri="{BB962C8B-B14F-4D97-AF65-F5344CB8AC3E}">
        <p14:creationId xmlns:p14="http://schemas.microsoft.com/office/powerpoint/2010/main" val="728880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30445-230C-8E48-9FD5-A95AEEEC04CB}"/>
              </a:ext>
            </a:extLst>
          </p:cNvPr>
          <p:cNvSpPr>
            <a:spLocks noGrp="1"/>
          </p:cNvSpPr>
          <p:nvPr>
            <p:ph type="title"/>
          </p:nvPr>
        </p:nvSpPr>
        <p:spPr/>
        <p:txBody>
          <a:bodyPr/>
          <a:lstStyle/>
          <a:p>
            <a:r>
              <a:rPr lang="en-US" dirty="0"/>
              <a:t>Companies, act your age!</a:t>
            </a:r>
          </a:p>
        </p:txBody>
      </p:sp>
      <p:sp>
        <p:nvSpPr>
          <p:cNvPr id="3" name="Content Placeholder 2">
            <a:extLst>
              <a:ext uri="{FF2B5EF4-FFF2-40B4-BE49-F238E27FC236}">
                <a16:creationId xmlns:a16="http://schemas.microsoft.com/office/drawing/2014/main" id="{36EA9107-1DF7-214B-97E5-9B4C37BBD043}"/>
              </a:ext>
            </a:extLst>
          </p:cNvPr>
          <p:cNvSpPr>
            <a:spLocks noGrp="1"/>
          </p:cNvSpPr>
          <p:nvPr>
            <p:ph sz="quarter" idx="1"/>
          </p:nvPr>
        </p:nvSpPr>
        <p:spPr/>
        <p:txBody>
          <a:bodyPr>
            <a:normAutofit fontScale="85000" lnSpcReduction="10000"/>
          </a:bodyPr>
          <a:lstStyle/>
          <a:p>
            <a:r>
              <a:rPr lang="en-US" sz="3200" dirty="0"/>
              <a:t>For many reasons, companies try to speed up or slow down aging </a:t>
            </a:r>
          </a:p>
          <a:p>
            <a:pPr lvl="1"/>
            <a:r>
              <a:rPr lang="en-US" sz="2667" dirty="0"/>
              <a:t>Young companies that borrow money to grow faster, invest without a purpose or with too much focus on short term profits or pay dividends.</a:t>
            </a:r>
          </a:p>
          <a:p>
            <a:pPr lvl="1"/>
            <a:r>
              <a:rPr lang="en-US" sz="2667" dirty="0"/>
              <a:t>Mature growth companies that act young and refuse to return cash.</a:t>
            </a:r>
          </a:p>
          <a:p>
            <a:pPr lvl="1"/>
            <a:r>
              <a:rPr lang="en-US" sz="2667" dirty="0"/>
              <a:t>Stable companies that try to be growth companies through acquisitions.</a:t>
            </a:r>
          </a:p>
          <a:p>
            <a:pPr lvl="1"/>
            <a:r>
              <a:rPr lang="en-US" sz="2667" dirty="0"/>
              <a:t>Declining companies  that think they can reverse decline, with new management and a new business plan.</a:t>
            </a:r>
          </a:p>
          <a:p>
            <a:pPr marL="0" indent="0" algn="ctr">
              <a:buNone/>
            </a:pPr>
            <a:r>
              <a:rPr lang="en-US" altLang="en-US" sz="3200" b="1" dirty="0">
                <a:ea typeface="ＭＳ Ｐゴシック" panose="020B0600070205080204" pitchFamily="34" charset="-128"/>
              </a:rPr>
              <a:t>Companies that don’t “act their age” will destroy value.</a:t>
            </a:r>
          </a:p>
        </p:txBody>
      </p:sp>
    </p:spTree>
    <p:extLst>
      <p:ext uri="{BB962C8B-B14F-4D97-AF65-F5344CB8AC3E}">
        <p14:creationId xmlns:p14="http://schemas.microsoft.com/office/powerpoint/2010/main" val="17414043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4083D-9A95-0E49-94D8-6FEC73CBF012}"/>
              </a:ext>
            </a:extLst>
          </p:cNvPr>
          <p:cNvSpPr>
            <a:spLocks noGrp="1"/>
          </p:cNvSpPr>
          <p:nvPr>
            <p:ph type="ctrTitle"/>
          </p:nvPr>
        </p:nvSpPr>
        <p:spPr/>
        <p:txBody>
          <a:bodyPr/>
          <a:lstStyle/>
          <a:p>
            <a:pPr>
              <a:defRPr/>
            </a:pPr>
            <a:r>
              <a:rPr lang="en-US" dirty="0"/>
              <a:t>narrative to numbers, across the life cycle</a:t>
            </a:r>
          </a:p>
        </p:txBody>
      </p:sp>
      <p:sp>
        <p:nvSpPr>
          <p:cNvPr id="33794" name="Subtitle 2">
            <a:extLst>
              <a:ext uri="{FF2B5EF4-FFF2-40B4-BE49-F238E27FC236}">
                <a16:creationId xmlns:a16="http://schemas.microsoft.com/office/drawing/2014/main" id="{D4B2459C-DB34-8D45-892D-A2D036D57620}"/>
              </a:ext>
            </a:extLst>
          </p:cNvPr>
          <p:cNvSpPr>
            <a:spLocks noGrp="1"/>
          </p:cNvSpPr>
          <p:nvPr>
            <p:ph type="subTitle" idx="1"/>
          </p:nvPr>
        </p:nvSpPr>
        <p:spPr>
          <a:xfrm>
            <a:off x="2362200" y="6049963"/>
            <a:ext cx="6705600" cy="685800"/>
          </a:xfrm>
        </p:spPr>
        <p:txBody>
          <a:bodyPr/>
          <a:lstStyle/>
          <a:p>
            <a:r>
              <a:rPr lang="en-US" altLang="en-US">
                <a:ea typeface="ＭＳ Ｐゴシック" panose="020B0600070205080204" pitchFamily="34" charset="-128"/>
              </a:rPr>
              <a:t>All story to mostly numbers..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a:extLst>
              <a:ext uri="{FF2B5EF4-FFF2-40B4-BE49-F238E27FC236}">
                <a16:creationId xmlns:a16="http://schemas.microsoft.com/office/drawing/2014/main" id="{77F376DC-1055-234F-A65A-5D4A29C425D4}"/>
              </a:ext>
            </a:extLst>
          </p:cNvPr>
          <p:cNvSpPr>
            <a:spLocks noGrp="1"/>
          </p:cNvSpPr>
          <p:nvPr>
            <p:ph type="title"/>
          </p:nvPr>
        </p:nvSpPr>
        <p:spPr>
          <a:xfrm>
            <a:off x="390987" y="228600"/>
            <a:ext cx="8375188" cy="849086"/>
          </a:xfrm>
        </p:spPr>
        <p:txBody>
          <a:bodyPr/>
          <a:lstStyle/>
          <a:p>
            <a:r>
              <a:rPr lang="en-US" altLang="en-US" dirty="0">
                <a:ea typeface="ＭＳ Ｐゴシック" panose="020B0600070205080204" pitchFamily="34" charset="-128"/>
              </a:rPr>
              <a:t>Value = Story + Numbers</a:t>
            </a:r>
          </a:p>
        </p:txBody>
      </p:sp>
      <p:pic>
        <p:nvPicPr>
          <p:cNvPr id="34818" name="Content Placeholder 3">
            <a:extLst>
              <a:ext uri="{FF2B5EF4-FFF2-40B4-BE49-F238E27FC236}">
                <a16:creationId xmlns:a16="http://schemas.microsoft.com/office/drawing/2014/main" id="{78482B28-570E-264C-A4AC-EA18B8E685B6}"/>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t="-16315" b="-16315"/>
          <a:stretch>
            <a:fillRect/>
          </a:stretch>
        </p:blipFill>
        <p:spPr>
          <a:xfrm>
            <a:off x="390987" y="1981200"/>
            <a:ext cx="8078293" cy="3657600"/>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85854-5A4E-BA40-A485-E493997A8798}"/>
              </a:ext>
            </a:extLst>
          </p:cNvPr>
          <p:cNvSpPr>
            <a:spLocks noGrp="1"/>
          </p:cNvSpPr>
          <p:nvPr>
            <p:ph type="title"/>
          </p:nvPr>
        </p:nvSpPr>
        <p:spPr/>
        <p:txBody>
          <a:bodyPr/>
          <a:lstStyle/>
          <a:p>
            <a:r>
              <a:rPr lang="en-US" altLang="en-US" dirty="0">
                <a:ea typeface="ＭＳ Ｐゴシック" panose="020B0600070205080204" pitchFamily="34" charset="-128"/>
              </a:rPr>
              <a:t>Narrative versus Numbers</a:t>
            </a:r>
            <a:endParaRPr lang="en-US" dirty="0"/>
          </a:p>
        </p:txBody>
      </p:sp>
      <p:pic>
        <p:nvPicPr>
          <p:cNvPr id="7" name="Content Placeholder 6">
            <a:extLst>
              <a:ext uri="{FF2B5EF4-FFF2-40B4-BE49-F238E27FC236}">
                <a16:creationId xmlns:a16="http://schemas.microsoft.com/office/drawing/2014/main" id="{8CCBBB0A-810A-E446-B1CD-CD3CD1523804}"/>
              </a:ext>
            </a:extLst>
          </p:cNvPr>
          <p:cNvPicPr>
            <a:picLocks noGrp="1" noChangeAspect="1"/>
          </p:cNvPicPr>
          <p:nvPr>
            <p:ph sz="quarter" idx="1"/>
          </p:nvPr>
        </p:nvPicPr>
        <p:blipFill>
          <a:blip r:embed="rId2"/>
          <a:stretch>
            <a:fillRect/>
          </a:stretch>
        </p:blipFill>
        <p:spPr>
          <a:xfrm>
            <a:off x="-3141" y="1669648"/>
            <a:ext cx="9143750" cy="4469895"/>
          </a:xfrm>
          <a:prstGeom prst="rect">
            <a:avLst/>
          </a:prstGeom>
        </p:spPr>
      </p:pic>
    </p:spTree>
    <p:extLst>
      <p:ext uri="{BB962C8B-B14F-4D97-AF65-F5344CB8AC3E}">
        <p14:creationId xmlns:p14="http://schemas.microsoft.com/office/powerpoint/2010/main" val="24646493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a:extLst>
              <a:ext uri="{FF2B5EF4-FFF2-40B4-BE49-F238E27FC236}">
                <a16:creationId xmlns:a16="http://schemas.microsoft.com/office/drawing/2014/main" id="{C0590808-E8F6-D74A-9403-83700B441D22}"/>
              </a:ext>
            </a:extLst>
          </p:cNvPr>
          <p:cNvSpPr>
            <a:spLocks noGrp="1"/>
          </p:cNvSpPr>
          <p:nvPr>
            <p:ph type="title"/>
          </p:nvPr>
        </p:nvSpPr>
        <p:spPr>
          <a:xfrm>
            <a:off x="457199" y="228600"/>
            <a:ext cx="8308975" cy="881743"/>
          </a:xfrm>
        </p:spPr>
        <p:txBody>
          <a:bodyPr/>
          <a:lstStyle/>
          <a:p>
            <a:r>
              <a:rPr lang="en-US" altLang="en-US" dirty="0">
                <a:ea typeface="ＭＳ Ｐゴシック" panose="020B0600070205080204" pitchFamily="34" charset="-128"/>
              </a:rPr>
              <a:t>Narrative to Numbers for companies</a:t>
            </a:r>
          </a:p>
        </p:txBody>
      </p:sp>
      <p:sp>
        <p:nvSpPr>
          <p:cNvPr id="67586" name="Content Placeholder 2">
            <a:extLst>
              <a:ext uri="{FF2B5EF4-FFF2-40B4-BE49-F238E27FC236}">
                <a16:creationId xmlns:a16="http://schemas.microsoft.com/office/drawing/2014/main" id="{7BBC4F54-29D0-2148-B0D0-ED68003C604D}"/>
              </a:ext>
            </a:extLst>
          </p:cNvPr>
          <p:cNvSpPr>
            <a:spLocks noGrp="1"/>
          </p:cNvSpPr>
          <p:nvPr>
            <p:ph sz="quarter" idx="1"/>
          </p:nvPr>
        </p:nvSpPr>
        <p:spPr>
          <a:xfrm>
            <a:off x="377826" y="1600201"/>
            <a:ext cx="8189231" cy="4474028"/>
          </a:xfrm>
        </p:spPr>
        <p:txBody>
          <a:bodyPr>
            <a:normAutofit fontScale="85000" lnSpcReduction="20000"/>
          </a:bodyPr>
          <a:lstStyle/>
          <a:p>
            <a:pPr>
              <a:buFont typeface="Wingdings" charset="0"/>
              <a:buChar char=""/>
              <a:defRPr/>
            </a:pPr>
            <a:r>
              <a:rPr lang="en-US" sz="3200" dirty="0"/>
              <a:t>With a young company, narrative is central, divergent and volatile.</a:t>
            </a:r>
          </a:p>
          <a:p>
            <a:pPr lvl="1">
              <a:buFont typeface="Wingdings 2" charset="0"/>
              <a:buChar char=""/>
              <a:defRPr/>
            </a:pPr>
            <a:r>
              <a:rPr lang="en-US" sz="2667" dirty="0"/>
              <a:t>It is central because it is the only thing that you are offering investors, since you have no history.</a:t>
            </a:r>
          </a:p>
          <a:p>
            <a:pPr lvl="1">
              <a:buFont typeface="Wingdings 2" charset="0"/>
              <a:buChar char=""/>
              <a:defRPr/>
            </a:pPr>
            <a:r>
              <a:rPr lang="en-US" sz="2667" dirty="0"/>
              <a:t>It is divergent because you can still offer widely different narratives, since it is early in the game.</a:t>
            </a:r>
          </a:p>
          <a:p>
            <a:pPr lvl="1">
              <a:buFont typeface="Wingdings 2" charset="0"/>
              <a:buChar char=""/>
              <a:defRPr/>
            </a:pPr>
            <a:r>
              <a:rPr lang="en-US" sz="2667" dirty="0"/>
              <a:t>It is volatile, because the real world will deliver surprises that will require you to adjust your narrative.</a:t>
            </a:r>
          </a:p>
          <a:p>
            <a:pPr>
              <a:buFont typeface="Wingdings" charset="0"/>
              <a:buChar char=""/>
              <a:defRPr/>
            </a:pPr>
            <a:r>
              <a:rPr lang="en-US" sz="3200" dirty="0"/>
              <a:t>As companies age, their narratives get narrower as their histories, size and culture start to become binding. The numbers often drive the narrative, rather than the other way around.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a:xfrm>
            <a:off x="293914" y="228600"/>
            <a:ext cx="8472260" cy="890589"/>
          </a:xfrm>
        </p:spPr>
        <p:txBody>
          <a:bodyPr/>
          <a:lstStyle/>
          <a:p>
            <a:r>
              <a:rPr lang="en-US" altLang="en-US" dirty="0">
                <a:ea typeface="ＭＳ Ｐゴシック" charset="-128"/>
              </a:rPr>
              <a:t>From story to numbers and beyond..</a:t>
            </a:r>
          </a:p>
        </p:txBody>
      </p:sp>
      <p:sp>
        <p:nvSpPr>
          <p:cNvPr id="4403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sz="2400">
                <a:solidFill>
                  <a:schemeClr val="tx1"/>
                </a:solidFill>
                <a:latin typeface="Times" charset="0"/>
                <a:ea typeface="ＭＳ Ｐゴシック" charset="-128"/>
              </a:defRPr>
            </a:lvl1pPr>
            <a:lvl2pPr marL="742932" indent="-285744">
              <a:defRPr sz="2400">
                <a:solidFill>
                  <a:schemeClr val="tx1"/>
                </a:solidFill>
                <a:latin typeface="Times" charset="0"/>
                <a:ea typeface="ＭＳ Ｐゴシック" charset="-128"/>
              </a:defRPr>
            </a:lvl2pPr>
            <a:lvl3pPr marL="1142971" indent="-228594">
              <a:defRPr sz="2400">
                <a:solidFill>
                  <a:schemeClr val="tx1"/>
                </a:solidFill>
                <a:latin typeface="Times" charset="0"/>
                <a:ea typeface="ＭＳ Ｐゴシック" charset="-128"/>
              </a:defRPr>
            </a:lvl3pPr>
            <a:lvl4pPr marL="1600160" indent="-228594">
              <a:defRPr sz="2400">
                <a:solidFill>
                  <a:schemeClr val="tx1"/>
                </a:solidFill>
                <a:latin typeface="Times" charset="0"/>
                <a:ea typeface="ＭＳ Ｐゴシック" charset="-128"/>
              </a:defRPr>
            </a:lvl4pPr>
            <a:lvl5pPr marL="2057349" indent="-228594">
              <a:defRPr sz="2400">
                <a:solidFill>
                  <a:schemeClr val="tx1"/>
                </a:solidFill>
                <a:latin typeface="Times" charset="0"/>
                <a:ea typeface="ＭＳ Ｐゴシック" charset="-128"/>
              </a:defRPr>
            </a:lvl5pPr>
            <a:lvl6pPr marL="2514537" indent="-228594" eaLnBrk="0" fontAlgn="base" hangingPunct="0">
              <a:spcBef>
                <a:spcPct val="0"/>
              </a:spcBef>
              <a:spcAft>
                <a:spcPct val="0"/>
              </a:spcAft>
              <a:defRPr sz="2400">
                <a:solidFill>
                  <a:schemeClr val="tx1"/>
                </a:solidFill>
                <a:latin typeface="Times" charset="0"/>
                <a:ea typeface="ＭＳ Ｐゴシック" charset="-128"/>
              </a:defRPr>
            </a:lvl6pPr>
            <a:lvl7pPr marL="2971726" indent="-228594" eaLnBrk="0" fontAlgn="base" hangingPunct="0">
              <a:spcBef>
                <a:spcPct val="0"/>
              </a:spcBef>
              <a:spcAft>
                <a:spcPct val="0"/>
              </a:spcAft>
              <a:defRPr sz="2400">
                <a:solidFill>
                  <a:schemeClr val="tx1"/>
                </a:solidFill>
                <a:latin typeface="Times" charset="0"/>
                <a:ea typeface="ＭＳ Ｐゴシック" charset="-128"/>
              </a:defRPr>
            </a:lvl7pPr>
            <a:lvl8pPr marL="3428914" indent="-228594" eaLnBrk="0" fontAlgn="base" hangingPunct="0">
              <a:spcBef>
                <a:spcPct val="0"/>
              </a:spcBef>
              <a:spcAft>
                <a:spcPct val="0"/>
              </a:spcAft>
              <a:defRPr sz="2400">
                <a:solidFill>
                  <a:schemeClr val="tx1"/>
                </a:solidFill>
                <a:latin typeface="Times" charset="0"/>
                <a:ea typeface="ＭＳ Ｐゴシック" charset="-128"/>
              </a:defRPr>
            </a:lvl8pPr>
            <a:lvl9pPr marL="3886103" indent="-228594"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32" indent="-285744">
              <a:defRPr sz="2400">
                <a:solidFill>
                  <a:schemeClr val="tx1"/>
                </a:solidFill>
                <a:latin typeface="Times" charset="0"/>
                <a:ea typeface="ＭＳ Ｐゴシック" charset="-128"/>
              </a:defRPr>
            </a:lvl2pPr>
            <a:lvl3pPr marL="1142971" indent="-228594">
              <a:defRPr sz="2400">
                <a:solidFill>
                  <a:schemeClr val="tx1"/>
                </a:solidFill>
                <a:latin typeface="Times" charset="0"/>
                <a:ea typeface="ＭＳ Ｐゴシック" charset="-128"/>
              </a:defRPr>
            </a:lvl3pPr>
            <a:lvl4pPr marL="1600160" indent="-228594">
              <a:defRPr sz="2400">
                <a:solidFill>
                  <a:schemeClr val="tx1"/>
                </a:solidFill>
                <a:latin typeface="Times" charset="0"/>
                <a:ea typeface="ＭＳ Ｐゴシック" charset="-128"/>
              </a:defRPr>
            </a:lvl4pPr>
            <a:lvl5pPr marL="2057349" indent="-228594">
              <a:defRPr sz="2400">
                <a:solidFill>
                  <a:schemeClr val="tx1"/>
                </a:solidFill>
                <a:latin typeface="Times" charset="0"/>
                <a:ea typeface="ＭＳ Ｐゴシック" charset="-128"/>
              </a:defRPr>
            </a:lvl5pPr>
            <a:lvl6pPr marL="2514537" indent="-228594" eaLnBrk="0" fontAlgn="base" hangingPunct="0">
              <a:spcBef>
                <a:spcPct val="0"/>
              </a:spcBef>
              <a:spcAft>
                <a:spcPct val="0"/>
              </a:spcAft>
              <a:defRPr sz="2400">
                <a:solidFill>
                  <a:schemeClr val="tx1"/>
                </a:solidFill>
                <a:latin typeface="Times" charset="0"/>
                <a:ea typeface="ＭＳ Ｐゴシック" charset="-128"/>
              </a:defRPr>
            </a:lvl6pPr>
            <a:lvl7pPr marL="2971726" indent="-228594" eaLnBrk="0" fontAlgn="base" hangingPunct="0">
              <a:spcBef>
                <a:spcPct val="0"/>
              </a:spcBef>
              <a:spcAft>
                <a:spcPct val="0"/>
              </a:spcAft>
              <a:defRPr sz="2400">
                <a:solidFill>
                  <a:schemeClr val="tx1"/>
                </a:solidFill>
                <a:latin typeface="Times" charset="0"/>
                <a:ea typeface="ＭＳ Ｐゴシック" charset="-128"/>
              </a:defRPr>
            </a:lvl7pPr>
            <a:lvl8pPr marL="3428914" indent="-228594" eaLnBrk="0" fontAlgn="base" hangingPunct="0">
              <a:spcBef>
                <a:spcPct val="0"/>
              </a:spcBef>
              <a:spcAft>
                <a:spcPct val="0"/>
              </a:spcAft>
              <a:defRPr sz="2400">
                <a:solidFill>
                  <a:schemeClr val="tx1"/>
                </a:solidFill>
                <a:latin typeface="Times" charset="0"/>
                <a:ea typeface="ＭＳ Ｐゴシック" charset="-128"/>
              </a:defRPr>
            </a:lvl8pPr>
            <a:lvl9pPr marL="3886103" indent="-228594"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120E6C1-6B35-C749-A6B0-6F2880D5933A}" type="slidenum">
              <a:rPr lang="en-US" altLang="en-US" sz="1200">
                <a:solidFill>
                  <a:srgbClr val="FFFFFF"/>
                </a:solidFill>
              </a:rPr>
              <a:pPr>
                <a:lnSpc>
                  <a:spcPct val="80000"/>
                </a:lnSpc>
              </a:pPr>
              <a:t>17</a:t>
            </a:fld>
            <a:endParaRPr lang="en-US" altLang="en-US" sz="1200">
              <a:solidFill>
                <a:srgbClr val="FFFFFF"/>
              </a:solidFill>
            </a:endParaRPr>
          </a:p>
        </p:txBody>
      </p:sp>
      <p:pic>
        <p:nvPicPr>
          <p:cNvPr id="3" name="Content Placeholder 2"/>
          <p:cNvPicPr>
            <a:picLocks noGrp="1" noChangeAspect="1"/>
          </p:cNvPicPr>
          <p:nvPr>
            <p:ph sz="quarter" idx="1"/>
          </p:nvPr>
        </p:nvPicPr>
        <p:blipFill>
          <a:blip r:embed="rId2"/>
          <a:stretch>
            <a:fillRect/>
          </a:stretch>
        </p:blipFill>
        <p:spPr>
          <a:xfrm>
            <a:off x="1952159" y="1600200"/>
            <a:ext cx="5474632" cy="4495800"/>
          </a:xfrm>
          <a:prstGeom prst="rect">
            <a:avLst/>
          </a:prstGeom>
        </p:spPr>
      </p:pic>
    </p:spTree>
    <p:extLst>
      <p:ext uri="{BB962C8B-B14F-4D97-AF65-F5344CB8AC3E}">
        <p14:creationId xmlns:p14="http://schemas.microsoft.com/office/powerpoint/2010/main" val="11089543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326571" y="228600"/>
            <a:ext cx="8621486" cy="1006475"/>
          </a:xfrm>
        </p:spPr>
        <p:txBody>
          <a:bodyPr/>
          <a:lstStyle/>
          <a:p>
            <a:r>
              <a:rPr lang="en-US" altLang="en-US" dirty="0">
                <a:ea typeface="ＭＳ Ｐゴシック" charset="-128"/>
              </a:rPr>
              <a:t>A Young Company: My Uber Narrative in June 2014</a:t>
            </a:r>
          </a:p>
        </p:txBody>
      </p:sp>
      <p:sp>
        <p:nvSpPr>
          <p:cNvPr id="3" name="Content Placeholder 2"/>
          <p:cNvSpPr>
            <a:spLocks noGrp="1"/>
          </p:cNvSpPr>
          <p:nvPr>
            <p:ph sz="quarter" idx="1"/>
          </p:nvPr>
        </p:nvSpPr>
        <p:spPr>
          <a:xfrm>
            <a:off x="718457" y="1807028"/>
            <a:ext cx="7815941" cy="4441371"/>
          </a:xfrm>
        </p:spPr>
        <p:txBody>
          <a:bodyPr>
            <a:normAutofit fontScale="85000" lnSpcReduction="10000"/>
          </a:bodyPr>
          <a:lstStyle/>
          <a:p>
            <a:pPr marL="514338" indent="-514338">
              <a:buFont typeface="+mj-lt"/>
              <a:buAutoNum type="arabicPeriod"/>
              <a:defRPr/>
            </a:pPr>
            <a:r>
              <a:rPr lang="en-US" u="sng" dirty="0"/>
              <a:t>An urban car service business</a:t>
            </a:r>
            <a:r>
              <a:rPr lang="en-US" dirty="0"/>
              <a:t>: I saw Uber primarily as a force in urban areas and only in the car service business.</a:t>
            </a:r>
          </a:p>
          <a:p>
            <a:pPr marL="514338" indent="-514338">
              <a:buFont typeface="+mj-lt"/>
              <a:buAutoNum type="arabicPeriod"/>
              <a:defRPr/>
            </a:pPr>
            <a:r>
              <a:rPr lang="en-US" dirty="0"/>
              <a:t>Which </a:t>
            </a:r>
            <a:r>
              <a:rPr lang="en-US" u="sng" dirty="0"/>
              <a:t>would expand the business moderately </a:t>
            </a:r>
            <a:r>
              <a:rPr lang="en-US" dirty="0"/>
              <a:t>(about 40% over ten years) by bringing in new users.</a:t>
            </a:r>
          </a:p>
          <a:p>
            <a:pPr marL="514338" indent="-514338">
              <a:buFont typeface="+mj-lt"/>
              <a:buAutoNum type="arabicPeriod"/>
              <a:defRPr/>
            </a:pPr>
            <a:r>
              <a:rPr lang="en-US" u="sng" dirty="0"/>
              <a:t>With local networking benefits</a:t>
            </a:r>
            <a:r>
              <a:rPr lang="en-US" dirty="0"/>
              <a:t>: If Uber becomes large enough in any city, it will quickly become larger, but that will be of little help when it enters a new city.</a:t>
            </a:r>
          </a:p>
          <a:p>
            <a:pPr marL="514338" indent="-514338">
              <a:buFont typeface="+mj-lt"/>
              <a:buAutoNum type="arabicPeriod"/>
              <a:defRPr/>
            </a:pPr>
            <a:r>
              <a:rPr lang="en-US" dirty="0"/>
              <a:t>Maintain its revenue sharing (20%) system due to strong </a:t>
            </a:r>
            <a:r>
              <a:rPr lang="en-US" u="sng" dirty="0"/>
              <a:t>competitive advantages</a:t>
            </a:r>
            <a:r>
              <a:rPr lang="en-US" dirty="0"/>
              <a:t> (from being a first mover).</a:t>
            </a:r>
          </a:p>
          <a:p>
            <a:pPr marL="514338" indent="-514338">
              <a:buFont typeface="+mj-lt"/>
              <a:buAutoNum type="arabicPeriod"/>
              <a:defRPr/>
            </a:pPr>
            <a:r>
              <a:rPr lang="en-US" dirty="0"/>
              <a:t>And </a:t>
            </a:r>
            <a:r>
              <a:rPr lang="en-US" u="sng" dirty="0"/>
              <a:t>its existing low-capital business model</a:t>
            </a:r>
            <a:r>
              <a:rPr lang="en-US" dirty="0"/>
              <a:t>, with drivers as contractors and very little investment in infrastructure.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4" name="Slide Number Placeholder 3"/>
          <p:cNvSpPr>
            <a:spLocks noGrp="1"/>
          </p:cNvSpPr>
          <p:nvPr>
            <p:ph type="sldNum" sz="quarter" idx="11"/>
          </p:nvPr>
        </p:nvSpPr>
        <p:spPr/>
        <p:txBody>
          <a:bodyPr>
            <a:normAutofit fontScale="85000" lnSpcReduction="20000"/>
          </a:bodyPr>
          <a:lstStyle/>
          <a:p>
            <a:fld id="{B3E9CFDF-DEAA-B24A-B432-22EBC2437026}" type="slidenum">
              <a:rPr lang="en-US" altLang="en-US" smtClean="0"/>
              <a:pPr/>
              <a:t>18</a:t>
            </a:fld>
            <a:endParaRPr lang="en-US" altLang="en-US"/>
          </a:p>
        </p:txBody>
      </p:sp>
    </p:spTree>
    <p:extLst>
      <p:ext uri="{BB962C8B-B14F-4D97-AF65-F5344CB8AC3E}">
        <p14:creationId xmlns:p14="http://schemas.microsoft.com/office/powerpoint/2010/main" val="35908220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4CF64-BE2C-2245-B6D5-5E6DF6B2E08A}"/>
              </a:ext>
            </a:extLst>
          </p:cNvPr>
          <p:cNvSpPr>
            <a:spLocks noGrp="1"/>
          </p:cNvSpPr>
          <p:nvPr>
            <p:ph type="title"/>
          </p:nvPr>
        </p:nvSpPr>
        <p:spPr/>
        <p:txBody>
          <a:bodyPr/>
          <a:lstStyle/>
          <a:p>
            <a:r>
              <a:rPr lang="en-US" dirty="0"/>
              <a:t>Uber in 2014: From Story to Inputs</a:t>
            </a:r>
          </a:p>
        </p:txBody>
      </p:sp>
      <p:pic>
        <p:nvPicPr>
          <p:cNvPr id="4" name="Content Placeholder 3">
            <a:extLst>
              <a:ext uri="{FF2B5EF4-FFF2-40B4-BE49-F238E27FC236}">
                <a16:creationId xmlns:a16="http://schemas.microsoft.com/office/drawing/2014/main" id="{5962EE11-7B01-D945-83A3-9E282EBD7B4D}"/>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65144" r="-65144"/>
          <a:stretch>
            <a:fillRect/>
          </a:stretch>
        </p:blipFill>
        <p:spPr>
          <a:xfrm>
            <a:off x="-65987" y="1714500"/>
            <a:ext cx="9426803" cy="4620312"/>
          </a:xfrm>
        </p:spPr>
      </p:pic>
    </p:spTree>
    <p:extLst>
      <p:ext uri="{BB962C8B-B14F-4D97-AF65-F5344CB8AC3E}">
        <p14:creationId xmlns:p14="http://schemas.microsoft.com/office/powerpoint/2010/main" val="4607225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C181F-0D82-F141-AF01-2A08F576AEB7}"/>
              </a:ext>
            </a:extLst>
          </p:cNvPr>
          <p:cNvSpPr>
            <a:spLocks noGrp="1"/>
          </p:cNvSpPr>
          <p:nvPr>
            <p:ph type="title"/>
          </p:nvPr>
        </p:nvSpPr>
        <p:spPr/>
        <p:txBody>
          <a:bodyPr/>
          <a:lstStyle/>
          <a:p>
            <a:r>
              <a:rPr lang="en-US" dirty="0"/>
              <a:t>Uber in 2014: From Inputs to Value</a:t>
            </a:r>
          </a:p>
        </p:txBody>
      </p:sp>
      <p:pic>
        <p:nvPicPr>
          <p:cNvPr id="5" name="Content Placeholder 5">
            <a:extLst>
              <a:ext uri="{FF2B5EF4-FFF2-40B4-BE49-F238E27FC236}">
                <a16:creationId xmlns:a16="http://schemas.microsoft.com/office/drawing/2014/main" id="{99957B8C-89BE-6845-B652-DBCBAB162AC5}"/>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t="-10570" b="-10570"/>
          <a:stretch>
            <a:fillRect/>
          </a:stretch>
        </p:blipFill>
        <p:spPr>
          <a:xfrm>
            <a:off x="612775" y="1601376"/>
            <a:ext cx="8153400" cy="4493448"/>
          </a:xfrm>
        </p:spPr>
      </p:pic>
    </p:spTree>
    <p:extLst>
      <p:ext uri="{BB962C8B-B14F-4D97-AF65-F5344CB8AC3E}">
        <p14:creationId xmlns:p14="http://schemas.microsoft.com/office/powerpoint/2010/main" val="40917043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2F540-4DAE-9341-870D-CAD905A613FE}"/>
              </a:ext>
            </a:extLst>
          </p:cNvPr>
          <p:cNvSpPr>
            <a:spLocks noGrp="1"/>
          </p:cNvSpPr>
          <p:nvPr>
            <p:ph type="title"/>
          </p:nvPr>
        </p:nvSpPr>
        <p:spPr/>
        <p:txBody>
          <a:bodyPr/>
          <a:lstStyle/>
          <a:p>
            <a:r>
              <a:rPr lang="en-US" dirty="0"/>
              <a:t>Divergent Stories? Tesla Story Choices in 2016</a:t>
            </a:r>
          </a:p>
        </p:txBody>
      </p:sp>
      <p:pic>
        <p:nvPicPr>
          <p:cNvPr id="4" name="Content Placeholder 3">
            <a:extLst>
              <a:ext uri="{FF2B5EF4-FFF2-40B4-BE49-F238E27FC236}">
                <a16:creationId xmlns:a16="http://schemas.microsoft.com/office/drawing/2014/main" id="{7B355B3D-3D3E-BA4F-AA69-D11D1CE40A3F}"/>
              </a:ext>
            </a:extLst>
          </p:cNvPr>
          <p:cNvPicPr>
            <a:picLocks noGrp="1" noChangeAspect="1"/>
          </p:cNvPicPr>
          <p:nvPr>
            <p:ph sz="quarter" idx="1"/>
          </p:nvPr>
        </p:nvPicPr>
        <p:blipFill>
          <a:blip r:embed="rId2"/>
          <a:stretch>
            <a:fillRect/>
          </a:stretch>
        </p:blipFill>
        <p:spPr>
          <a:xfrm>
            <a:off x="612775" y="1652955"/>
            <a:ext cx="8153400" cy="4390292"/>
          </a:xfrm>
          <a:prstGeom prst="rect">
            <a:avLst/>
          </a:prstGeom>
        </p:spPr>
      </p:pic>
    </p:spTree>
    <p:extLst>
      <p:ext uri="{BB962C8B-B14F-4D97-AF65-F5344CB8AC3E}">
        <p14:creationId xmlns:p14="http://schemas.microsoft.com/office/powerpoint/2010/main" val="892881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66548-BAAB-2E45-9CC2-482D73A65CA6}"/>
              </a:ext>
            </a:extLst>
          </p:cNvPr>
          <p:cNvSpPr>
            <a:spLocks noGrp="1"/>
          </p:cNvSpPr>
          <p:nvPr>
            <p:ph type="title"/>
          </p:nvPr>
        </p:nvSpPr>
        <p:spPr/>
        <p:txBody>
          <a:bodyPr/>
          <a:lstStyle/>
          <a:p>
            <a:r>
              <a:rPr lang="en-US" dirty="0"/>
              <a:t>And how they translate to numbers</a:t>
            </a:r>
          </a:p>
        </p:txBody>
      </p:sp>
      <p:pic>
        <p:nvPicPr>
          <p:cNvPr id="4" name="Content Placeholder 3">
            <a:extLst>
              <a:ext uri="{FF2B5EF4-FFF2-40B4-BE49-F238E27FC236}">
                <a16:creationId xmlns:a16="http://schemas.microsoft.com/office/drawing/2014/main" id="{0A08B3BA-EF5A-4245-B860-F93FC965EA31}"/>
              </a:ext>
            </a:extLst>
          </p:cNvPr>
          <p:cNvPicPr>
            <a:picLocks noGrp="1" noChangeAspect="1"/>
          </p:cNvPicPr>
          <p:nvPr>
            <p:ph sz="quarter" idx="1"/>
          </p:nvPr>
        </p:nvPicPr>
        <p:blipFill>
          <a:blip r:embed="rId2"/>
          <a:stretch>
            <a:fillRect/>
          </a:stretch>
        </p:blipFill>
        <p:spPr>
          <a:xfrm>
            <a:off x="508215" y="1768643"/>
            <a:ext cx="7890183" cy="4355432"/>
          </a:xfrm>
          <a:prstGeom prst="rect">
            <a:avLst/>
          </a:prstGeom>
        </p:spPr>
      </p:pic>
    </p:spTree>
    <p:extLst>
      <p:ext uri="{BB962C8B-B14F-4D97-AF65-F5344CB8AC3E}">
        <p14:creationId xmlns:p14="http://schemas.microsoft.com/office/powerpoint/2010/main" val="6501618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3672C-B618-2C4B-A3CE-8C17F11DEBFD}"/>
              </a:ext>
            </a:extLst>
          </p:cNvPr>
          <p:cNvSpPr>
            <a:spLocks noGrp="1"/>
          </p:cNvSpPr>
          <p:nvPr>
            <p:ph type="title"/>
          </p:nvPr>
        </p:nvSpPr>
        <p:spPr/>
        <p:txBody>
          <a:bodyPr/>
          <a:lstStyle/>
          <a:p>
            <a:r>
              <a:rPr lang="en-US" dirty="0"/>
              <a:t>As companies mature, their stories become bounded..</a:t>
            </a:r>
          </a:p>
        </p:txBody>
      </p:sp>
      <p:pic>
        <p:nvPicPr>
          <p:cNvPr id="4" name="Content Placeholder 3">
            <a:extLst>
              <a:ext uri="{FF2B5EF4-FFF2-40B4-BE49-F238E27FC236}">
                <a16:creationId xmlns:a16="http://schemas.microsoft.com/office/drawing/2014/main" id="{6A249FE2-C8D9-5A4A-9501-FB1613250E88}"/>
              </a:ext>
            </a:extLst>
          </p:cNvPr>
          <p:cNvPicPr>
            <a:picLocks noGrp="1" noChangeAspect="1"/>
          </p:cNvPicPr>
          <p:nvPr>
            <p:ph sz="quarter" idx="1"/>
          </p:nvPr>
        </p:nvPicPr>
        <p:blipFill>
          <a:blip r:embed="rId2"/>
          <a:stretch>
            <a:fillRect/>
          </a:stretch>
        </p:blipFill>
        <p:spPr>
          <a:xfrm>
            <a:off x="421105" y="1502017"/>
            <a:ext cx="8248691" cy="5109316"/>
          </a:xfrm>
          <a:prstGeom prst="rect">
            <a:avLst/>
          </a:prstGeom>
        </p:spPr>
      </p:pic>
    </p:spTree>
    <p:extLst>
      <p:ext uri="{BB962C8B-B14F-4D97-AF65-F5344CB8AC3E}">
        <p14:creationId xmlns:p14="http://schemas.microsoft.com/office/powerpoint/2010/main" val="19464962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94468-DE28-0E4A-91D4-AB4BFBDD85E1}"/>
              </a:ext>
            </a:extLst>
          </p:cNvPr>
          <p:cNvSpPr>
            <a:spLocks noGrp="1"/>
          </p:cNvSpPr>
          <p:nvPr>
            <p:ph type="title"/>
          </p:nvPr>
        </p:nvSpPr>
        <p:spPr/>
        <p:txBody>
          <a:bodyPr/>
          <a:lstStyle/>
          <a:p>
            <a:r>
              <a:rPr lang="en-US" dirty="0"/>
              <a:t>And in decline, they can be depressing..</a:t>
            </a:r>
          </a:p>
        </p:txBody>
      </p:sp>
      <p:pic>
        <p:nvPicPr>
          <p:cNvPr id="7" name="Content Placeholder 6">
            <a:extLst>
              <a:ext uri="{FF2B5EF4-FFF2-40B4-BE49-F238E27FC236}">
                <a16:creationId xmlns:a16="http://schemas.microsoft.com/office/drawing/2014/main" id="{832702E9-1988-5A41-B093-15940A387C7D}"/>
              </a:ext>
            </a:extLst>
          </p:cNvPr>
          <p:cNvPicPr>
            <a:picLocks noGrp="1" noChangeAspect="1"/>
          </p:cNvPicPr>
          <p:nvPr>
            <p:ph sz="quarter" idx="1"/>
          </p:nvPr>
        </p:nvPicPr>
        <p:blipFill>
          <a:blip r:embed="rId2"/>
          <a:stretch>
            <a:fillRect/>
          </a:stretch>
        </p:blipFill>
        <p:spPr>
          <a:xfrm>
            <a:off x="612775" y="1766852"/>
            <a:ext cx="8153400" cy="4162496"/>
          </a:xfrm>
          <a:prstGeom prst="rect">
            <a:avLst/>
          </a:prstGeom>
        </p:spPr>
      </p:pic>
    </p:spTree>
    <p:extLst>
      <p:ext uri="{BB962C8B-B14F-4D97-AF65-F5344CB8AC3E}">
        <p14:creationId xmlns:p14="http://schemas.microsoft.com/office/powerpoint/2010/main" val="39460708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a:extLst>
              <a:ext uri="{FF2B5EF4-FFF2-40B4-BE49-F238E27FC236}">
                <a16:creationId xmlns:a16="http://schemas.microsoft.com/office/drawing/2014/main" id="{5022EF6F-88F4-8D42-B70B-8E151D74DE6E}"/>
              </a:ext>
            </a:extLst>
          </p:cNvPr>
          <p:cNvSpPr>
            <a:spLocks noGrp="1"/>
          </p:cNvSpPr>
          <p:nvPr>
            <p:ph type="title"/>
          </p:nvPr>
        </p:nvSpPr>
        <p:spPr>
          <a:xfrm>
            <a:off x="250069" y="228600"/>
            <a:ext cx="8516106" cy="914400"/>
          </a:xfrm>
        </p:spPr>
        <p:txBody>
          <a:bodyPr/>
          <a:lstStyle/>
          <a:p>
            <a:r>
              <a:rPr lang="en-US" altLang="en-US" dirty="0">
                <a:ea typeface="ＭＳ Ｐゴシック" panose="020B0600070205080204" pitchFamily="34" charset="-128"/>
              </a:rPr>
              <a:t>The Bottom Line for Investors</a:t>
            </a:r>
          </a:p>
        </p:txBody>
      </p:sp>
      <p:sp>
        <p:nvSpPr>
          <p:cNvPr id="3" name="Content Placeholder 2">
            <a:extLst>
              <a:ext uri="{FF2B5EF4-FFF2-40B4-BE49-F238E27FC236}">
                <a16:creationId xmlns:a16="http://schemas.microsoft.com/office/drawing/2014/main" id="{E1934A9F-EA81-7246-9F46-CD2C2439C3F3}"/>
              </a:ext>
            </a:extLst>
          </p:cNvPr>
          <p:cNvSpPr>
            <a:spLocks noGrp="1"/>
          </p:cNvSpPr>
          <p:nvPr>
            <p:ph sz="quarter" idx="1"/>
          </p:nvPr>
        </p:nvSpPr>
        <p:spPr>
          <a:xfrm>
            <a:off x="664029" y="1621972"/>
            <a:ext cx="8102146" cy="4800599"/>
          </a:xfrm>
        </p:spPr>
        <p:txBody>
          <a:bodyPr>
            <a:normAutofit/>
          </a:bodyPr>
          <a:lstStyle/>
          <a:p>
            <a:pPr>
              <a:lnSpc>
                <a:spcPct val="90000"/>
              </a:lnSpc>
            </a:pPr>
            <a:r>
              <a:rPr lang="en-US" altLang="en-US" sz="2400" dirty="0">
                <a:ea typeface="ＭＳ Ｐゴシック" panose="020B0600070205080204" pitchFamily="34" charset="-128"/>
              </a:rPr>
              <a:t>To be a successful investor in early-stage businesses, you need to be a </a:t>
            </a:r>
            <a:r>
              <a:rPr lang="en-US" altLang="en-US" sz="2400" u="sng" dirty="0">
                <a:ea typeface="ＭＳ Ｐゴシック" panose="020B0600070205080204" pitchFamily="34" charset="-128"/>
              </a:rPr>
              <a:t>good judge of narrative</a:t>
            </a:r>
            <a:r>
              <a:rPr lang="en-US" altLang="en-US" sz="2400" dirty="0">
                <a:ea typeface="ＭＳ Ｐゴシック" panose="020B0600070205080204" pitchFamily="34" charset="-128"/>
              </a:rPr>
              <a:t>. </a:t>
            </a:r>
          </a:p>
          <a:p>
            <a:pPr lvl="1">
              <a:lnSpc>
                <a:spcPct val="90000"/>
              </a:lnSpc>
            </a:pPr>
            <a:r>
              <a:rPr lang="en-US" altLang="en-US" sz="2000" dirty="0">
                <a:ea typeface="ＭＳ Ｐゴシック" panose="020B0600070205080204" pitchFamily="34" charset="-128"/>
              </a:rPr>
              <a:t>Not only do you need to be able to find good stories to invest in, but you also have to be able to separate impossible stories (fairy tales) from plausible stories, and then providing support (financial or management) to make the plausible into the probable.</a:t>
            </a:r>
          </a:p>
          <a:p>
            <a:pPr lvl="1">
              <a:lnSpc>
                <a:spcPct val="90000"/>
              </a:lnSpc>
            </a:pPr>
            <a:r>
              <a:rPr lang="en-US" altLang="en-US" sz="2000" dirty="0">
                <a:ea typeface="ＭＳ Ｐゴシック" panose="020B0600070205080204" pitchFamily="34" charset="-128"/>
              </a:rPr>
              <a:t>You will also get much bigger disagreements about value and story, across investors.</a:t>
            </a:r>
          </a:p>
          <a:p>
            <a:pPr>
              <a:lnSpc>
                <a:spcPct val="90000"/>
              </a:lnSpc>
            </a:pPr>
            <a:r>
              <a:rPr lang="en-US" altLang="en-US" sz="2400" dirty="0">
                <a:ea typeface="ＭＳ Ｐゴシック" panose="020B0600070205080204" pitchFamily="34" charset="-128"/>
              </a:rPr>
              <a:t>To be a successful in mature businesses, you need to be able to </a:t>
            </a:r>
            <a:r>
              <a:rPr lang="en-US" altLang="en-US" sz="2400" u="sng" dirty="0">
                <a:ea typeface="ＭＳ Ｐゴシック" panose="020B0600070205080204" pitchFamily="34" charset="-128"/>
              </a:rPr>
              <a:t>use the numbers</a:t>
            </a:r>
            <a:r>
              <a:rPr lang="en-US" altLang="en-US" sz="2400" dirty="0">
                <a:ea typeface="ＭＳ Ｐゴシック" panose="020B0600070205080204" pitchFamily="34" charset="-128"/>
              </a:rPr>
              <a:t> that the business has already produced to decide on a narrative that is right for it, and then invest in companies where (you believe) the market has a mistaken narrative.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0588A-B9C4-5043-AD92-7AA57DF216A0}"/>
              </a:ext>
            </a:extLst>
          </p:cNvPr>
          <p:cNvSpPr>
            <a:spLocks noGrp="1"/>
          </p:cNvSpPr>
          <p:nvPr>
            <p:ph type="ctrTitle"/>
          </p:nvPr>
        </p:nvSpPr>
        <p:spPr/>
        <p:txBody>
          <a:bodyPr/>
          <a:lstStyle/>
          <a:p>
            <a:pPr>
              <a:defRPr/>
            </a:pPr>
            <a:r>
              <a:rPr lang="en-US" dirty="0"/>
              <a:t>Price versus value, Across the life cycle</a:t>
            </a:r>
          </a:p>
        </p:txBody>
      </p:sp>
      <p:sp>
        <p:nvSpPr>
          <p:cNvPr id="64514" name="Subtitle 2">
            <a:extLst>
              <a:ext uri="{FF2B5EF4-FFF2-40B4-BE49-F238E27FC236}">
                <a16:creationId xmlns:a16="http://schemas.microsoft.com/office/drawing/2014/main" id="{09067762-04AF-4B48-8EED-E34F850999C0}"/>
              </a:ext>
            </a:extLst>
          </p:cNvPr>
          <p:cNvSpPr>
            <a:spLocks noGrp="1"/>
          </p:cNvSpPr>
          <p:nvPr>
            <p:ph type="subTitle" idx="1"/>
          </p:nvPr>
        </p:nvSpPr>
        <p:spPr>
          <a:xfrm>
            <a:off x="2362200" y="6049963"/>
            <a:ext cx="6705600" cy="685800"/>
          </a:xfrm>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29510670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a:extLst>
              <a:ext uri="{FF2B5EF4-FFF2-40B4-BE49-F238E27FC236}">
                <a16:creationId xmlns:a16="http://schemas.microsoft.com/office/drawing/2014/main" id="{B55FC988-7448-3044-9348-6BBDC80172C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Price versus Value: The Set up</a:t>
            </a:r>
          </a:p>
        </p:txBody>
      </p:sp>
      <p:sp>
        <p:nvSpPr>
          <p:cNvPr id="39938" name="Footer Placeholder 3">
            <a:extLst>
              <a:ext uri="{FF2B5EF4-FFF2-40B4-BE49-F238E27FC236}">
                <a16:creationId xmlns:a16="http://schemas.microsoft.com/office/drawing/2014/main" id="{1BBC7225-54A2-7043-A19A-59C92A70756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i="1">
                <a:solidFill>
                  <a:schemeClr val="tx1"/>
                </a:solidFill>
                <a:latin typeface="Helvetica" pitchFamily="2" charset="0"/>
                <a:ea typeface="ＭＳ Ｐゴシック" panose="020B0600070205080204" pitchFamily="34" charset="-128"/>
              </a:defRPr>
            </a:lvl1pPr>
            <a:lvl2pPr marL="742950" indent="-285750" eaLnBrk="0" hangingPunct="0">
              <a:defRPr sz="2400" i="1">
                <a:solidFill>
                  <a:schemeClr val="tx1"/>
                </a:solidFill>
                <a:latin typeface="Helvetica" pitchFamily="2" charset="0"/>
                <a:ea typeface="ＭＳ Ｐゴシック" panose="020B0600070205080204" pitchFamily="34" charset="-128"/>
              </a:defRPr>
            </a:lvl2pPr>
            <a:lvl3pPr marL="1143000" indent="-228600" eaLnBrk="0" hangingPunct="0">
              <a:defRPr sz="2400" i="1">
                <a:solidFill>
                  <a:schemeClr val="tx1"/>
                </a:solidFill>
                <a:latin typeface="Helvetica" pitchFamily="2" charset="0"/>
                <a:ea typeface="ＭＳ Ｐゴシック" panose="020B0600070205080204" pitchFamily="34" charset="-128"/>
              </a:defRPr>
            </a:lvl3pPr>
            <a:lvl4pPr marL="1600200" indent="-228600" eaLnBrk="0" hangingPunct="0">
              <a:defRPr sz="2400" i="1">
                <a:solidFill>
                  <a:schemeClr val="tx1"/>
                </a:solidFill>
                <a:latin typeface="Helvetica" pitchFamily="2" charset="0"/>
                <a:ea typeface="ＭＳ Ｐゴシック" panose="020B0600070205080204" pitchFamily="34" charset="-128"/>
              </a:defRPr>
            </a:lvl4pPr>
            <a:lvl5pPr marL="2057400" indent="-228600" eaLnBrk="0" hangingPunct="0">
              <a:defRPr sz="2400" i="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9pPr>
          </a:lstStyle>
          <a:p>
            <a:pPr eaLnBrk="1" hangingPunct="1"/>
            <a:r>
              <a:rPr lang="en-US" altLang="en-US" sz="1400">
                <a:solidFill>
                  <a:schemeClr val="tx2"/>
                </a:solidFill>
                <a:latin typeface="Times" pitchFamily="2" charset="0"/>
              </a:rPr>
              <a:t>Aswath Damodaran</a:t>
            </a:r>
          </a:p>
        </p:txBody>
      </p:sp>
      <p:sp>
        <p:nvSpPr>
          <p:cNvPr id="5" name="Slide Number Placeholder 4">
            <a:extLst>
              <a:ext uri="{FF2B5EF4-FFF2-40B4-BE49-F238E27FC236}">
                <a16:creationId xmlns:a16="http://schemas.microsoft.com/office/drawing/2014/main" id="{8887763B-6997-7948-A4D9-0BA8EFD481E7}"/>
              </a:ext>
            </a:extLst>
          </p:cNvPr>
          <p:cNvSpPr>
            <a:spLocks noGrp="1"/>
          </p:cNvSpPr>
          <p:nvPr>
            <p:ph type="sldNum" sz="quarter" idx="11"/>
          </p:nvPr>
        </p:nvSpPr>
        <p:spPr/>
        <p:txBody>
          <a:bodyPr/>
          <a:lstStyle>
            <a:lvl1pPr eaLnBrk="0" hangingPunct="0">
              <a:defRPr sz="2400" i="1">
                <a:solidFill>
                  <a:schemeClr val="tx1"/>
                </a:solidFill>
                <a:latin typeface="Helvetica" pitchFamily="2" charset="0"/>
                <a:ea typeface="ＭＳ Ｐゴシック" panose="020B0600070205080204" pitchFamily="34" charset="-128"/>
              </a:defRPr>
            </a:lvl1pPr>
            <a:lvl2pPr marL="742950" indent="-285750" eaLnBrk="0" hangingPunct="0">
              <a:defRPr sz="2400" i="1">
                <a:solidFill>
                  <a:schemeClr val="tx1"/>
                </a:solidFill>
                <a:latin typeface="Helvetica" pitchFamily="2" charset="0"/>
                <a:ea typeface="ＭＳ Ｐゴシック" panose="020B0600070205080204" pitchFamily="34" charset="-128"/>
              </a:defRPr>
            </a:lvl2pPr>
            <a:lvl3pPr marL="1143000" indent="-228600" eaLnBrk="0" hangingPunct="0">
              <a:defRPr sz="2400" i="1">
                <a:solidFill>
                  <a:schemeClr val="tx1"/>
                </a:solidFill>
                <a:latin typeface="Helvetica" pitchFamily="2" charset="0"/>
                <a:ea typeface="ＭＳ Ｐゴシック" panose="020B0600070205080204" pitchFamily="34" charset="-128"/>
              </a:defRPr>
            </a:lvl3pPr>
            <a:lvl4pPr marL="1600200" indent="-228600" eaLnBrk="0" hangingPunct="0">
              <a:defRPr sz="2400" i="1">
                <a:solidFill>
                  <a:schemeClr val="tx1"/>
                </a:solidFill>
                <a:latin typeface="Helvetica" pitchFamily="2" charset="0"/>
                <a:ea typeface="ＭＳ Ｐゴシック" panose="020B0600070205080204" pitchFamily="34" charset="-128"/>
              </a:defRPr>
            </a:lvl4pPr>
            <a:lvl5pPr marL="2057400" indent="-228600" eaLnBrk="0" hangingPunct="0">
              <a:defRPr sz="2400" i="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9pPr>
          </a:lstStyle>
          <a:p>
            <a:pPr eaLnBrk="1" hangingPunct="1">
              <a:lnSpc>
                <a:spcPct val="80000"/>
              </a:lnSpc>
            </a:pPr>
            <a:fld id="{025C6008-49EE-0243-910F-E26D183D05C4}" type="slidenum">
              <a:rPr lang="en-US" altLang="en-US" sz="1200">
                <a:solidFill>
                  <a:srgbClr val="FFFFFF"/>
                </a:solidFill>
              </a:rPr>
              <a:pPr eaLnBrk="1" hangingPunct="1">
                <a:lnSpc>
                  <a:spcPct val="80000"/>
                </a:lnSpc>
              </a:pPr>
              <a:t>27</a:t>
            </a:fld>
            <a:endParaRPr lang="en-US" altLang="en-US" sz="1200">
              <a:solidFill>
                <a:srgbClr val="FFFFFF"/>
              </a:solidFill>
            </a:endParaRPr>
          </a:p>
        </p:txBody>
      </p:sp>
      <p:pic>
        <p:nvPicPr>
          <p:cNvPr id="39940" name="Content Placeholder 2">
            <a:extLst>
              <a:ext uri="{FF2B5EF4-FFF2-40B4-BE49-F238E27FC236}">
                <a16:creationId xmlns:a16="http://schemas.microsoft.com/office/drawing/2014/main" id="{C0B14CA3-6496-C445-97D4-4A4CB3EC78C1}"/>
              </a:ext>
            </a:extLst>
          </p:cNvPr>
          <p:cNvPicPr>
            <a:picLocks noGrp="1" noChangeAspect="1"/>
          </p:cNvPicPr>
          <p:nvPr>
            <p:ph sz="quarter" idx="1"/>
          </p:nvPr>
        </p:nvPicPr>
        <p:blipFill>
          <a:blip r:embed="rId3">
            <a:extLst>
              <a:ext uri="{28A0092B-C50C-407E-A947-70E740481C1C}">
                <a14:useLocalDpi xmlns:a14="http://schemas.microsoft.com/office/drawing/2010/main" val="0"/>
              </a:ext>
            </a:extLst>
          </a:blip>
          <a:srcRect t="-37679" b="-37679"/>
          <a:stretch>
            <a:fillRect/>
          </a:stretch>
        </p:blipFill>
        <p:spPr>
          <a:xfrm>
            <a:off x="612775" y="1600200"/>
            <a:ext cx="8153400" cy="4495800"/>
          </a:xfrm>
        </p:spPr>
      </p:pic>
    </p:spTree>
    <p:extLst>
      <p:ext uri="{BB962C8B-B14F-4D97-AF65-F5344CB8AC3E}">
        <p14:creationId xmlns:p14="http://schemas.microsoft.com/office/powerpoint/2010/main" val="6711955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a:xfrm>
            <a:off x="612775" y="228600"/>
            <a:ext cx="8153400" cy="990600"/>
          </a:xfrm>
        </p:spPr>
        <p:txBody>
          <a:bodyPr>
            <a:normAutofit/>
          </a:bodyPr>
          <a:lstStyle/>
          <a:p>
            <a:pPr eaLnBrk="1" fontAlgn="auto" hangingPunct="1">
              <a:spcAft>
                <a:spcPts val="0"/>
              </a:spcAft>
              <a:defRPr/>
            </a:pPr>
            <a:r>
              <a:rPr lang="en-US" dirty="0">
                <a:ea typeface="+mj-ea"/>
                <a:cs typeface="+mj-cs"/>
              </a:rPr>
              <a:t>Multiples and Comparable Transactions</a:t>
            </a:r>
          </a:p>
        </p:txBody>
      </p:sp>
      <p:pic>
        <p:nvPicPr>
          <p:cNvPr id="83970"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4121" b="-4121"/>
          <a:stretch>
            <a:fillRect/>
          </a:stretch>
        </p:blipFill>
        <p:spPr>
          <a:xfrm>
            <a:off x="612775" y="1600200"/>
            <a:ext cx="8153400" cy="4495800"/>
          </a:xfrm>
        </p:spPr>
      </p:pic>
    </p:spTree>
    <p:extLst>
      <p:ext uri="{BB962C8B-B14F-4D97-AF65-F5344CB8AC3E}">
        <p14:creationId xmlns:p14="http://schemas.microsoft.com/office/powerpoint/2010/main" val="41174854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033D7-2D9D-4B42-8FDF-7DCF2C54F103}"/>
              </a:ext>
            </a:extLst>
          </p:cNvPr>
          <p:cNvSpPr>
            <a:spLocks noGrp="1"/>
          </p:cNvSpPr>
          <p:nvPr>
            <p:ph type="title"/>
          </p:nvPr>
        </p:nvSpPr>
        <p:spPr/>
        <p:txBody>
          <a:bodyPr/>
          <a:lstStyle/>
          <a:p>
            <a:r>
              <a:rPr lang="en-US" dirty="0"/>
              <a:t>Uncertainty and the Pricing Imperative</a:t>
            </a:r>
          </a:p>
        </p:txBody>
      </p:sp>
      <p:sp>
        <p:nvSpPr>
          <p:cNvPr id="3" name="Content Placeholder 2">
            <a:extLst>
              <a:ext uri="{FF2B5EF4-FFF2-40B4-BE49-F238E27FC236}">
                <a16:creationId xmlns:a16="http://schemas.microsoft.com/office/drawing/2014/main" id="{12C0386D-EF65-8040-9AE7-1F852350BFA4}"/>
              </a:ext>
            </a:extLst>
          </p:cNvPr>
          <p:cNvSpPr>
            <a:spLocks noGrp="1"/>
          </p:cNvSpPr>
          <p:nvPr>
            <p:ph sz="quarter" idx="1"/>
          </p:nvPr>
        </p:nvSpPr>
        <p:spPr/>
        <p:txBody>
          <a:bodyPr>
            <a:normAutofit fontScale="92500" lnSpcReduction="20000"/>
          </a:bodyPr>
          <a:lstStyle/>
          <a:p>
            <a:r>
              <a:rPr lang="en-US" dirty="0"/>
              <a:t>As investors/analysts face more uncertainty about the future, they become less willing to grapple with it and make estimates for the future, a requirement for valuation.</a:t>
            </a:r>
          </a:p>
          <a:p>
            <a:r>
              <a:rPr lang="en-US" dirty="0"/>
              <a:t>Instead, they choose to price companies/assets, thus anchoring what they are willing to pay to what others are paying for similar assets.</a:t>
            </a:r>
          </a:p>
          <a:p>
            <a:r>
              <a:rPr lang="en-US" dirty="0"/>
              <a:t>Note that while this reaction is understandable, the uncertainty still remains.</a:t>
            </a:r>
          </a:p>
          <a:p>
            <a:pPr lvl="1"/>
            <a:r>
              <a:rPr lang="en-US" dirty="0"/>
              <a:t>You are in denial. Hiding from uncertainty does not make it go away.</a:t>
            </a:r>
          </a:p>
          <a:p>
            <a:pPr lvl="1"/>
            <a:r>
              <a:rPr lang="en-US" dirty="0"/>
              <a:t>You are letting the crowd, just as uncertain as you are, determine what you should pay.</a:t>
            </a:r>
          </a:p>
        </p:txBody>
      </p:sp>
    </p:spTree>
    <p:extLst>
      <p:ext uri="{BB962C8B-B14F-4D97-AF65-F5344CB8AC3E}">
        <p14:creationId xmlns:p14="http://schemas.microsoft.com/office/powerpoint/2010/main" val="3266434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a:extLst>
              <a:ext uri="{FF2B5EF4-FFF2-40B4-BE49-F238E27FC236}">
                <a16:creationId xmlns:a16="http://schemas.microsoft.com/office/drawing/2014/main" id="{8B6B38A4-191D-3248-9888-D3DDA3CC1F2B}"/>
              </a:ext>
            </a:extLst>
          </p:cNvPr>
          <p:cNvSpPr>
            <a:spLocks noGrp="1"/>
          </p:cNvSpPr>
          <p:nvPr>
            <p:ph type="title"/>
          </p:nvPr>
        </p:nvSpPr>
        <p:spPr/>
        <p:txBody>
          <a:bodyPr/>
          <a:lstStyle/>
          <a:p>
            <a:r>
              <a:rPr lang="en-US" altLang="en-US">
                <a:ea typeface="ＭＳ Ｐゴシック" panose="020B0600070205080204" pitchFamily="34" charset="-128"/>
              </a:rPr>
              <a:t>The Evolution of Uncertainty</a:t>
            </a:r>
          </a:p>
        </p:txBody>
      </p:sp>
      <p:pic>
        <p:nvPicPr>
          <p:cNvPr id="32770" name="Picture 2">
            <a:extLst>
              <a:ext uri="{FF2B5EF4-FFF2-40B4-BE49-F238E27FC236}">
                <a16:creationId xmlns:a16="http://schemas.microsoft.com/office/drawing/2014/main" id="{96FB46D0-6F61-7C44-B19D-A7E7B13BADA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5900" y="1447800"/>
            <a:ext cx="8699500"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10628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9D1FBF5D-9B9A-FE47-95CD-7B9B7A918223}"/>
              </a:ext>
            </a:extLst>
          </p:cNvPr>
          <p:cNvSpPr>
            <a:spLocks noGrp="1"/>
          </p:cNvSpPr>
          <p:nvPr>
            <p:ph type="title"/>
          </p:nvPr>
        </p:nvSpPr>
        <p:spPr>
          <a:xfrm>
            <a:off x="612775" y="228600"/>
            <a:ext cx="8153400" cy="990600"/>
          </a:xfrm>
        </p:spPr>
        <p:txBody>
          <a:bodyPr/>
          <a:lstStyle/>
          <a:p>
            <a:pPr eaLnBrk="1" hangingPunct="1"/>
            <a:r>
              <a:rPr lang="en-US" altLang="en-US" dirty="0">
                <a:ea typeface="ＭＳ Ｐゴシック" panose="020B0600070205080204" pitchFamily="34" charset="-128"/>
              </a:rPr>
              <a:t>Valuing young companies</a:t>
            </a:r>
          </a:p>
        </p:txBody>
      </p:sp>
      <p:pic>
        <p:nvPicPr>
          <p:cNvPr id="33794" name="Content Placeholder 4">
            <a:extLst>
              <a:ext uri="{FF2B5EF4-FFF2-40B4-BE49-F238E27FC236}">
                <a16:creationId xmlns:a16="http://schemas.microsoft.com/office/drawing/2014/main" id="{B3BC0732-4C68-164D-889C-81368FA350FD}"/>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3497" r="-3497"/>
          <a:stretch>
            <a:fillRect/>
          </a:stretch>
        </p:blipFill>
        <p:spPr>
          <a:xfrm>
            <a:off x="612775" y="1600200"/>
            <a:ext cx="8153400" cy="4495800"/>
          </a:xfrm>
        </p:spPr>
      </p:pic>
    </p:spTree>
    <p:extLst>
      <p:ext uri="{BB962C8B-B14F-4D97-AF65-F5344CB8AC3E}">
        <p14:creationId xmlns:p14="http://schemas.microsoft.com/office/powerpoint/2010/main" val="6749439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a:extLst>
              <a:ext uri="{FF2B5EF4-FFF2-40B4-BE49-F238E27FC236}">
                <a16:creationId xmlns:a16="http://schemas.microsoft.com/office/drawing/2014/main" id="{C892ED99-3DD8-3A45-B6EF-6C8494D4251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Twitter: Setting the table in October 2013</a:t>
            </a:r>
          </a:p>
        </p:txBody>
      </p:sp>
      <p:pic>
        <p:nvPicPr>
          <p:cNvPr id="35842" name="Content Placeholder 3">
            <a:extLst>
              <a:ext uri="{FF2B5EF4-FFF2-40B4-BE49-F238E27FC236}">
                <a16:creationId xmlns:a16="http://schemas.microsoft.com/office/drawing/2014/main" id="{5E7415B2-0C4E-614C-93AD-D83E3AEAD134}"/>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t="-24648" b="-24648"/>
          <a:stretch>
            <a:fillRect/>
          </a:stretch>
        </p:blipFill>
        <p:spPr>
          <a:xfrm>
            <a:off x="612775" y="1600200"/>
            <a:ext cx="8153400" cy="4495800"/>
          </a:xfrm>
        </p:spPr>
      </p:pic>
    </p:spTree>
    <p:extLst>
      <p:ext uri="{BB962C8B-B14F-4D97-AF65-F5344CB8AC3E}">
        <p14:creationId xmlns:p14="http://schemas.microsoft.com/office/powerpoint/2010/main" val="2494630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Footer Placeholder 1">
            <a:extLst>
              <a:ext uri="{FF2B5EF4-FFF2-40B4-BE49-F238E27FC236}">
                <a16:creationId xmlns:a16="http://schemas.microsoft.com/office/drawing/2014/main" id="{318D036E-405F-3D48-A52B-0578C9CB9CBC}"/>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i="1">
                <a:solidFill>
                  <a:schemeClr val="tx1"/>
                </a:solidFill>
                <a:latin typeface="Helvetica" pitchFamily="2" charset="0"/>
                <a:ea typeface="ＭＳ Ｐゴシック" panose="020B0600070205080204" pitchFamily="34" charset="-128"/>
              </a:defRPr>
            </a:lvl1pPr>
            <a:lvl2pPr marL="742950" indent="-285750" eaLnBrk="0" hangingPunct="0">
              <a:defRPr sz="2400" i="1">
                <a:solidFill>
                  <a:schemeClr val="tx1"/>
                </a:solidFill>
                <a:latin typeface="Helvetica" pitchFamily="2" charset="0"/>
                <a:ea typeface="ＭＳ Ｐゴシック" panose="020B0600070205080204" pitchFamily="34" charset="-128"/>
              </a:defRPr>
            </a:lvl2pPr>
            <a:lvl3pPr marL="1143000" indent="-228600" eaLnBrk="0" hangingPunct="0">
              <a:defRPr sz="2400" i="1">
                <a:solidFill>
                  <a:schemeClr val="tx1"/>
                </a:solidFill>
                <a:latin typeface="Helvetica" pitchFamily="2" charset="0"/>
                <a:ea typeface="ＭＳ Ｐゴシック" panose="020B0600070205080204" pitchFamily="34" charset="-128"/>
              </a:defRPr>
            </a:lvl3pPr>
            <a:lvl4pPr marL="1600200" indent="-228600" eaLnBrk="0" hangingPunct="0">
              <a:defRPr sz="2400" i="1">
                <a:solidFill>
                  <a:schemeClr val="tx1"/>
                </a:solidFill>
                <a:latin typeface="Helvetica" pitchFamily="2" charset="0"/>
                <a:ea typeface="ＭＳ Ｐゴシック" panose="020B0600070205080204" pitchFamily="34" charset="-128"/>
              </a:defRPr>
            </a:lvl4pPr>
            <a:lvl5pPr marL="2057400" indent="-228600" eaLnBrk="0" hangingPunct="0">
              <a:defRPr sz="2400" i="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9pPr>
          </a:lstStyle>
          <a:p>
            <a:pPr eaLnBrk="1" hangingPunct="1"/>
            <a:r>
              <a:rPr lang="en-US" altLang="en-US" sz="1400">
                <a:solidFill>
                  <a:schemeClr val="tx2"/>
                </a:solidFill>
                <a:latin typeface="Times" pitchFamily="2" charset="0"/>
              </a:rPr>
              <a:t>Aswath Damodaran</a:t>
            </a:r>
          </a:p>
        </p:txBody>
      </p:sp>
      <p:pic>
        <p:nvPicPr>
          <p:cNvPr id="36866" name="Picture 2">
            <a:extLst>
              <a:ext uri="{FF2B5EF4-FFF2-40B4-BE49-F238E27FC236}">
                <a16:creationId xmlns:a16="http://schemas.microsoft.com/office/drawing/2014/main" id="{FD6FA335-DF69-4741-9789-6F6E92CE505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66800"/>
            <a:ext cx="4864100" cy="287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TextBox 3">
            <a:extLst>
              <a:ext uri="{FF2B5EF4-FFF2-40B4-BE49-F238E27FC236}">
                <a16:creationId xmlns:a16="http://schemas.microsoft.com/office/drawing/2014/main" id="{C0099FEA-4398-7D4C-A1E6-C13978D16630}"/>
              </a:ext>
            </a:extLst>
          </p:cNvPr>
          <p:cNvSpPr txBox="1">
            <a:spLocks noChangeArrowheads="1"/>
          </p:cNvSpPr>
          <p:nvPr/>
        </p:nvSpPr>
        <p:spPr bwMode="auto">
          <a:xfrm>
            <a:off x="2133600" y="28575"/>
            <a:ext cx="55641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i="1">
                <a:solidFill>
                  <a:schemeClr val="tx1"/>
                </a:solidFill>
                <a:latin typeface="Helvetica" pitchFamily="2" charset="0"/>
                <a:ea typeface="ＭＳ Ｐゴシック" panose="020B0600070205080204" pitchFamily="34" charset="-128"/>
              </a:defRPr>
            </a:lvl1pPr>
            <a:lvl2pPr marL="742950" indent="-285750" eaLnBrk="0" hangingPunct="0">
              <a:defRPr sz="2400" i="1">
                <a:solidFill>
                  <a:schemeClr val="tx1"/>
                </a:solidFill>
                <a:latin typeface="Helvetica" pitchFamily="2" charset="0"/>
                <a:ea typeface="ＭＳ Ｐゴシック" panose="020B0600070205080204" pitchFamily="34" charset="-128"/>
              </a:defRPr>
            </a:lvl2pPr>
            <a:lvl3pPr marL="1143000" indent="-228600" eaLnBrk="0" hangingPunct="0">
              <a:defRPr sz="2400" i="1">
                <a:solidFill>
                  <a:schemeClr val="tx1"/>
                </a:solidFill>
                <a:latin typeface="Helvetica" pitchFamily="2" charset="0"/>
                <a:ea typeface="ＭＳ Ｐゴシック" panose="020B0600070205080204" pitchFamily="34" charset="-128"/>
              </a:defRPr>
            </a:lvl3pPr>
            <a:lvl4pPr marL="1600200" indent="-228600" eaLnBrk="0" hangingPunct="0">
              <a:defRPr sz="2400" i="1">
                <a:solidFill>
                  <a:schemeClr val="tx1"/>
                </a:solidFill>
                <a:latin typeface="Helvetica" pitchFamily="2" charset="0"/>
                <a:ea typeface="ＭＳ Ｐゴシック" panose="020B0600070205080204" pitchFamily="34" charset="-128"/>
              </a:defRPr>
            </a:lvl4pPr>
            <a:lvl5pPr marL="2057400" indent="-228600" eaLnBrk="0" hangingPunct="0">
              <a:defRPr sz="2400" i="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9pPr>
          </a:lstStyle>
          <a:p>
            <a:pPr eaLnBrk="1" hangingPunct="1"/>
            <a:r>
              <a:rPr lang="en-US" altLang="en-US">
                <a:latin typeface="Times" pitchFamily="2" charset="0"/>
              </a:rPr>
              <a:t>Twitter: Priming the Pump for Valuation</a:t>
            </a:r>
          </a:p>
        </p:txBody>
      </p:sp>
      <p:sp>
        <p:nvSpPr>
          <p:cNvPr id="36868" name="TextBox 4">
            <a:extLst>
              <a:ext uri="{FF2B5EF4-FFF2-40B4-BE49-F238E27FC236}">
                <a16:creationId xmlns:a16="http://schemas.microsoft.com/office/drawing/2014/main" id="{4CD6E25D-0946-4149-AF33-B17FC4936F7A}"/>
              </a:ext>
            </a:extLst>
          </p:cNvPr>
          <p:cNvSpPr txBox="1">
            <a:spLocks noChangeArrowheads="1"/>
          </p:cNvSpPr>
          <p:nvPr/>
        </p:nvSpPr>
        <p:spPr bwMode="auto">
          <a:xfrm>
            <a:off x="457200" y="533400"/>
            <a:ext cx="49720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i="1">
                <a:solidFill>
                  <a:schemeClr val="tx1"/>
                </a:solidFill>
                <a:latin typeface="Helvetica" pitchFamily="2" charset="0"/>
                <a:ea typeface="ＭＳ Ｐゴシック" panose="020B0600070205080204" pitchFamily="34" charset="-128"/>
              </a:defRPr>
            </a:lvl1pPr>
            <a:lvl2pPr marL="742950" indent="-285750" eaLnBrk="0" hangingPunct="0">
              <a:defRPr sz="2400" i="1">
                <a:solidFill>
                  <a:schemeClr val="tx1"/>
                </a:solidFill>
                <a:latin typeface="Helvetica" pitchFamily="2" charset="0"/>
                <a:ea typeface="ＭＳ Ｐゴシック" panose="020B0600070205080204" pitchFamily="34" charset="-128"/>
              </a:defRPr>
            </a:lvl2pPr>
            <a:lvl3pPr marL="1143000" indent="-228600" eaLnBrk="0" hangingPunct="0">
              <a:defRPr sz="2400" i="1">
                <a:solidFill>
                  <a:schemeClr val="tx1"/>
                </a:solidFill>
                <a:latin typeface="Helvetica" pitchFamily="2" charset="0"/>
                <a:ea typeface="ＭＳ Ｐゴシック" panose="020B0600070205080204" pitchFamily="34" charset="-128"/>
              </a:defRPr>
            </a:lvl3pPr>
            <a:lvl4pPr marL="1600200" indent="-228600" eaLnBrk="0" hangingPunct="0">
              <a:defRPr sz="2400" i="1">
                <a:solidFill>
                  <a:schemeClr val="tx1"/>
                </a:solidFill>
                <a:latin typeface="Helvetica" pitchFamily="2" charset="0"/>
                <a:ea typeface="ＭＳ Ｐゴシック" panose="020B0600070205080204" pitchFamily="34" charset="-128"/>
              </a:defRPr>
            </a:lvl4pPr>
            <a:lvl5pPr marL="2057400" indent="-228600" eaLnBrk="0" hangingPunct="0">
              <a:defRPr sz="2400" i="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9pPr>
          </a:lstStyle>
          <a:p>
            <a:pPr eaLnBrk="1" hangingPunct="1"/>
            <a:r>
              <a:rPr lang="en-US" altLang="en-US" sz="2000">
                <a:latin typeface="Times" pitchFamily="2" charset="0"/>
              </a:rPr>
              <a:t>1. Make small revenues into big revenues</a:t>
            </a:r>
          </a:p>
        </p:txBody>
      </p:sp>
      <p:pic>
        <p:nvPicPr>
          <p:cNvPr id="36869" name="Picture 5">
            <a:extLst>
              <a:ext uri="{FF2B5EF4-FFF2-40B4-BE49-F238E27FC236}">
                <a16:creationId xmlns:a16="http://schemas.microsoft.com/office/drawing/2014/main" id="{6B7CBC79-D273-A141-806A-C60A3BBDC4C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4114800"/>
            <a:ext cx="4862513"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0" name="Rectangle 6">
            <a:extLst>
              <a:ext uri="{FF2B5EF4-FFF2-40B4-BE49-F238E27FC236}">
                <a16:creationId xmlns:a16="http://schemas.microsoft.com/office/drawing/2014/main" id="{88E9A88A-7A10-4046-A7A1-F1B79C897FB8}"/>
              </a:ext>
            </a:extLst>
          </p:cNvPr>
          <p:cNvSpPr>
            <a:spLocks noChangeArrowheads="1"/>
          </p:cNvSpPr>
          <p:nvPr/>
        </p:nvSpPr>
        <p:spPr bwMode="auto">
          <a:xfrm>
            <a:off x="685800" y="5257800"/>
            <a:ext cx="4572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Helvetica" pitchFamily="2" charset="0"/>
                <a:ea typeface="ＭＳ Ｐゴシック" panose="020B0600070205080204" pitchFamily="34" charset="-128"/>
              </a:defRPr>
            </a:lvl1pPr>
            <a:lvl2pPr marL="742950" indent="-285750" eaLnBrk="0" hangingPunct="0">
              <a:defRPr sz="2400" i="1">
                <a:solidFill>
                  <a:schemeClr val="tx1"/>
                </a:solidFill>
                <a:latin typeface="Helvetica" pitchFamily="2" charset="0"/>
                <a:ea typeface="ＭＳ Ｐゴシック" panose="020B0600070205080204" pitchFamily="34" charset="-128"/>
              </a:defRPr>
            </a:lvl2pPr>
            <a:lvl3pPr marL="1143000" indent="-228600" eaLnBrk="0" hangingPunct="0">
              <a:defRPr sz="2400" i="1">
                <a:solidFill>
                  <a:schemeClr val="tx1"/>
                </a:solidFill>
                <a:latin typeface="Helvetica" pitchFamily="2" charset="0"/>
                <a:ea typeface="ＭＳ Ｐゴシック" panose="020B0600070205080204" pitchFamily="34" charset="-128"/>
              </a:defRPr>
            </a:lvl3pPr>
            <a:lvl4pPr marL="1600200" indent="-228600" eaLnBrk="0" hangingPunct="0">
              <a:defRPr sz="2400" i="1">
                <a:solidFill>
                  <a:schemeClr val="tx1"/>
                </a:solidFill>
                <a:latin typeface="Helvetica" pitchFamily="2" charset="0"/>
                <a:ea typeface="ＭＳ Ｐゴシック" panose="020B0600070205080204" pitchFamily="34" charset="-128"/>
              </a:defRPr>
            </a:lvl4pPr>
            <a:lvl5pPr marL="2057400" indent="-228600" eaLnBrk="0" hangingPunct="0">
              <a:defRPr sz="2400" i="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9pPr>
          </a:lstStyle>
          <a:p>
            <a:pPr eaLnBrk="1" hangingPunct="1"/>
            <a:r>
              <a:rPr lang="en-US" altLang="en-US" sz="1600"/>
              <a:t>My estimate for 2023: Overall online advertising market will be close to $200 billion and Twitter will have about 5.7% ($11.5 billion) </a:t>
            </a:r>
          </a:p>
        </p:txBody>
      </p:sp>
      <p:pic>
        <p:nvPicPr>
          <p:cNvPr id="36871" name="Picture 5">
            <a:extLst>
              <a:ext uri="{FF2B5EF4-FFF2-40B4-BE49-F238E27FC236}">
                <a16:creationId xmlns:a16="http://schemas.microsoft.com/office/drawing/2014/main" id="{FDCE3C10-AF17-3E4F-992A-326F4818F6F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990600"/>
            <a:ext cx="3441700" cy="287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2" name="TextBox 8">
            <a:extLst>
              <a:ext uri="{FF2B5EF4-FFF2-40B4-BE49-F238E27FC236}">
                <a16:creationId xmlns:a16="http://schemas.microsoft.com/office/drawing/2014/main" id="{E38BEB7F-1D86-2242-AB1D-847B79277782}"/>
              </a:ext>
            </a:extLst>
          </p:cNvPr>
          <p:cNvSpPr txBox="1">
            <a:spLocks noChangeArrowheads="1"/>
          </p:cNvSpPr>
          <p:nvPr/>
        </p:nvSpPr>
        <p:spPr bwMode="auto">
          <a:xfrm>
            <a:off x="5715000" y="533400"/>
            <a:ext cx="32035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i="1">
                <a:solidFill>
                  <a:schemeClr val="tx1"/>
                </a:solidFill>
                <a:latin typeface="Helvetica" pitchFamily="2" charset="0"/>
                <a:ea typeface="ＭＳ Ｐゴシック" panose="020B0600070205080204" pitchFamily="34" charset="-128"/>
              </a:defRPr>
            </a:lvl1pPr>
            <a:lvl2pPr marL="742950" indent="-285750" eaLnBrk="0" hangingPunct="0">
              <a:defRPr sz="2400" i="1">
                <a:solidFill>
                  <a:schemeClr val="tx1"/>
                </a:solidFill>
                <a:latin typeface="Helvetica" pitchFamily="2" charset="0"/>
                <a:ea typeface="ＭＳ Ｐゴシック" panose="020B0600070205080204" pitchFamily="34" charset="-128"/>
              </a:defRPr>
            </a:lvl2pPr>
            <a:lvl3pPr marL="1143000" indent="-228600" eaLnBrk="0" hangingPunct="0">
              <a:defRPr sz="2400" i="1">
                <a:solidFill>
                  <a:schemeClr val="tx1"/>
                </a:solidFill>
                <a:latin typeface="Helvetica" pitchFamily="2" charset="0"/>
                <a:ea typeface="ＭＳ Ｐゴシック" panose="020B0600070205080204" pitchFamily="34" charset="-128"/>
              </a:defRPr>
            </a:lvl3pPr>
            <a:lvl4pPr marL="1600200" indent="-228600" eaLnBrk="0" hangingPunct="0">
              <a:defRPr sz="2400" i="1">
                <a:solidFill>
                  <a:schemeClr val="tx1"/>
                </a:solidFill>
                <a:latin typeface="Helvetica" pitchFamily="2" charset="0"/>
                <a:ea typeface="ＭＳ Ｐゴシック" panose="020B0600070205080204" pitchFamily="34" charset="-128"/>
              </a:defRPr>
            </a:lvl4pPr>
            <a:lvl5pPr marL="2057400" indent="-228600" eaLnBrk="0" hangingPunct="0">
              <a:defRPr sz="2400" i="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9pPr>
          </a:lstStyle>
          <a:p>
            <a:pPr eaLnBrk="1" hangingPunct="1"/>
            <a:r>
              <a:rPr lang="en-US" altLang="en-US" sz="2000">
                <a:latin typeface="Times" pitchFamily="2" charset="0"/>
              </a:rPr>
              <a:t>2. Make losses into profits</a:t>
            </a:r>
          </a:p>
        </p:txBody>
      </p:sp>
      <p:sp>
        <p:nvSpPr>
          <p:cNvPr id="36873" name="Rectangle 9">
            <a:extLst>
              <a:ext uri="{FF2B5EF4-FFF2-40B4-BE49-F238E27FC236}">
                <a16:creationId xmlns:a16="http://schemas.microsoft.com/office/drawing/2014/main" id="{10EDD35F-DE7F-D949-9B23-F67501216591}"/>
              </a:ext>
            </a:extLst>
          </p:cNvPr>
          <p:cNvSpPr>
            <a:spLocks noChangeArrowheads="1"/>
          </p:cNvSpPr>
          <p:nvPr/>
        </p:nvSpPr>
        <p:spPr bwMode="auto">
          <a:xfrm>
            <a:off x="5486400" y="3962400"/>
            <a:ext cx="3276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Helvetica" pitchFamily="2" charset="0"/>
                <a:ea typeface="ＭＳ Ｐゴシック" panose="020B0600070205080204" pitchFamily="34" charset="-128"/>
              </a:defRPr>
            </a:lvl1pPr>
            <a:lvl2pPr marL="742950" indent="-285750" eaLnBrk="0" hangingPunct="0">
              <a:defRPr sz="2400" i="1">
                <a:solidFill>
                  <a:schemeClr val="tx1"/>
                </a:solidFill>
                <a:latin typeface="Helvetica" pitchFamily="2" charset="0"/>
                <a:ea typeface="ＭＳ Ｐゴシック" panose="020B0600070205080204" pitchFamily="34" charset="-128"/>
              </a:defRPr>
            </a:lvl2pPr>
            <a:lvl3pPr marL="1143000" indent="-228600" eaLnBrk="0" hangingPunct="0">
              <a:defRPr sz="2400" i="1">
                <a:solidFill>
                  <a:schemeClr val="tx1"/>
                </a:solidFill>
                <a:latin typeface="Helvetica" pitchFamily="2" charset="0"/>
                <a:ea typeface="ＭＳ Ｐゴシック" panose="020B0600070205080204" pitchFamily="34" charset="-128"/>
              </a:defRPr>
            </a:lvl3pPr>
            <a:lvl4pPr marL="1600200" indent="-228600" eaLnBrk="0" hangingPunct="0">
              <a:defRPr sz="2400" i="1">
                <a:solidFill>
                  <a:schemeClr val="tx1"/>
                </a:solidFill>
                <a:latin typeface="Helvetica" pitchFamily="2" charset="0"/>
                <a:ea typeface="ＭＳ Ｐゴシック" panose="020B0600070205080204" pitchFamily="34" charset="-128"/>
              </a:defRPr>
            </a:lvl4pPr>
            <a:lvl5pPr marL="2057400" indent="-228600" eaLnBrk="0" hangingPunct="0">
              <a:defRPr sz="2400" i="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9pPr>
          </a:lstStyle>
          <a:p>
            <a:pPr eaLnBrk="1" hangingPunct="1"/>
            <a:r>
              <a:rPr lang="en-US" altLang="en-US" sz="1600"/>
              <a:t>My estimate for Twitter: Operating margin of 25% in year 10</a:t>
            </a:r>
          </a:p>
        </p:txBody>
      </p:sp>
      <p:sp>
        <p:nvSpPr>
          <p:cNvPr id="36874" name="TextBox 10">
            <a:extLst>
              <a:ext uri="{FF2B5EF4-FFF2-40B4-BE49-F238E27FC236}">
                <a16:creationId xmlns:a16="http://schemas.microsoft.com/office/drawing/2014/main" id="{38330BF4-791B-ED4C-B84E-8FA55C253065}"/>
              </a:ext>
            </a:extLst>
          </p:cNvPr>
          <p:cNvSpPr txBox="1">
            <a:spLocks noChangeArrowheads="1"/>
          </p:cNvSpPr>
          <p:nvPr/>
        </p:nvSpPr>
        <p:spPr bwMode="auto">
          <a:xfrm>
            <a:off x="6019800" y="4495800"/>
            <a:ext cx="27336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i="1">
                <a:solidFill>
                  <a:schemeClr val="tx1"/>
                </a:solidFill>
                <a:latin typeface="Helvetica" pitchFamily="2" charset="0"/>
                <a:ea typeface="ＭＳ Ｐゴシック" panose="020B0600070205080204" pitchFamily="34" charset="-128"/>
              </a:defRPr>
            </a:lvl1pPr>
            <a:lvl2pPr marL="742950" indent="-285750" eaLnBrk="0" hangingPunct="0">
              <a:defRPr sz="2400" i="1">
                <a:solidFill>
                  <a:schemeClr val="tx1"/>
                </a:solidFill>
                <a:latin typeface="Helvetica" pitchFamily="2" charset="0"/>
                <a:ea typeface="ＭＳ Ｐゴシック" panose="020B0600070205080204" pitchFamily="34" charset="-128"/>
              </a:defRPr>
            </a:lvl2pPr>
            <a:lvl3pPr marL="1143000" indent="-228600" eaLnBrk="0" hangingPunct="0">
              <a:defRPr sz="2400" i="1">
                <a:solidFill>
                  <a:schemeClr val="tx1"/>
                </a:solidFill>
                <a:latin typeface="Helvetica" pitchFamily="2" charset="0"/>
                <a:ea typeface="ＭＳ Ｐゴシック" panose="020B0600070205080204" pitchFamily="34" charset="-128"/>
              </a:defRPr>
            </a:lvl3pPr>
            <a:lvl4pPr marL="1600200" indent="-228600" eaLnBrk="0" hangingPunct="0">
              <a:defRPr sz="2400" i="1">
                <a:solidFill>
                  <a:schemeClr val="tx1"/>
                </a:solidFill>
                <a:latin typeface="Helvetica" pitchFamily="2" charset="0"/>
                <a:ea typeface="ＭＳ Ｐゴシック" panose="020B0600070205080204" pitchFamily="34" charset="-128"/>
              </a:defRPr>
            </a:lvl4pPr>
            <a:lvl5pPr marL="2057400" indent="-228600" eaLnBrk="0" hangingPunct="0">
              <a:defRPr sz="2400" i="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9pPr>
          </a:lstStyle>
          <a:p>
            <a:pPr eaLnBrk="1" hangingPunct="1"/>
            <a:r>
              <a:rPr lang="en-US" altLang="en-US" sz="2000">
                <a:latin typeface="Times" pitchFamily="2" charset="0"/>
              </a:rPr>
              <a:t>3. Reinvest for growth</a:t>
            </a:r>
          </a:p>
        </p:txBody>
      </p:sp>
      <p:pic>
        <p:nvPicPr>
          <p:cNvPr id="36875" name="Picture 11">
            <a:extLst>
              <a:ext uri="{FF2B5EF4-FFF2-40B4-BE49-F238E27FC236}">
                <a16:creationId xmlns:a16="http://schemas.microsoft.com/office/drawing/2014/main" id="{BBAEB831-4FD0-4947-96AE-CA332C81160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86400" y="4953000"/>
            <a:ext cx="311150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6" name="TextBox 12">
            <a:extLst>
              <a:ext uri="{FF2B5EF4-FFF2-40B4-BE49-F238E27FC236}">
                <a16:creationId xmlns:a16="http://schemas.microsoft.com/office/drawing/2014/main" id="{3DEBE550-F9BB-C348-8BBA-914DF5B3F896}"/>
              </a:ext>
            </a:extLst>
          </p:cNvPr>
          <p:cNvSpPr txBox="1">
            <a:spLocks noChangeArrowheads="1"/>
          </p:cNvSpPr>
          <p:nvPr/>
        </p:nvSpPr>
        <p:spPr bwMode="auto">
          <a:xfrm>
            <a:off x="5537200" y="5791200"/>
            <a:ext cx="3581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Helvetica" pitchFamily="2" charset="0"/>
                <a:ea typeface="ＭＳ Ｐゴシック" panose="020B0600070205080204" pitchFamily="34" charset="-128"/>
              </a:defRPr>
            </a:lvl1pPr>
            <a:lvl2pPr marL="742950" indent="-285750" eaLnBrk="0" hangingPunct="0">
              <a:defRPr sz="2400" i="1">
                <a:solidFill>
                  <a:schemeClr val="tx1"/>
                </a:solidFill>
                <a:latin typeface="Helvetica" pitchFamily="2" charset="0"/>
                <a:ea typeface="ＭＳ Ｐゴシック" panose="020B0600070205080204" pitchFamily="34" charset="-128"/>
              </a:defRPr>
            </a:lvl2pPr>
            <a:lvl3pPr marL="1143000" indent="-228600" eaLnBrk="0" hangingPunct="0">
              <a:defRPr sz="2400" i="1">
                <a:solidFill>
                  <a:schemeClr val="tx1"/>
                </a:solidFill>
                <a:latin typeface="Helvetica" pitchFamily="2" charset="0"/>
                <a:ea typeface="ＭＳ Ｐゴシック" panose="020B0600070205080204" pitchFamily="34" charset="-128"/>
              </a:defRPr>
            </a:lvl3pPr>
            <a:lvl4pPr marL="1600200" indent="-228600" eaLnBrk="0" hangingPunct="0">
              <a:defRPr sz="2400" i="1">
                <a:solidFill>
                  <a:schemeClr val="tx1"/>
                </a:solidFill>
                <a:latin typeface="Helvetica" pitchFamily="2" charset="0"/>
                <a:ea typeface="ＭＳ Ｐゴシック" panose="020B0600070205080204" pitchFamily="34" charset="-128"/>
              </a:defRPr>
            </a:lvl4pPr>
            <a:lvl5pPr marL="2057400" indent="-228600" eaLnBrk="0" hangingPunct="0">
              <a:defRPr sz="2400" i="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9pPr>
          </a:lstStyle>
          <a:p>
            <a:pPr eaLnBrk="1" hangingPunct="1"/>
            <a:r>
              <a:rPr lang="en-US" altLang="en-US" sz="1600">
                <a:latin typeface="Times" pitchFamily="2" charset="0"/>
              </a:rPr>
              <a:t>My estimate for Twitter: Sales/Capital will be 1.50 for next 10 years</a:t>
            </a:r>
          </a:p>
        </p:txBody>
      </p:sp>
    </p:spTree>
    <p:extLst>
      <p:ext uri="{BB962C8B-B14F-4D97-AF65-F5344CB8AC3E}">
        <p14:creationId xmlns:p14="http://schemas.microsoft.com/office/powerpoint/2010/main" val="29702765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Picture 1">
            <a:extLst>
              <a:ext uri="{FF2B5EF4-FFF2-40B4-BE49-F238E27FC236}">
                <a16:creationId xmlns:a16="http://schemas.microsoft.com/office/drawing/2014/main" id="{7E72BF52-C089-4747-B157-7F04A399E48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736600"/>
            <a:ext cx="9144000" cy="536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76634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a:extLst>
              <a:ext uri="{FF2B5EF4-FFF2-40B4-BE49-F238E27FC236}">
                <a16:creationId xmlns:a16="http://schemas.microsoft.com/office/drawing/2014/main" id="{7F7B339B-4436-D648-8581-76C889E80D2F}"/>
              </a:ext>
            </a:extLst>
          </p:cNvPr>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panose="020B0600070205080204" pitchFamily="34" charset="-128"/>
              </a:rPr>
              <a:t>Pricing Twitter: Start with the “</a:t>
            </a:r>
            <a:r>
              <a:rPr lang="en-US" altLang="ja-JP" sz="3200">
                <a:ea typeface="ＭＳ Ｐゴシック" panose="020B0600070205080204" pitchFamily="34" charset="-128"/>
              </a:rPr>
              <a:t>comparables</a:t>
            </a:r>
            <a:r>
              <a:rPr lang="en-US" altLang="en-US" sz="3200">
                <a:ea typeface="ＭＳ Ｐゴシック" panose="020B0600070205080204" pitchFamily="34" charset="-128"/>
              </a:rPr>
              <a:t>”</a:t>
            </a:r>
          </a:p>
        </p:txBody>
      </p:sp>
      <p:sp>
        <p:nvSpPr>
          <p:cNvPr id="45058" name="Footer Placeholder 3">
            <a:extLst>
              <a:ext uri="{FF2B5EF4-FFF2-40B4-BE49-F238E27FC236}">
                <a16:creationId xmlns:a16="http://schemas.microsoft.com/office/drawing/2014/main" id="{7D8BD1FF-5CA1-344B-A675-78B9053ECCF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i="1">
                <a:solidFill>
                  <a:schemeClr val="tx1"/>
                </a:solidFill>
                <a:latin typeface="Helvetica" pitchFamily="2" charset="0"/>
                <a:ea typeface="ＭＳ Ｐゴシック" panose="020B0600070205080204" pitchFamily="34" charset="-128"/>
              </a:defRPr>
            </a:lvl1pPr>
            <a:lvl2pPr marL="742950" indent="-285750" eaLnBrk="0" hangingPunct="0">
              <a:defRPr sz="2400" i="1">
                <a:solidFill>
                  <a:schemeClr val="tx1"/>
                </a:solidFill>
                <a:latin typeface="Helvetica" pitchFamily="2" charset="0"/>
                <a:ea typeface="ＭＳ Ｐゴシック" panose="020B0600070205080204" pitchFamily="34" charset="-128"/>
              </a:defRPr>
            </a:lvl2pPr>
            <a:lvl3pPr marL="1143000" indent="-228600" eaLnBrk="0" hangingPunct="0">
              <a:defRPr sz="2400" i="1">
                <a:solidFill>
                  <a:schemeClr val="tx1"/>
                </a:solidFill>
                <a:latin typeface="Helvetica" pitchFamily="2" charset="0"/>
                <a:ea typeface="ＭＳ Ｐゴシック" panose="020B0600070205080204" pitchFamily="34" charset="-128"/>
              </a:defRPr>
            </a:lvl3pPr>
            <a:lvl4pPr marL="1600200" indent="-228600" eaLnBrk="0" hangingPunct="0">
              <a:defRPr sz="2400" i="1">
                <a:solidFill>
                  <a:schemeClr val="tx1"/>
                </a:solidFill>
                <a:latin typeface="Helvetica" pitchFamily="2" charset="0"/>
                <a:ea typeface="ＭＳ Ｐゴシック" panose="020B0600070205080204" pitchFamily="34" charset="-128"/>
              </a:defRPr>
            </a:lvl4pPr>
            <a:lvl5pPr marL="2057400" indent="-228600" eaLnBrk="0" hangingPunct="0">
              <a:defRPr sz="2400" i="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9pPr>
          </a:lstStyle>
          <a:p>
            <a:pPr eaLnBrk="1" hangingPunct="1"/>
            <a:r>
              <a:rPr lang="en-US" altLang="en-US" sz="1400">
                <a:solidFill>
                  <a:schemeClr val="tx2"/>
                </a:solidFill>
                <a:latin typeface="Times" pitchFamily="2" charset="0"/>
              </a:rPr>
              <a:t>Aswath Damodaran</a:t>
            </a:r>
          </a:p>
        </p:txBody>
      </p:sp>
      <p:sp>
        <p:nvSpPr>
          <p:cNvPr id="5" name="Slide Number Placeholder 4">
            <a:extLst>
              <a:ext uri="{FF2B5EF4-FFF2-40B4-BE49-F238E27FC236}">
                <a16:creationId xmlns:a16="http://schemas.microsoft.com/office/drawing/2014/main" id="{67932DB4-248A-6045-920F-457C3016E2EF}"/>
              </a:ext>
            </a:extLst>
          </p:cNvPr>
          <p:cNvSpPr>
            <a:spLocks noGrp="1"/>
          </p:cNvSpPr>
          <p:nvPr>
            <p:ph type="sldNum" sz="quarter" idx="11"/>
          </p:nvPr>
        </p:nvSpPr>
        <p:spPr/>
        <p:txBody>
          <a:bodyPr/>
          <a:lstStyle>
            <a:lvl1pPr eaLnBrk="0" hangingPunct="0">
              <a:defRPr sz="2400" i="1">
                <a:solidFill>
                  <a:schemeClr val="tx1"/>
                </a:solidFill>
                <a:latin typeface="Helvetica" pitchFamily="2" charset="0"/>
                <a:ea typeface="ＭＳ Ｐゴシック" panose="020B0600070205080204" pitchFamily="34" charset="-128"/>
              </a:defRPr>
            </a:lvl1pPr>
            <a:lvl2pPr marL="742950" indent="-285750" eaLnBrk="0" hangingPunct="0">
              <a:defRPr sz="2400" i="1">
                <a:solidFill>
                  <a:schemeClr val="tx1"/>
                </a:solidFill>
                <a:latin typeface="Helvetica" pitchFamily="2" charset="0"/>
                <a:ea typeface="ＭＳ Ｐゴシック" panose="020B0600070205080204" pitchFamily="34" charset="-128"/>
              </a:defRPr>
            </a:lvl2pPr>
            <a:lvl3pPr marL="1143000" indent="-228600" eaLnBrk="0" hangingPunct="0">
              <a:defRPr sz="2400" i="1">
                <a:solidFill>
                  <a:schemeClr val="tx1"/>
                </a:solidFill>
                <a:latin typeface="Helvetica" pitchFamily="2" charset="0"/>
                <a:ea typeface="ＭＳ Ｐゴシック" panose="020B0600070205080204" pitchFamily="34" charset="-128"/>
              </a:defRPr>
            </a:lvl3pPr>
            <a:lvl4pPr marL="1600200" indent="-228600" eaLnBrk="0" hangingPunct="0">
              <a:defRPr sz="2400" i="1">
                <a:solidFill>
                  <a:schemeClr val="tx1"/>
                </a:solidFill>
                <a:latin typeface="Helvetica" pitchFamily="2" charset="0"/>
                <a:ea typeface="ＭＳ Ｐゴシック" panose="020B0600070205080204" pitchFamily="34" charset="-128"/>
              </a:defRPr>
            </a:lvl4pPr>
            <a:lvl5pPr marL="2057400" indent="-228600" eaLnBrk="0" hangingPunct="0">
              <a:defRPr sz="2400" i="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9pPr>
          </a:lstStyle>
          <a:p>
            <a:pPr eaLnBrk="1" hangingPunct="1">
              <a:lnSpc>
                <a:spcPct val="80000"/>
              </a:lnSpc>
            </a:pPr>
            <a:fld id="{920769BA-C57C-F041-ADC4-C9553E1F0A61}" type="slidenum">
              <a:rPr lang="en-US" altLang="en-US" sz="1200">
                <a:solidFill>
                  <a:srgbClr val="FFFFFF"/>
                </a:solidFill>
              </a:rPr>
              <a:pPr eaLnBrk="1" hangingPunct="1">
                <a:lnSpc>
                  <a:spcPct val="80000"/>
                </a:lnSpc>
              </a:pPr>
              <a:t>35</a:t>
            </a:fld>
            <a:endParaRPr lang="en-US" altLang="en-US" sz="1200">
              <a:solidFill>
                <a:srgbClr val="FFFFFF"/>
              </a:solidFill>
            </a:endParaRPr>
          </a:p>
        </p:txBody>
      </p:sp>
      <p:graphicFrame>
        <p:nvGraphicFramePr>
          <p:cNvPr id="10" name="Content Placeholder 9">
            <a:extLst>
              <a:ext uri="{FF2B5EF4-FFF2-40B4-BE49-F238E27FC236}">
                <a16:creationId xmlns:a16="http://schemas.microsoft.com/office/drawing/2014/main" id="{E057B629-8C1B-B943-BB42-A58E2BC185DA}"/>
              </a:ext>
            </a:extLst>
          </p:cNvPr>
          <p:cNvGraphicFramePr>
            <a:graphicFrameLocks noGrp="1"/>
          </p:cNvGraphicFramePr>
          <p:nvPr>
            <p:ph sz="quarter" idx="1"/>
          </p:nvPr>
        </p:nvGraphicFramePr>
        <p:xfrm>
          <a:off x="612775" y="2428875"/>
          <a:ext cx="8153400" cy="2846394"/>
        </p:xfrm>
        <a:graphic>
          <a:graphicData uri="http://schemas.openxmlformats.org/drawingml/2006/table">
            <a:tbl>
              <a:tblPr/>
              <a:tblGrid>
                <a:gridCol w="731838">
                  <a:extLst>
                    <a:ext uri="{9D8B030D-6E8A-4147-A177-3AD203B41FA5}">
                      <a16:colId xmlns:a16="http://schemas.microsoft.com/office/drawing/2014/main" val="3153944612"/>
                    </a:ext>
                  </a:extLst>
                </a:gridCol>
                <a:gridCol w="765175">
                  <a:extLst>
                    <a:ext uri="{9D8B030D-6E8A-4147-A177-3AD203B41FA5}">
                      <a16:colId xmlns:a16="http://schemas.microsoft.com/office/drawing/2014/main" val="2481178162"/>
                    </a:ext>
                  </a:extLst>
                </a:gridCol>
                <a:gridCol w="766762">
                  <a:extLst>
                    <a:ext uri="{9D8B030D-6E8A-4147-A177-3AD203B41FA5}">
                      <a16:colId xmlns:a16="http://schemas.microsoft.com/office/drawing/2014/main" val="3089391237"/>
                    </a:ext>
                  </a:extLst>
                </a:gridCol>
                <a:gridCol w="742950">
                  <a:extLst>
                    <a:ext uri="{9D8B030D-6E8A-4147-A177-3AD203B41FA5}">
                      <a16:colId xmlns:a16="http://schemas.microsoft.com/office/drawing/2014/main" val="3927877205"/>
                    </a:ext>
                  </a:extLst>
                </a:gridCol>
                <a:gridCol w="742950">
                  <a:extLst>
                    <a:ext uri="{9D8B030D-6E8A-4147-A177-3AD203B41FA5}">
                      <a16:colId xmlns:a16="http://schemas.microsoft.com/office/drawing/2014/main" val="3168630144"/>
                    </a:ext>
                  </a:extLst>
                </a:gridCol>
                <a:gridCol w="742950">
                  <a:extLst>
                    <a:ext uri="{9D8B030D-6E8A-4147-A177-3AD203B41FA5}">
                      <a16:colId xmlns:a16="http://schemas.microsoft.com/office/drawing/2014/main" val="471156091"/>
                    </a:ext>
                  </a:extLst>
                </a:gridCol>
                <a:gridCol w="733425">
                  <a:extLst>
                    <a:ext uri="{9D8B030D-6E8A-4147-A177-3AD203B41FA5}">
                      <a16:colId xmlns:a16="http://schemas.microsoft.com/office/drawing/2014/main" val="3020025225"/>
                    </a:ext>
                  </a:extLst>
                </a:gridCol>
                <a:gridCol w="731838">
                  <a:extLst>
                    <a:ext uri="{9D8B030D-6E8A-4147-A177-3AD203B41FA5}">
                      <a16:colId xmlns:a16="http://schemas.microsoft.com/office/drawing/2014/main" val="4159037369"/>
                    </a:ext>
                  </a:extLst>
                </a:gridCol>
                <a:gridCol w="731837">
                  <a:extLst>
                    <a:ext uri="{9D8B030D-6E8A-4147-A177-3AD203B41FA5}">
                      <a16:colId xmlns:a16="http://schemas.microsoft.com/office/drawing/2014/main" val="4210265146"/>
                    </a:ext>
                  </a:extLst>
                </a:gridCol>
                <a:gridCol w="731838">
                  <a:extLst>
                    <a:ext uri="{9D8B030D-6E8A-4147-A177-3AD203B41FA5}">
                      <a16:colId xmlns:a16="http://schemas.microsoft.com/office/drawing/2014/main" val="1599406808"/>
                    </a:ext>
                  </a:extLst>
                </a:gridCol>
                <a:gridCol w="731837">
                  <a:extLst>
                    <a:ext uri="{9D8B030D-6E8A-4147-A177-3AD203B41FA5}">
                      <a16:colId xmlns:a16="http://schemas.microsoft.com/office/drawing/2014/main" val="776122143"/>
                    </a:ext>
                  </a:extLst>
                </a:gridCol>
              </a:tblGrid>
              <a:tr h="514350">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Company</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Market Cap</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Enterprise value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Revenues</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EBITDA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Net Income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Number of users (millions)</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EV/User</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EV/Revenue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EV/EBITDA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PE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513783300"/>
                  </a:ext>
                </a:extLst>
              </a:tr>
              <a:tr h="179388">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Facebook</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$173,540.00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$160,090.00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$7,870.00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$3,930.00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$1,490.00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1230.00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$130.15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20.34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40.74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116.47</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70954760"/>
                  </a:ext>
                </a:extLst>
              </a:tr>
              <a:tr h="179388">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Linkedin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$23,530.00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$19,980.00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$1,530.00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$182.00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$27.00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277.00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$72.13</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13.06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109.78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871.48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23397432"/>
                  </a:ext>
                </a:extLst>
              </a:tr>
              <a:tr h="179388">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Pandora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$7,320.00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$7,150.00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$655.00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-$18.00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-$29.00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73.40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$97.41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10.92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139939241"/>
                  </a:ext>
                </a:extLst>
              </a:tr>
              <a:tr h="179388">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Groupon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$6,690.00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$5,880.00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$2,440.00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$125.00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-$95.00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43.00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$136.74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2.41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47.04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354093364"/>
                  </a:ext>
                </a:extLst>
              </a:tr>
              <a:tr h="179388">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Netflix</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$25,900.00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$25,380.00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$4,370.00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$277.00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$112.00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44.00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$576.82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5.81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91.62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231.25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14124411"/>
                  </a:ext>
                </a:extLst>
              </a:tr>
              <a:tr h="179388">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Yelp</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$6,200.00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$5,790.00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$233.00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$2.40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-$10.00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120.00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$48.25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24.85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2412.50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509313761"/>
                  </a:ext>
                </a:extLst>
              </a:tr>
              <a:tr h="179388">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Open Table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$1,720.00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$1,500.00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$190.00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$63.00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$33.00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14.00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$107.14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7.89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23.81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52.12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430793944"/>
                  </a:ext>
                </a:extLst>
              </a:tr>
              <a:tr h="179388">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Zynga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$4,200.00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$2,930.00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$873.00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$74.00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-$37.00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27.00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$108.52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3.36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39.59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777345634"/>
                  </a:ext>
                </a:extLst>
              </a:tr>
              <a:tr h="179388">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Zillow</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$3,070.00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$2,860.00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$197.00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-$13.00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-$12.45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34.50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$82.90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14.52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20938122"/>
                  </a:ext>
                </a:extLst>
              </a:tr>
              <a:tr h="179388">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Trulia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$1,140.00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$1,120.00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$144.00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-$6.00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-$18.00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54.40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$20.59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7.78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263328915"/>
                  </a:ext>
                </a:extLst>
              </a:tr>
              <a:tr h="179388">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Tripadvisor</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$13,510.00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$12,860.00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$945.00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$311.00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$205.00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260.00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$49.46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13.61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41.35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65.90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98924932"/>
                  </a:ext>
                </a:extLst>
              </a:tr>
              <a:tr h="179388">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 </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endParaRPr>
                    </a:p>
                  </a:txBody>
                  <a:tcPr marL="11262" marR="11262" marT="11257" marB="0" anchor="b"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endParaRPr>
                    </a:p>
                  </a:txBody>
                  <a:tcPr marL="11262" marR="11262" marT="11257"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Average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$130.01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11.32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350.80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267.44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71881623"/>
                  </a:ext>
                </a:extLst>
              </a:tr>
              <a:tr h="179388">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 </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endParaRPr>
                    </a:p>
                  </a:txBody>
                  <a:tcPr marL="11262" marR="11262" marT="11257"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endParaRPr>
                    </a:p>
                  </a:txBody>
                  <a:tcPr marL="11262" marR="11262" marT="11257"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Median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$97.41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10.92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44.20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116.47</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72881793"/>
                  </a:ext>
                </a:extLst>
              </a:tr>
            </a:tbl>
          </a:graphicData>
        </a:graphic>
      </p:graphicFrame>
    </p:spTree>
    <p:extLst>
      <p:ext uri="{BB962C8B-B14F-4D97-AF65-F5344CB8AC3E}">
        <p14:creationId xmlns:p14="http://schemas.microsoft.com/office/powerpoint/2010/main" val="33392034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a:extLst>
              <a:ext uri="{FF2B5EF4-FFF2-40B4-BE49-F238E27FC236}">
                <a16:creationId xmlns:a16="http://schemas.microsoft.com/office/drawing/2014/main" id="{A0155E68-38FD-A24C-BE0C-3B6AE8C8B470}"/>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Read the tea leaves: See what the market cares about</a:t>
            </a:r>
          </a:p>
        </p:txBody>
      </p:sp>
      <p:sp>
        <p:nvSpPr>
          <p:cNvPr id="46082" name="Footer Placeholder 3">
            <a:extLst>
              <a:ext uri="{FF2B5EF4-FFF2-40B4-BE49-F238E27FC236}">
                <a16:creationId xmlns:a16="http://schemas.microsoft.com/office/drawing/2014/main" id="{C2B64A25-8909-094D-B304-448A6892261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i="1">
                <a:solidFill>
                  <a:schemeClr val="tx1"/>
                </a:solidFill>
                <a:latin typeface="Helvetica" pitchFamily="2" charset="0"/>
                <a:ea typeface="ＭＳ Ｐゴシック" panose="020B0600070205080204" pitchFamily="34" charset="-128"/>
              </a:defRPr>
            </a:lvl1pPr>
            <a:lvl2pPr marL="742950" indent="-285750" eaLnBrk="0" hangingPunct="0">
              <a:defRPr sz="2400" i="1">
                <a:solidFill>
                  <a:schemeClr val="tx1"/>
                </a:solidFill>
                <a:latin typeface="Helvetica" pitchFamily="2" charset="0"/>
                <a:ea typeface="ＭＳ Ｐゴシック" panose="020B0600070205080204" pitchFamily="34" charset="-128"/>
              </a:defRPr>
            </a:lvl2pPr>
            <a:lvl3pPr marL="1143000" indent="-228600" eaLnBrk="0" hangingPunct="0">
              <a:defRPr sz="2400" i="1">
                <a:solidFill>
                  <a:schemeClr val="tx1"/>
                </a:solidFill>
                <a:latin typeface="Helvetica" pitchFamily="2" charset="0"/>
                <a:ea typeface="ＭＳ Ｐゴシック" panose="020B0600070205080204" pitchFamily="34" charset="-128"/>
              </a:defRPr>
            </a:lvl3pPr>
            <a:lvl4pPr marL="1600200" indent="-228600" eaLnBrk="0" hangingPunct="0">
              <a:defRPr sz="2400" i="1">
                <a:solidFill>
                  <a:schemeClr val="tx1"/>
                </a:solidFill>
                <a:latin typeface="Helvetica" pitchFamily="2" charset="0"/>
                <a:ea typeface="ＭＳ Ｐゴシック" panose="020B0600070205080204" pitchFamily="34" charset="-128"/>
              </a:defRPr>
            </a:lvl4pPr>
            <a:lvl5pPr marL="2057400" indent="-228600" eaLnBrk="0" hangingPunct="0">
              <a:defRPr sz="2400" i="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9pPr>
          </a:lstStyle>
          <a:p>
            <a:pPr eaLnBrk="1" hangingPunct="1"/>
            <a:r>
              <a:rPr lang="en-US" altLang="en-US" sz="1400">
                <a:solidFill>
                  <a:schemeClr val="tx2"/>
                </a:solidFill>
                <a:latin typeface="Times" pitchFamily="2" charset="0"/>
              </a:rPr>
              <a:t>Aswath Damodaran</a:t>
            </a:r>
          </a:p>
        </p:txBody>
      </p:sp>
      <p:sp>
        <p:nvSpPr>
          <p:cNvPr id="5" name="Slide Number Placeholder 4">
            <a:extLst>
              <a:ext uri="{FF2B5EF4-FFF2-40B4-BE49-F238E27FC236}">
                <a16:creationId xmlns:a16="http://schemas.microsoft.com/office/drawing/2014/main" id="{A27F66EC-6DBA-8E49-9090-00BE9068229E}"/>
              </a:ext>
            </a:extLst>
          </p:cNvPr>
          <p:cNvSpPr>
            <a:spLocks noGrp="1"/>
          </p:cNvSpPr>
          <p:nvPr>
            <p:ph type="sldNum" sz="quarter" idx="11"/>
          </p:nvPr>
        </p:nvSpPr>
        <p:spPr/>
        <p:txBody>
          <a:bodyPr/>
          <a:lstStyle>
            <a:lvl1pPr eaLnBrk="0" hangingPunct="0">
              <a:defRPr sz="2400" i="1">
                <a:solidFill>
                  <a:schemeClr val="tx1"/>
                </a:solidFill>
                <a:latin typeface="Helvetica" pitchFamily="2" charset="0"/>
                <a:ea typeface="ＭＳ Ｐゴシック" panose="020B0600070205080204" pitchFamily="34" charset="-128"/>
              </a:defRPr>
            </a:lvl1pPr>
            <a:lvl2pPr marL="742950" indent="-285750" eaLnBrk="0" hangingPunct="0">
              <a:defRPr sz="2400" i="1">
                <a:solidFill>
                  <a:schemeClr val="tx1"/>
                </a:solidFill>
                <a:latin typeface="Helvetica" pitchFamily="2" charset="0"/>
                <a:ea typeface="ＭＳ Ｐゴシック" panose="020B0600070205080204" pitchFamily="34" charset="-128"/>
              </a:defRPr>
            </a:lvl2pPr>
            <a:lvl3pPr marL="1143000" indent="-228600" eaLnBrk="0" hangingPunct="0">
              <a:defRPr sz="2400" i="1">
                <a:solidFill>
                  <a:schemeClr val="tx1"/>
                </a:solidFill>
                <a:latin typeface="Helvetica" pitchFamily="2" charset="0"/>
                <a:ea typeface="ＭＳ Ｐゴシック" panose="020B0600070205080204" pitchFamily="34" charset="-128"/>
              </a:defRPr>
            </a:lvl3pPr>
            <a:lvl4pPr marL="1600200" indent="-228600" eaLnBrk="0" hangingPunct="0">
              <a:defRPr sz="2400" i="1">
                <a:solidFill>
                  <a:schemeClr val="tx1"/>
                </a:solidFill>
                <a:latin typeface="Helvetica" pitchFamily="2" charset="0"/>
                <a:ea typeface="ＭＳ Ｐゴシック" panose="020B0600070205080204" pitchFamily="34" charset="-128"/>
              </a:defRPr>
            </a:lvl4pPr>
            <a:lvl5pPr marL="2057400" indent="-228600" eaLnBrk="0" hangingPunct="0">
              <a:defRPr sz="2400" i="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9pPr>
          </a:lstStyle>
          <a:p>
            <a:pPr eaLnBrk="1" hangingPunct="1">
              <a:lnSpc>
                <a:spcPct val="80000"/>
              </a:lnSpc>
            </a:pPr>
            <a:fld id="{A36521B9-6CC4-F647-BAF1-EEDBA63BBA97}" type="slidenum">
              <a:rPr lang="en-US" altLang="en-US" sz="1200">
                <a:solidFill>
                  <a:srgbClr val="FFFFFF"/>
                </a:solidFill>
              </a:rPr>
              <a:pPr eaLnBrk="1" hangingPunct="1">
                <a:lnSpc>
                  <a:spcPct val="80000"/>
                </a:lnSpc>
              </a:pPr>
              <a:t>36</a:t>
            </a:fld>
            <a:endParaRPr lang="en-US" altLang="en-US" sz="1200">
              <a:solidFill>
                <a:srgbClr val="FFFFFF"/>
              </a:solidFill>
            </a:endParaRPr>
          </a:p>
        </p:txBody>
      </p:sp>
      <p:graphicFrame>
        <p:nvGraphicFramePr>
          <p:cNvPr id="7" name="Content Placeholder 6">
            <a:extLst>
              <a:ext uri="{FF2B5EF4-FFF2-40B4-BE49-F238E27FC236}">
                <a16:creationId xmlns:a16="http://schemas.microsoft.com/office/drawing/2014/main" id="{071638E2-7D6D-DD43-A571-CCA007F47407}"/>
              </a:ext>
            </a:extLst>
          </p:cNvPr>
          <p:cNvGraphicFramePr>
            <a:graphicFrameLocks noGrp="1"/>
          </p:cNvGraphicFramePr>
          <p:nvPr>
            <p:ph sz="quarter" idx="1"/>
          </p:nvPr>
        </p:nvGraphicFramePr>
        <p:xfrm>
          <a:off x="381000" y="1676400"/>
          <a:ext cx="8305800" cy="3578227"/>
        </p:xfrm>
        <a:graphic>
          <a:graphicData uri="http://schemas.openxmlformats.org/drawingml/2006/table">
            <a:tbl>
              <a:tblPr/>
              <a:tblGrid>
                <a:gridCol w="2016125">
                  <a:extLst>
                    <a:ext uri="{9D8B030D-6E8A-4147-A177-3AD203B41FA5}">
                      <a16:colId xmlns:a16="http://schemas.microsoft.com/office/drawing/2014/main" val="3335531077"/>
                    </a:ext>
                  </a:extLst>
                </a:gridCol>
                <a:gridCol w="896938">
                  <a:extLst>
                    <a:ext uri="{9D8B030D-6E8A-4147-A177-3AD203B41FA5}">
                      <a16:colId xmlns:a16="http://schemas.microsoft.com/office/drawing/2014/main" val="1213199319"/>
                    </a:ext>
                  </a:extLst>
                </a:gridCol>
                <a:gridCol w="1195387">
                  <a:extLst>
                    <a:ext uri="{9D8B030D-6E8A-4147-A177-3AD203B41FA5}">
                      <a16:colId xmlns:a16="http://schemas.microsoft.com/office/drawing/2014/main" val="3524019192"/>
                    </a:ext>
                  </a:extLst>
                </a:gridCol>
                <a:gridCol w="1073150">
                  <a:extLst>
                    <a:ext uri="{9D8B030D-6E8A-4147-A177-3AD203B41FA5}">
                      <a16:colId xmlns:a16="http://schemas.microsoft.com/office/drawing/2014/main" val="3613021033"/>
                    </a:ext>
                  </a:extLst>
                </a:gridCol>
                <a:gridCol w="914400">
                  <a:extLst>
                    <a:ext uri="{9D8B030D-6E8A-4147-A177-3AD203B41FA5}">
                      <a16:colId xmlns:a16="http://schemas.microsoft.com/office/drawing/2014/main" val="2513435560"/>
                    </a:ext>
                  </a:extLst>
                </a:gridCol>
                <a:gridCol w="914400">
                  <a:extLst>
                    <a:ext uri="{9D8B030D-6E8A-4147-A177-3AD203B41FA5}">
                      <a16:colId xmlns:a16="http://schemas.microsoft.com/office/drawing/2014/main" val="1206197168"/>
                    </a:ext>
                  </a:extLst>
                </a:gridCol>
                <a:gridCol w="1295400">
                  <a:extLst>
                    <a:ext uri="{9D8B030D-6E8A-4147-A177-3AD203B41FA5}">
                      <a16:colId xmlns:a16="http://schemas.microsoft.com/office/drawing/2014/main" val="2129786944"/>
                    </a:ext>
                  </a:extLst>
                </a:gridCol>
              </a:tblGrid>
              <a:tr h="708025">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panose="020B0604020202020204" pitchFamily="34" charset="0"/>
                          <a:ea typeface="ＭＳ Ｐゴシック" panose="020B0600070205080204" pitchFamily="34" charset="-128"/>
                        </a:rPr>
                        <a:t>Market Cap</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Enterprise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EBITDA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Number of users (millions)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51652862"/>
                  </a:ext>
                </a:extLst>
              </a:tr>
              <a:tr h="363538">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Market Cap</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panose="020B0604020202020204" pitchFamily="34" charset="0"/>
                          <a:ea typeface="ＭＳ Ｐゴシック" panose="020B0600070205080204" pitchFamily="34"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872023935"/>
                  </a:ext>
                </a:extLst>
              </a:tr>
              <a:tr h="363538">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Enterprise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panose="020B0604020202020204" pitchFamily="34" charset="0"/>
                          <a:ea typeface="ＭＳ Ｐゴシック" panose="020B0600070205080204" pitchFamily="34" charset="-128"/>
                        </a:rPr>
                        <a:t>0.9998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panose="020B0604020202020204" pitchFamily="34" charset="0"/>
                          <a:ea typeface="ＭＳ Ｐゴシック" panose="020B0600070205080204" pitchFamily="34"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001777566"/>
                  </a:ext>
                </a:extLst>
              </a:tr>
              <a:tr h="363538">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panose="020B0604020202020204" pitchFamily="34" charset="0"/>
                          <a:ea typeface="ＭＳ Ｐゴシック" panose="020B0600070205080204" pitchFamily="34" charset="-128"/>
                        </a:rPr>
                        <a:t>0.8933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panose="020B0604020202020204" pitchFamily="34" charset="0"/>
                          <a:ea typeface="ＭＳ Ｐゴシック" panose="020B0600070205080204" pitchFamily="34" charset="-128"/>
                        </a:rPr>
                        <a:t>0.8966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208518621"/>
                  </a:ext>
                </a:extLst>
              </a:tr>
              <a:tr h="363538">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EBITDA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panose="020B0604020202020204" pitchFamily="34" charset="0"/>
                          <a:ea typeface="ＭＳ Ｐゴシック" panose="020B0600070205080204" pitchFamily="34" charset="-128"/>
                        </a:rPr>
                        <a:t>0.9709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panose="020B0604020202020204" pitchFamily="34" charset="0"/>
                          <a:ea typeface="ＭＳ Ｐゴシック" panose="020B0600070205080204" pitchFamily="34" charset="-128"/>
                        </a:rPr>
                        <a:t>0.9701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0.8869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98932769"/>
                  </a:ext>
                </a:extLst>
              </a:tr>
              <a:tr h="708025">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panose="020B0604020202020204" pitchFamily="34" charset="0"/>
                          <a:ea typeface="ＭＳ Ｐゴシック" panose="020B0600070205080204" pitchFamily="34" charset="-128"/>
                        </a:rPr>
                        <a:t>0.8978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panose="020B0604020202020204" pitchFamily="34" charset="0"/>
                          <a:ea typeface="ＭＳ Ｐゴシック" panose="020B0600070205080204" pitchFamily="34" charset="-128"/>
                        </a:rPr>
                        <a:t>0.8971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0.8466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0.9716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218009908"/>
                  </a:ext>
                </a:extLst>
              </a:tr>
              <a:tr h="708025">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Number of users (millions)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panose="020B0604020202020204" pitchFamily="34" charset="0"/>
                          <a:ea typeface="ＭＳ Ｐゴシック" panose="020B0600070205080204" pitchFamily="34" charset="-128"/>
                        </a:rPr>
                        <a:t>0.9812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panose="020B0604020202020204" pitchFamily="34" charset="0"/>
                          <a:ea typeface="ＭＳ Ｐゴシック" panose="020B0600070205080204" pitchFamily="34" charset="-128"/>
                        </a:rPr>
                        <a:t>0.9789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0.8053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0.9354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0.8453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ts val="550"/>
                        </a:spcBef>
                        <a:buClr>
                          <a:schemeClr val="accent1"/>
                        </a:buClr>
                        <a:buSzPct val="70000"/>
                        <a:buFont typeface="Wingdings 2"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ts val="500"/>
                        </a:spcBef>
                        <a:buClr>
                          <a:schemeClr val="accent2"/>
                        </a:buClr>
                        <a:buSzPct val="75000"/>
                        <a:buFont typeface="Wingdings" pitchFamily="2" charset="2"/>
                        <a:defRPr sz="20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ts val="400"/>
                        </a:spcBef>
                        <a:buClr>
                          <a:srgbClr val="A04DA3"/>
                        </a:buClr>
                        <a:buSzPct val="75000"/>
                        <a:buFont typeface="Wingdings" pitchFamily="2" charset="2"/>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ts val="400"/>
                        </a:spcBef>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06564246"/>
                  </a:ext>
                </a:extLst>
              </a:tr>
            </a:tbl>
          </a:graphicData>
        </a:graphic>
      </p:graphicFrame>
      <p:sp>
        <p:nvSpPr>
          <p:cNvPr id="46150" name="TextBox 1">
            <a:extLst>
              <a:ext uri="{FF2B5EF4-FFF2-40B4-BE49-F238E27FC236}">
                <a16:creationId xmlns:a16="http://schemas.microsoft.com/office/drawing/2014/main" id="{60C034E0-1D9D-8D44-8FCD-923A5D4DD30B}"/>
              </a:ext>
            </a:extLst>
          </p:cNvPr>
          <p:cNvSpPr txBox="1">
            <a:spLocks noChangeArrowheads="1"/>
          </p:cNvSpPr>
          <p:nvPr/>
        </p:nvSpPr>
        <p:spPr bwMode="auto">
          <a:xfrm>
            <a:off x="228600" y="5410200"/>
            <a:ext cx="8458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Helvetica" pitchFamily="2" charset="0"/>
                <a:ea typeface="ＭＳ Ｐゴシック" panose="020B0600070205080204" pitchFamily="34" charset="-128"/>
              </a:defRPr>
            </a:lvl1pPr>
            <a:lvl2pPr marL="742950" indent="-285750" eaLnBrk="0" hangingPunct="0">
              <a:defRPr sz="2400" i="1">
                <a:solidFill>
                  <a:schemeClr val="tx1"/>
                </a:solidFill>
                <a:latin typeface="Helvetica" pitchFamily="2" charset="0"/>
                <a:ea typeface="ＭＳ Ｐゴシック" panose="020B0600070205080204" pitchFamily="34" charset="-128"/>
              </a:defRPr>
            </a:lvl2pPr>
            <a:lvl3pPr marL="1143000" indent="-228600" eaLnBrk="0" hangingPunct="0">
              <a:defRPr sz="2400" i="1">
                <a:solidFill>
                  <a:schemeClr val="tx1"/>
                </a:solidFill>
                <a:latin typeface="Helvetica" pitchFamily="2" charset="0"/>
                <a:ea typeface="ＭＳ Ｐゴシック" panose="020B0600070205080204" pitchFamily="34" charset="-128"/>
              </a:defRPr>
            </a:lvl3pPr>
            <a:lvl4pPr marL="1600200" indent="-228600" eaLnBrk="0" hangingPunct="0">
              <a:defRPr sz="2400" i="1">
                <a:solidFill>
                  <a:schemeClr val="tx1"/>
                </a:solidFill>
                <a:latin typeface="Helvetica" pitchFamily="2" charset="0"/>
                <a:ea typeface="ＭＳ Ｐゴシック" panose="020B0600070205080204" pitchFamily="34" charset="-128"/>
              </a:defRPr>
            </a:lvl4pPr>
            <a:lvl5pPr marL="2057400" indent="-228600" eaLnBrk="0" hangingPunct="0">
              <a:defRPr sz="2400" i="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9pPr>
          </a:lstStyle>
          <a:p>
            <a:pPr eaLnBrk="1" hangingPunct="1"/>
            <a:r>
              <a:rPr lang="en-US" altLang="en-US">
                <a:latin typeface="Times" pitchFamily="2" charset="0"/>
              </a:rPr>
              <a:t>Twitter had 240 million users at the time of its IPO. What price would you attach to the company?</a:t>
            </a:r>
          </a:p>
        </p:txBody>
      </p:sp>
    </p:spTree>
    <p:extLst>
      <p:ext uri="{BB962C8B-B14F-4D97-AF65-F5344CB8AC3E}">
        <p14:creationId xmlns:p14="http://schemas.microsoft.com/office/powerpoint/2010/main" val="34689940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a:extLst>
              <a:ext uri="{FF2B5EF4-FFF2-40B4-BE49-F238E27FC236}">
                <a16:creationId xmlns:a16="http://schemas.microsoft.com/office/drawing/2014/main" id="{626763D1-AAE4-BB42-8337-8D1A344B1EB7}"/>
              </a:ext>
            </a:extLst>
          </p:cNvPr>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panose="020B0600070205080204" pitchFamily="34" charset="-128"/>
              </a:rPr>
              <a:t>Use the “market metric” and “market price”</a:t>
            </a:r>
          </a:p>
        </p:txBody>
      </p:sp>
      <p:sp>
        <p:nvSpPr>
          <p:cNvPr id="47106" name="Footer Placeholder 3">
            <a:extLst>
              <a:ext uri="{FF2B5EF4-FFF2-40B4-BE49-F238E27FC236}">
                <a16:creationId xmlns:a16="http://schemas.microsoft.com/office/drawing/2014/main" id="{336B05D1-8758-3C44-BC09-B243A1EC1B0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i="1">
                <a:solidFill>
                  <a:schemeClr val="tx1"/>
                </a:solidFill>
                <a:latin typeface="Helvetica" pitchFamily="2" charset="0"/>
                <a:ea typeface="ＭＳ Ｐゴシック" panose="020B0600070205080204" pitchFamily="34" charset="-128"/>
              </a:defRPr>
            </a:lvl1pPr>
            <a:lvl2pPr marL="742950" indent="-285750" eaLnBrk="0" hangingPunct="0">
              <a:defRPr sz="2400" i="1">
                <a:solidFill>
                  <a:schemeClr val="tx1"/>
                </a:solidFill>
                <a:latin typeface="Helvetica" pitchFamily="2" charset="0"/>
                <a:ea typeface="ＭＳ Ｐゴシック" panose="020B0600070205080204" pitchFamily="34" charset="-128"/>
              </a:defRPr>
            </a:lvl2pPr>
            <a:lvl3pPr marL="1143000" indent="-228600" eaLnBrk="0" hangingPunct="0">
              <a:defRPr sz="2400" i="1">
                <a:solidFill>
                  <a:schemeClr val="tx1"/>
                </a:solidFill>
                <a:latin typeface="Helvetica" pitchFamily="2" charset="0"/>
                <a:ea typeface="ＭＳ Ｐゴシック" panose="020B0600070205080204" pitchFamily="34" charset="-128"/>
              </a:defRPr>
            </a:lvl3pPr>
            <a:lvl4pPr marL="1600200" indent="-228600" eaLnBrk="0" hangingPunct="0">
              <a:defRPr sz="2400" i="1">
                <a:solidFill>
                  <a:schemeClr val="tx1"/>
                </a:solidFill>
                <a:latin typeface="Helvetica" pitchFamily="2" charset="0"/>
                <a:ea typeface="ＭＳ Ｐゴシック" panose="020B0600070205080204" pitchFamily="34" charset="-128"/>
              </a:defRPr>
            </a:lvl4pPr>
            <a:lvl5pPr marL="2057400" indent="-228600" eaLnBrk="0" hangingPunct="0">
              <a:defRPr sz="2400" i="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9pPr>
          </a:lstStyle>
          <a:p>
            <a:pPr eaLnBrk="1" hangingPunct="1"/>
            <a:r>
              <a:rPr lang="en-US" altLang="en-US" sz="1400">
                <a:solidFill>
                  <a:schemeClr val="tx2"/>
                </a:solidFill>
                <a:latin typeface="Times" pitchFamily="2" charset="0"/>
              </a:rPr>
              <a:t>Aswath Damodaran</a:t>
            </a:r>
          </a:p>
        </p:txBody>
      </p:sp>
      <p:sp>
        <p:nvSpPr>
          <p:cNvPr id="5" name="Slide Number Placeholder 4">
            <a:extLst>
              <a:ext uri="{FF2B5EF4-FFF2-40B4-BE49-F238E27FC236}">
                <a16:creationId xmlns:a16="http://schemas.microsoft.com/office/drawing/2014/main" id="{4E7E821C-13D9-A04F-A850-7CE5D3AB27A7}"/>
              </a:ext>
            </a:extLst>
          </p:cNvPr>
          <p:cNvSpPr>
            <a:spLocks noGrp="1"/>
          </p:cNvSpPr>
          <p:nvPr>
            <p:ph type="sldNum" sz="quarter" idx="11"/>
          </p:nvPr>
        </p:nvSpPr>
        <p:spPr/>
        <p:txBody>
          <a:bodyPr/>
          <a:lstStyle>
            <a:lvl1pPr eaLnBrk="0" hangingPunct="0">
              <a:defRPr sz="2400" i="1">
                <a:solidFill>
                  <a:schemeClr val="tx1"/>
                </a:solidFill>
                <a:latin typeface="Helvetica" pitchFamily="2" charset="0"/>
                <a:ea typeface="ＭＳ Ｐゴシック" panose="020B0600070205080204" pitchFamily="34" charset="-128"/>
              </a:defRPr>
            </a:lvl1pPr>
            <a:lvl2pPr marL="742950" indent="-285750" eaLnBrk="0" hangingPunct="0">
              <a:defRPr sz="2400" i="1">
                <a:solidFill>
                  <a:schemeClr val="tx1"/>
                </a:solidFill>
                <a:latin typeface="Helvetica" pitchFamily="2" charset="0"/>
                <a:ea typeface="ＭＳ Ｐゴシック" panose="020B0600070205080204" pitchFamily="34" charset="-128"/>
              </a:defRPr>
            </a:lvl2pPr>
            <a:lvl3pPr marL="1143000" indent="-228600" eaLnBrk="0" hangingPunct="0">
              <a:defRPr sz="2400" i="1">
                <a:solidFill>
                  <a:schemeClr val="tx1"/>
                </a:solidFill>
                <a:latin typeface="Helvetica" pitchFamily="2" charset="0"/>
                <a:ea typeface="ＭＳ Ｐゴシック" panose="020B0600070205080204" pitchFamily="34" charset="-128"/>
              </a:defRPr>
            </a:lvl3pPr>
            <a:lvl4pPr marL="1600200" indent="-228600" eaLnBrk="0" hangingPunct="0">
              <a:defRPr sz="2400" i="1">
                <a:solidFill>
                  <a:schemeClr val="tx1"/>
                </a:solidFill>
                <a:latin typeface="Helvetica" pitchFamily="2" charset="0"/>
                <a:ea typeface="ＭＳ Ｐゴシック" panose="020B0600070205080204" pitchFamily="34" charset="-128"/>
              </a:defRPr>
            </a:lvl4pPr>
            <a:lvl5pPr marL="2057400" indent="-228600" eaLnBrk="0" hangingPunct="0">
              <a:defRPr sz="2400" i="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9pPr>
          </a:lstStyle>
          <a:p>
            <a:pPr eaLnBrk="1" hangingPunct="1">
              <a:lnSpc>
                <a:spcPct val="80000"/>
              </a:lnSpc>
            </a:pPr>
            <a:fld id="{DDDE3807-6B6B-274D-A52B-E956F920B883}" type="slidenum">
              <a:rPr lang="en-US" altLang="en-US" sz="1200">
                <a:solidFill>
                  <a:srgbClr val="FFFFFF"/>
                </a:solidFill>
              </a:rPr>
              <a:pPr eaLnBrk="1" hangingPunct="1">
                <a:lnSpc>
                  <a:spcPct val="80000"/>
                </a:lnSpc>
              </a:pPr>
              <a:t>37</a:t>
            </a:fld>
            <a:endParaRPr lang="en-US" altLang="en-US" sz="1200">
              <a:solidFill>
                <a:srgbClr val="FFFFFF"/>
              </a:solidFill>
            </a:endParaRPr>
          </a:p>
        </p:txBody>
      </p:sp>
      <p:sp>
        <p:nvSpPr>
          <p:cNvPr id="3" name="Content Placeholder 2">
            <a:extLst>
              <a:ext uri="{FF2B5EF4-FFF2-40B4-BE49-F238E27FC236}">
                <a16:creationId xmlns:a16="http://schemas.microsoft.com/office/drawing/2014/main" id="{47A3668F-09FA-D349-A4A0-18AB09AB0A95}"/>
              </a:ext>
            </a:extLst>
          </p:cNvPr>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panose="020B0600070205080204" pitchFamily="34" charset="-128"/>
              </a:rPr>
              <a:t>The most important variable, in late 2013, in determining market value and price in this sector (social media, ill defined as that is) is the number of users that a company has.</a:t>
            </a:r>
          </a:p>
          <a:p>
            <a:pPr eaLnBrk="1" hangingPunct="1">
              <a:lnSpc>
                <a:spcPct val="90000"/>
              </a:lnSpc>
            </a:pPr>
            <a:r>
              <a:rPr lang="en-US" altLang="en-US" sz="2600">
                <a:ea typeface="ＭＳ Ｐゴシック" panose="020B0600070205080204" pitchFamily="34" charset="-128"/>
              </a:rPr>
              <a:t>Looking at comparable firms, it looks like the market is paying about $100/user in valuing social media companies, with a premium for “predictable” revenues (subscriptions) and user intensity.</a:t>
            </a:r>
          </a:p>
          <a:p>
            <a:pPr eaLnBrk="1" hangingPunct="1">
              <a:lnSpc>
                <a:spcPct val="90000"/>
              </a:lnSpc>
            </a:pPr>
            <a:r>
              <a:rPr lang="en-US" altLang="en-US" sz="2600">
                <a:ea typeface="ＭＳ Ｐゴシック" panose="020B0600070205080204" pitchFamily="34" charset="-128"/>
              </a:rPr>
              <a:t>Twitter has about 240 million users and can be valued based on the $100/user:</a:t>
            </a:r>
          </a:p>
          <a:p>
            <a:pPr eaLnBrk="1" hangingPunct="1">
              <a:lnSpc>
                <a:spcPct val="90000"/>
              </a:lnSpc>
            </a:pPr>
            <a:r>
              <a:rPr lang="en-US" altLang="en-US" sz="2600">
                <a:ea typeface="ＭＳ Ｐゴシック" panose="020B0600070205080204" pitchFamily="34" charset="-128"/>
              </a:rPr>
              <a:t>Enterprise value = 240 * 100 = $24 billion</a:t>
            </a:r>
          </a:p>
        </p:txBody>
      </p:sp>
    </p:spTree>
    <p:extLst>
      <p:ext uri="{BB962C8B-B14F-4D97-AF65-F5344CB8AC3E}">
        <p14:creationId xmlns:p14="http://schemas.microsoft.com/office/powerpoint/2010/main" val="17307303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81962-343B-DF40-B3F4-2FD591047535}"/>
              </a:ext>
            </a:extLst>
          </p:cNvPr>
          <p:cNvSpPr>
            <a:spLocks noGrp="1"/>
          </p:cNvSpPr>
          <p:nvPr>
            <p:ph type="title"/>
          </p:nvPr>
        </p:nvSpPr>
        <p:spPr/>
        <p:txBody>
          <a:bodyPr/>
          <a:lstStyle/>
          <a:p>
            <a:r>
              <a:rPr lang="en-US" dirty="0"/>
              <a:t>Pricing and Value: Across the Life Cycle</a:t>
            </a:r>
          </a:p>
        </p:txBody>
      </p:sp>
      <p:pic>
        <p:nvPicPr>
          <p:cNvPr id="4" name="Content Placeholder 3">
            <a:extLst>
              <a:ext uri="{FF2B5EF4-FFF2-40B4-BE49-F238E27FC236}">
                <a16:creationId xmlns:a16="http://schemas.microsoft.com/office/drawing/2014/main" id="{F3B28B6E-CEB9-634B-94BF-18D992092722}"/>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3749" r="-3749"/>
          <a:stretch>
            <a:fillRect/>
          </a:stretch>
        </p:blipFill>
        <p:spPr>
          <a:xfrm>
            <a:off x="612648" y="1774372"/>
            <a:ext cx="8153400" cy="4495800"/>
          </a:xfrm>
        </p:spPr>
      </p:pic>
    </p:spTree>
    <p:extLst>
      <p:ext uri="{BB962C8B-B14F-4D97-AF65-F5344CB8AC3E}">
        <p14:creationId xmlns:p14="http://schemas.microsoft.com/office/powerpoint/2010/main" val="30695153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714FC-8CFA-4A44-8E14-E9091530FE9D}"/>
              </a:ext>
            </a:extLst>
          </p:cNvPr>
          <p:cNvSpPr>
            <a:spLocks noGrp="1"/>
          </p:cNvSpPr>
          <p:nvPr>
            <p:ph type="ctrTitle"/>
          </p:nvPr>
        </p:nvSpPr>
        <p:spPr/>
        <p:txBody>
          <a:bodyPr/>
          <a:lstStyle/>
          <a:p>
            <a:r>
              <a:rPr lang="en-US" altLang="en-US" cap="none" dirty="0">
                <a:ea typeface="ＭＳ Ｐゴシック" panose="020B0600070205080204" pitchFamily="34" charset="-128"/>
              </a:rPr>
              <a:t>THE MANAGERS’ JOB, ACROSS THE LIFE CYCLE</a:t>
            </a:r>
          </a:p>
        </p:txBody>
      </p:sp>
      <p:sp>
        <p:nvSpPr>
          <p:cNvPr id="63490" name="Subtitle 2">
            <a:extLst>
              <a:ext uri="{FF2B5EF4-FFF2-40B4-BE49-F238E27FC236}">
                <a16:creationId xmlns:a16="http://schemas.microsoft.com/office/drawing/2014/main" id="{70FCE2EA-EF15-C941-8377-F4F1DE17468D}"/>
              </a:ext>
            </a:extLst>
          </p:cNvPr>
          <p:cNvSpPr>
            <a:spLocks noGrp="1"/>
          </p:cNvSpPr>
          <p:nvPr>
            <p:ph type="subTitle" idx="1"/>
          </p:nvPr>
        </p:nvSpPr>
        <p:spPr>
          <a:xfrm>
            <a:off x="2362200" y="6049963"/>
            <a:ext cx="6705600" cy="685800"/>
          </a:xfrm>
        </p:spPr>
        <p:txBody>
          <a:bodyPr/>
          <a:lstStyle/>
          <a:p>
            <a:r>
              <a:rPr lang="en-US" altLang="en-US">
                <a:ea typeface="ＭＳ Ｐゴシック" panose="020B0600070205080204" pitchFamily="34" charset="-128"/>
              </a:rPr>
              <a:t>Story Tellers, Business Builders and Managers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a:extLst>
              <a:ext uri="{FF2B5EF4-FFF2-40B4-BE49-F238E27FC236}">
                <a16:creationId xmlns:a16="http://schemas.microsoft.com/office/drawing/2014/main" id="{FBB9CB02-94EF-0647-ADBF-0FB7583D328D}"/>
              </a:ext>
            </a:extLst>
          </p:cNvPr>
          <p:cNvSpPr>
            <a:spLocks noGrp="1"/>
          </p:cNvSpPr>
          <p:nvPr>
            <p:ph type="title"/>
          </p:nvPr>
        </p:nvSpPr>
        <p:spPr>
          <a:xfrm>
            <a:off x="359229" y="228600"/>
            <a:ext cx="8406946" cy="925286"/>
          </a:xfrm>
        </p:spPr>
        <p:txBody>
          <a:bodyPr/>
          <a:lstStyle/>
          <a:p>
            <a:r>
              <a:rPr lang="en-US" altLang="en-US" sz="3733" dirty="0">
                <a:ea typeface="ＭＳ Ｐゴシック" panose="020B0600070205080204" pitchFamily="34" charset="-128"/>
              </a:rPr>
              <a:t>As companies age, the managerial imperative shifts..</a:t>
            </a:r>
          </a:p>
        </p:txBody>
      </p:sp>
      <p:sp>
        <p:nvSpPr>
          <p:cNvPr id="64514" name="Content Placeholder 2">
            <a:extLst>
              <a:ext uri="{FF2B5EF4-FFF2-40B4-BE49-F238E27FC236}">
                <a16:creationId xmlns:a16="http://schemas.microsoft.com/office/drawing/2014/main" id="{10EAAEE2-6B2E-5B41-B91D-C30FACA836A1}"/>
              </a:ext>
            </a:extLst>
          </p:cNvPr>
          <p:cNvSpPr>
            <a:spLocks noGrp="1"/>
          </p:cNvSpPr>
          <p:nvPr>
            <p:ph sz="quarter" idx="1"/>
          </p:nvPr>
        </p:nvSpPr>
        <p:spPr>
          <a:xfrm>
            <a:off x="239486" y="1600199"/>
            <a:ext cx="8526690" cy="4898571"/>
          </a:xfrm>
        </p:spPr>
        <p:txBody>
          <a:bodyPr>
            <a:normAutofit lnSpcReduction="10000"/>
          </a:bodyPr>
          <a:lstStyle/>
          <a:p>
            <a:pPr>
              <a:lnSpc>
                <a:spcPct val="90000"/>
              </a:lnSpc>
            </a:pPr>
            <a:r>
              <a:rPr lang="en-US" altLang="en-US" u="sng" dirty="0">
                <a:ea typeface="ＭＳ Ｐゴシック" panose="020B0600070205080204" pitchFamily="34" charset="-128"/>
              </a:rPr>
              <a:t>With young companies, you need dreamers &amp; visionaries</a:t>
            </a:r>
            <a:r>
              <a:rPr lang="en-US" altLang="en-US" dirty="0">
                <a:ea typeface="ＭＳ Ｐゴシック" panose="020B0600070205080204" pitchFamily="34" charset="-128"/>
              </a:rPr>
              <a:t>: Early in a company’s life, when all you have are ideas and no clear business plan, it is all about the narrative. Not surprisingly, the most successful managers/investors at this stage are people who are stronger on narrative.</a:t>
            </a:r>
          </a:p>
          <a:p>
            <a:pPr>
              <a:lnSpc>
                <a:spcPct val="90000"/>
              </a:lnSpc>
            </a:pPr>
            <a:r>
              <a:rPr lang="en-US" altLang="en-US" u="sng" dirty="0">
                <a:ea typeface="ＭＳ Ｐゴシック" panose="020B0600070205080204" pitchFamily="34" charset="-128"/>
              </a:rPr>
              <a:t>As companies age, you need pragmatists and builders</a:t>
            </a:r>
            <a:r>
              <a:rPr lang="en-US" altLang="en-US" dirty="0">
                <a:ea typeface="ＭＳ Ｐゴシック" panose="020B0600070205080204" pitchFamily="34" charset="-128"/>
              </a:rPr>
              <a:t>: As companies age, the emphasis shifts to numbers, partly because more of the value is determined by the narrative that has actually unfolded and partly because there are more numbers to focus on. The most successful managers/investors become people who can work with and around those numbers.</a:t>
            </a:r>
          </a:p>
          <a:p>
            <a:pPr>
              <a:lnSpc>
                <a:spcPct val="90000"/>
              </a:lnSpc>
            </a:pPr>
            <a:endParaRPr lang="en-US" altLang="en-US" dirty="0">
              <a:ea typeface="ＭＳ Ｐゴシック" panose="020B0600070205080204" pitchFamily="34" charset="-12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AA619-C0F3-6648-A41D-406889B605E6}"/>
              </a:ext>
            </a:extLst>
          </p:cNvPr>
          <p:cNvSpPr>
            <a:spLocks noGrp="1"/>
          </p:cNvSpPr>
          <p:nvPr>
            <p:ph type="title"/>
          </p:nvPr>
        </p:nvSpPr>
        <p:spPr/>
        <p:txBody>
          <a:bodyPr/>
          <a:lstStyle/>
          <a:p>
            <a:r>
              <a:rPr lang="en-US" altLang="en-US" dirty="0">
                <a:ea typeface="ＭＳ Ｐゴシック" panose="020B0600070205080204" pitchFamily="34" charset="-128"/>
              </a:rPr>
              <a:t>And the focus changes..</a:t>
            </a:r>
            <a:r>
              <a:rPr lang="en-US" dirty="0"/>
              <a:t>.. And so does the right CEO for the company</a:t>
            </a:r>
          </a:p>
        </p:txBody>
      </p:sp>
      <p:pic>
        <p:nvPicPr>
          <p:cNvPr id="6" name="Content Placeholder 5">
            <a:extLst>
              <a:ext uri="{FF2B5EF4-FFF2-40B4-BE49-F238E27FC236}">
                <a16:creationId xmlns:a16="http://schemas.microsoft.com/office/drawing/2014/main" id="{C5BAEA8D-E3DF-3144-BB25-69DEE948E91D}"/>
              </a:ext>
            </a:extLst>
          </p:cNvPr>
          <p:cNvPicPr>
            <a:picLocks noGrp="1" noChangeAspect="1"/>
          </p:cNvPicPr>
          <p:nvPr>
            <p:ph sz="quarter" idx="1"/>
          </p:nvPr>
        </p:nvPicPr>
        <p:blipFill>
          <a:blip r:embed="rId2"/>
          <a:stretch>
            <a:fillRect/>
          </a:stretch>
        </p:blipFill>
        <p:spPr>
          <a:xfrm>
            <a:off x="313732" y="2209800"/>
            <a:ext cx="8516535" cy="3831771"/>
          </a:xfrm>
          <a:prstGeom prst="rect">
            <a:avLst/>
          </a:prstGeom>
        </p:spPr>
      </p:pic>
    </p:spTree>
    <p:extLst>
      <p:ext uri="{BB962C8B-B14F-4D97-AF65-F5344CB8AC3E}">
        <p14:creationId xmlns:p14="http://schemas.microsoft.com/office/powerpoint/2010/main" val="31560807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a:extLst>
              <a:ext uri="{FF2B5EF4-FFF2-40B4-BE49-F238E27FC236}">
                <a16:creationId xmlns:a16="http://schemas.microsoft.com/office/drawing/2014/main" id="{058B9744-DB0C-C74C-AD1D-59692DEDD6EB}"/>
              </a:ext>
            </a:extLst>
          </p:cNvPr>
          <p:cNvSpPr>
            <a:spLocks noGrp="1"/>
          </p:cNvSpPr>
          <p:nvPr>
            <p:ph type="title"/>
          </p:nvPr>
        </p:nvSpPr>
        <p:spPr>
          <a:xfrm>
            <a:off x="500743" y="228600"/>
            <a:ext cx="7870371" cy="892629"/>
          </a:xfrm>
        </p:spPr>
        <p:txBody>
          <a:bodyPr/>
          <a:lstStyle/>
          <a:p>
            <a:r>
              <a:rPr lang="en-US" altLang="en-US" dirty="0">
                <a:ea typeface="ＭＳ Ｐゴシック" panose="020B0600070205080204" pitchFamily="34" charset="-128"/>
              </a:rPr>
              <a:t>As emphasis shifts, managers can resist, adapt or move on</a:t>
            </a:r>
          </a:p>
        </p:txBody>
      </p:sp>
      <p:sp>
        <p:nvSpPr>
          <p:cNvPr id="65538" name="Content Placeholder 2">
            <a:extLst>
              <a:ext uri="{FF2B5EF4-FFF2-40B4-BE49-F238E27FC236}">
                <a16:creationId xmlns:a16="http://schemas.microsoft.com/office/drawing/2014/main" id="{8099147A-D4AC-4D45-8F5D-CDADB609DA71}"/>
              </a:ext>
            </a:extLst>
          </p:cNvPr>
          <p:cNvSpPr>
            <a:spLocks noGrp="1"/>
          </p:cNvSpPr>
          <p:nvPr>
            <p:ph sz="quarter" idx="1"/>
          </p:nvPr>
        </p:nvSpPr>
        <p:spPr>
          <a:xfrm>
            <a:off x="696686" y="1600200"/>
            <a:ext cx="7467600" cy="4604657"/>
          </a:xfrm>
        </p:spPr>
        <p:txBody>
          <a:bodyPr>
            <a:normAutofit/>
          </a:bodyPr>
          <a:lstStyle/>
          <a:p>
            <a:pPr>
              <a:buFont typeface="Wingdings" charset="0"/>
              <a:buChar char=""/>
              <a:defRPr/>
            </a:pPr>
            <a:r>
              <a:rPr lang="en-US" sz="2400" dirty="0"/>
              <a:t>As young start-ups succeed and start moving into the growth, the managers who were instrumental in their success have three choices:</a:t>
            </a:r>
          </a:p>
          <a:p>
            <a:pPr lvl="1">
              <a:buFont typeface="Wingdings 2" charset="0"/>
              <a:buChar char=""/>
              <a:defRPr/>
            </a:pPr>
            <a:r>
              <a:rPr lang="en-US" sz="2000" dirty="0"/>
              <a:t>Adapt and adjust their focus to include numbers, without giving up their narrative.</a:t>
            </a:r>
          </a:p>
          <a:p>
            <a:pPr lvl="1">
              <a:buFont typeface="Wingdings 2" charset="0"/>
              <a:buChar char=""/>
              <a:defRPr/>
            </a:pPr>
            <a:r>
              <a:rPr lang="en-US" sz="2000" dirty="0"/>
              <a:t>Stay completely focused on narrative and ignore numbers.</a:t>
            </a:r>
          </a:p>
          <a:p>
            <a:pPr lvl="1">
              <a:buFont typeface="Wingdings 2" charset="0"/>
              <a:buChar char=""/>
              <a:defRPr/>
            </a:pPr>
            <a:r>
              <a:rPr lang="en-US" sz="2000" dirty="0"/>
              <a:t>Hand over control of the operating details of the company to a numbers person while handling the narrative part.</a:t>
            </a:r>
          </a:p>
          <a:p>
            <a:pPr>
              <a:buFont typeface="Wingdings" charset="0"/>
              <a:buChar char=""/>
              <a:defRPr/>
            </a:pPr>
            <a:r>
              <a:rPr lang="en-US" sz="2400" dirty="0"/>
              <a:t>With investors, the transition is made easier by the existence of public markets. As companies go public, these investors can cash out and go back to their preferred habitat. </a:t>
            </a:r>
            <a:endParaRPr lang="en-US" sz="5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10EEA-0746-FF42-9395-8C1E59619402}"/>
              </a:ext>
            </a:extLst>
          </p:cNvPr>
          <p:cNvSpPr>
            <a:spLocks noGrp="1"/>
          </p:cNvSpPr>
          <p:nvPr>
            <p:ph type="title"/>
          </p:nvPr>
        </p:nvSpPr>
        <p:spPr/>
        <p:txBody>
          <a:bodyPr/>
          <a:lstStyle/>
          <a:p>
            <a:r>
              <a:rPr lang="en-US" dirty="0"/>
              <a:t>The challenge of shorter life cycles..</a:t>
            </a:r>
          </a:p>
        </p:txBody>
      </p:sp>
      <p:sp>
        <p:nvSpPr>
          <p:cNvPr id="3" name="Content Placeholder 2">
            <a:extLst>
              <a:ext uri="{FF2B5EF4-FFF2-40B4-BE49-F238E27FC236}">
                <a16:creationId xmlns:a16="http://schemas.microsoft.com/office/drawing/2014/main" id="{510C545A-FEF7-C544-BE04-316D09DA189D}"/>
              </a:ext>
            </a:extLst>
          </p:cNvPr>
          <p:cNvSpPr>
            <a:spLocks noGrp="1"/>
          </p:cNvSpPr>
          <p:nvPr>
            <p:ph sz="quarter" idx="1"/>
          </p:nvPr>
        </p:nvSpPr>
        <p:spPr/>
        <p:txBody>
          <a:bodyPr>
            <a:normAutofit fontScale="85000" lnSpcReduction="10000"/>
          </a:bodyPr>
          <a:lstStyle/>
          <a:p>
            <a:r>
              <a:rPr lang="en-US" sz="3200" dirty="0"/>
              <a:t>When life cycles were long, stretching over decades, time and aging allowed for smoother transitions, since CEOs aged with their companies, and moved on.</a:t>
            </a:r>
          </a:p>
          <a:p>
            <a:r>
              <a:rPr lang="en-US" sz="3200" dirty="0"/>
              <a:t>As life cycles shorten, managers are far more likely to find their companies changing under them so quickly that they can no longer adapt. </a:t>
            </a:r>
          </a:p>
          <a:p>
            <a:pPr lvl="1"/>
            <a:r>
              <a:rPr lang="en-US" sz="2667" dirty="0"/>
              <a:t>To be a long tenured CEO, you will either need to be versatile and/or be able to delegate the work that you cannot do to people you empower and trust.</a:t>
            </a:r>
          </a:p>
          <a:p>
            <a:pPr lvl="1"/>
            <a:r>
              <a:rPr lang="en-US" sz="2667" dirty="0"/>
              <a:t>If these transitions are not well managed, there will be far more turnover in top management and activist investing will flourish. </a:t>
            </a:r>
          </a:p>
        </p:txBody>
      </p:sp>
    </p:spTree>
    <p:extLst>
      <p:ext uri="{BB962C8B-B14F-4D97-AF65-F5344CB8AC3E}">
        <p14:creationId xmlns:p14="http://schemas.microsoft.com/office/powerpoint/2010/main" val="34646106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ext Placeholder 1">
            <a:extLst>
              <a:ext uri="{FF2B5EF4-FFF2-40B4-BE49-F238E27FC236}">
                <a16:creationId xmlns:a16="http://schemas.microsoft.com/office/drawing/2014/main" id="{6727EDA3-D9AE-B64A-B603-2A1F10D96DA3}"/>
              </a:ext>
            </a:extLst>
          </p:cNvPr>
          <p:cNvSpPr>
            <a:spLocks noGrp="1"/>
          </p:cNvSpPr>
          <p:nvPr>
            <p:ph type="body" sz="half" idx="2"/>
          </p:nvPr>
        </p:nvSpPr>
        <p:spPr/>
        <p:txBody>
          <a:bodyPr/>
          <a:lstStyle/>
          <a:p>
            <a:endParaRPr lang="en-US" altLang="en-US" dirty="0">
              <a:ea typeface="ＭＳ Ｐゴシック" panose="020B0600070205080204" pitchFamily="34" charset="-128"/>
            </a:endParaRPr>
          </a:p>
        </p:txBody>
      </p:sp>
      <p:sp>
        <p:nvSpPr>
          <p:cNvPr id="97282" name="Title 2">
            <a:extLst>
              <a:ext uri="{FF2B5EF4-FFF2-40B4-BE49-F238E27FC236}">
                <a16:creationId xmlns:a16="http://schemas.microsoft.com/office/drawing/2014/main" id="{895845D1-7CFB-1F45-9E4E-BA7B96BAF48B}"/>
              </a:ext>
            </a:extLst>
          </p:cNvPr>
          <p:cNvSpPr>
            <a:spLocks noGrp="1"/>
          </p:cNvSpPr>
          <p:nvPr>
            <p:ph type="title"/>
          </p:nvPr>
        </p:nvSpPr>
        <p:spPr/>
        <p:txBody>
          <a:bodyPr/>
          <a:lstStyle/>
          <a:p>
            <a:r>
              <a:rPr lang="en-US" altLang="en-US">
                <a:ea typeface="ＭＳ Ｐゴシック" panose="020B0600070205080204" pitchFamily="34" charset="-128"/>
              </a:rPr>
              <a:t>“Growing old is mandatory, Growing up is optional”</a:t>
            </a:r>
          </a:p>
        </p:txBody>
      </p:sp>
      <p:pic>
        <p:nvPicPr>
          <p:cNvPr id="5" name="Picture Placeholder 4">
            <a:extLst>
              <a:ext uri="{FF2B5EF4-FFF2-40B4-BE49-F238E27FC236}">
                <a16:creationId xmlns:a16="http://schemas.microsoft.com/office/drawing/2014/main" id="{6FEDD63D-68A7-884C-AF37-FACFC6425A93}"/>
              </a:ext>
            </a:extLst>
          </p:cNvPr>
          <p:cNvPicPr>
            <a:picLocks noGrp="1" noChangeAspect="1"/>
          </p:cNvPicPr>
          <p:nvPr>
            <p:ph type="pic" idx="1"/>
          </p:nvPr>
        </p:nvPicPr>
        <p:blipFill>
          <a:blip r:embed="rId2"/>
          <a:srcRect t="-18856" b="-18856"/>
          <a:stretch>
            <a:fillRect/>
          </a:stretch>
        </p:blipFill>
        <p:spPr>
          <a:xfrm>
            <a:off x="1560514" y="1"/>
            <a:ext cx="7583487" cy="4568825"/>
          </a:xfrm>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2286</TotalTime>
  <Words>1954</Words>
  <Application>Microsoft Macintosh PowerPoint</Application>
  <PresentationFormat>Letter Paper (8.5x11 in)</PresentationFormat>
  <Paragraphs>309</Paragraphs>
  <Slides>44</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44</vt:i4>
      </vt:variant>
    </vt:vector>
  </HeadingPairs>
  <TitlesOfParts>
    <vt:vector size="51" baseType="lpstr">
      <vt:lpstr>Arial</vt:lpstr>
      <vt:lpstr>Calibri</vt:lpstr>
      <vt:lpstr>Helvetica</vt:lpstr>
      <vt:lpstr>Times</vt:lpstr>
      <vt:lpstr>Wingdings</vt:lpstr>
      <vt:lpstr>Wingdings 2</vt:lpstr>
      <vt:lpstr>Basic</vt:lpstr>
      <vt:lpstr>The corporate life cycle: Growing up Is hard to do, growing old is even harder!</vt:lpstr>
      <vt:lpstr>The Financial Balance Sheet</vt:lpstr>
      <vt:lpstr>The Corporate Life Cycle</vt:lpstr>
      <vt:lpstr>The determinants of the life cycle</vt:lpstr>
      <vt:lpstr>Tech versus Non-tech life cycles</vt:lpstr>
      <vt:lpstr>The Dream of Reincarnation</vt:lpstr>
      <vt:lpstr>CORPORATE FINANCE ACROSS THE LIFE CYCLE</vt:lpstr>
      <vt:lpstr>The Big Picture</vt:lpstr>
      <vt:lpstr>The emphasis in corporate finance shifts..</vt:lpstr>
      <vt:lpstr>The Cash Flows over the Life Cycle</vt:lpstr>
      <vt:lpstr>With reality checks..</vt:lpstr>
      <vt:lpstr>Companies, act your age!</vt:lpstr>
      <vt:lpstr>narrative to numbers, across the life cycle</vt:lpstr>
      <vt:lpstr>Value = Story + Numbers</vt:lpstr>
      <vt:lpstr>Narrative versus Numbers</vt:lpstr>
      <vt:lpstr>Narrative to Numbers for companies</vt:lpstr>
      <vt:lpstr>From story to numbers and beyond..</vt:lpstr>
      <vt:lpstr>A Young Company: My Uber Narrative in June 2014</vt:lpstr>
      <vt:lpstr>Uber in 2014: From Story to Inputs</vt:lpstr>
      <vt:lpstr>Uber in 2014: From Inputs to Value</vt:lpstr>
      <vt:lpstr>Divergent Stories? Tesla Story Choices in 2016</vt:lpstr>
      <vt:lpstr>And how they translate to numbers</vt:lpstr>
      <vt:lpstr>As companies mature, their stories become bounded..</vt:lpstr>
      <vt:lpstr>And in decline, they can be depressing..</vt:lpstr>
      <vt:lpstr>The Bottom Line for Investors</vt:lpstr>
      <vt:lpstr>Price versus value, Across the life cycle</vt:lpstr>
      <vt:lpstr>Price versus Value: The Set up</vt:lpstr>
      <vt:lpstr>Multiples and Comparable Transactions</vt:lpstr>
      <vt:lpstr>Uncertainty and the Pricing Imperative</vt:lpstr>
      <vt:lpstr>The Evolution of Uncertainty</vt:lpstr>
      <vt:lpstr>Valuing young companies</vt:lpstr>
      <vt:lpstr>Twitter: Setting the table in October 2013</vt:lpstr>
      <vt:lpstr>PowerPoint Presentation</vt:lpstr>
      <vt:lpstr>PowerPoint Presentation</vt:lpstr>
      <vt:lpstr>Pricing Twitter: Start with the “comparables”</vt:lpstr>
      <vt:lpstr>Read the tea leaves: See what the market cares about</vt:lpstr>
      <vt:lpstr>Use the “market metric” and “market price”</vt:lpstr>
      <vt:lpstr>Pricing and Value: Across the Life Cycle</vt:lpstr>
      <vt:lpstr>THE MANAGERS’ JOB, ACROSS THE LIFE CYCLE</vt:lpstr>
      <vt:lpstr>As companies age, the managerial imperative shifts..</vt:lpstr>
      <vt:lpstr>And the focus changes.... And so does the right CEO for the company</vt:lpstr>
      <vt:lpstr>As emphasis shifts, managers can resist, adapt or move on</vt:lpstr>
      <vt:lpstr>The challenge of shorter life cycles..</vt:lpstr>
      <vt:lpstr>“Growing old is mandatory, Growing up is optional”</vt:lpstr>
    </vt:vector>
  </TitlesOfParts>
  <Company>Stern School of Business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Growth Tests</dc:title>
  <dc:creator>Aswath Damodaran</dc:creator>
  <cp:lastModifiedBy>Aswath Damodaran</cp:lastModifiedBy>
  <cp:revision>63</cp:revision>
  <cp:lastPrinted>2018-09-24T00:54:12Z</cp:lastPrinted>
  <dcterms:created xsi:type="dcterms:W3CDTF">2011-10-05T14:00:41Z</dcterms:created>
  <dcterms:modified xsi:type="dcterms:W3CDTF">2019-05-10T01:45:36Z</dcterms:modified>
</cp:coreProperties>
</file>