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drawings/drawing4.xml" ContentType="application/vnd.openxmlformats-officedocument.drawingml.chartshapes+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38"/>
  </p:notesMasterIdLst>
  <p:handoutMasterIdLst>
    <p:handoutMasterId r:id="rId39"/>
  </p:handoutMasterIdLst>
  <p:sldIdLst>
    <p:sldId id="256" r:id="rId2"/>
    <p:sldId id="271" r:id="rId3"/>
    <p:sldId id="2580" r:id="rId4"/>
    <p:sldId id="2548" r:id="rId5"/>
    <p:sldId id="2581" r:id="rId6"/>
    <p:sldId id="2550" r:id="rId7"/>
    <p:sldId id="2559" r:id="rId8"/>
    <p:sldId id="2573" r:id="rId9"/>
    <p:sldId id="2574" r:id="rId10"/>
    <p:sldId id="2575" r:id="rId11"/>
    <p:sldId id="318" r:id="rId12"/>
    <p:sldId id="2560" r:id="rId13"/>
    <p:sldId id="2549" r:id="rId14"/>
    <p:sldId id="2554" r:id="rId15"/>
    <p:sldId id="2553" r:id="rId16"/>
    <p:sldId id="2568" r:id="rId17"/>
    <p:sldId id="2544" r:id="rId18"/>
    <p:sldId id="2556" r:id="rId19"/>
    <p:sldId id="2561" r:id="rId20"/>
    <p:sldId id="2578" r:id="rId21"/>
    <p:sldId id="2576" r:id="rId22"/>
    <p:sldId id="2545" r:id="rId23"/>
    <p:sldId id="2555" r:id="rId24"/>
    <p:sldId id="2562" r:id="rId25"/>
    <p:sldId id="2563" r:id="rId26"/>
    <p:sldId id="2577" r:id="rId27"/>
    <p:sldId id="2546" r:id="rId28"/>
    <p:sldId id="2564" r:id="rId29"/>
    <p:sldId id="2566" r:id="rId30"/>
    <p:sldId id="2567" r:id="rId31"/>
    <p:sldId id="2558" r:id="rId32"/>
    <p:sldId id="2565" r:id="rId33"/>
    <p:sldId id="2572" r:id="rId34"/>
    <p:sldId id="2570" r:id="rId35"/>
    <p:sldId id="2571" r:id="rId36"/>
    <p:sldId id="329" r:id="rId3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1pPr>
    <a:lvl2pPr marL="4572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2pPr>
    <a:lvl3pPr marL="9144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3pPr>
    <a:lvl4pPr marL="13716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4pPr>
    <a:lvl5pPr marL="1828800" algn="l" rtl="0" fontAlgn="base">
      <a:spcBef>
        <a:spcPct val="0"/>
      </a:spcBef>
      <a:spcAft>
        <a:spcPct val="0"/>
      </a:spcAft>
      <a:defRPr sz="2400" i="1" kern="1200">
        <a:solidFill>
          <a:schemeClr val="tx1"/>
        </a:solidFill>
        <a:latin typeface="Helvetica" pitchFamily="2" charset="0"/>
        <a:ea typeface="ＭＳ Ｐゴシック" panose="020B0600070205080204" pitchFamily="34" charset="-128"/>
        <a:cs typeface="+mn-cs"/>
      </a:defRPr>
    </a:lvl5pPr>
    <a:lvl6pPr marL="22860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6pPr>
    <a:lvl7pPr marL="27432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7pPr>
    <a:lvl8pPr marL="32004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8pPr>
    <a:lvl9pPr marL="3657600" algn="l" defTabSz="914400" rtl="0" eaLnBrk="1" latinLnBrk="0" hangingPunct="1">
      <a:defRPr sz="2400" i="1" kern="1200">
        <a:solidFill>
          <a:schemeClr val="tx1"/>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7"/>
    <p:restoredTop sz="93710"/>
  </p:normalViewPr>
  <p:slideViewPr>
    <p:cSldViewPr snapToGrid="0" snapToObjects="1">
      <p:cViewPr varScale="1">
        <p:scale>
          <a:sx n="127" d="100"/>
          <a:sy n="127" d="100"/>
        </p:scale>
        <p:origin x="36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CorporateLifeCycle/EazyDrawFiguresEPS/Fig2pt6&amp;7.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CorporateLifeCycle/EazyDrawFiguresEPS/Fig2pt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Blog%20stuff/CLCTransitions/FounderDilemma.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Blog%20stuff/WeWork/WeWorkChar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Blog%20stuff/FANGGAM2022/FANGAm%20Valuations/FANGAMMktCap.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Blog%20stuff/CLCTransitions/RevGrowthbySize.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Users/Shared/Previously%20Relocated%20Items/Security/All%20My%20Stuff/CorporateLifeCycle/Chapter%2019%20(Rebirth%20&amp;%20Reincarnation)/Severstalfinancials.xls"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Users/aswathdamodaran/Downloads/Microsoft%20Corporation%20NasdaqGS%20MSFT%20Financials%20Income%20Statement.xls"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0"/>
          <c:tx>
            <c:strRef>
              <c:f>Sheet3!$E$1</c:f>
              <c:strCache>
                <c:ptCount val="1"/>
                <c:pt idx="0">
                  <c:v>Cumulative</c:v>
                </c:pt>
              </c:strCache>
            </c:strRef>
          </c:tx>
          <c:spPr>
            <a:solidFill>
              <a:srgbClr val="FF0000"/>
            </a:solidFill>
            <a:ln>
              <a:noFill/>
            </a:ln>
            <a:effectLst/>
          </c:spPr>
          <c:invertIfNegative val="0"/>
          <c:cat>
            <c:numRef>
              <c:f>Sheet3!$B$2:$B$16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Sheet3!$E$2:$E$16</c:f>
              <c:numCache>
                <c:formatCode>0.00%</c:formatCode>
                <c:ptCount val="15"/>
                <c:pt idx="0">
                  <c:v>0.21733042480614084</c:v>
                </c:pt>
                <c:pt idx="1">
                  <c:v>0.33753076102890311</c:v>
                </c:pt>
                <c:pt idx="2">
                  <c:v>0.43355128654815489</c:v>
                </c:pt>
                <c:pt idx="3">
                  <c:v>0.50205911986774687</c:v>
                </c:pt>
                <c:pt idx="4">
                  <c:v>0.54580860456374181</c:v>
                </c:pt>
                <c:pt idx="5">
                  <c:v>0.57676457559212801</c:v>
                </c:pt>
                <c:pt idx="6">
                  <c:v>0.6037895631200243</c:v>
                </c:pt>
                <c:pt idx="7">
                  <c:v>0.62895736007836811</c:v>
                </c:pt>
                <c:pt idx="8">
                  <c:v>0.65200944106808723</c:v>
                </c:pt>
                <c:pt idx="9">
                  <c:v>0.67241897324890965</c:v>
                </c:pt>
                <c:pt idx="10">
                  <c:v>0.68994699530601722</c:v>
                </c:pt>
                <c:pt idx="11">
                  <c:v>0.70741772254495205</c:v>
                </c:pt>
                <c:pt idx="12">
                  <c:v>0.72341834859564813</c:v>
                </c:pt>
                <c:pt idx="13">
                  <c:v>0.74172613915374153</c:v>
                </c:pt>
                <c:pt idx="14">
                  <c:v>0.75568371583447114</c:v>
                </c:pt>
              </c:numCache>
            </c:numRef>
          </c:val>
          <c:extLst>
            <c:ext xmlns:c16="http://schemas.microsoft.com/office/drawing/2014/chart" uri="{C3380CC4-5D6E-409C-BE32-E72D297353CC}">
              <c16:uniqueId val="{00000000-7D9D-944A-ADD0-09C632EC0454}"/>
            </c:ext>
          </c:extLst>
        </c:ser>
        <c:dLbls>
          <c:showLegendKey val="0"/>
          <c:showVal val="0"/>
          <c:showCatName val="0"/>
          <c:showSerName val="0"/>
          <c:showPercent val="0"/>
          <c:showBubbleSize val="0"/>
        </c:dLbls>
        <c:gapWidth val="150"/>
        <c:axId val="166471679"/>
        <c:axId val="322857967"/>
      </c:barChart>
      <c:lineChart>
        <c:grouping val="standard"/>
        <c:varyColors val="0"/>
        <c:ser>
          <c:idx val="4"/>
          <c:order val="1"/>
          <c:tx>
            <c:strRef>
              <c:f>Sheet3!$F$1</c:f>
              <c:strCache>
                <c:ptCount val="1"/>
                <c:pt idx="0">
                  <c:v>Marginal</c:v>
                </c:pt>
              </c:strCache>
            </c:strRef>
          </c:tx>
          <c:spPr>
            <a:ln w="50800" cap="rnd">
              <a:solidFill>
                <a:schemeClr val="tx1"/>
              </a:solidFill>
              <a:round/>
            </a:ln>
            <a:effectLst/>
          </c:spPr>
          <c:marker>
            <c:symbol val="none"/>
          </c:marker>
          <c:cat>
            <c:numRef>
              <c:f>Sheet3!$B$2:$B$16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Sheet3!$F$2:$F$16</c:f>
              <c:numCache>
                <c:formatCode>0.00%</c:formatCode>
                <c:ptCount val="15"/>
                <c:pt idx="0">
                  <c:v>0.21733042480614084</c:v>
                </c:pt>
                <c:pt idx="1">
                  <c:v>0.15357737164241991</c:v>
                </c:pt>
                <c:pt idx="2">
                  <c:v>0.14494337226643828</c:v>
                </c:pt>
                <c:pt idx="3">
                  <c:v>0.12094269382680112</c:v>
                </c:pt>
                <c:pt idx="4">
                  <c:v>8.7860801234827757E-2</c:v>
                </c:pt>
                <c:pt idx="5">
                  <c:v>6.8156225193681585E-2</c:v>
                </c:pt>
                <c:pt idx="6">
                  <c:v>6.3853321270793018E-2</c:v>
                </c:pt>
                <c:pt idx="7">
                  <c:v>6.3521287214268862E-2</c:v>
                </c:pt>
                <c:pt idx="8">
                  <c:v>6.2127848687654641E-2</c:v>
                </c:pt>
                <c:pt idx="9">
                  <c:v>5.8649672116006246E-2</c:v>
                </c:pt>
                <c:pt idx="10">
                  <c:v>5.3507439765203779E-2</c:v>
                </c:pt>
                <c:pt idx="11">
                  <c:v>5.6347550175100181E-2</c:v>
                </c:pt>
                <c:pt idx="12">
                  <c:v>5.4687611942437098E-2</c:v>
                </c:pt>
                <c:pt idx="13">
                  <c:v>6.6193077035787029E-2</c:v>
                </c:pt>
                <c:pt idx="14">
                  <c:v>5.4041770371171971E-2</c:v>
                </c:pt>
              </c:numCache>
            </c:numRef>
          </c:val>
          <c:smooth val="0"/>
          <c:extLst>
            <c:ext xmlns:c16="http://schemas.microsoft.com/office/drawing/2014/chart" uri="{C3380CC4-5D6E-409C-BE32-E72D297353CC}">
              <c16:uniqueId val="{00000001-7D9D-944A-ADD0-09C632EC0454}"/>
            </c:ext>
          </c:extLst>
        </c:ser>
        <c:dLbls>
          <c:showLegendKey val="0"/>
          <c:showVal val="0"/>
          <c:showCatName val="0"/>
          <c:showSerName val="0"/>
          <c:showPercent val="0"/>
          <c:showBubbleSize val="0"/>
        </c:dLbls>
        <c:marker val="1"/>
        <c:smooth val="0"/>
        <c:axId val="452288960"/>
        <c:axId val="452286512"/>
      </c:lineChart>
      <c:catAx>
        <c:axId val="166471679"/>
        <c:scaling>
          <c:orientation val="minMax"/>
        </c:scaling>
        <c:delete val="0"/>
        <c:axPos val="b"/>
        <c:title>
          <c:tx>
            <c:rich>
              <a:bodyPr rot="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r>
                  <a:rPr lang="en-US" i="1"/>
                  <a:t>Years after Start-Up</a:t>
                </a:r>
              </a:p>
            </c:rich>
          </c:tx>
          <c:layout>
            <c:manualLayout>
              <c:xMode val="edge"/>
              <c:yMode val="edge"/>
              <c:x val="0.45256958721592744"/>
              <c:y val="0.96162251665635257"/>
            </c:manualLayout>
          </c:layout>
          <c:overlay val="0"/>
          <c:spPr>
            <a:noFill/>
            <a:ln>
              <a:noFill/>
            </a:ln>
            <a:effectLst/>
          </c:spPr>
          <c:txPr>
            <a:bodyPr rot="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322857967"/>
        <c:crosses val="autoZero"/>
        <c:auto val="1"/>
        <c:lblAlgn val="ctr"/>
        <c:lblOffset val="100"/>
        <c:noMultiLvlLbl val="0"/>
      </c:catAx>
      <c:valAx>
        <c:axId val="3228579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r>
                  <a:rPr lang="en-US" i="1"/>
                  <a:t>Cumulative Failur</a:t>
                </a:r>
                <a:r>
                  <a:rPr lang="en-US" i="1" baseline="0"/>
                  <a:t>e Rate (</a:t>
                </a:r>
                <a:r>
                  <a:rPr lang="en-US" i="1"/>
                  <a:t>%)</a:t>
                </a:r>
              </a:p>
            </c:rich>
          </c:tx>
          <c:overlay val="0"/>
          <c:spPr>
            <a:noFill/>
            <a:ln>
              <a:noFill/>
            </a:ln>
            <a:effectLst/>
          </c:spPr>
          <c:txPr>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66471679"/>
        <c:crosses val="autoZero"/>
        <c:crossBetween val="between"/>
      </c:valAx>
      <c:valAx>
        <c:axId val="452286512"/>
        <c:scaling>
          <c:orientation val="minMax"/>
        </c:scaling>
        <c:delete val="0"/>
        <c:axPos val="r"/>
        <c:title>
          <c:tx>
            <c:rich>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r>
                  <a:rPr lang="en-US" i="1"/>
                  <a:t>Marginal Failure Rate (%)</a:t>
                </a:r>
              </a:p>
            </c:rich>
          </c:tx>
          <c:overlay val="0"/>
          <c:spPr>
            <a:noFill/>
            <a:ln>
              <a:noFill/>
            </a:ln>
            <a:effectLst/>
          </c:spPr>
          <c:txPr>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452288960"/>
        <c:crosses val="max"/>
        <c:crossBetween val="between"/>
      </c:valAx>
      <c:catAx>
        <c:axId val="452288960"/>
        <c:scaling>
          <c:orientation val="minMax"/>
        </c:scaling>
        <c:delete val="1"/>
        <c:axPos val="b"/>
        <c:numFmt formatCode="General" sourceLinked="1"/>
        <c:majorTickMark val="out"/>
        <c:minorTickMark val="none"/>
        <c:tickLblPos val="nextTo"/>
        <c:crossAx val="452286512"/>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Helvetica" pitchFamily="2"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baseline="0"/>
              <a:t>Founder Ownership through VC Rounds</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Founder</c:v>
                </c:pt>
              </c:strCache>
            </c:strRef>
          </c:tx>
          <c:spPr>
            <a:solidFill>
              <a:srgbClr val="FF0000"/>
            </a:solidFill>
            <a:ln>
              <a:noFill/>
            </a:ln>
            <a:effectLst/>
          </c:spPr>
          <c:invertIfNegative val="0"/>
          <c:cat>
            <c:strRef>
              <c:f>Sheet1!$A$2:$A$7</c:f>
              <c:strCache>
                <c:ptCount val="6"/>
                <c:pt idx="0">
                  <c:v>Inception</c:v>
                </c:pt>
                <c:pt idx="1">
                  <c:v>Seed</c:v>
                </c:pt>
                <c:pt idx="2">
                  <c:v>Series A</c:v>
                </c:pt>
                <c:pt idx="3">
                  <c:v>Series B</c:v>
                </c:pt>
                <c:pt idx="4">
                  <c:v>Series C</c:v>
                </c:pt>
                <c:pt idx="5">
                  <c:v>Series D</c:v>
                </c:pt>
              </c:strCache>
            </c:strRef>
          </c:cat>
          <c:val>
            <c:numRef>
              <c:f>Sheet1!$B$2:$B$7</c:f>
              <c:numCache>
                <c:formatCode>0%</c:formatCode>
                <c:ptCount val="6"/>
                <c:pt idx="0">
                  <c:v>1</c:v>
                </c:pt>
                <c:pt idx="1">
                  <c:v>0.7</c:v>
                </c:pt>
                <c:pt idx="2">
                  <c:v>0.45</c:v>
                </c:pt>
                <c:pt idx="3">
                  <c:v>0.3</c:v>
                </c:pt>
                <c:pt idx="4">
                  <c:v>0.25</c:v>
                </c:pt>
                <c:pt idx="5">
                  <c:v>0.2</c:v>
                </c:pt>
              </c:numCache>
            </c:numRef>
          </c:val>
          <c:extLst>
            <c:ext xmlns:c16="http://schemas.microsoft.com/office/drawing/2014/chart" uri="{C3380CC4-5D6E-409C-BE32-E72D297353CC}">
              <c16:uniqueId val="{00000000-8CD2-424E-ACA4-1FA6A06AECFF}"/>
            </c:ext>
          </c:extLst>
        </c:ser>
        <c:ser>
          <c:idx val="1"/>
          <c:order val="1"/>
          <c:tx>
            <c:strRef>
              <c:f>Sheet1!$C$1</c:f>
              <c:strCache>
                <c:ptCount val="1"/>
                <c:pt idx="0">
                  <c:v>VC Investors</c:v>
                </c:pt>
              </c:strCache>
            </c:strRef>
          </c:tx>
          <c:spPr>
            <a:solidFill>
              <a:srgbClr val="00B050"/>
            </a:solidFill>
            <a:ln>
              <a:noFill/>
            </a:ln>
            <a:effectLst/>
          </c:spPr>
          <c:invertIfNegative val="0"/>
          <c:cat>
            <c:strRef>
              <c:f>Sheet1!$A$2:$A$7</c:f>
              <c:strCache>
                <c:ptCount val="6"/>
                <c:pt idx="0">
                  <c:v>Inception</c:v>
                </c:pt>
                <c:pt idx="1">
                  <c:v>Seed</c:v>
                </c:pt>
                <c:pt idx="2">
                  <c:v>Series A</c:v>
                </c:pt>
                <c:pt idx="3">
                  <c:v>Series B</c:v>
                </c:pt>
                <c:pt idx="4">
                  <c:v>Series C</c:v>
                </c:pt>
                <c:pt idx="5">
                  <c:v>Series D</c:v>
                </c:pt>
              </c:strCache>
            </c:strRef>
          </c:cat>
          <c:val>
            <c:numRef>
              <c:f>Sheet1!$C$2:$C$7</c:f>
              <c:numCache>
                <c:formatCode>0%</c:formatCode>
                <c:ptCount val="6"/>
                <c:pt idx="0">
                  <c:v>0</c:v>
                </c:pt>
                <c:pt idx="1">
                  <c:v>0.2</c:v>
                </c:pt>
                <c:pt idx="2">
                  <c:v>0.4</c:v>
                </c:pt>
                <c:pt idx="3">
                  <c:v>0.5</c:v>
                </c:pt>
                <c:pt idx="4">
                  <c:v>0.55000000000000004</c:v>
                </c:pt>
                <c:pt idx="5">
                  <c:v>0.6</c:v>
                </c:pt>
              </c:numCache>
            </c:numRef>
          </c:val>
          <c:extLst>
            <c:ext xmlns:c16="http://schemas.microsoft.com/office/drawing/2014/chart" uri="{C3380CC4-5D6E-409C-BE32-E72D297353CC}">
              <c16:uniqueId val="{00000001-8CD2-424E-ACA4-1FA6A06AECFF}"/>
            </c:ext>
          </c:extLst>
        </c:ser>
        <c:ser>
          <c:idx val="2"/>
          <c:order val="2"/>
          <c:tx>
            <c:strRef>
              <c:f>Sheet1!$D$1</c:f>
              <c:strCache>
                <c:ptCount val="1"/>
                <c:pt idx="0">
                  <c:v>Employees</c:v>
                </c:pt>
              </c:strCache>
            </c:strRef>
          </c:tx>
          <c:spPr>
            <a:solidFill>
              <a:srgbClr val="0070C0"/>
            </a:solidFill>
            <a:ln>
              <a:noFill/>
            </a:ln>
            <a:effectLst/>
          </c:spPr>
          <c:invertIfNegative val="0"/>
          <c:cat>
            <c:strRef>
              <c:f>Sheet1!$A$2:$A$7</c:f>
              <c:strCache>
                <c:ptCount val="6"/>
                <c:pt idx="0">
                  <c:v>Inception</c:v>
                </c:pt>
                <c:pt idx="1">
                  <c:v>Seed</c:v>
                </c:pt>
                <c:pt idx="2">
                  <c:v>Series A</c:v>
                </c:pt>
                <c:pt idx="3">
                  <c:v>Series B</c:v>
                </c:pt>
                <c:pt idx="4">
                  <c:v>Series C</c:v>
                </c:pt>
                <c:pt idx="5">
                  <c:v>Series D</c:v>
                </c:pt>
              </c:strCache>
            </c:strRef>
          </c:cat>
          <c:val>
            <c:numRef>
              <c:f>Sheet1!$D$2:$D$7</c:f>
              <c:numCache>
                <c:formatCode>0%</c:formatCode>
                <c:ptCount val="6"/>
                <c:pt idx="0">
                  <c:v>0</c:v>
                </c:pt>
                <c:pt idx="1">
                  <c:v>0.10000000000000003</c:v>
                </c:pt>
                <c:pt idx="2">
                  <c:v>0.15000000000000002</c:v>
                </c:pt>
                <c:pt idx="3">
                  <c:v>0.19999999999999996</c:v>
                </c:pt>
                <c:pt idx="4">
                  <c:v>0.19999999999999996</c:v>
                </c:pt>
                <c:pt idx="5">
                  <c:v>0.20000000000000007</c:v>
                </c:pt>
              </c:numCache>
            </c:numRef>
          </c:val>
          <c:extLst>
            <c:ext xmlns:c16="http://schemas.microsoft.com/office/drawing/2014/chart" uri="{C3380CC4-5D6E-409C-BE32-E72D297353CC}">
              <c16:uniqueId val="{00000002-8CD2-424E-ACA4-1FA6A06AECFF}"/>
            </c:ext>
          </c:extLst>
        </c:ser>
        <c:dLbls>
          <c:showLegendKey val="0"/>
          <c:showVal val="0"/>
          <c:showCatName val="0"/>
          <c:showSerName val="0"/>
          <c:showPercent val="0"/>
          <c:showBubbleSize val="0"/>
        </c:dLbls>
        <c:gapWidth val="219"/>
        <c:overlap val="100"/>
        <c:axId val="285098015"/>
        <c:axId val="285048095"/>
      </c:barChart>
      <c:catAx>
        <c:axId val="28509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5048095"/>
        <c:crosses val="autoZero"/>
        <c:auto val="1"/>
        <c:lblAlgn val="ctr"/>
        <c:lblOffset val="100"/>
        <c:noMultiLvlLbl val="0"/>
      </c:catAx>
      <c:valAx>
        <c:axId val="285048095"/>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 of company owned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50980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1" u="none" strike="noStrike" kern="1200" spc="0" baseline="0">
                <a:solidFill>
                  <a:schemeClr val="tx1">
                    <a:lumMod val="65000"/>
                    <a:lumOff val="35000"/>
                  </a:schemeClr>
                </a:solidFill>
                <a:latin typeface="Helvetica" pitchFamily="2" charset="0"/>
                <a:ea typeface="+mn-ea"/>
                <a:cs typeface="+mn-cs"/>
              </a:defRPr>
            </a:pPr>
            <a:r>
              <a:rPr lang="en-US" sz="1600" i="1"/>
              <a:t>The Founder's Dilemma</a:t>
            </a:r>
          </a:p>
        </c:rich>
      </c:tx>
      <c:overlay val="0"/>
      <c:spPr>
        <a:noFill/>
        <a:ln>
          <a:noFill/>
        </a:ln>
        <a:effectLst/>
      </c:spPr>
      <c:txPr>
        <a:bodyPr rot="0" spcFirstLastPara="1" vertOverflow="ellipsis" vert="horz" wrap="square" anchor="ctr" anchorCtr="1"/>
        <a:lstStyle/>
        <a:p>
          <a:pPr>
            <a:defRPr sz="1600" b="0" i="1"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clustered"/>
        <c:varyColors val="0"/>
        <c:ser>
          <c:idx val="0"/>
          <c:order val="0"/>
          <c:tx>
            <c:strRef>
              <c:f>Sheet1!$A$2</c:f>
              <c:strCache>
                <c:ptCount val="1"/>
                <c:pt idx="0">
                  <c:v>Older firm</c:v>
                </c:pt>
              </c:strCache>
            </c:strRef>
          </c:tx>
          <c:spPr>
            <a:solidFill>
              <a:srgbClr val="FF0000"/>
            </a:solidFill>
            <a:ln>
              <a:noFill/>
            </a:ln>
            <a:effectLst/>
          </c:spPr>
          <c:invertIfNegative val="0"/>
          <c:cat>
            <c:strRef>
              <c:f>Sheet1!$B$1:$E$1</c:f>
              <c:strCache>
                <c:ptCount val="4"/>
                <c:pt idx="0">
                  <c:v>Give up CEO &amp; Board Control</c:v>
                </c:pt>
                <c:pt idx="1">
                  <c:v>Kept CEO</c:v>
                </c:pt>
                <c:pt idx="2">
                  <c:v>Kept Board Control</c:v>
                </c:pt>
                <c:pt idx="3">
                  <c:v>Kept CEO &amp; Board Control</c:v>
                </c:pt>
              </c:strCache>
            </c:strRef>
          </c:cat>
          <c:val>
            <c:numRef>
              <c:f>Sheet1!$B$2:$E$2</c:f>
              <c:numCache>
                <c:formatCode>"$"#,##0.00</c:formatCode>
                <c:ptCount val="4"/>
                <c:pt idx="0">
                  <c:v>9.1999999999999993</c:v>
                </c:pt>
                <c:pt idx="1">
                  <c:v>7.15</c:v>
                </c:pt>
                <c:pt idx="2">
                  <c:v>6.1</c:v>
                </c:pt>
                <c:pt idx="3">
                  <c:v>4.95</c:v>
                </c:pt>
              </c:numCache>
            </c:numRef>
          </c:val>
          <c:extLst>
            <c:ext xmlns:c16="http://schemas.microsoft.com/office/drawing/2014/chart" uri="{C3380CC4-5D6E-409C-BE32-E72D297353CC}">
              <c16:uniqueId val="{00000000-9BE1-454F-84C3-81E310688B70}"/>
            </c:ext>
          </c:extLst>
        </c:ser>
        <c:ser>
          <c:idx val="1"/>
          <c:order val="1"/>
          <c:tx>
            <c:strRef>
              <c:f>Sheet1!$A$3</c:f>
              <c:strCache>
                <c:ptCount val="1"/>
                <c:pt idx="0">
                  <c:v>Younger firm</c:v>
                </c:pt>
              </c:strCache>
            </c:strRef>
          </c:tx>
          <c:spPr>
            <a:solidFill>
              <a:srgbClr val="00B050"/>
            </a:solidFill>
            <a:ln>
              <a:noFill/>
            </a:ln>
            <a:effectLst/>
          </c:spPr>
          <c:invertIfNegative val="0"/>
          <c:cat>
            <c:strRef>
              <c:f>Sheet1!$B$1:$E$1</c:f>
              <c:strCache>
                <c:ptCount val="4"/>
                <c:pt idx="0">
                  <c:v>Give up CEO &amp; Board Control</c:v>
                </c:pt>
                <c:pt idx="1">
                  <c:v>Kept CEO</c:v>
                </c:pt>
                <c:pt idx="2">
                  <c:v>Kept Board Control</c:v>
                </c:pt>
                <c:pt idx="3">
                  <c:v>Kept CEO &amp; Board Control</c:v>
                </c:pt>
              </c:strCache>
            </c:strRef>
          </c:cat>
          <c:val>
            <c:numRef>
              <c:f>Sheet1!$B$3:$E$3</c:f>
              <c:numCache>
                <c:formatCode>"$"#,##0.00</c:formatCode>
                <c:ptCount val="4"/>
                <c:pt idx="0">
                  <c:v>6.2</c:v>
                </c:pt>
                <c:pt idx="1">
                  <c:v>5</c:v>
                </c:pt>
                <c:pt idx="2">
                  <c:v>4.05</c:v>
                </c:pt>
                <c:pt idx="3">
                  <c:v>3.15</c:v>
                </c:pt>
              </c:numCache>
            </c:numRef>
          </c:val>
          <c:extLst>
            <c:ext xmlns:c16="http://schemas.microsoft.com/office/drawing/2014/chart" uri="{C3380CC4-5D6E-409C-BE32-E72D297353CC}">
              <c16:uniqueId val="{00000001-9BE1-454F-84C3-81E310688B70}"/>
            </c:ext>
          </c:extLst>
        </c:ser>
        <c:dLbls>
          <c:showLegendKey val="0"/>
          <c:showVal val="0"/>
          <c:showCatName val="0"/>
          <c:showSerName val="0"/>
          <c:showPercent val="0"/>
          <c:showBubbleSize val="0"/>
        </c:dLbls>
        <c:gapWidth val="219"/>
        <c:overlap val="-27"/>
        <c:axId val="2100882719"/>
        <c:axId val="2100928559"/>
      </c:barChart>
      <c:catAx>
        <c:axId val="2100882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2100928559"/>
        <c:crosses val="autoZero"/>
        <c:auto val="1"/>
        <c:lblAlgn val="ctr"/>
        <c:lblOffset val="100"/>
        <c:noMultiLvlLbl val="0"/>
      </c:catAx>
      <c:valAx>
        <c:axId val="21009285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r>
                  <a:rPr lang="en-US" i="1"/>
                  <a:t>Founder's Share of Firm Value</a:t>
                </a:r>
              </a:p>
            </c:rich>
          </c:tx>
          <c:overlay val="0"/>
          <c:spPr>
            <a:noFill/>
            <a:ln>
              <a:noFill/>
            </a:ln>
            <a:effectLst/>
          </c:spPr>
          <c:txPr>
            <a:bodyPr rot="-540000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endParaRPr lang="en-US"/>
            </a:p>
          </c:txPr>
        </c:title>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2100882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latin typeface="Helvetica" pitchFamily="2"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WeWork: A</a:t>
            </a:r>
            <a:r>
              <a:rPr lang="en-US" i="1" baseline="0"/>
              <a:t> Money Loser Scales Up</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Losses!$C$9</c:f>
              <c:strCache>
                <c:ptCount val="1"/>
                <c:pt idx="0">
                  <c:v>EBIT</c:v>
                </c:pt>
              </c:strCache>
            </c:strRef>
          </c:tx>
          <c:spPr>
            <a:solidFill>
              <a:srgbClr val="FF0000"/>
            </a:solidFill>
            <a:ln>
              <a:noFill/>
            </a:ln>
            <a:effectLst/>
          </c:spPr>
          <c:invertIfNegative val="0"/>
          <c:cat>
            <c:strRef>
              <c:f>Losses!$A$10:$A$13</c:f>
              <c:strCache>
                <c:ptCount val="4"/>
                <c:pt idx="0">
                  <c:v>2016</c:v>
                </c:pt>
                <c:pt idx="1">
                  <c:v>2017</c:v>
                </c:pt>
                <c:pt idx="2">
                  <c:v>2018</c:v>
                </c:pt>
                <c:pt idx="3">
                  <c:v>LTM thru June 2019</c:v>
                </c:pt>
              </c:strCache>
            </c:strRef>
          </c:cat>
          <c:val>
            <c:numRef>
              <c:f>Losses!$C$10:$C$13</c:f>
              <c:numCache>
                <c:formatCode>_("$"* #,##0_);_("$"* \(#,##0\);_("$"* "-"??_);_(@_)</c:formatCode>
                <c:ptCount val="4"/>
                <c:pt idx="0">
                  <c:v>-430</c:v>
                </c:pt>
                <c:pt idx="1">
                  <c:v>-939</c:v>
                </c:pt>
                <c:pt idx="2">
                  <c:v>-1929</c:v>
                </c:pt>
                <c:pt idx="3">
                  <c:v>-2620</c:v>
                </c:pt>
              </c:numCache>
            </c:numRef>
          </c:val>
          <c:extLst>
            <c:ext xmlns:c16="http://schemas.microsoft.com/office/drawing/2014/chart" uri="{C3380CC4-5D6E-409C-BE32-E72D297353CC}">
              <c16:uniqueId val="{00000000-6B7B-FB48-8A41-063CD44AA113}"/>
            </c:ext>
          </c:extLst>
        </c:ser>
        <c:ser>
          <c:idx val="2"/>
          <c:order val="1"/>
          <c:tx>
            <c:strRef>
              <c:f>Losses!$D$9</c:f>
              <c:strCache>
                <c:ptCount val="1"/>
                <c:pt idx="0">
                  <c:v>EBITR</c:v>
                </c:pt>
              </c:strCache>
            </c:strRef>
          </c:tx>
          <c:spPr>
            <a:solidFill>
              <a:srgbClr val="0070C0"/>
            </a:solidFill>
            <a:ln>
              <a:noFill/>
            </a:ln>
            <a:effectLst/>
          </c:spPr>
          <c:invertIfNegative val="0"/>
          <c:cat>
            <c:strRef>
              <c:f>Losses!$A$10:$A$13</c:f>
              <c:strCache>
                <c:ptCount val="4"/>
                <c:pt idx="0">
                  <c:v>2016</c:v>
                </c:pt>
                <c:pt idx="1">
                  <c:v>2017</c:v>
                </c:pt>
                <c:pt idx="2">
                  <c:v>2018</c:v>
                </c:pt>
                <c:pt idx="3">
                  <c:v>LTM thru June 2019</c:v>
                </c:pt>
              </c:strCache>
            </c:strRef>
          </c:cat>
          <c:val>
            <c:numRef>
              <c:f>Losses!$D$10:$D$13</c:f>
              <c:numCache>
                <c:formatCode>_("$"* #,##0_);_("$"* \(#,##0\);_("$"* "-"??_);_(@_)</c:formatCode>
                <c:ptCount val="4"/>
                <c:pt idx="0">
                  <c:v>-188</c:v>
                </c:pt>
                <c:pt idx="1">
                  <c:v>-480</c:v>
                </c:pt>
                <c:pt idx="2">
                  <c:v>-1077</c:v>
                </c:pt>
                <c:pt idx="3">
                  <c:v>-1399</c:v>
                </c:pt>
              </c:numCache>
            </c:numRef>
          </c:val>
          <c:extLst>
            <c:ext xmlns:c16="http://schemas.microsoft.com/office/drawing/2014/chart" uri="{C3380CC4-5D6E-409C-BE32-E72D297353CC}">
              <c16:uniqueId val="{00000001-6B7B-FB48-8A41-063CD44AA113}"/>
            </c:ext>
          </c:extLst>
        </c:ser>
        <c:ser>
          <c:idx val="3"/>
          <c:order val="2"/>
          <c:tx>
            <c:strRef>
              <c:f>Losses!$E$9</c:f>
              <c:strCache>
                <c:ptCount val="1"/>
                <c:pt idx="0">
                  <c:v>EBITR &amp; Pre-opening Exp</c:v>
                </c:pt>
              </c:strCache>
            </c:strRef>
          </c:tx>
          <c:spPr>
            <a:solidFill>
              <a:srgbClr val="FFC000"/>
            </a:solidFill>
            <a:ln>
              <a:noFill/>
            </a:ln>
            <a:effectLst/>
          </c:spPr>
          <c:invertIfNegative val="0"/>
          <c:cat>
            <c:strRef>
              <c:f>Losses!$A$10:$A$13</c:f>
              <c:strCache>
                <c:ptCount val="4"/>
                <c:pt idx="0">
                  <c:v>2016</c:v>
                </c:pt>
                <c:pt idx="1">
                  <c:v>2017</c:v>
                </c:pt>
                <c:pt idx="2">
                  <c:v>2018</c:v>
                </c:pt>
                <c:pt idx="3">
                  <c:v>LTM thru June 2019</c:v>
                </c:pt>
              </c:strCache>
            </c:strRef>
          </c:cat>
          <c:val>
            <c:numRef>
              <c:f>Losses!$E$10:$E$13</c:f>
              <c:numCache>
                <c:formatCode>_("$"* #,##0_);_("$"* \(#,##0\);_("$"* "-"??_);_(@_)</c:formatCode>
                <c:ptCount val="4"/>
                <c:pt idx="0">
                  <c:v>-152</c:v>
                </c:pt>
                <c:pt idx="1">
                  <c:v>-370</c:v>
                </c:pt>
                <c:pt idx="2">
                  <c:v>-600</c:v>
                </c:pt>
                <c:pt idx="3">
                  <c:v>-726</c:v>
                </c:pt>
              </c:numCache>
            </c:numRef>
          </c:val>
          <c:extLst>
            <c:ext xmlns:c16="http://schemas.microsoft.com/office/drawing/2014/chart" uri="{C3380CC4-5D6E-409C-BE32-E72D297353CC}">
              <c16:uniqueId val="{00000002-6B7B-FB48-8A41-063CD44AA113}"/>
            </c:ext>
          </c:extLst>
        </c:ser>
        <c:dLbls>
          <c:showLegendKey val="0"/>
          <c:showVal val="0"/>
          <c:showCatName val="0"/>
          <c:showSerName val="0"/>
          <c:showPercent val="0"/>
          <c:showBubbleSize val="0"/>
        </c:dLbls>
        <c:gapWidth val="150"/>
        <c:axId val="1773220832"/>
        <c:axId val="1758430768"/>
      </c:barChart>
      <c:lineChart>
        <c:grouping val="standard"/>
        <c:varyColors val="0"/>
        <c:ser>
          <c:idx val="4"/>
          <c:order val="3"/>
          <c:tx>
            <c:strRef>
              <c:f>Losses!$F$9</c:f>
              <c:strCache>
                <c:ptCount val="1"/>
                <c:pt idx="0">
                  <c:v>EBIT/Revenue</c:v>
                </c:pt>
              </c:strCache>
            </c:strRef>
          </c:tx>
          <c:spPr>
            <a:ln w="28575" cap="rnd">
              <a:solidFill>
                <a:schemeClr val="tx1"/>
              </a:solidFill>
              <a:round/>
            </a:ln>
            <a:effectLst/>
          </c:spPr>
          <c:marker>
            <c:symbol val="none"/>
          </c:marker>
          <c:cat>
            <c:strRef>
              <c:f>Losses!$A$10:$A$13</c:f>
              <c:strCache>
                <c:ptCount val="4"/>
                <c:pt idx="0">
                  <c:v>2016</c:v>
                </c:pt>
                <c:pt idx="1">
                  <c:v>2017</c:v>
                </c:pt>
                <c:pt idx="2">
                  <c:v>2018</c:v>
                </c:pt>
                <c:pt idx="3">
                  <c:v>LTM thru June 2019</c:v>
                </c:pt>
              </c:strCache>
            </c:strRef>
          </c:cat>
          <c:val>
            <c:numRef>
              <c:f>Losses!$F$10:$F$13</c:f>
              <c:numCache>
                <c:formatCode>0.00%</c:formatCode>
                <c:ptCount val="4"/>
                <c:pt idx="0">
                  <c:v>-0.98623853211009171</c:v>
                </c:pt>
                <c:pt idx="1">
                  <c:v>-1.0598194130925509</c:v>
                </c:pt>
                <c:pt idx="2">
                  <c:v>-1.0587266739846324</c:v>
                </c:pt>
                <c:pt idx="3">
                  <c:v>-1.0104126494408021</c:v>
                </c:pt>
              </c:numCache>
            </c:numRef>
          </c:val>
          <c:smooth val="0"/>
          <c:extLst>
            <c:ext xmlns:c16="http://schemas.microsoft.com/office/drawing/2014/chart" uri="{C3380CC4-5D6E-409C-BE32-E72D297353CC}">
              <c16:uniqueId val="{00000003-6B7B-FB48-8A41-063CD44AA113}"/>
            </c:ext>
          </c:extLst>
        </c:ser>
        <c:ser>
          <c:idx val="5"/>
          <c:order val="4"/>
          <c:tx>
            <c:strRef>
              <c:f>Losses!$G$9</c:f>
              <c:strCache>
                <c:ptCount val="1"/>
                <c:pt idx="0">
                  <c:v>EBITR/Revenue</c:v>
                </c:pt>
              </c:strCache>
            </c:strRef>
          </c:tx>
          <c:spPr>
            <a:ln w="28575" cap="rnd">
              <a:solidFill>
                <a:srgbClr val="00B050"/>
              </a:solidFill>
              <a:round/>
            </a:ln>
            <a:effectLst/>
          </c:spPr>
          <c:marker>
            <c:symbol val="none"/>
          </c:marker>
          <c:cat>
            <c:strRef>
              <c:f>Losses!$A$10:$A$13</c:f>
              <c:strCache>
                <c:ptCount val="4"/>
                <c:pt idx="0">
                  <c:v>2016</c:v>
                </c:pt>
                <c:pt idx="1">
                  <c:v>2017</c:v>
                </c:pt>
                <c:pt idx="2">
                  <c:v>2018</c:v>
                </c:pt>
                <c:pt idx="3">
                  <c:v>LTM thru June 2019</c:v>
                </c:pt>
              </c:strCache>
            </c:strRef>
          </c:cat>
          <c:val>
            <c:numRef>
              <c:f>Losses!$G$10:$G$13</c:f>
              <c:numCache>
                <c:formatCode>0.00%</c:formatCode>
                <c:ptCount val="4"/>
                <c:pt idx="0">
                  <c:v>-0.43119266055045874</c:v>
                </c:pt>
                <c:pt idx="1">
                  <c:v>-0.54176072234762984</c:v>
                </c:pt>
                <c:pt idx="2">
                  <c:v>-0.59110867178924265</c:v>
                </c:pt>
                <c:pt idx="3">
                  <c:v>-0.53952950250674891</c:v>
                </c:pt>
              </c:numCache>
            </c:numRef>
          </c:val>
          <c:smooth val="0"/>
          <c:extLst>
            <c:ext xmlns:c16="http://schemas.microsoft.com/office/drawing/2014/chart" uri="{C3380CC4-5D6E-409C-BE32-E72D297353CC}">
              <c16:uniqueId val="{00000004-6B7B-FB48-8A41-063CD44AA113}"/>
            </c:ext>
          </c:extLst>
        </c:ser>
        <c:ser>
          <c:idx val="6"/>
          <c:order val="5"/>
          <c:tx>
            <c:strRef>
              <c:f>Losses!$H$9</c:f>
              <c:strCache>
                <c:ptCount val="1"/>
                <c:pt idx="0">
                  <c:v>EBITR&amp; Pre-Opening Exp/Revenue</c:v>
                </c:pt>
              </c:strCache>
            </c:strRef>
          </c:tx>
          <c:spPr>
            <a:ln w="28575" cap="rnd">
              <a:solidFill>
                <a:srgbClr val="7030A0"/>
              </a:solidFill>
              <a:round/>
            </a:ln>
            <a:effectLst/>
          </c:spPr>
          <c:marker>
            <c:symbol val="none"/>
          </c:marker>
          <c:cat>
            <c:strRef>
              <c:f>Losses!$A$10:$A$13</c:f>
              <c:strCache>
                <c:ptCount val="4"/>
                <c:pt idx="0">
                  <c:v>2016</c:v>
                </c:pt>
                <c:pt idx="1">
                  <c:v>2017</c:v>
                </c:pt>
                <c:pt idx="2">
                  <c:v>2018</c:v>
                </c:pt>
                <c:pt idx="3">
                  <c:v>LTM thru June 2019</c:v>
                </c:pt>
              </c:strCache>
            </c:strRef>
          </c:cat>
          <c:val>
            <c:numRef>
              <c:f>Losses!$H$10:$H$13</c:f>
              <c:numCache>
                <c:formatCode>0.00%</c:formatCode>
                <c:ptCount val="4"/>
                <c:pt idx="0">
                  <c:v>-0.34862385321100919</c:v>
                </c:pt>
                <c:pt idx="1">
                  <c:v>-0.41760722347629797</c:v>
                </c:pt>
                <c:pt idx="2">
                  <c:v>-0.32930845225027444</c:v>
                </c:pt>
                <c:pt idx="3">
                  <c:v>-0.27998457385268027</c:v>
                </c:pt>
              </c:numCache>
            </c:numRef>
          </c:val>
          <c:smooth val="0"/>
          <c:extLst>
            <c:ext xmlns:c16="http://schemas.microsoft.com/office/drawing/2014/chart" uri="{C3380CC4-5D6E-409C-BE32-E72D297353CC}">
              <c16:uniqueId val="{00000005-6B7B-FB48-8A41-063CD44AA113}"/>
            </c:ext>
          </c:extLst>
        </c:ser>
        <c:dLbls>
          <c:showLegendKey val="0"/>
          <c:showVal val="0"/>
          <c:showCatName val="0"/>
          <c:showSerName val="0"/>
          <c:showPercent val="0"/>
          <c:showBubbleSize val="0"/>
        </c:dLbls>
        <c:marker val="1"/>
        <c:smooth val="0"/>
        <c:axId val="1770110144"/>
        <c:axId val="1777726576"/>
      </c:lineChart>
      <c:catAx>
        <c:axId val="177322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8430768"/>
        <c:crosses val="autoZero"/>
        <c:auto val="1"/>
        <c:lblAlgn val="ctr"/>
        <c:lblOffset val="100"/>
        <c:noMultiLvlLbl val="0"/>
      </c:catAx>
      <c:valAx>
        <c:axId val="1758430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Operating loss (in $ millions)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3220832"/>
        <c:crosses val="autoZero"/>
        <c:crossBetween val="between"/>
      </c:valAx>
      <c:valAx>
        <c:axId val="177772657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Operating Margin (as % of Revenues)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0110144"/>
        <c:crosses val="max"/>
        <c:crossBetween val="between"/>
      </c:valAx>
      <c:catAx>
        <c:axId val="1770110144"/>
        <c:scaling>
          <c:orientation val="minMax"/>
        </c:scaling>
        <c:delete val="1"/>
        <c:axPos val="b"/>
        <c:numFmt formatCode="General" sourceLinked="1"/>
        <c:majorTickMark val="out"/>
        <c:minorTickMark val="none"/>
        <c:tickLblPos val="nextTo"/>
        <c:crossAx val="177772657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Helvetica" pitchFamily="2"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The Payoff to Scaling</a:t>
            </a:r>
            <a:r>
              <a:rPr lang="en-US" i="1" baseline="0"/>
              <a:t> up</a:t>
            </a:r>
            <a:r>
              <a:rPr lang="en-US" i="1"/>
              <a:t>: FANGAM stocks betweeen 2010-2020</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'The Decade'!$A$2</c:f>
              <c:strCache>
                <c:ptCount val="1"/>
                <c:pt idx="0">
                  <c:v>FANGAM</c:v>
                </c:pt>
              </c:strCache>
            </c:strRef>
          </c:tx>
          <c:spPr>
            <a:solidFill>
              <a:srgbClr val="00B050"/>
            </a:solidFill>
            <a:ln>
              <a:noFill/>
            </a:ln>
            <a:effectLst/>
          </c:spPr>
          <c:invertIfNegative val="0"/>
          <c:cat>
            <c:numRef>
              <c:f>'The Decade'!$B$1:$L$1</c:f>
              <c:numCache>
                <c:formatCode>0</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'The Decade'!$B$2:$L$2</c:f>
              <c:numCache>
                <c:formatCode>_("$"* #,##0_);_("$"* \(#,##0\);_("$"* "-"??_);_(@_)</c:formatCode>
                <c:ptCount val="11"/>
                <c:pt idx="0">
                  <c:v>814.58030000000008</c:v>
                </c:pt>
                <c:pt idx="1">
                  <c:v>886.54380000000003</c:v>
                </c:pt>
                <c:pt idx="2">
                  <c:v>1133.3023000000001</c:v>
                </c:pt>
                <c:pt idx="3">
                  <c:v>1530.6283000000001</c:v>
                </c:pt>
                <c:pt idx="4">
                  <c:v>1770.5609999999999</c:v>
                </c:pt>
                <c:pt idx="5">
                  <c:v>2220.1705000000002</c:v>
                </c:pt>
                <c:pt idx="6">
                  <c:v>2380.8557999999998</c:v>
                </c:pt>
                <c:pt idx="7">
                  <c:v>3409.6079</c:v>
                </c:pt>
                <c:pt idx="8">
                  <c:v>3484.8937000000001</c:v>
                </c:pt>
                <c:pt idx="9">
                  <c:v>5074.0535999999993</c:v>
                </c:pt>
                <c:pt idx="10">
                  <c:v>7773.9555</c:v>
                </c:pt>
              </c:numCache>
            </c:numRef>
          </c:val>
          <c:extLst>
            <c:ext xmlns:c16="http://schemas.microsoft.com/office/drawing/2014/chart" uri="{C3380CC4-5D6E-409C-BE32-E72D297353CC}">
              <c16:uniqueId val="{00000000-5B2A-B347-B58D-75D17659F51E}"/>
            </c:ext>
          </c:extLst>
        </c:ser>
        <c:ser>
          <c:idx val="1"/>
          <c:order val="1"/>
          <c:tx>
            <c:strRef>
              <c:f>'The Decade'!$A$3</c:f>
              <c:strCache>
                <c:ptCount val="1"/>
                <c:pt idx="0">
                  <c:v>Rest of Market</c:v>
                </c:pt>
              </c:strCache>
            </c:strRef>
          </c:tx>
          <c:spPr>
            <a:solidFill>
              <a:srgbClr val="FF0000"/>
            </a:solidFill>
            <a:ln>
              <a:noFill/>
            </a:ln>
            <a:effectLst/>
          </c:spPr>
          <c:invertIfNegative val="0"/>
          <c:cat>
            <c:numRef>
              <c:f>'The Decade'!$B$1:$L$1</c:f>
              <c:numCache>
                <c:formatCode>0</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'The Decade'!$B$3:$L$3</c:f>
              <c:numCache>
                <c:formatCode>_("$"* #,##0_);_("$"* \(#,##0\);_("$"* "-"??_);_(@_)</c:formatCode>
                <c:ptCount val="11"/>
                <c:pt idx="0">
                  <c:v>10295.00108</c:v>
                </c:pt>
                <c:pt idx="1">
                  <c:v>10251.90179</c:v>
                </c:pt>
                <c:pt idx="2">
                  <c:v>11774.060359999999</c:v>
                </c:pt>
                <c:pt idx="3">
                  <c:v>15480.53924</c:v>
                </c:pt>
                <c:pt idx="4">
                  <c:v>17098.888899999998</c:v>
                </c:pt>
                <c:pt idx="5">
                  <c:v>16383.09986</c:v>
                </c:pt>
                <c:pt idx="6">
                  <c:v>18129.675850000003</c:v>
                </c:pt>
                <c:pt idx="7">
                  <c:v>21146.62023</c:v>
                </c:pt>
                <c:pt idx="8">
                  <c:v>19038.63164</c:v>
                </c:pt>
                <c:pt idx="9">
                  <c:v>23517.578170000001</c:v>
                </c:pt>
                <c:pt idx="10">
                  <c:v>33664.428161000018</c:v>
                </c:pt>
              </c:numCache>
            </c:numRef>
          </c:val>
          <c:extLst>
            <c:ext xmlns:c16="http://schemas.microsoft.com/office/drawing/2014/chart" uri="{C3380CC4-5D6E-409C-BE32-E72D297353CC}">
              <c16:uniqueId val="{00000001-5B2A-B347-B58D-75D17659F51E}"/>
            </c:ext>
          </c:extLst>
        </c:ser>
        <c:dLbls>
          <c:showLegendKey val="0"/>
          <c:showVal val="0"/>
          <c:showCatName val="0"/>
          <c:showSerName val="0"/>
          <c:showPercent val="0"/>
          <c:showBubbleSize val="0"/>
        </c:dLbls>
        <c:gapWidth val="150"/>
        <c:axId val="319410431"/>
        <c:axId val="319652863"/>
      </c:barChart>
      <c:lineChart>
        <c:grouping val="standard"/>
        <c:varyColors val="0"/>
        <c:ser>
          <c:idx val="5"/>
          <c:order val="2"/>
          <c:tx>
            <c:strRef>
              <c:f>'The Decade'!$A$7</c:f>
              <c:strCache>
                <c:ptCount val="1"/>
                <c:pt idx="0">
                  <c:v>FANGAM as % of Market</c:v>
                </c:pt>
              </c:strCache>
            </c:strRef>
          </c:tx>
          <c:spPr>
            <a:ln w="50800" cap="rnd">
              <a:solidFill>
                <a:schemeClr val="tx1"/>
              </a:solidFill>
              <a:round/>
            </a:ln>
            <a:effectLst/>
          </c:spPr>
          <c:marker>
            <c:symbol val="none"/>
          </c:marker>
          <c:cat>
            <c:numRef>
              <c:f>'The Decade'!$B$1:$L$1</c:f>
              <c:numCache>
                <c:formatCode>0</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'The Decade'!$B$7:$L$7</c:f>
              <c:numCache>
                <c:formatCode>0.00%</c:formatCode>
                <c:ptCount val="11"/>
                <c:pt idx="0">
                  <c:v>6.3740509238232601E-2</c:v>
                </c:pt>
                <c:pt idx="1">
                  <c:v>7.0338236248540825E-2</c:v>
                </c:pt>
                <c:pt idx="2">
                  <c:v>7.809986755686911E-2</c:v>
                </c:pt>
                <c:pt idx="3">
                  <c:v>8.0191411190383199E-2</c:v>
                </c:pt>
                <c:pt idx="4">
                  <c:v>8.3572843095307589E-2</c:v>
                </c:pt>
                <c:pt idx="5">
                  <c:v>0.10652367411392068</c:v>
                </c:pt>
                <c:pt idx="6">
                  <c:v>0.10310676242817696</c:v>
                </c:pt>
                <c:pt idx="7">
                  <c:v>0.12181253823118438</c:v>
                </c:pt>
                <c:pt idx="8">
                  <c:v>0.13393490528924151</c:v>
                </c:pt>
                <c:pt idx="9">
                  <c:v>0.1516575743720559</c:v>
                </c:pt>
                <c:pt idx="10">
                  <c:v>0.18760276857315031</c:v>
                </c:pt>
              </c:numCache>
            </c:numRef>
          </c:val>
          <c:smooth val="0"/>
          <c:extLst>
            <c:ext xmlns:c16="http://schemas.microsoft.com/office/drawing/2014/chart" uri="{C3380CC4-5D6E-409C-BE32-E72D297353CC}">
              <c16:uniqueId val="{00000002-5B2A-B347-B58D-75D17659F51E}"/>
            </c:ext>
          </c:extLst>
        </c:ser>
        <c:dLbls>
          <c:showLegendKey val="0"/>
          <c:showVal val="0"/>
          <c:showCatName val="0"/>
          <c:showSerName val="0"/>
          <c:showPercent val="0"/>
          <c:showBubbleSize val="0"/>
        </c:dLbls>
        <c:marker val="1"/>
        <c:smooth val="0"/>
        <c:axId val="450956832"/>
        <c:axId val="450953872"/>
      </c:lineChart>
      <c:catAx>
        <c:axId val="31941043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Market Capitalization at the end of the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9652863"/>
        <c:crosses val="autoZero"/>
        <c:auto val="1"/>
        <c:lblAlgn val="ctr"/>
        <c:lblOffset val="100"/>
        <c:noMultiLvlLbl val="0"/>
      </c:catAx>
      <c:valAx>
        <c:axId val="3196528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Market Capitalization in billions of dollars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9410431"/>
        <c:crosses val="autoZero"/>
        <c:crossBetween val="between"/>
      </c:valAx>
      <c:valAx>
        <c:axId val="45095387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FANGAM stocks as % of Market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0956832"/>
        <c:crosses val="max"/>
        <c:crossBetween val="between"/>
      </c:valAx>
      <c:catAx>
        <c:axId val="450956832"/>
        <c:scaling>
          <c:orientation val="minMax"/>
        </c:scaling>
        <c:delete val="1"/>
        <c:axPos val="b"/>
        <c:numFmt formatCode="0" sourceLinked="1"/>
        <c:majorTickMark val="out"/>
        <c:minorTickMark val="none"/>
        <c:tickLblPos val="nextTo"/>
        <c:crossAx val="450953872"/>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Helvetica" pitchFamily="2" charset="0"/>
                <a:ea typeface="+mn-ea"/>
                <a:cs typeface="+mn-cs"/>
              </a:defRPr>
            </a:pPr>
            <a:r>
              <a:rPr lang="en-US" i="1"/>
              <a:t>Acquirer Stock Return Performance after Acquisitions: 2003-2013 Deals</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clustered"/>
        <c:varyColors val="0"/>
        <c:ser>
          <c:idx val="0"/>
          <c:order val="0"/>
          <c:tx>
            <c:strRef>
              <c:f>'CAR for Acquirers'!$A$2</c:f>
              <c:strCache>
                <c:ptCount val="1"/>
                <c:pt idx="0">
                  <c:v>Market</c:v>
                </c:pt>
              </c:strCache>
            </c:strRef>
          </c:tx>
          <c:spPr>
            <a:solidFill>
              <a:srgbClr val="FF0000"/>
            </a:solidFill>
            <a:ln>
              <a:noFill/>
            </a:ln>
            <a:effectLst/>
          </c:spPr>
          <c:invertIfNegative val="0"/>
          <c:cat>
            <c:strRef>
              <c:f>'CAR for Acquirers'!$B$1:$E$1</c:f>
              <c:strCache>
                <c:ptCount val="4"/>
                <c:pt idx="0">
                  <c:v>Year Before</c:v>
                </c:pt>
                <c:pt idx="1">
                  <c:v>1 Year After</c:v>
                </c:pt>
                <c:pt idx="2">
                  <c:v>2 Years After</c:v>
                </c:pt>
                <c:pt idx="3">
                  <c:v>3 years After</c:v>
                </c:pt>
              </c:strCache>
            </c:strRef>
          </c:cat>
          <c:val>
            <c:numRef>
              <c:f>'CAR for Acquirers'!$B$2:$E$2</c:f>
              <c:numCache>
                <c:formatCode>0.00%</c:formatCode>
                <c:ptCount val="4"/>
                <c:pt idx="0">
                  <c:v>-1.95E-2</c:v>
                </c:pt>
                <c:pt idx="1">
                  <c:v>-5.0599999999999999E-2</c:v>
                </c:pt>
                <c:pt idx="2">
                  <c:v>-9.0300000000000005E-2</c:v>
                </c:pt>
                <c:pt idx="3">
                  <c:v>-0.16320000000000001</c:v>
                </c:pt>
              </c:numCache>
            </c:numRef>
          </c:val>
          <c:extLst>
            <c:ext xmlns:c16="http://schemas.microsoft.com/office/drawing/2014/chart" uri="{C3380CC4-5D6E-409C-BE32-E72D297353CC}">
              <c16:uniqueId val="{00000000-017A-CC44-9125-025B24F8F67B}"/>
            </c:ext>
          </c:extLst>
        </c:ser>
        <c:ser>
          <c:idx val="1"/>
          <c:order val="1"/>
          <c:tx>
            <c:strRef>
              <c:f>'CAR for Acquirers'!$A$3</c:f>
              <c:strCache>
                <c:ptCount val="1"/>
                <c:pt idx="0">
                  <c:v>Industry Group</c:v>
                </c:pt>
              </c:strCache>
            </c:strRef>
          </c:tx>
          <c:spPr>
            <a:solidFill>
              <a:srgbClr val="00B050"/>
            </a:solidFill>
            <a:ln>
              <a:noFill/>
            </a:ln>
            <a:effectLst/>
          </c:spPr>
          <c:invertIfNegative val="0"/>
          <c:cat>
            <c:strRef>
              <c:f>'CAR for Acquirers'!$B$1:$E$1</c:f>
              <c:strCache>
                <c:ptCount val="4"/>
                <c:pt idx="0">
                  <c:v>Year Before</c:v>
                </c:pt>
                <c:pt idx="1">
                  <c:v>1 Year After</c:v>
                </c:pt>
                <c:pt idx="2">
                  <c:v>2 Years After</c:v>
                </c:pt>
                <c:pt idx="3">
                  <c:v>3 years After</c:v>
                </c:pt>
              </c:strCache>
            </c:strRef>
          </c:cat>
          <c:val>
            <c:numRef>
              <c:f>'CAR for Acquirers'!$B$3:$E$3</c:f>
              <c:numCache>
                <c:formatCode>0.00%</c:formatCode>
                <c:ptCount val="4"/>
                <c:pt idx="0" formatCode="0%">
                  <c:v>-3.6499999999999998E-2</c:v>
                </c:pt>
                <c:pt idx="1">
                  <c:v>-4.6399999999999997E-2</c:v>
                </c:pt>
                <c:pt idx="2">
                  <c:v>-8.2500000000000004E-2</c:v>
                </c:pt>
                <c:pt idx="3">
                  <c:v>-0.1205</c:v>
                </c:pt>
              </c:numCache>
            </c:numRef>
          </c:val>
          <c:extLst>
            <c:ext xmlns:c16="http://schemas.microsoft.com/office/drawing/2014/chart" uri="{C3380CC4-5D6E-409C-BE32-E72D297353CC}">
              <c16:uniqueId val="{00000001-017A-CC44-9125-025B24F8F67B}"/>
            </c:ext>
          </c:extLst>
        </c:ser>
        <c:dLbls>
          <c:showLegendKey val="0"/>
          <c:showVal val="0"/>
          <c:showCatName val="0"/>
          <c:showSerName val="0"/>
          <c:showPercent val="0"/>
          <c:showBubbleSize val="0"/>
        </c:dLbls>
        <c:gapWidth val="219"/>
        <c:overlap val="-27"/>
        <c:axId val="41563280"/>
        <c:axId val="41564096"/>
      </c:barChart>
      <c:catAx>
        <c:axId val="41563280"/>
        <c:scaling>
          <c:orientation val="minMax"/>
        </c:scaling>
        <c:delete val="0"/>
        <c:axPos val="b"/>
        <c:title>
          <c:tx>
            <c:rich>
              <a:bodyPr rot="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r>
                  <a:rPr lang="en-US" i="1"/>
                  <a:t>Years around Deal</a:t>
                </a:r>
              </a:p>
            </c:rich>
          </c:tx>
          <c:overlay val="0"/>
          <c:spPr>
            <a:noFill/>
            <a:ln>
              <a:noFill/>
            </a:ln>
            <a:effectLst/>
          </c:spPr>
          <c:txPr>
            <a:bodyPr rot="0" spcFirstLastPara="1" vertOverflow="ellipsis" vert="horz" wrap="square" anchor="ctr" anchorCtr="1"/>
            <a:lstStyle/>
            <a:p>
              <a:pPr>
                <a:defRPr sz="1000" b="0" i="1" u="none" strike="noStrike" kern="1200" baseline="0">
                  <a:solidFill>
                    <a:schemeClr val="tx1">
                      <a:lumMod val="65000"/>
                      <a:lumOff val="35000"/>
                    </a:schemeClr>
                  </a:solidFill>
                  <a:latin typeface="Helvetica" pitchFamily="2" charset="0"/>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41564096"/>
        <c:crosses val="autoZero"/>
        <c:auto val="1"/>
        <c:lblAlgn val="ctr"/>
        <c:lblOffset val="100"/>
        <c:noMultiLvlLbl val="0"/>
      </c:catAx>
      <c:valAx>
        <c:axId val="41564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Helvetica" pitchFamily="2" charset="0"/>
                    <a:ea typeface="+mn-ea"/>
                    <a:cs typeface="+mn-cs"/>
                  </a:defRPr>
                </a:pPr>
                <a:r>
                  <a:rPr lang="en-US" sz="1200"/>
                  <a:t>Cumulative Excess Return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Helvetica" pitchFamily="2" charset="0"/>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4156328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Helvetica" pitchFamily="2"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808080"/>
                </a:solidFill>
                <a:latin typeface="Calibri"/>
                <a:ea typeface="Calibri"/>
                <a:cs typeface="Calibri"/>
              </a:defRPr>
            </a:pPr>
            <a:r>
              <a:rPr lang="en-US"/>
              <a:t>Revenues, Operating Income and Operating Margins – Severstal</a:t>
            </a:r>
          </a:p>
        </c:rich>
      </c:tx>
      <c:overlay val="0"/>
      <c:spPr>
        <a:noFill/>
        <a:ln w="25400">
          <a:noFill/>
        </a:ln>
      </c:spPr>
    </c:title>
    <c:autoTitleDeleted val="0"/>
    <c:plotArea>
      <c:layout/>
      <c:barChart>
        <c:barDir val="col"/>
        <c:grouping val="clustered"/>
        <c:varyColors val="0"/>
        <c:ser>
          <c:idx val="1"/>
          <c:order val="0"/>
          <c:tx>
            <c:strRef>
              <c:f>'ROIC and Margins'!$A$2</c:f>
              <c:strCache>
                <c:ptCount val="1"/>
                <c:pt idx="0">
                  <c:v>Revenues</c:v>
                </c:pt>
              </c:strCache>
            </c:strRef>
          </c:tx>
          <c:spPr>
            <a:solidFill>
              <a:srgbClr val="FF0000"/>
            </a:solidFill>
            <a:ln w="25400">
              <a:noFill/>
            </a:ln>
          </c:spPr>
          <c:invertIfNegative val="0"/>
          <c:cat>
            <c:numRef>
              <c:f>'ROIC and Margins'!$B$1:$U$1</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'ROIC and Margins'!$B$2:$U$2</c:f>
              <c:numCache>
                <c:formatCode>_(* #,##0.0_);_(* \(#,##0.0\)_)\ ;_(* 0_)</c:formatCode>
                <c:ptCount val="20"/>
                <c:pt idx="0">
                  <c:v>2489.3130000000001</c:v>
                </c:pt>
                <c:pt idx="1">
                  <c:v>1950.8689999999999</c:v>
                </c:pt>
                <c:pt idx="2">
                  <c:v>1468.991</c:v>
                </c:pt>
                <c:pt idx="3">
                  <c:v>2248.3290000000002</c:v>
                </c:pt>
                <c:pt idx="4">
                  <c:v>2011.6420000000001</c:v>
                </c:pt>
                <c:pt idx="5">
                  <c:v>2275.1799999999998</c:v>
                </c:pt>
                <c:pt idx="6">
                  <c:v>3197.2849999999999</c:v>
                </c:pt>
                <c:pt idx="7">
                  <c:v>6663.8469999999998</c:v>
                </c:pt>
                <c:pt idx="8">
                  <c:v>10451.646000000001</c:v>
                </c:pt>
                <c:pt idx="9">
                  <c:v>12722.835999999999</c:v>
                </c:pt>
                <c:pt idx="10">
                  <c:v>15503.388000000001</c:v>
                </c:pt>
                <c:pt idx="11">
                  <c:v>16065.759</c:v>
                </c:pt>
                <c:pt idx="12">
                  <c:v>9076.3209999999999</c:v>
                </c:pt>
                <c:pt idx="13">
                  <c:v>12819.118</c:v>
                </c:pt>
                <c:pt idx="14">
                  <c:v>15812.4</c:v>
                </c:pt>
                <c:pt idx="15">
                  <c:v>10225.221</c:v>
                </c:pt>
                <c:pt idx="16">
                  <c:v>9433.5439999999999</c:v>
                </c:pt>
                <c:pt idx="17">
                  <c:v>8296</c:v>
                </c:pt>
                <c:pt idx="18">
                  <c:v>6396</c:v>
                </c:pt>
                <c:pt idx="19">
                  <c:v>5916</c:v>
                </c:pt>
              </c:numCache>
            </c:numRef>
          </c:val>
          <c:extLst>
            <c:ext xmlns:c16="http://schemas.microsoft.com/office/drawing/2014/chart" uri="{C3380CC4-5D6E-409C-BE32-E72D297353CC}">
              <c16:uniqueId val="{00000000-1872-6B4A-86F4-95B087836590}"/>
            </c:ext>
          </c:extLst>
        </c:ser>
        <c:ser>
          <c:idx val="2"/>
          <c:order val="1"/>
          <c:tx>
            <c:strRef>
              <c:f>'ROIC and Margins'!$A$3</c:f>
              <c:strCache>
                <c:ptCount val="1"/>
                <c:pt idx="0">
                  <c:v>Operating Income</c:v>
                </c:pt>
              </c:strCache>
            </c:strRef>
          </c:tx>
          <c:spPr>
            <a:solidFill>
              <a:srgbClr val="00B050"/>
            </a:solidFill>
            <a:ln w="25400">
              <a:noFill/>
            </a:ln>
          </c:spPr>
          <c:invertIfNegative val="0"/>
          <c:cat>
            <c:numRef>
              <c:f>'ROIC and Margins'!$B$1:$U$1</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'ROIC and Margins'!$B$3:$U$3</c:f>
              <c:numCache>
                <c:formatCode>_(* #,##0.0_);_(* \(#,##0.0\)_)\ ;_(* 0_)</c:formatCode>
                <c:ptCount val="20"/>
                <c:pt idx="0">
                  <c:v>205.548</c:v>
                </c:pt>
                <c:pt idx="1">
                  <c:v>206.386</c:v>
                </c:pt>
                <c:pt idx="2">
                  <c:v>353.86200000000002</c:v>
                </c:pt>
                <c:pt idx="3">
                  <c:v>661.51700000000005</c:v>
                </c:pt>
                <c:pt idx="4">
                  <c:v>190.18299999999999</c:v>
                </c:pt>
                <c:pt idx="5">
                  <c:v>335.88900000000001</c:v>
                </c:pt>
                <c:pt idx="6">
                  <c:v>785.524</c:v>
                </c:pt>
                <c:pt idx="7">
                  <c:v>1923.3789999999999</c:v>
                </c:pt>
                <c:pt idx="8">
                  <c:v>2322.4749999999999</c:v>
                </c:pt>
                <c:pt idx="9">
                  <c:v>2320.0140000000001</c:v>
                </c:pt>
                <c:pt idx="10">
                  <c:v>2811.047</c:v>
                </c:pt>
                <c:pt idx="11">
                  <c:v>3521.5329999999999</c:v>
                </c:pt>
                <c:pt idx="12">
                  <c:v>741.61599999999999</c:v>
                </c:pt>
                <c:pt idx="13">
                  <c:v>2374.0569999999998</c:v>
                </c:pt>
                <c:pt idx="14">
                  <c:v>2943.0529999999999</c:v>
                </c:pt>
                <c:pt idx="15">
                  <c:v>1406.4359999999999</c:v>
                </c:pt>
                <c:pt idx="16">
                  <c:v>1049.2</c:v>
                </c:pt>
                <c:pt idx="17">
                  <c:v>1521</c:v>
                </c:pt>
                <c:pt idx="18">
                  <c:v>1615</c:v>
                </c:pt>
                <c:pt idx="19">
                  <c:v>1527</c:v>
                </c:pt>
              </c:numCache>
            </c:numRef>
          </c:val>
          <c:extLst>
            <c:ext xmlns:c16="http://schemas.microsoft.com/office/drawing/2014/chart" uri="{C3380CC4-5D6E-409C-BE32-E72D297353CC}">
              <c16:uniqueId val="{00000001-1872-6B4A-86F4-95B087836590}"/>
            </c:ext>
          </c:extLst>
        </c:ser>
        <c:dLbls>
          <c:showLegendKey val="0"/>
          <c:showVal val="0"/>
          <c:showCatName val="0"/>
          <c:showSerName val="0"/>
          <c:showPercent val="0"/>
          <c:showBubbleSize val="0"/>
        </c:dLbls>
        <c:gapWidth val="219"/>
        <c:overlap val="-27"/>
        <c:axId val="1378476848"/>
        <c:axId val="1"/>
      </c:barChart>
      <c:lineChart>
        <c:grouping val="standard"/>
        <c:varyColors val="0"/>
        <c:ser>
          <c:idx val="3"/>
          <c:order val="2"/>
          <c:tx>
            <c:strRef>
              <c:f>'ROIC and Margins'!$A$4</c:f>
              <c:strCache>
                <c:ptCount val="1"/>
                <c:pt idx="0">
                  <c:v>Operating Margin</c:v>
                </c:pt>
              </c:strCache>
            </c:strRef>
          </c:tx>
          <c:spPr>
            <a:ln w="38100">
              <a:solidFill>
                <a:srgbClr val="000000"/>
              </a:solidFill>
              <a:prstDash val="solid"/>
            </a:ln>
          </c:spPr>
          <c:marker>
            <c:symbol val="none"/>
          </c:marker>
          <c:cat>
            <c:numRef>
              <c:f>'ROIC and Margins'!$B$1:$U$1</c:f>
              <c:numCache>
                <c:formatCode>General</c:formatCode>
                <c:ptCount val="20"/>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pt idx="18">
                  <c:v>2015</c:v>
                </c:pt>
                <c:pt idx="19">
                  <c:v>2016</c:v>
                </c:pt>
              </c:numCache>
            </c:numRef>
          </c:cat>
          <c:val>
            <c:numRef>
              <c:f>'ROIC and Margins'!$B$4:$U$4</c:f>
              <c:numCache>
                <c:formatCode>0.00%</c:formatCode>
                <c:ptCount val="20"/>
                <c:pt idx="0">
                  <c:v>8.2572179553153824E-2</c:v>
                </c:pt>
                <c:pt idx="1">
                  <c:v>0.10579182917971428</c:v>
                </c:pt>
                <c:pt idx="2">
                  <c:v>0.24088779304978725</c:v>
                </c:pt>
                <c:pt idx="3">
                  <c:v>0.29422606744831381</c:v>
                </c:pt>
                <c:pt idx="4">
                  <c:v>9.4541175815577513E-2</c:v>
                </c:pt>
                <c:pt idx="5">
                  <c:v>0.14763183572288788</c:v>
                </c:pt>
                <c:pt idx="6">
                  <c:v>0.24568469811105362</c:v>
                </c:pt>
                <c:pt idx="7">
                  <c:v>0.28862892560408426</c:v>
                </c:pt>
                <c:pt idx="8">
                  <c:v>0.22221141052806417</c:v>
                </c:pt>
                <c:pt idx="9">
                  <c:v>0.18235038162875009</c:v>
                </c:pt>
                <c:pt idx="10">
                  <c:v>0.18131823831023255</c:v>
                </c:pt>
                <c:pt idx="11">
                  <c:v>0.21919493501676454</c:v>
                </c:pt>
                <c:pt idx="12">
                  <c:v>8.1708877418504702E-2</c:v>
                </c:pt>
                <c:pt idx="13">
                  <c:v>0.18519659464871138</c:v>
                </c:pt>
                <c:pt idx="14">
                  <c:v>0.18612310591687536</c:v>
                </c:pt>
                <c:pt idx="15">
                  <c:v>0.13754578018411534</c:v>
                </c:pt>
                <c:pt idx="16">
                  <c:v>0.11122013105573049</c:v>
                </c:pt>
                <c:pt idx="17">
                  <c:v>0.18334136933461909</c:v>
                </c:pt>
                <c:pt idx="18">
                  <c:v>0.25250156347717323</c:v>
                </c:pt>
                <c:pt idx="19">
                  <c:v>0.25811359026369168</c:v>
                </c:pt>
              </c:numCache>
            </c:numRef>
          </c:val>
          <c:smooth val="0"/>
          <c:extLst>
            <c:ext xmlns:c16="http://schemas.microsoft.com/office/drawing/2014/chart" uri="{C3380CC4-5D6E-409C-BE32-E72D297353CC}">
              <c16:uniqueId val="{00000002-1872-6B4A-86F4-95B087836590}"/>
            </c:ext>
          </c:extLst>
        </c:ser>
        <c:dLbls>
          <c:showLegendKey val="0"/>
          <c:showVal val="0"/>
          <c:showCatName val="0"/>
          <c:showSerName val="0"/>
          <c:showPercent val="0"/>
          <c:showBubbleSize val="0"/>
        </c:dLbls>
        <c:marker val="1"/>
        <c:smooth val="0"/>
        <c:axId val="3"/>
        <c:axId val="4"/>
      </c:lineChart>
      <c:catAx>
        <c:axId val="1378476848"/>
        <c:scaling>
          <c:orientation val="minMax"/>
        </c:scaling>
        <c:delete val="0"/>
        <c:axPos val="b"/>
        <c:numFmt formatCode="General" sourceLinked="1"/>
        <c:majorTickMark val="none"/>
        <c:minorTickMark val="none"/>
        <c:tickLblPos val="nextTo"/>
        <c:spPr>
          <a:ln w="3175">
            <a:solidFill>
              <a:srgbClr val="EEEEEE"/>
            </a:solidFill>
            <a:prstDash val="solid"/>
          </a:ln>
        </c:spPr>
        <c:txPr>
          <a:bodyPr rot="0" vert="horz"/>
          <a:lstStyle/>
          <a:p>
            <a:pPr>
              <a:defRPr sz="900" b="0" i="0" u="none" strike="noStrike" baseline="0">
                <a:solidFill>
                  <a:srgbClr val="80808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3175">
              <a:solidFill>
                <a:srgbClr val="EEEEEE"/>
              </a:solidFill>
              <a:prstDash val="solid"/>
            </a:ln>
          </c:spPr>
        </c:majorGridlines>
        <c:title>
          <c:tx>
            <c:rich>
              <a:bodyPr/>
              <a:lstStyle/>
              <a:p>
                <a:pPr>
                  <a:defRPr sz="1000" b="0" i="0" u="none" strike="noStrike" baseline="0">
                    <a:solidFill>
                      <a:srgbClr val="000000"/>
                    </a:solidFill>
                    <a:latin typeface="Calibri"/>
                    <a:ea typeface="Calibri"/>
                    <a:cs typeface="Calibri"/>
                  </a:defRPr>
                </a:pPr>
                <a:r>
                  <a:rPr lang="en-US"/>
                  <a:t>Revenues/Operating Income ($ millions)</a:t>
                </a:r>
              </a:p>
            </c:rich>
          </c:tx>
          <c:overlay val="0"/>
        </c:title>
        <c:numFmt formatCode="\$#,##0" sourceLinked="0"/>
        <c:majorTickMark val="none"/>
        <c:minorTickMark val="none"/>
        <c:tickLblPos val="nextTo"/>
        <c:spPr>
          <a:ln w="6350">
            <a:noFill/>
          </a:ln>
        </c:spPr>
        <c:txPr>
          <a:bodyPr rot="0" vert="horz"/>
          <a:lstStyle/>
          <a:p>
            <a:pPr>
              <a:defRPr sz="900" b="0" i="0" u="none" strike="noStrike" baseline="0">
                <a:solidFill>
                  <a:srgbClr val="808080"/>
                </a:solidFill>
                <a:latin typeface="Calibri"/>
                <a:ea typeface="Calibri"/>
                <a:cs typeface="Calibri"/>
              </a:defRPr>
            </a:pPr>
            <a:endParaRPr lang="en-US"/>
          </a:p>
        </c:txPr>
        <c:crossAx val="1378476848"/>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Calibri"/>
                    <a:ea typeface="Calibri"/>
                    <a:cs typeface="Calibri"/>
                  </a:defRPr>
                </a:pPr>
                <a:r>
                  <a:rPr lang="en-US"/>
                  <a:t>Operating Margin (%)</a:t>
                </a:r>
              </a:p>
            </c:rich>
          </c:tx>
          <c:overlay val="0"/>
        </c:title>
        <c:numFmt formatCode="0%" sourceLinked="0"/>
        <c:majorTickMark val="out"/>
        <c:minorTickMark val="none"/>
        <c:tickLblPos val="nextTo"/>
        <c:spPr>
          <a:ln w="6350">
            <a:noFill/>
          </a:ln>
        </c:spPr>
        <c:txPr>
          <a:bodyPr rot="0" vert="horz"/>
          <a:lstStyle/>
          <a:p>
            <a:pPr>
              <a:defRPr sz="900" b="0" i="0" u="none" strike="noStrike" baseline="0">
                <a:solidFill>
                  <a:srgbClr val="808080"/>
                </a:solidFill>
                <a:latin typeface="Calibri"/>
                <a:ea typeface="Calibri"/>
                <a:cs typeface="Calibri"/>
              </a:defRPr>
            </a:pPr>
            <a:endParaRPr lang="en-US"/>
          </a:p>
        </c:txPr>
        <c:crossAx val="3"/>
        <c:crosses val="max"/>
        <c:crossBetween val="between"/>
      </c:valAx>
      <c:spPr>
        <a:noFill/>
        <a:ln w="25400">
          <a:noFill/>
        </a:ln>
      </c:spPr>
    </c:plotArea>
    <c:legend>
      <c:legendPos val="b"/>
      <c:overlay val="0"/>
      <c:spPr>
        <a:noFill/>
        <a:ln w="25400">
          <a:noFill/>
        </a:ln>
      </c:spPr>
      <c:txPr>
        <a:bodyPr/>
        <a:lstStyle/>
        <a:p>
          <a:pPr>
            <a:defRPr sz="755" b="0" i="0" u="none" strike="noStrike" baseline="0">
              <a:solidFill>
                <a:srgbClr val="808080"/>
              </a:solidFill>
              <a:latin typeface="Calibri"/>
              <a:ea typeface="Calibri"/>
              <a:cs typeface="Calibri"/>
            </a:defRPr>
          </a:pPr>
          <a:endParaRPr lang="en-US"/>
        </a:p>
      </c:txPr>
    </c:legend>
    <c:plotVisOnly val="1"/>
    <c:dispBlanksAs val="gap"/>
    <c:showDLblsOverMax val="0"/>
  </c:chart>
  <c:spPr>
    <a:solidFill>
      <a:srgbClr val="FFFFFF"/>
    </a:solidFill>
    <a:ln w="3175">
      <a:solidFill>
        <a:srgbClr val="EEEEEE"/>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Helvetica" pitchFamily="2" charset="0"/>
                <a:ea typeface="+mn-ea"/>
                <a:cs typeface="+mn-cs"/>
              </a:defRPr>
            </a:pPr>
            <a:r>
              <a:rPr lang="en-US" i="1" dirty="0"/>
              <a:t>Microsoft: The Cloud</a:t>
            </a:r>
            <a:r>
              <a:rPr lang="en-US" i="1" baseline="0" dirty="0"/>
              <a:t> Reincarnation</a:t>
            </a:r>
            <a:endParaRPr lang="en-US" i="1" dirty="0"/>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barChart>
        <c:barDir val="col"/>
        <c:grouping val="stacked"/>
        <c:varyColors val="0"/>
        <c:ser>
          <c:idx val="2"/>
          <c:order val="1"/>
          <c:tx>
            <c:strRef>
              <c:f>Sheet1!$A$3</c:f>
              <c:strCache>
                <c:ptCount val="1"/>
                <c:pt idx="0">
                  <c:v>Revenues (Software)</c:v>
                </c:pt>
              </c:strCache>
            </c:strRef>
          </c:tx>
          <c:spPr>
            <a:solidFill>
              <a:srgbClr val="FF0000"/>
            </a:solidFill>
            <a:ln>
              <a:noFill/>
            </a:ln>
            <a:effectLst/>
          </c:spPr>
          <c:invertIfNegative val="0"/>
          <c:cat>
            <c:numRef>
              <c:f>Sheet1!$B$1:$T$1</c:f>
              <c:numCache>
                <c:formatCode>General</c:formatCode>
                <c:ptCount val="19"/>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numCache>
            </c:numRef>
          </c:cat>
          <c:val>
            <c:numRef>
              <c:f>Sheet1!$B$3:$T$3</c:f>
              <c:numCache>
                <c:formatCode>"$"#,##0</c:formatCode>
                <c:ptCount val="19"/>
                <c:pt idx="0">
                  <c:v>39788</c:v>
                </c:pt>
                <c:pt idx="1">
                  <c:v>44282</c:v>
                </c:pt>
                <c:pt idx="2">
                  <c:v>51122</c:v>
                </c:pt>
                <c:pt idx="3">
                  <c:v>60420</c:v>
                </c:pt>
                <c:pt idx="4">
                  <c:v>58437</c:v>
                </c:pt>
                <c:pt idx="5">
                  <c:v>62484</c:v>
                </c:pt>
                <c:pt idx="6">
                  <c:v>69943</c:v>
                </c:pt>
                <c:pt idx="7">
                  <c:v>73723</c:v>
                </c:pt>
                <c:pt idx="8">
                  <c:v>77849</c:v>
                </c:pt>
                <c:pt idx="9">
                  <c:v>65098</c:v>
                </c:pt>
                <c:pt idx="10">
                  <c:v>69865</c:v>
                </c:pt>
                <c:pt idx="11">
                  <c:v>66202</c:v>
                </c:pt>
                <c:pt idx="12">
                  <c:v>69164</c:v>
                </c:pt>
                <c:pt idx="13">
                  <c:v>78141</c:v>
                </c:pt>
                <c:pt idx="14">
                  <c:v>86858</c:v>
                </c:pt>
                <c:pt idx="15">
                  <c:v>94649</c:v>
                </c:pt>
                <c:pt idx="16">
                  <c:v>108360</c:v>
                </c:pt>
                <c:pt idx="17">
                  <c:v>123305</c:v>
                </c:pt>
                <c:pt idx="18">
                  <c:v>124008</c:v>
                </c:pt>
              </c:numCache>
            </c:numRef>
          </c:val>
          <c:extLst>
            <c:ext xmlns:c16="http://schemas.microsoft.com/office/drawing/2014/chart" uri="{C3380CC4-5D6E-409C-BE32-E72D297353CC}">
              <c16:uniqueId val="{00000000-C677-A741-86C4-287D1CEF17EC}"/>
            </c:ext>
          </c:extLst>
        </c:ser>
        <c:ser>
          <c:idx val="3"/>
          <c:order val="2"/>
          <c:tx>
            <c:strRef>
              <c:f>Sheet1!$A$4</c:f>
              <c:strCache>
                <c:ptCount val="1"/>
                <c:pt idx="0">
                  <c:v>Revenues (Cloud)</c:v>
                </c:pt>
              </c:strCache>
            </c:strRef>
          </c:tx>
          <c:spPr>
            <a:solidFill>
              <a:srgbClr val="00B050"/>
            </a:solidFill>
            <a:ln>
              <a:noFill/>
            </a:ln>
            <a:effectLst/>
          </c:spPr>
          <c:invertIfNegative val="0"/>
          <c:cat>
            <c:numRef>
              <c:f>Sheet1!$B$1:$T$1</c:f>
              <c:numCache>
                <c:formatCode>General</c:formatCode>
                <c:ptCount val="19"/>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numCache>
            </c:numRef>
          </c:cat>
          <c:val>
            <c:numRef>
              <c:f>Sheet1!$B$4:$T$4</c:f>
              <c:numCache>
                <c:formatCode>General</c:formatCode>
                <c:ptCount val="19"/>
                <c:pt idx="9" formatCode="&quot;$&quot;#,##0">
                  <c:v>21735</c:v>
                </c:pt>
                <c:pt idx="10" formatCode="&quot;$&quot;#,##0">
                  <c:v>23715</c:v>
                </c:pt>
                <c:pt idx="11" formatCode="&quot;$&quot;#,##0">
                  <c:v>24952</c:v>
                </c:pt>
                <c:pt idx="12" formatCode="&quot;$&quot;#,##0">
                  <c:v>27407</c:v>
                </c:pt>
                <c:pt idx="13" formatCode="&quot;$&quot;#,##0">
                  <c:v>32219</c:v>
                </c:pt>
                <c:pt idx="14" formatCode="&quot;$&quot;#,##0">
                  <c:v>38985</c:v>
                </c:pt>
                <c:pt idx="15" formatCode="&quot;$&quot;#,##0">
                  <c:v>48366</c:v>
                </c:pt>
                <c:pt idx="16" formatCode="&quot;$&quot;#,##0">
                  <c:v>59728</c:v>
                </c:pt>
                <c:pt idx="17" formatCode="&quot;$&quot;#,##0">
                  <c:v>74965</c:v>
                </c:pt>
                <c:pt idx="18" formatCode="&quot;$&quot;#,##0">
                  <c:v>87907</c:v>
                </c:pt>
              </c:numCache>
            </c:numRef>
          </c:val>
          <c:extLst>
            <c:ext xmlns:c16="http://schemas.microsoft.com/office/drawing/2014/chart" uri="{C3380CC4-5D6E-409C-BE32-E72D297353CC}">
              <c16:uniqueId val="{00000001-C677-A741-86C4-287D1CEF17EC}"/>
            </c:ext>
          </c:extLst>
        </c:ser>
        <c:dLbls>
          <c:showLegendKey val="0"/>
          <c:showVal val="0"/>
          <c:showCatName val="0"/>
          <c:showSerName val="0"/>
          <c:showPercent val="0"/>
          <c:showBubbleSize val="0"/>
        </c:dLbls>
        <c:gapWidth val="150"/>
        <c:overlap val="100"/>
        <c:axId val="963770448"/>
        <c:axId val="963690512"/>
      </c:barChart>
      <c:lineChart>
        <c:grouping val="standard"/>
        <c:varyColors val="0"/>
        <c:ser>
          <c:idx val="1"/>
          <c:order val="0"/>
          <c:tx>
            <c:strRef>
              <c:f>Sheet1!$A$2</c:f>
              <c:strCache>
                <c:ptCount val="1"/>
                <c:pt idx="0">
                  <c:v>Market Capital</c:v>
                </c:pt>
              </c:strCache>
            </c:strRef>
          </c:tx>
          <c:spPr>
            <a:ln w="50800" cap="rnd">
              <a:solidFill>
                <a:schemeClr val="tx1"/>
              </a:solidFill>
              <a:round/>
            </a:ln>
            <a:effectLst/>
          </c:spPr>
          <c:marker>
            <c:symbol val="none"/>
          </c:marker>
          <c:cat>
            <c:numRef>
              <c:f>Sheet1!$B$1:$T$1</c:f>
              <c:numCache>
                <c:formatCode>General</c:formatCode>
                <c:ptCount val="19"/>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numCache>
            </c:numRef>
          </c:cat>
          <c:val>
            <c:numRef>
              <c:f>Sheet1!$B$2:$T$2</c:f>
              <c:numCache>
                <c:formatCode>"$"#,##0</c:formatCode>
                <c:ptCount val="19"/>
                <c:pt idx="0">
                  <c:v>288921.681575</c:v>
                </c:pt>
                <c:pt idx="1">
                  <c:v>257724.28803</c:v>
                </c:pt>
                <c:pt idx="2">
                  <c:v>271515.20023299998</c:v>
                </c:pt>
                <c:pt idx="3">
                  <c:v>234831.13786300001</c:v>
                </c:pt>
                <c:pt idx="4">
                  <c:v>212163.14358199999</c:v>
                </c:pt>
                <c:pt idx="5">
                  <c:v>223348.57281300001</c:v>
                </c:pt>
                <c:pt idx="6">
                  <c:v>232245.527477</c:v>
                </c:pt>
                <c:pt idx="7">
                  <c:v>244459.84412699999</c:v>
                </c:pt>
                <c:pt idx="8">
                  <c:v>265309.11140300002</c:v>
                </c:pt>
                <c:pt idx="9">
                  <c:v>355631.87373300001</c:v>
                </c:pt>
                <c:pt idx="10">
                  <c:v>373505.71125200001</c:v>
                </c:pt>
                <c:pt idx="11">
                  <c:v>438017.30035799998</c:v>
                </c:pt>
                <c:pt idx="12">
                  <c:v>556564.14992200001</c:v>
                </c:pt>
                <c:pt idx="13">
                  <c:v>828474.19882000005</c:v>
                </c:pt>
                <c:pt idx="14">
                  <c:v>1054144.621764</c:v>
                </c:pt>
                <c:pt idx="15">
                  <c:v>1551444.5282040001</c:v>
                </c:pt>
                <c:pt idx="16">
                  <c:v>2153016.3425520002</c:v>
                </c:pt>
                <c:pt idx="17">
                  <c:v>2061435.892339</c:v>
                </c:pt>
                <c:pt idx="18">
                  <c:v>2457171.458139</c:v>
                </c:pt>
              </c:numCache>
            </c:numRef>
          </c:val>
          <c:smooth val="0"/>
          <c:extLst>
            <c:ext xmlns:c16="http://schemas.microsoft.com/office/drawing/2014/chart" uri="{C3380CC4-5D6E-409C-BE32-E72D297353CC}">
              <c16:uniqueId val="{00000002-C677-A741-86C4-287D1CEF17EC}"/>
            </c:ext>
          </c:extLst>
        </c:ser>
        <c:dLbls>
          <c:showLegendKey val="0"/>
          <c:showVal val="0"/>
          <c:showCatName val="0"/>
          <c:showSerName val="0"/>
          <c:showPercent val="0"/>
          <c:showBubbleSize val="0"/>
        </c:dLbls>
        <c:marker val="1"/>
        <c:smooth val="0"/>
        <c:axId val="291701327"/>
        <c:axId val="12227184"/>
      </c:lineChart>
      <c:catAx>
        <c:axId val="291701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12227184"/>
        <c:crosses val="autoZero"/>
        <c:auto val="1"/>
        <c:lblAlgn val="ctr"/>
        <c:lblOffset val="100"/>
        <c:noMultiLvlLbl val="0"/>
      </c:catAx>
      <c:valAx>
        <c:axId val="12227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r>
                  <a:rPr lang="en-US"/>
                  <a:t>Market Capitalization (in millions of US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291701327"/>
        <c:crosses val="autoZero"/>
        <c:crossBetween val="between"/>
      </c:valAx>
      <c:valAx>
        <c:axId val="96369051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r>
                  <a:rPr lang="en-US"/>
                  <a:t>Revenues (in millions of US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title>
        <c:numFmt formatCode="&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crossAx val="963770448"/>
        <c:crosses val="max"/>
        <c:crossBetween val="between"/>
      </c:valAx>
      <c:catAx>
        <c:axId val="963770448"/>
        <c:scaling>
          <c:orientation val="minMax"/>
        </c:scaling>
        <c:delete val="1"/>
        <c:axPos val="b"/>
        <c:numFmt formatCode="General" sourceLinked="1"/>
        <c:majorTickMark val="out"/>
        <c:minorTickMark val="none"/>
        <c:tickLblPos val="nextTo"/>
        <c:crossAx val="96369051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0.1441</cdr:x>
      <cdr:y>0.125</cdr:y>
    </cdr:from>
    <cdr:to>
      <cdr:x>0.24964</cdr:x>
      <cdr:y>0.27048</cdr:y>
    </cdr:to>
    <cdr:sp macro="" textlink="">
      <cdr:nvSpPr>
        <cdr:cNvPr id="2" name="TextBox 1">
          <a:extLst xmlns:a="http://schemas.openxmlformats.org/drawingml/2006/main">
            <a:ext uri="{FF2B5EF4-FFF2-40B4-BE49-F238E27FC236}">
              <a16:creationId xmlns:a16="http://schemas.microsoft.com/office/drawing/2014/main" id="{FCBA3ECD-6C95-3F30-B3CD-918321C287C9}"/>
            </a:ext>
          </a:extLst>
        </cdr:cNvPr>
        <cdr:cNvSpPr txBox="1"/>
      </cdr:nvSpPr>
      <cdr:spPr>
        <a:xfrm xmlns:a="http://schemas.openxmlformats.org/drawingml/2006/main">
          <a:off x="1248475" y="78567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0.18509</cdr:x>
      <cdr:y>0.10959</cdr:y>
    </cdr:from>
    <cdr:to>
      <cdr:x>0.43975</cdr:x>
      <cdr:y>0.26123</cdr:y>
    </cdr:to>
    <cdr:sp macro="" textlink="">
      <cdr:nvSpPr>
        <cdr:cNvPr id="3" name="TextBox 2">
          <a:extLst xmlns:a="http://schemas.openxmlformats.org/drawingml/2006/main">
            <a:ext uri="{FF2B5EF4-FFF2-40B4-BE49-F238E27FC236}">
              <a16:creationId xmlns:a16="http://schemas.microsoft.com/office/drawing/2014/main" id="{811481B7-D780-DCB7-2ACD-8E5A45CCFE50}"/>
            </a:ext>
          </a:extLst>
        </cdr:cNvPr>
        <cdr:cNvSpPr txBox="1"/>
      </cdr:nvSpPr>
      <cdr:spPr>
        <a:xfrm xmlns:a="http://schemas.openxmlformats.org/drawingml/2006/main">
          <a:off x="1606915" y="689052"/>
          <a:ext cx="2210908" cy="953466"/>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100" b="1"/>
            <a:t>Marginal failure</a:t>
          </a:r>
          <a:r>
            <a:rPr lang="en-US" sz="1100" b="1" baseline="0"/>
            <a:t> rate</a:t>
          </a:r>
          <a:r>
            <a:rPr lang="en-US" sz="1100" baseline="0"/>
            <a:t>: In the first year after Start-Up, 21.73% of firms failed, but the rate drops as a company ages to reach 5.4% in year 15.</a:t>
          </a:r>
          <a:endParaRPr lang="en-US" sz="1100"/>
        </a:p>
      </cdr:txBody>
    </cdr:sp>
  </cdr:relSizeAnchor>
  <cdr:relSizeAnchor xmlns:cdr="http://schemas.openxmlformats.org/drawingml/2006/chartDrawing">
    <cdr:from>
      <cdr:x>0.21213</cdr:x>
      <cdr:y>0.242</cdr:y>
    </cdr:from>
    <cdr:to>
      <cdr:x>0.28542</cdr:x>
      <cdr:y>0.33275</cdr:y>
    </cdr:to>
    <cdr:cxnSp macro="">
      <cdr:nvCxnSpPr>
        <cdr:cNvPr id="5" name="Straight Arrow Connector 4">
          <a:extLst xmlns:a="http://schemas.openxmlformats.org/drawingml/2006/main">
            <a:ext uri="{FF2B5EF4-FFF2-40B4-BE49-F238E27FC236}">
              <a16:creationId xmlns:a16="http://schemas.microsoft.com/office/drawing/2014/main" id="{9A2DACB8-C7D6-030A-CB9F-4E2E3EB64733}"/>
            </a:ext>
          </a:extLst>
        </cdr:cNvPr>
        <cdr:cNvCxnSpPr/>
      </cdr:nvCxnSpPr>
      <cdr:spPr>
        <a:xfrm xmlns:a="http://schemas.openxmlformats.org/drawingml/2006/main" flipH="1">
          <a:off x="1841709" y="1521559"/>
          <a:ext cx="636290" cy="570594"/>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0.4559</cdr:x>
      <cdr:y>0.04987</cdr:y>
    </cdr:from>
    <cdr:to>
      <cdr:x>0.79752</cdr:x>
      <cdr:y>0.12008</cdr:y>
    </cdr:to>
    <cdr:sp macro="" textlink="">
      <cdr:nvSpPr>
        <cdr:cNvPr id="6" name="TextBox 5">
          <a:extLst xmlns:a="http://schemas.openxmlformats.org/drawingml/2006/main">
            <a:ext uri="{FF2B5EF4-FFF2-40B4-BE49-F238E27FC236}">
              <a16:creationId xmlns:a16="http://schemas.microsoft.com/office/drawing/2014/main" id="{01774582-3F77-0120-B9CE-11B3A71D3B11}"/>
            </a:ext>
          </a:extLst>
        </cdr:cNvPr>
        <cdr:cNvSpPr txBox="1"/>
      </cdr:nvSpPr>
      <cdr:spPr>
        <a:xfrm xmlns:a="http://schemas.openxmlformats.org/drawingml/2006/main">
          <a:off x="3958034" y="313573"/>
          <a:ext cx="2965878" cy="441448"/>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100" b="1"/>
            <a:t>Cumulative failure rate</a:t>
          </a:r>
          <a:r>
            <a:rPr lang="en-US" sz="1100"/>
            <a:t>: Over</a:t>
          </a:r>
          <a:r>
            <a:rPr lang="en-US" sz="1100" baseline="0"/>
            <a:t> the 15 years after starting up, 75.57% of firms failed.</a:t>
          </a:r>
          <a:endParaRPr lang="en-US" sz="1100"/>
        </a:p>
      </cdr:txBody>
    </cdr:sp>
  </cdr:relSizeAnchor>
  <cdr:relSizeAnchor xmlns:cdr="http://schemas.openxmlformats.org/drawingml/2006/chartDrawing">
    <cdr:from>
      <cdr:x>0.78658</cdr:x>
      <cdr:y>0.07272</cdr:y>
    </cdr:from>
    <cdr:to>
      <cdr:x>0.86516</cdr:x>
      <cdr:y>0.07849</cdr:y>
    </cdr:to>
    <cdr:cxnSp macro="">
      <cdr:nvCxnSpPr>
        <cdr:cNvPr id="8" name="Straight Arrow Connector 7">
          <a:extLst xmlns:a="http://schemas.openxmlformats.org/drawingml/2006/main">
            <a:ext uri="{FF2B5EF4-FFF2-40B4-BE49-F238E27FC236}">
              <a16:creationId xmlns:a16="http://schemas.microsoft.com/office/drawing/2014/main" id="{812D15D2-6656-E71A-F2B0-02740F2DD2C0}"/>
            </a:ext>
          </a:extLst>
        </cdr:cNvPr>
        <cdr:cNvCxnSpPr/>
      </cdr:nvCxnSpPr>
      <cdr:spPr>
        <a:xfrm xmlns:a="http://schemas.openxmlformats.org/drawingml/2006/main">
          <a:off x="6828971" y="457200"/>
          <a:ext cx="682172" cy="36286"/>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0.30248</cdr:x>
      <cdr:y>0.13438</cdr:y>
    </cdr:from>
    <cdr:to>
      <cdr:x>0.94513</cdr:x>
      <cdr:y>0.23495</cdr:y>
    </cdr:to>
    <cdr:sp macro="" textlink="">
      <cdr:nvSpPr>
        <cdr:cNvPr id="2" name="TextBox 1">
          <a:extLst xmlns:a="http://schemas.openxmlformats.org/drawingml/2006/main">
            <a:ext uri="{FF2B5EF4-FFF2-40B4-BE49-F238E27FC236}">
              <a16:creationId xmlns:a16="http://schemas.microsoft.com/office/drawing/2014/main" id="{2D35793D-13F6-A5D5-71A4-082A6173803A}"/>
            </a:ext>
          </a:extLst>
        </cdr:cNvPr>
        <cdr:cNvSpPr txBox="1"/>
      </cdr:nvSpPr>
      <cdr:spPr>
        <a:xfrm xmlns:a="http://schemas.openxmlformats.org/drawingml/2006/main">
          <a:off x="2621059" y="842710"/>
          <a:ext cx="5568661" cy="630750"/>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400">
              <a:latin typeface="Helvetica" pitchFamily="2" charset="0"/>
            </a:rPr>
            <a:t>Founders who give up control</a:t>
          </a:r>
          <a:r>
            <a:rPr lang="en-US" sz="1400" baseline="0">
              <a:latin typeface="Helvetica" pitchFamily="2" charset="0"/>
            </a:rPr>
            <a:t> end up with higher valuations for their shares of the business than founders who hold on to control (CEO and Board) in the business.</a:t>
          </a:r>
          <a:endParaRPr lang="en-US" sz="1400">
            <a:latin typeface="Helvetica" pitchFamily="2"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0.17918</cdr:x>
      <cdr:y>0.25636</cdr:y>
    </cdr:from>
    <cdr:to>
      <cdr:x>0.32168</cdr:x>
      <cdr:y>0.4412</cdr:y>
    </cdr:to>
    <cdr:sp macro="" textlink="">
      <cdr:nvSpPr>
        <cdr:cNvPr id="2" name="TextBox 1">
          <a:extLst xmlns:a="http://schemas.openxmlformats.org/drawingml/2006/main">
            <a:ext uri="{FF2B5EF4-FFF2-40B4-BE49-F238E27FC236}">
              <a16:creationId xmlns:a16="http://schemas.microsoft.com/office/drawing/2014/main" id="{59A89304-5264-A1F4-6025-282EA39616C2}"/>
            </a:ext>
          </a:extLst>
        </cdr:cNvPr>
        <cdr:cNvSpPr txBox="1"/>
      </cdr:nvSpPr>
      <cdr:spPr>
        <a:xfrm xmlns:a="http://schemas.openxmlformats.org/drawingml/2006/main">
          <a:off x="1460927" y="1152543"/>
          <a:ext cx="1161868" cy="830997"/>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200" i="1" dirty="0">
              <a:latin typeface="Helvetica" pitchFamily="2" charset="0"/>
            </a:rPr>
            <a:t>Acquirers</a:t>
          </a:r>
          <a:r>
            <a:rPr lang="en-US" sz="1200" i="1" baseline="0" dirty="0">
              <a:latin typeface="Helvetica" pitchFamily="2" charset="0"/>
            </a:rPr>
            <a:t> do deals from a position of weakness</a:t>
          </a:r>
          <a:endParaRPr lang="en-US" sz="1200" i="1" dirty="0">
            <a:latin typeface="Helvetica" pitchFamily="2" charset="0"/>
          </a:endParaRPr>
        </a:p>
      </cdr:txBody>
    </cdr:sp>
  </cdr:relSizeAnchor>
  <cdr:relSizeAnchor xmlns:cdr="http://schemas.openxmlformats.org/drawingml/2006/chartDrawing">
    <cdr:from>
      <cdr:x>0.52759</cdr:x>
      <cdr:y>0.49171</cdr:y>
    </cdr:from>
    <cdr:to>
      <cdr:x>0.67785</cdr:x>
      <cdr:y>0.63547</cdr:y>
    </cdr:to>
    <cdr:sp macro="" textlink="">
      <cdr:nvSpPr>
        <cdr:cNvPr id="3" name="TextBox 1">
          <a:extLst xmlns:a="http://schemas.openxmlformats.org/drawingml/2006/main">
            <a:ext uri="{FF2B5EF4-FFF2-40B4-BE49-F238E27FC236}">
              <a16:creationId xmlns:a16="http://schemas.microsoft.com/office/drawing/2014/main" id="{EC1F4126-A3B1-493A-60A7-CA52ACFDB5E3}"/>
            </a:ext>
          </a:extLst>
        </cdr:cNvPr>
        <cdr:cNvSpPr txBox="1"/>
      </cdr:nvSpPr>
      <cdr:spPr>
        <a:xfrm xmlns:a="http://schemas.openxmlformats.org/drawingml/2006/main">
          <a:off x="4301652" y="2210629"/>
          <a:ext cx="1225116" cy="646331"/>
        </a:xfrm>
        <a:prstGeom xmlns:a="http://schemas.openxmlformats.org/drawingml/2006/main" prst="rect">
          <a:avLst/>
        </a:prstGeom>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i="1" dirty="0">
              <a:latin typeface="Helvetica" pitchFamily="2" charset="0"/>
            </a:rPr>
            <a:t>But the deals only make things worse.</a:t>
          </a:r>
        </a:p>
      </cdr:txBody>
    </cdr:sp>
  </cdr:relSizeAnchor>
</c:userShapes>
</file>

<file path=ppt/drawings/drawing4.xml><?xml version="1.0" encoding="utf-8"?>
<c:userShapes xmlns:c="http://schemas.openxmlformats.org/drawingml/2006/chart">
  <cdr:relSizeAnchor xmlns:cdr="http://schemas.openxmlformats.org/drawingml/2006/chartDrawing">
    <cdr:from>
      <cdr:x>0.7024</cdr:x>
      <cdr:y>0.1888</cdr:y>
    </cdr:from>
    <cdr:to>
      <cdr:x>0.89845</cdr:x>
      <cdr:y>0.61618</cdr:y>
    </cdr:to>
    <cdr:cxnSp macro="">
      <cdr:nvCxnSpPr>
        <cdr:cNvPr id="3" name="Straight Arrow Connector 2">
          <a:extLst xmlns:a="http://schemas.openxmlformats.org/drawingml/2006/main">
            <a:ext uri="{FF2B5EF4-FFF2-40B4-BE49-F238E27FC236}">
              <a16:creationId xmlns:a16="http://schemas.microsoft.com/office/drawing/2014/main" id="{0AC185CD-8088-4A29-EE32-74CF951071E6}"/>
            </a:ext>
          </a:extLst>
        </cdr:cNvPr>
        <cdr:cNvCxnSpPr/>
      </cdr:nvCxnSpPr>
      <cdr:spPr bwMode="auto">
        <a:xfrm xmlns:a="http://schemas.openxmlformats.org/drawingml/2006/main">
          <a:off x="6023429" y="1100667"/>
          <a:ext cx="1681238" cy="2491619"/>
        </a:xfrm>
        <a:prstGeom xmlns:a="http://schemas.openxmlformats.org/drawingml/2006/main" prst="straightConnector1">
          <a:avLst/>
        </a:prstGeom>
        <a:solidFill xmlns:a="http://schemas.openxmlformats.org/drawingml/2006/main">
          <a:srgbClr xmlns:mc="http://schemas.openxmlformats.org/markup-compatibility/2006" xmlns:a14="http://schemas.microsoft.com/office/drawing/2010/main" val="FFFFFF" mc:Ignorable="a14" a14:legacySpreadsheetColorIndex="65"/>
        </a:solidFill>
        <a:ln xmlns:a="http://schemas.openxmlformats.org/drawingml/2006/mai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triangle"/>
        </a:ln>
        <a:effectLst xmlns:a="http://schemas.openxmlformats.org/drawingml/2006/main"/>
      </cdr:spPr>
    </cdr:cxnSp>
  </cdr:relSizeAnchor>
  <cdr:relSizeAnchor xmlns:cdr="http://schemas.openxmlformats.org/drawingml/2006/chartDrawing">
    <cdr:from>
      <cdr:x>0.73625</cdr:x>
      <cdr:y>0.06432</cdr:y>
    </cdr:from>
    <cdr:to>
      <cdr:x>0.92666</cdr:x>
      <cdr:y>0.28631</cdr:y>
    </cdr:to>
    <cdr:sp macro="" textlink="">
      <cdr:nvSpPr>
        <cdr:cNvPr id="4" name="TextBox 3"/>
        <cdr:cNvSpPr txBox="1"/>
      </cdr:nvSpPr>
      <cdr:spPr>
        <a:xfrm xmlns:a="http://schemas.openxmlformats.org/drawingml/2006/main">
          <a:off x="6313716" y="374953"/>
          <a:ext cx="1632856" cy="1294190"/>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100"/>
            <a:t>Revenues dropped from $15.8  billion in 2011 to $5.9</a:t>
          </a:r>
          <a:r>
            <a:rPr lang="en-US" sz="1100" baseline="0"/>
            <a:t> billion in 2016, as Severstal divested non-Russian holdings, but operating margins more than doubled.</a:t>
          </a:r>
          <a:endParaRPr lang="en-US" sz="1100"/>
        </a:p>
      </cdr:txBody>
    </cdr:sp>
  </cdr:relSizeAnchor>
</c:userShapes>
</file>

<file path=ppt/drawings/drawing5.xml><?xml version="1.0" encoding="utf-8"?>
<c:userShapes xmlns:c="http://schemas.openxmlformats.org/drawingml/2006/chart">
  <cdr:relSizeAnchor xmlns:cdr="http://schemas.openxmlformats.org/drawingml/2006/chartDrawing">
    <cdr:from>
      <cdr:x>0.16023</cdr:x>
      <cdr:y>0.4783</cdr:y>
    </cdr:from>
    <cdr:to>
      <cdr:x>0.45725</cdr:x>
      <cdr:y>0.65878</cdr:y>
    </cdr:to>
    <cdr:sp macro="" textlink="">
      <cdr:nvSpPr>
        <cdr:cNvPr id="2" name="TextBox 1">
          <a:extLst xmlns:a="http://schemas.openxmlformats.org/drawingml/2006/main">
            <a:ext uri="{FF2B5EF4-FFF2-40B4-BE49-F238E27FC236}">
              <a16:creationId xmlns:a16="http://schemas.microsoft.com/office/drawing/2014/main" id="{6E158377-E201-6619-635D-A08E6F13D41F}"/>
            </a:ext>
          </a:extLst>
        </cdr:cNvPr>
        <cdr:cNvSpPr txBox="1"/>
      </cdr:nvSpPr>
      <cdr:spPr>
        <a:xfrm xmlns:a="http://schemas.openxmlformats.org/drawingml/2006/main">
          <a:off x="1306458" y="2150348"/>
          <a:ext cx="2421655" cy="8114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dirty="0"/>
            <a:t>Between 2005 and 2014, with revenues leveling of, the market cap stagnated at  less than $300 billion.</a:t>
          </a:r>
          <a:endParaRPr lang="en-US" sz="1100" dirty="0"/>
        </a:p>
      </cdr:txBody>
    </cdr:sp>
  </cdr:relSizeAnchor>
  <cdr:relSizeAnchor xmlns:cdr="http://schemas.openxmlformats.org/drawingml/2006/chartDrawing">
    <cdr:from>
      <cdr:x>0.53715</cdr:x>
      <cdr:y>0.22742</cdr:y>
    </cdr:from>
    <cdr:to>
      <cdr:x>0.75426</cdr:x>
      <cdr:y>0.47387</cdr:y>
    </cdr:to>
    <cdr:sp macro="" textlink="">
      <cdr:nvSpPr>
        <cdr:cNvPr id="3" name="TextBox 2">
          <a:extLst xmlns:a="http://schemas.openxmlformats.org/drawingml/2006/main">
            <a:ext uri="{FF2B5EF4-FFF2-40B4-BE49-F238E27FC236}">
              <a16:creationId xmlns:a16="http://schemas.microsoft.com/office/drawing/2014/main" id="{9EB29A64-FBE8-7BA8-895D-B498C4049535}"/>
            </a:ext>
          </a:extLst>
        </cdr:cNvPr>
        <cdr:cNvSpPr txBox="1"/>
      </cdr:nvSpPr>
      <cdr:spPr>
        <a:xfrm xmlns:a="http://schemas.openxmlformats.org/drawingml/2006/main">
          <a:off x="4379610" y="1022420"/>
          <a:ext cx="1770156" cy="1107996"/>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100" dirty="0"/>
            <a:t>The cloud business gave the company a new burst of growth, allowing MSFT to become the second-most valuable company in the world.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C4A215-F7F0-7F4C-8F1D-EBC80DD8105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4B37CF73-66B7-F74E-A2A4-D714167CFCBF}"/>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30DF1B7-1E88-9E46-89B3-193904CAC5D6}" type="datetimeFigureOut">
              <a:rPr lang="en-US" altLang="en-US"/>
              <a:pPr/>
              <a:t>9/21/23</a:t>
            </a:fld>
            <a:endParaRPr lang="en-US" altLang="en-US"/>
          </a:p>
        </p:txBody>
      </p:sp>
      <p:sp>
        <p:nvSpPr>
          <p:cNvPr id="4" name="Footer Placeholder 3">
            <a:extLst>
              <a:ext uri="{FF2B5EF4-FFF2-40B4-BE49-F238E27FC236}">
                <a16:creationId xmlns:a16="http://schemas.microsoft.com/office/drawing/2014/main" id="{62A698FA-13A1-D441-9893-67058E627E19}"/>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Helvetica"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8265A9A9-1AF2-B740-9420-412B1BD6303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52A7119-A5E2-1C43-8662-31DCC8EA1FE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2967B9-32A6-D448-806B-03BD7614140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1131FCCE-F7BD-2942-BED8-736FF84CAB62}"/>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B463D7C-1733-0147-B54C-1F6C2FF0D043}" type="datetimeFigureOut">
              <a:rPr lang="en-US" altLang="en-US"/>
              <a:pPr/>
              <a:t>9/21/23</a:t>
            </a:fld>
            <a:endParaRPr lang="en-US" altLang="en-US"/>
          </a:p>
        </p:txBody>
      </p:sp>
      <p:sp>
        <p:nvSpPr>
          <p:cNvPr id="4" name="Slide Image Placeholder 3">
            <a:extLst>
              <a:ext uri="{FF2B5EF4-FFF2-40B4-BE49-F238E27FC236}">
                <a16:creationId xmlns:a16="http://schemas.microsoft.com/office/drawing/2014/main" id="{463E0AA0-A1E5-2442-8152-3391EFFF994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6A91A69-A9E0-C343-9FA1-16444443A37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CA5BEA6-1855-504B-A576-0C68B5B94F61}"/>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elvetica" charset="0"/>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E779252D-DCFF-E348-A005-AC846976CF6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3CC7979-D38B-2A43-9FC7-EF86057E14F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CC7979-D38B-2A43-9FC7-EF86057E14F5}" type="slidenum">
              <a:rPr lang="en-US" altLang="en-US" smtClean="0"/>
              <a:pPr/>
              <a:t>4</a:t>
            </a:fld>
            <a:endParaRPr lang="en-US" altLang="en-US"/>
          </a:p>
        </p:txBody>
      </p:sp>
    </p:spTree>
    <p:extLst>
      <p:ext uri="{BB962C8B-B14F-4D97-AF65-F5344CB8AC3E}">
        <p14:creationId xmlns:p14="http://schemas.microsoft.com/office/powerpoint/2010/main" val="33672287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73B8-83BB-5844-982E-6198191E944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E66D245-B86A-514F-BBBD-EBD42BE4EF6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43FF83CA-99EB-FD47-A60E-65AAA4736DC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FA85CEC8-9D7C-A741-8F4C-B7FD39100F1E}"/>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a:extLst>
              <a:ext uri="{FF2B5EF4-FFF2-40B4-BE49-F238E27FC236}">
                <a16:creationId xmlns:a16="http://schemas.microsoft.com/office/drawing/2014/main" id="{7817FCF3-2D6E-6C47-931B-C8E8EF51D598}"/>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a:extLst>
              <a:ext uri="{FF2B5EF4-FFF2-40B4-BE49-F238E27FC236}">
                <a16:creationId xmlns:a16="http://schemas.microsoft.com/office/drawing/2014/main" id="{53419B68-11B0-D14E-8938-276A631464BD}"/>
              </a:ext>
            </a:extLst>
          </p:cNvPr>
          <p:cNvSpPr>
            <a:spLocks noGrp="1"/>
          </p:cNvSpPr>
          <p:nvPr>
            <p:ph type="sldNum" sz="quarter" idx="12"/>
          </p:nvPr>
        </p:nvSpPr>
        <p:spPr>
          <a:xfrm>
            <a:off x="8001000" y="228600"/>
            <a:ext cx="838200" cy="381000"/>
          </a:xfrm>
        </p:spPr>
        <p:txBody>
          <a:bodyPr/>
          <a:lstStyle>
            <a:lvl1pPr>
              <a:defRPr sz="1400"/>
            </a:lvl1pPr>
          </a:lstStyle>
          <a:p>
            <a:fld id="{2E5A9356-7C28-F54F-BB82-AE8A5876164D}" type="slidenum">
              <a:rPr lang="en-US" altLang="en-US"/>
              <a:pPr/>
              <a:t>‹#›</a:t>
            </a:fld>
            <a:endParaRPr lang="en-US" altLang="en-US"/>
          </a:p>
        </p:txBody>
      </p:sp>
    </p:spTree>
    <p:extLst>
      <p:ext uri="{BB962C8B-B14F-4D97-AF65-F5344CB8AC3E}">
        <p14:creationId xmlns:p14="http://schemas.microsoft.com/office/powerpoint/2010/main" val="2262720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B1920C-1A3A-3848-8130-E72C238B2190}"/>
              </a:ext>
            </a:extLst>
          </p:cNvPr>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i="1">
                <a:solidFill>
                  <a:schemeClr val="tx1"/>
                </a:solidFill>
                <a:latin typeface="Helvetica" pitchFamily="2" charset="0"/>
                <a:ea typeface="ＭＳ Ｐゴシック" panose="020B0600070205080204" pitchFamily="34" charset="-128"/>
              </a:defRPr>
            </a:lvl1pPr>
            <a:lvl2pPr marL="742950" indent="-285750" eaLnBrk="0" hangingPunct="0">
              <a:defRPr sz="2400" i="1">
                <a:solidFill>
                  <a:schemeClr val="tx1"/>
                </a:solidFill>
                <a:latin typeface="Helvetica" pitchFamily="2" charset="0"/>
                <a:ea typeface="ＭＳ Ｐゴシック" panose="020B0600070205080204" pitchFamily="34" charset="-128"/>
              </a:defRPr>
            </a:lvl2pPr>
            <a:lvl3pPr marL="1143000" indent="-228600" eaLnBrk="0" hangingPunct="0">
              <a:defRPr sz="2400" i="1">
                <a:solidFill>
                  <a:schemeClr val="tx1"/>
                </a:solidFill>
                <a:latin typeface="Helvetica" pitchFamily="2" charset="0"/>
                <a:ea typeface="ＭＳ Ｐゴシック" panose="020B0600070205080204" pitchFamily="34" charset="-128"/>
              </a:defRPr>
            </a:lvl3pPr>
            <a:lvl4pPr marL="1600200" indent="-228600" eaLnBrk="0" hangingPunct="0">
              <a:defRPr sz="2400" i="1">
                <a:solidFill>
                  <a:schemeClr val="tx1"/>
                </a:solidFill>
                <a:latin typeface="Helvetica" pitchFamily="2" charset="0"/>
                <a:ea typeface="ＭＳ Ｐゴシック" panose="020B0600070205080204" pitchFamily="34" charset="-128"/>
              </a:defRPr>
            </a:lvl4pPr>
            <a:lvl5pPr marL="2057400" indent="-228600" eaLnBrk="0" hangingPunct="0">
              <a:defRPr sz="2400" i="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Helvetica" pitchFamily="2" charset="0"/>
                <a:ea typeface="ＭＳ Ｐゴシック" panose="020B0600070205080204" pitchFamily="34" charset="-128"/>
              </a:defRPr>
            </a:lvl9pPr>
          </a:lstStyle>
          <a:p>
            <a:pPr eaLnBrk="1" hangingPunct="1"/>
            <a:fld id="{261D12DF-22EB-0048-867D-D489BAF0C04A}" type="slidenum">
              <a:rPr lang="en-US" altLang="en-US" sz="1600"/>
              <a:pPr eaLnBrk="1" hangingPunct="1"/>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AF19316-9266-CB45-A281-0B11DEB115BB}"/>
              </a:ext>
            </a:extLst>
          </p:cNvPr>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a:extLst>
              <a:ext uri="{FF2B5EF4-FFF2-40B4-BE49-F238E27FC236}">
                <a16:creationId xmlns:a16="http://schemas.microsoft.com/office/drawing/2014/main" id="{56A4E211-E1E3-944F-BC79-FC5E67DB66FD}"/>
              </a:ext>
            </a:extLst>
          </p:cNvPr>
          <p:cNvSpPr>
            <a:spLocks noGrp="1"/>
          </p:cNvSpPr>
          <p:nvPr>
            <p:ph type="sldNum" sz="quarter" idx="11"/>
          </p:nvPr>
        </p:nvSpPr>
        <p:spPr/>
        <p:txBody>
          <a:bodyPr/>
          <a:lstStyle>
            <a:lvl1pPr>
              <a:defRPr sz="1400">
                <a:solidFill>
                  <a:srgbClr val="FFFFFF"/>
                </a:solidFill>
              </a:defRPr>
            </a:lvl1pPr>
          </a:lstStyle>
          <a:p>
            <a:fld id="{5407D925-EAA3-6842-A353-D26859438E5B}" type="slidenum">
              <a:rPr lang="en-US" altLang="en-US"/>
              <a:pPr/>
              <a:t>‹#›</a:t>
            </a:fld>
            <a:endParaRPr lang="en-US" altLang="en-US"/>
          </a:p>
        </p:txBody>
      </p:sp>
    </p:spTree>
    <p:extLst>
      <p:ext uri="{BB962C8B-B14F-4D97-AF65-F5344CB8AC3E}">
        <p14:creationId xmlns:p14="http://schemas.microsoft.com/office/powerpoint/2010/main" val="84350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8BB5A6-377C-2042-8C5A-247993DCFC55}"/>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B84F94D-FA2E-1944-94DC-65CC938D0FCA}"/>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7E9BFFD-11C6-5F41-AB1F-ECF806958150}"/>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6BC65A91-93CA-7E43-98E3-A002AAFB3A6B}"/>
              </a:ext>
            </a:extLst>
          </p:cNvPr>
          <p:cNvSpPr>
            <a:spLocks noGrp="1"/>
          </p:cNvSpPr>
          <p:nvPr>
            <p:ph type="dt" sz="half" idx="10"/>
          </p:nvPr>
        </p:nvSpPr>
        <p:spPr/>
        <p:txBody>
          <a:bodyPr/>
          <a:lstStyle>
            <a:lvl1pPr>
              <a:defRPr/>
            </a:lvl1pPr>
          </a:lstStyle>
          <a:p>
            <a:r>
              <a:rPr lang="en-US" altLang="en-US"/>
              <a:t>‹#›</a:t>
            </a:r>
          </a:p>
        </p:txBody>
      </p:sp>
      <p:sp>
        <p:nvSpPr>
          <p:cNvPr id="8" name="Slide Number Placeholder 12">
            <a:extLst>
              <a:ext uri="{FF2B5EF4-FFF2-40B4-BE49-F238E27FC236}">
                <a16:creationId xmlns:a16="http://schemas.microsoft.com/office/drawing/2014/main" id="{364E74B0-9CC0-AF41-8A89-7AA835B736C0}"/>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63752A-C50B-9744-86B9-7C51FF42EFC4}" type="slidenum">
              <a:rPr lang="en-US" altLang="en-US"/>
              <a:pPr/>
              <a:t>‹#›</a:t>
            </a:fld>
            <a:endParaRPr lang="en-US" altLang="en-US"/>
          </a:p>
        </p:txBody>
      </p:sp>
      <p:sp>
        <p:nvSpPr>
          <p:cNvPr id="9" name="Footer Placeholder 13">
            <a:extLst>
              <a:ext uri="{FF2B5EF4-FFF2-40B4-BE49-F238E27FC236}">
                <a16:creationId xmlns:a16="http://schemas.microsoft.com/office/drawing/2014/main" id="{1CE8D8B9-0D0F-5F4B-BB9F-09072FE0B9C9}"/>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091205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D87CD50E-850C-C44D-9D7F-6AF395F90B16}"/>
              </a:ext>
            </a:extLst>
          </p:cNvPr>
          <p:cNvSpPr>
            <a:spLocks noGrp="1"/>
          </p:cNvSpPr>
          <p:nvPr>
            <p:ph type="dt" sz="half" idx="10"/>
          </p:nvPr>
        </p:nvSpPr>
        <p:spPr/>
        <p:txBody>
          <a:bodyPr/>
          <a:lstStyle>
            <a:lvl1pPr>
              <a:defRPr/>
            </a:lvl1pPr>
          </a:lstStyle>
          <a:p>
            <a:r>
              <a:rPr lang="en-US" altLang="en-US"/>
              <a:t>‹#›</a:t>
            </a:r>
          </a:p>
        </p:txBody>
      </p:sp>
      <p:sp>
        <p:nvSpPr>
          <p:cNvPr id="6" name="Slide Number Placeholder 9">
            <a:extLst>
              <a:ext uri="{FF2B5EF4-FFF2-40B4-BE49-F238E27FC236}">
                <a16:creationId xmlns:a16="http://schemas.microsoft.com/office/drawing/2014/main" id="{E8B2B550-0544-8F41-89B9-1E13A58547A1}"/>
              </a:ext>
            </a:extLst>
          </p:cNvPr>
          <p:cNvSpPr>
            <a:spLocks noGrp="1"/>
          </p:cNvSpPr>
          <p:nvPr>
            <p:ph type="sldNum" sz="quarter" idx="11"/>
          </p:nvPr>
        </p:nvSpPr>
        <p:spPr/>
        <p:txBody>
          <a:bodyPr/>
          <a:lstStyle>
            <a:lvl1pPr>
              <a:defRPr sz="1400">
                <a:solidFill>
                  <a:srgbClr val="FFFFFF"/>
                </a:solidFill>
              </a:defRPr>
            </a:lvl1pPr>
          </a:lstStyle>
          <a:p>
            <a:fld id="{0C48DEEC-6A7C-0245-A010-FD13DC6F1CBC}" type="slidenum">
              <a:rPr lang="en-US" altLang="en-US"/>
              <a:pPr/>
              <a:t>‹#›</a:t>
            </a:fld>
            <a:endParaRPr lang="en-US" altLang="en-US"/>
          </a:p>
        </p:txBody>
      </p:sp>
      <p:sp>
        <p:nvSpPr>
          <p:cNvPr id="7" name="Footer Placeholder 11">
            <a:extLst>
              <a:ext uri="{FF2B5EF4-FFF2-40B4-BE49-F238E27FC236}">
                <a16:creationId xmlns:a16="http://schemas.microsoft.com/office/drawing/2014/main" id="{7AA45F30-4D50-684A-AE22-B9324468408E}"/>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11457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E803C7D1-D30E-204C-99D0-6F7CCCEC403B}"/>
              </a:ext>
            </a:extLst>
          </p:cNvPr>
          <p:cNvSpPr>
            <a:spLocks noGrp="1"/>
          </p:cNvSpPr>
          <p:nvPr>
            <p:ph type="dt" sz="half" idx="10"/>
          </p:nvPr>
        </p:nvSpPr>
        <p:spPr/>
        <p:txBody>
          <a:bodyPr/>
          <a:lstStyle>
            <a:lvl1pPr>
              <a:defRPr/>
            </a:lvl1pPr>
          </a:lstStyle>
          <a:p>
            <a:r>
              <a:rPr lang="en-US" altLang="en-US"/>
              <a:t>‹#›</a:t>
            </a:r>
          </a:p>
        </p:txBody>
      </p:sp>
      <p:sp>
        <p:nvSpPr>
          <p:cNvPr id="7" name="Footer Placeholder 2">
            <a:extLst>
              <a:ext uri="{FF2B5EF4-FFF2-40B4-BE49-F238E27FC236}">
                <a16:creationId xmlns:a16="http://schemas.microsoft.com/office/drawing/2014/main" id="{3946DBEF-1182-5340-B637-D70E7E1C5184}"/>
              </a:ext>
            </a:extLst>
          </p:cNvPr>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a:extLst>
              <a:ext uri="{FF2B5EF4-FFF2-40B4-BE49-F238E27FC236}">
                <a16:creationId xmlns:a16="http://schemas.microsoft.com/office/drawing/2014/main" id="{D7B525D1-2AFC-CF40-97BF-1182CCCF09A5}"/>
              </a:ext>
            </a:extLst>
          </p:cNvPr>
          <p:cNvSpPr>
            <a:spLocks noGrp="1"/>
          </p:cNvSpPr>
          <p:nvPr>
            <p:ph type="sldNum" sz="quarter" idx="12"/>
          </p:nvPr>
        </p:nvSpPr>
        <p:spPr/>
        <p:txBody>
          <a:bodyPr/>
          <a:lstStyle>
            <a:lvl1pPr>
              <a:defRPr/>
            </a:lvl1pPr>
          </a:lstStyle>
          <a:p>
            <a:fld id="{8A6397E3-9984-5E4E-89FF-D57771DBC5C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79311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85AF19-CBB4-2C4E-8558-C95E8CD65D33}"/>
              </a:ext>
            </a:extLst>
          </p:cNvPr>
          <p:cNvSpPr>
            <a:spLocks noGrp="1"/>
          </p:cNvSpPr>
          <p:nvPr>
            <p:ph type="dt" sz="half" idx="10"/>
          </p:nvPr>
        </p:nvSpPr>
        <p:spPr/>
        <p:txBody>
          <a:bodyPr/>
          <a:lstStyle>
            <a:lvl1pPr>
              <a:defRPr/>
            </a:lvl1pPr>
          </a:lstStyle>
          <a:p>
            <a:r>
              <a:rPr lang="en-US" altLang="en-US"/>
              <a:t>‹#›</a:t>
            </a:r>
          </a:p>
        </p:txBody>
      </p:sp>
      <p:sp>
        <p:nvSpPr>
          <p:cNvPr id="4" name="Footer Placeholder 3">
            <a:extLst>
              <a:ext uri="{FF2B5EF4-FFF2-40B4-BE49-F238E27FC236}">
                <a16:creationId xmlns:a16="http://schemas.microsoft.com/office/drawing/2014/main" id="{8537257F-CDC7-B649-B5AC-A3330185386E}"/>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C7A9E299-03EA-2644-85BC-19104192A826}"/>
              </a:ext>
            </a:extLst>
          </p:cNvPr>
          <p:cNvSpPr>
            <a:spLocks noGrp="1"/>
          </p:cNvSpPr>
          <p:nvPr>
            <p:ph type="sldNum" sz="quarter" idx="12"/>
          </p:nvPr>
        </p:nvSpPr>
        <p:spPr/>
        <p:txBody>
          <a:bodyPr/>
          <a:lstStyle>
            <a:lvl1pPr>
              <a:defRPr sz="1400">
                <a:solidFill>
                  <a:srgbClr val="FFFFFF"/>
                </a:solidFill>
              </a:defRPr>
            </a:lvl1pPr>
          </a:lstStyle>
          <a:p>
            <a:fld id="{A3FCEB2B-B263-C740-96D9-9E24171EC279}" type="slidenum">
              <a:rPr lang="en-US" altLang="en-US"/>
              <a:pPr/>
              <a:t>‹#›</a:t>
            </a:fld>
            <a:endParaRPr lang="en-US" altLang="en-US"/>
          </a:p>
        </p:txBody>
      </p:sp>
    </p:spTree>
    <p:extLst>
      <p:ext uri="{BB962C8B-B14F-4D97-AF65-F5344CB8AC3E}">
        <p14:creationId xmlns:p14="http://schemas.microsoft.com/office/powerpoint/2010/main" val="17067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16D237-A1D5-9442-974E-14F077ED2C88}"/>
              </a:ext>
            </a:extLst>
          </p:cNvPr>
          <p:cNvSpPr>
            <a:spLocks noGrp="1"/>
          </p:cNvSpPr>
          <p:nvPr>
            <p:ph type="dt" sz="half" idx="10"/>
          </p:nvPr>
        </p:nvSpPr>
        <p:spPr/>
        <p:txBody>
          <a:bodyPr/>
          <a:lstStyle>
            <a:lvl1pPr>
              <a:defRPr/>
            </a:lvl1pPr>
          </a:lstStyle>
          <a:p>
            <a:r>
              <a:rPr lang="en-US" altLang="en-US"/>
              <a:t>‹#›</a:t>
            </a:r>
          </a:p>
        </p:txBody>
      </p:sp>
      <p:sp>
        <p:nvSpPr>
          <p:cNvPr id="3" name="Footer Placeholder 2">
            <a:extLst>
              <a:ext uri="{FF2B5EF4-FFF2-40B4-BE49-F238E27FC236}">
                <a16:creationId xmlns:a16="http://schemas.microsoft.com/office/drawing/2014/main" id="{BE597606-7701-BB40-9825-9648C2776DD2}"/>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EDDC9BE1-3401-A24F-8497-9F2EB3D3C072}"/>
              </a:ext>
            </a:extLst>
          </p:cNvPr>
          <p:cNvSpPr>
            <a:spLocks noGrp="1"/>
          </p:cNvSpPr>
          <p:nvPr>
            <p:ph type="sldNum" sz="quarter" idx="12"/>
          </p:nvPr>
        </p:nvSpPr>
        <p:spPr>
          <a:xfrm>
            <a:off x="0" y="6248400"/>
            <a:ext cx="533400" cy="381000"/>
          </a:xfrm>
        </p:spPr>
        <p:txBody>
          <a:bodyPr/>
          <a:lstStyle>
            <a:lvl1pPr>
              <a:defRPr sz="1400"/>
            </a:lvl1pPr>
          </a:lstStyle>
          <a:p>
            <a:fld id="{499D2778-E19E-7040-A56F-F39BD4968177}" type="slidenum">
              <a:rPr lang="en-US" altLang="en-US"/>
              <a:pPr/>
              <a:t>‹#›</a:t>
            </a:fld>
            <a:endParaRPr lang="en-US" altLang="en-US"/>
          </a:p>
        </p:txBody>
      </p:sp>
    </p:spTree>
    <p:extLst>
      <p:ext uri="{BB962C8B-B14F-4D97-AF65-F5344CB8AC3E}">
        <p14:creationId xmlns:p14="http://schemas.microsoft.com/office/powerpoint/2010/main" val="371950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28A0B257-2BE9-A349-AEF5-BA2B46610D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A75CC6F-A433-114C-90FA-ED8FEB9CEE0B}"/>
              </a:ext>
            </a:extLst>
          </p:cNvPr>
          <p:cNvSpPr>
            <a:spLocks noGrp="1"/>
          </p:cNvSpPr>
          <p:nvPr>
            <p:ph type="dt" sz="half" idx="10"/>
          </p:nvPr>
        </p:nvSpPr>
        <p:spPr/>
        <p:txBody>
          <a:bodyPr/>
          <a:lstStyle>
            <a:lvl1pPr>
              <a:defRPr/>
            </a:lvl1pPr>
          </a:lstStyle>
          <a:p>
            <a:r>
              <a:rPr lang="en-US" altLang="en-US"/>
              <a:t>‹#›</a:t>
            </a:r>
          </a:p>
        </p:txBody>
      </p:sp>
      <p:sp>
        <p:nvSpPr>
          <p:cNvPr id="6" name="Footer Placeholder 5">
            <a:extLst>
              <a:ext uri="{FF2B5EF4-FFF2-40B4-BE49-F238E27FC236}">
                <a16:creationId xmlns:a16="http://schemas.microsoft.com/office/drawing/2014/main" id="{5EFEE64A-CA11-E04F-BCBA-994984F1A30F}"/>
              </a:ext>
            </a:extLst>
          </p:cNvPr>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a:extLst>
              <a:ext uri="{FF2B5EF4-FFF2-40B4-BE49-F238E27FC236}">
                <a16:creationId xmlns:a16="http://schemas.microsoft.com/office/drawing/2014/main" id="{512E7EE9-34D4-A843-927F-A0C738D14848}"/>
              </a:ext>
            </a:extLst>
          </p:cNvPr>
          <p:cNvSpPr>
            <a:spLocks noGrp="1"/>
          </p:cNvSpPr>
          <p:nvPr>
            <p:ph type="sldNum" sz="quarter" idx="12"/>
          </p:nvPr>
        </p:nvSpPr>
        <p:spPr/>
        <p:txBody>
          <a:bodyPr/>
          <a:lstStyle>
            <a:lvl1pPr>
              <a:defRPr sz="1400">
                <a:solidFill>
                  <a:srgbClr val="FFFFFF"/>
                </a:solidFill>
              </a:defRPr>
            </a:lvl1pPr>
          </a:lstStyle>
          <a:p>
            <a:fld id="{880D85B8-ED04-1642-A819-4FAA5F303DA1}" type="slidenum">
              <a:rPr lang="en-US" altLang="en-US"/>
              <a:pPr/>
              <a:t>‹#›</a:t>
            </a:fld>
            <a:endParaRPr lang="en-US" altLang="en-US"/>
          </a:p>
        </p:txBody>
      </p:sp>
    </p:spTree>
    <p:extLst>
      <p:ext uri="{BB962C8B-B14F-4D97-AF65-F5344CB8AC3E}">
        <p14:creationId xmlns:p14="http://schemas.microsoft.com/office/powerpoint/2010/main" val="328198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9CC9C-AF9F-2E4B-94F6-2C374E85AF85}"/>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FF05D90-A1AE-B141-A2CC-802C7D2414C0}"/>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23BFFAD3-DD48-4E42-A235-13FC25E6CA3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B691FDF7-A989-264B-B3F2-B629D1D6396E}"/>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371CAF45-BAB8-6E4A-9C99-8C45782664C6}"/>
              </a:ext>
            </a:extLst>
          </p:cNvPr>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a:extLst>
              <a:ext uri="{FF2B5EF4-FFF2-40B4-BE49-F238E27FC236}">
                <a16:creationId xmlns:a16="http://schemas.microsoft.com/office/drawing/2014/main" id="{2BF23BDD-DE4E-D048-8058-3524D01EDE35}"/>
              </a:ext>
            </a:extLst>
          </p:cNvPr>
          <p:cNvSpPr>
            <a:spLocks noGrp="1"/>
          </p:cNvSpPr>
          <p:nvPr>
            <p:ph type="sldNum" sz="quarter" idx="11"/>
          </p:nvPr>
        </p:nvSpPr>
        <p:spPr>
          <a:xfrm>
            <a:off x="0" y="4667250"/>
            <a:ext cx="1447800" cy="663575"/>
          </a:xfrm>
        </p:spPr>
        <p:txBody>
          <a:bodyPr/>
          <a:lstStyle>
            <a:lvl1pPr>
              <a:defRPr sz="2800">
                <a:solidFill>
                  <a:srgbClr val="FFFFFF"/>
                </a:solidFill>
              </a:defRPr>
            </a:lvl1pPr>
          </a:lstStyle>
          <a:p>
            <a:fld id="{E50A231F-AAE9-674A-9FF9-3F4DF9EB1354}" type="slidenum">
              <a:rPr lang="en-US" altLang="en-US"/>
              <a:pPr/>
              <a:t>‹#›</a:t>
            </a:fld>
            <a:endParaRPr lang="en-US" altLang="en-US"/>
          </a:p>
        </p:txBody>
      </p:sp>
      <p:sp>
        <p:nvSpPr>
          <p:cNvPr id="11" name="Footer Placeholder 13">
            <a:extLst>
              <a:ext uri="{FF2B5EF4-FFF2-40B4-BE49-F238E27FC236}">
                <a16:creationId xmlns:a16="http://schemas.microsoft.com/office/drawing/2014/main" id="{757FBA59-41A6-4C47-9C2A-24D84F7C2DB5}"/>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5679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BBDD2B2-B303-094C-86F8-AE216E9B7B94}"/>
              </a:ext>
            </a:extLst>
          </p:cNvPr>
          <p:cNvSpPr>
            <a:spLocks noGrp="1"/>
          </p:cNvSpPr>
          <p:nvPr>
            <p:ph type="dt" sz="half" idx="10"/>
          </p:nvPr>
        </p:nvSpPr>
        <p:spPr/>
        <p:txBody>
          <a:bodyPr/>
          <a:lstStyle>
            <a:lvl1pPr>
              <a:defRPr/>
            </a:lvl1pPr>
          </a:lstStyle>
          <a:p>
            <a:r>
              <a:rPr lang="en-US" altLang="en-US"/>
              <a:t>‹#›</a:t>
            </a:r>
          </a:p>
        </p:txBody>
      </p:sp>
      <p:sp>
        <p:nvSpPr>
          <p:cNvPr id="5" name="Footer Placeholder 2">
            <a:extLst>
              <a:ext uri="{FF2B5EF4-FFF2-40B4-BE49-F238E27FC236}">
                <a16:creationId xmlns:a16="http://schemas.microsoft.com/office/drawing/2014/main" id="{89F37CFF-27AB-9B4C-9975-F8EC84B0089D}"/>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E609F8C9-73C6-B244-94D6-C2E1EDE5A7A1}"/>
              </a:ext>
            </a:extLst>
          </p:cNvPr>
          <p:cNvSpPr>
            <a:spLocks noGrp="1"/>
          </p:cNvSpPr>
          <p:nvPr>
            <p:ph type="sldNum" sz="quarter" idx="12"/>
          </p:nvPr>
        </p:nvSpPr>
        <p:spPr/>
        <p:txBody>
          <a:bodyPr/>
          <a:lstStyle>
            <a:lvl1pPr>
              <a:defRPr/>
            </a:lvl1pPr>
          </a:lstStyle>
          <a:p>
            <a:fld id="{EA4119DD-0F7C-2A4C-A04C-232F93E0DC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2127220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F60F2B-EDE7-A04B-AB86-BD147DD01152}"/>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A60EAA7-61AE-2B47-93F9-58B51613DAB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1DFA458-FAC7-2D41-A654-87CBA766209A}"/>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6287EC5-5B53-C940-AFF7-885B35998409}"/>
              </a:ext>
            </a:extLst>
          </p:cNvPr>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a:extLst>
              <a:ext uri="{FF2B5EF4-FFF2-40B4-BE49-F238E27FC236}">
                <a16:creationId xmlns:a16="http://schemas.microsoft.com/office/drawing/2014/main" id="{2638B6A3-E2B7-F143-9F75-E737A79C770C}"/>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6B5B9C82-B356-5441-B382-7793D51EAE8E}"/>
              </a:ext>
            </a:extLst>
          </p:cNvPr>
          <p:cNvSpPr>
            <a:spLocks noGrp="1"/>
          </p:cNvSpPr>
          <p:nvPr>
            <p:ph type="sldNum" sz="quarter" idx="12"/>
          </p:nvPr>
        </p:nvSpPr>
        <p:spPr>
          <a:xfrm rot="5400000">
            <a:off x="5989638" y="144462"/>
            <a:ext cx="533400" cy="244475"/>
          </a:xfrm>
        </p:spPr>
        <p:txBody>
          <a:bodyPr/>
          <a:lstStyle>
            <a:lvl1pPr>
              <a:defRPr/>
            </a:lvl1pPr>
          </a:lstStyle>
          <a:p>
            <a:fld id="{C9732052-CE19-534D-840A-74C726065C5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83150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2FA2BF4C-2305-0B42-BF3B-A27B9D38C0D3}"/>
              </a:ext>
            </a:extLst>
          </p:cNvPr>
          <p:cNvSpPr>
            <a:spLocks noGrp="1"/>
          </p:cNvSpPr>
          <p:nvPr>
            <p:ph type="dt" sz="half" idx="10"/>
          </p:nvPr>
        </p:nvSpPr>
        <p:spPr/>
        <p:txBody>
          <a:bodyPr/>
          <a:lstStyle>
            <a:lvl1pPr>
              <a:defRPr/>
            </a:lvl1pPr>
          </a:lstStyle>
          <a:p>
            <a:r>
              <a:rPr lang="en-US" altLang="en-US"/>
              <a:t>‹#›</a:t>
            </a:r>
          </a:p>
        </p:txBody>
      </p:sp>
      <p:sp>
        <p:nvSpPr>
          <p:cNvPr id="7" name="Footer Placeholder 2">
            <a:extLst>
              <a:ext uri="{FF2B5EF4-FFF2-40B4-BE49-F238E27FC236}">
                <a16:creationId xmlns:a16="http://schemas.microsoft.com/office/drawing/2014/main" id="{308A3BF9-5474-5845-8A63-0CFD3B5C62FE}"/>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a:extLst>
              <a:ext uri="{FF2B5EF4-FFF2-40B4-BE49-F238E27FC236}">
                <a16:creationId xmlns:a16="http://schemas.microsoft.com/office/drawing/2014/main" id="{D9B20C8D-37DE-3747-8BB1-80B0810CCA1B}"/>
              </a:ext>
            </a:extLst>
          </p:cNvPr>
          <p:cNvSpPr>
            <a:spLocks noGrp="1"/>
          </p:cNvSpPr>
          <p:nvPr>
            <p:ph type="sldNum" sz="quarter" idx="12"/>
          </p:nvPr>
        </p:nvSpPr>
        <p:spPr/>
        <p:txBody>
          <a:bodyPr/>
          <a:lstStyle>
            <a:lvl1pPr>
              <a:defRPr sz="1400">
                <a:solidFill>
                  <a:srgbClr val="FFFFFF"/>
                </a:solidFill>
              </a:defRPr>
            </a:lvl1pPr>
          </a:lstStyle>
          <a:p>
            <a:fld id="{894C66EE-3749-A048-9DB0-5FD9BF8CBE34}" type="slidenum">
              <a:rPr lang="en-US" altLang="en-US"/>
              <a:pPr/>
              <a:t>‹#›</a:t>
            </a:fld>
            <a:endParaRPr lang="en-US" altLang="en-US"/>
          </a:p>
        </p:txBody>
      </p:sp>
    </p:spTree>
    <p:extLst>
      <p:ext uri="{BB962C8B-B14F-4D97-AF65-F5344CB8AC3E}">
        <p14:creationId xmlns:p14="http://schemas.microsoft.com/office/powerpoint/2010/main" val="146567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10183140-C620-EE41-9364-DDA59B7A73A1}"/>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214DBC57-CBA4-1A49-99BB-F0DC6CD140D7}"/>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109958BB-BD9F-1044-957B-112116FEB5E2}"/>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a:extLst>
              <a:ext uri="{FF2B5EF4-FFF2-40B4-BE49-F238E27FC236}">
                <a16:creationId xmlns:a16="http://schemas.microsoft.com/office/drawing/2014/main" id="{D8739A2B-83F8-E044-B891-E20A520932E8}"/>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Helvetica"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FBF5DE16-D417-F240-9DB1-CFACFBC4D132}"/>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9B6EFC51-E5B1-5E41-9603-0271B286ACCB}"/>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358F6B4E-5AFC-2942-9C90-75D71F74823F}"/>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323DF3DC-013B-9F4E-90FB-1CC380CF0B7A}"/>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45CAD439-8705-3A4A-9DCD-53BDA0AAC5FF}"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1" r:id="rId5"/>
    <p:sldLayoutId id="2147483947" r:id="rId6"/>
    <p:sldLayoutId id="2147483948" r:id="rId7"/>
    <p:sldLayoutId id="2147483949" r:id="rId8"/>
    <p:sldLayoutId id="2147483950" r:id="rId9"/>
    <p:sldLayoutId id="2147483942" r:id="rId10"/>
    <p:sldLayoutId id="2147483951" r:id="rId11"/>
    <p:sldLayoutId id="2147483952"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6B0F-50FE-7C45-8560-DC03F357AFC5}"/>
              </a:ext>
            </a:extLst>
          </p:cNvPr>
          <p:cNvSpPr>
            <a:spLocks noGrp="1"/>
          </p:cNvSpPr>
          <p:nvPr>
            <p:ph type="ctrTitle"/>
          </p:nvPr>
        </p:nvSpPr>
        <p:spPr/>
        <p:txBody>
          <a:bodyPr>
            <a:normAutofit fontScale="90000"/>
          </a:bodyPr>
          <a:lstStyle/>
          <a:p>
            <a:pPr eaLnBrk="1" fontAlgn="auto" hangingPunct="1">
              <a:spcAft>
                <a:spcPts val="0"/>
              </a:spcAft>
              <a:defRPr/>
            </a:pPr>
            <a:r>
              <a:rPr lang="en-US" sz="4800" dirty="0">
                <a:ea typeface="+mj-ea"/>
                <a:cs typeface="+mj-cs"/>
              </a:rPr>
              <a:t>The corporate life cycle: Trouble with transitions!</a:t>
            </a:r>
          </a:p>
        </p:txBody>
      </p:sp>
      <p:sp>
        <p:nvSpPr>
          <p:cNvPr id="16386" name="Subtitle 2">
            <a:extLst>
              <a:ext uri="{FF2B5EF4-FFF2-40B4-BE49-F238E27FC236}">
                <a16:creationId xmlns:a16="http://schemas.microsoft.com/office/drawing/2014/main" id="{C17288E2-08AB-BC47-9219-13A943CAF51F}"/>
              </a:ext>
            </a:extLst>
          </p:cNvPr>
          <p:cNvSpPr>
            <a:spLocks noGrp="1"/>
          </p:cNvSpPr>
          <p:nvPr>
            <p:ph type="subTitle" idx="1"/>
          </p:nvPr>
        </p:nvSpPr>
        <p:spPr>
          <a:xfrm>
            <a:off x="2362200" y="6049963"/>
            <a:ext cx="6705600" cy="685800"/>
          </a:xfrm>
        </p:spPr>
        <p:txBody>
          <a:bodyPr/>
          <a:lstStyle/>
          <a:p>
            <a:pPr eaLnBrk="1" hangingPunct="1"/>
            <a:r>
              <a:rPr lang="en-US" altLang="en-US" dirty="0">
                <a:latin typeface="Times" pitchFamily="2" charset="0"/>
                <a:ea typeface="ＭＳ Ｐゴシック" panose="020B0600070205080204" pitchFamily="34" charset="-128"/>
              </a:rPr>
              <a:t>Growing up is hard to do…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71FBE62A-6E47-8F41-A74D-3DDE471BC540}"/>
              </a:ext>
            </a:extLst>
          </p:cNvPr>
          <p:cNvSpPr>
            <a:spLocks noGrp="1"/>
          </p:cNvSpPr>
          <p:nvPr>
            <p:ph type="title"/>
          </p:nvPr>
        </p:nvSpPr>
        <p:spPr/>
        <p:txBody>
          <a:bodyPr/>
          <a:lstStyle/>
          <a:p>
            <a:r>
              <a:rPr lang="en-US" altLang="en-US" dirty="0">
                <a:ea typeface="ＭＳ Ｐゴシック" panose="020B0600070205080204" pitchFamily="34" charset="-128"/>
              </a:rPr>
              <a:t>The Corporate Life Cycle</a:t>
            </a:r>
          </a:p>
        </p:txBody>
      </p:sp>
      <p:pic>
        <p:nvPicPr>
          <p:cNvPr id="2" name="Picture 1">
            <a:extLst>
              <a:ext uri="{FF2B5EF4-FFF2-40B4-BE49-F238E27FC236}">
                <a16:creationId xmlns:a16="http://schemas.microsoft.com/office/drawing/2014/main" id="{2D52D0BD-F5EF-5CE1-EC3D-4C829A2560A8}"/>
              </a:ext>
            </a:extLst>
          </p:cNvPr>
          <p:cNvPicPr>
            <a:picLocks noChangeAspect="1"/>
          </p:cNvPicPr>
          <p:nvPr/>
        </p:nvPicPr>
        <p:blipFill>
          <a:blip r:embed="rId2"/>
          <a:stretch>
            <a:fillRect/>
          </a:stretch>
        </p:blipFill>
        <p:spPr>
          <a:xfrm>
            <a:off x="800100" y="1602057"/>
            <a:ext cx="7772400" cy="50273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C30D-1CF3-468F-C6AF-45DB9AC9BECC}"/>
              </a:ext>
            </a:extLst>
          </p:cNvPr>
          <p:cNvSpPr>
            <a:spLocks noGrp="1"/>
          </p:cNvSpPr>
          <p:nvPr>
            <p:ph type="title"/>
          </p:nvPr>
        </p:nvSpPr>
        <p:spPr/>
        <p:txBody>
          <a:bodyPr/>
          <a:lstStyle/>
          <a:p>
            <a:r>
              <a:rPr lang="en-US" dirty="0"/>
              <a:t>Life Cycle Diagnostics</a:t>
            </a:r>
          </a:p>
        </p:txBody>
      </p:sp>
      <p:pic>
        <p:nvPicPr>
          <p:cNvPr id="3" name="Content Placeholder 2">
            <a:extLst>
              <a:ext uri="{FF2B5EF4-FFF2-40B4-BE49-F238E27FC236}">
                <a16:creationId xmlns:a16="http://schemas.microsoft.com/office/drawing/2014/main" id="{0C36A17B-753D-CB85-CF8C-DE04394EEA48}"/>
              </a:ext>
            </a:extLst>
          </p:cNvPr>
          <p:cNvPicPr>
            <a:picLocks noGrp="1" noChangeAspect="1"/>
          </p:cNvPicPr>
          <p:nvPr>
            <p:ph sz="quarter" idx="1"/>
          </p:nvPr>
        </p:nvPicPr>
        <p:blipFill>
          <a:blip r:embed="rId2"/>
          <a:stretch>
            <a:fillRect/>
          </a:stretch>
        </p:blipFill>
        <p:spPr>
          <a:xfrm>
            <a:off x="944546" y="1600199"/>
            <a:ext cx="6855842" cy="4953931"/>
          </a:xfrm>
          <a:prstGeom prst="rect">
            <a:avLst/>
          </a:prstGeom>
        </p:spPr>
      </p:pic>
    </p:spTree>
    <p:extLst>
      <p:ext uri="{BB962C8B-B14F-4D97-AF65-F5344CB8AC3E}">
        <p14:creationId xmlns:p14="http://schemas.microsoft.com/office/powerpoint/2010/main" val="1804276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EEB93-A273-DFD0-356A-C49E71D63652}"/>
              </a:ext>
            </a:extLst>
          </p:cNvPr>
          <p:cNvSpPr>
            <a:spLocks noGrp="1"/>
          </p:cNvSpPr>
          <p:nvPr>
            <p:ph type="title"/>
          </p:nvPr>
        </p:nvSpPr>
        <p:spPr/>
        <p:txBody>
          <a:bodyPr/>
          <a:lstStyle/>
          <a:p>
            <a:r>
              <a:rPr lang="en-US" dirty="0"/>
              <a:t>Corporate Age and Operating Characteristics: The Data</a:t>
            </a:r>
          </a:p>
        </p:txBody>
      </p:sp>
      <p:graphicFrame>
        <p:nvGraphicFramePr>
          <p:cNvPr id="4" name="Content Placeholder 3">
            <a:extLst>
              <a:ext uri="{FF2B5EF4-FFF2-40B4-BE49-F238E27FC236}">
                <a16:creationId xmlns:a16="http://schemas.microsoft.com/office/drawing/2014/main" id="{E91D7271-7E5F-6751-4988-6AA43DD30AE8}"/>
              </a:ext>
            </a:extLst>
          </p:cNvPr>
          <p:cNvGraphicFramePr>
            <a:graphicFrameLocks noGrp="1"/>
          </p:cNvGraphicFramePr>
          <p:nvPr>
            <p:ph sz="quarter" idx="1"/>
            <p:extLst>
              <p:ext uri="{D42A27DB-BD31-4B8C-83A1-F6EECF244321}">
                <p14:modId xmlns:p14="http://schemas.microsoft.com/office/powerpoint/2010/main" val="2141282198"/>
              </p:ext>
            </p:extLst>
          </p:nvPr>
        </p:nvGraphicFramePr>
        <p:xfrm>
          <a:off x="612775" y="1600200"/>
          <a:ext cx="8153402" cy="3544553"/>
        </p:xfrm>
        <a:graphic>
          <a:graphicData uri="http://schemas.openxmlformats.org/drawingml/2006/table">
            <a:tbl>
              <a:tblPr>
                <a:tableStyleId>{5C22544A-7EE6-4342-B048-85BDC9FD1C3A}</a:tableStyleId>
              </a:tblPr>
              <a:tblGrid>
                <a:gridCol w="1158859">
                  <a:extLst>
                    <a:ext uri="{9D8B030D-6E8A-4147-A177-3AD203B41FA5}">
                      <a16:colId xmlns:a16="http://schemas.microsoft.com/office/drawing/2014/main" val="3949508333"/>
                    </a:ext>
                  </a:extLst>
                </a:gridCol>
                <a:gridCol w="554597">
                  <a:extLst>
                    <a:ext uri="{9D8B030D-6E8A-4147-A177-3AD203B41FA5}">
                      <a16:colId xmlns:a16="http://schemas.microsoft.com/office/drawing/2014/main" val="2192612770"/>
                    </a:ext>
                  </a:extLst>
                </a:gridCol>
                <a:gridCol w="852589">
                  <a:extLst>
                    <a:ext uri="{9D8B030D-6E8A-4147-A177-3AD203B41FA5}">
                      <a16:colId xmlns:a16="http://schemas.microsoft.com/office/drawing/2014/main" val="3929256744"/>
                    </a:ext>
                  </a:extLst>
                </a:gridCol>
                <a:gridCol w="521487">
                  <a:extLst>
                    <a:ext uri="{9D8B030D-6E8A-4147-A177-3AD203B41FA5}">
                      <a16:colId xmlns:a16="http://schemas.microsoft.com/office/drawing/2014/main" val="1134460071"/>
                    </a:ext>
                  </a:extLst>
                </a:gridCol>
                <a:gridCol w="893977">
                  <a:extLst>
                    <a:ext uri="{9D8B030D-6E8A-4147-A177-3AD203B41FA5}">
                      <a16:colId xmlns:a16="http://schemas.microsoft.com/office/drawing/2014/main" val="1171728794"/>
                    </a:ext>
                  </a:extLst>
                </a:gridCol>
                <a:gridCol w="951920">
                  <a:extLst>
                    <a:ext uri="{9D8B030D-6E8A-4147-A177-3AD203B41FA5}">
                      <a16:colId xmlns:a16="http://schemas.microsoft.com/office/drawing/2014/main" val="1018208547"/>
                    </a:ext>
                  </a:extLst>
                </a:gridCol>
                <a:gridCol w="852589">
                  <a:extLst>
                    <a:ext uri="{9D8B030D-6E8A-4147-A177-3AD203B41FA5}">
                      <a16:colId xmlns:a16="http://schemas.microsoft.com/office/drawing/2014/main" val="965245243"/>
                    </a:ext>
                  </a:extLst>
                </a:gridCol>
                <a:gridCol w="521487">
                  <a:extLst>
                    <a:ext uri="{9D8B030D-6E8A-4147-A177-3AD203B41FA5}">
                      <a16:colId xmlns:a16="http://schemas.microsoft.com/office/drawing/2014/main" val="4005420501"/>
                    </a:ext>
                  </a:extLst>
                </a:gridCol>
                <a:gridCol w="893977">
                  <a:extLst>
                    <a:ext uri="{9D8B030D-6E8A-4147-A177-3AD203B41FA5}">
                      <a16:colId xmlns:a16="http://schemas.microsoft.com/office/drawing/2014/main" val="2793017576"/>
                    </a:ext>
                  </a:extLst>
                </a:gridCol>
                <a:gridCol w="951920">
                  <a:extLst>
                    <a:ext uri="{9D8B030D-6E8A-4147-A177-3AD203B41FA5}">
                      <a16:colId xmlns:a16="http://schemas.microsoft.com/office/drawing/2014/main" val="638343991"/>
                    </a:ext>
                  </a:extLst>
                </a:gridCol>
              </a:tblGrid>
              <a:tr h="270061">
                <a:tc>
                  <a:txBody>
                    <a:bodyPr/>
                    <a:lstStyle/>
                    <a:p>
                      <a:pPr algn="l" fontAlgn="ctr"/>
                      <a:endParaRPr lang="en-US" sz="1200" b="0" i="0" u="none" strike="noStrike" dirty="0">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fontAlgn="b"/>
                      <a:r>
                        <a:rPr lang="en-US" sz="1200" u="none" strike="noStrike">
                          <a:effectLst/>
                        </a:rPr>
                        <a:t>Revenue Growth Rate (CAGR over last 3 years)</a:t>
                      </a:r>
                      <a:endParaRPr lang="en-US" sz="1200" b="0" i="1"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200" u="none" strike="noStrike">
                          <a:effectLst/>
                        </a:rPr>
                        <a:t>Operating Margin</a:t>
                      </a:r>
                      <a:endParaRPr lang="en-US" sz="1200" b="0" i="1"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83396136"/>
                  </a:ext>
                </a:extLst>
              </a:tr>
              <a:tr h="573882">
                <a:tc>
                  <a:txBody>
                    <a:bodyPr/>
                    <a:lstStyle/>
                    <a:p>
                      <a:pPr algn="ctr" fontAlgn="b"/>
                      <a:r>
                        <a:rPr lang="en-US" sz="1200" u="none" strike="noStrike" dirty="0">
                          <a:effectLst/>
                        </a:rPr>
                        <a:t>decile(Age)</a:t>
                      </a:r>
                      <a:endParaRPr lang="en-US" sz="1200" b="0"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 firms</a:t>
                      </a:r>
                      <a:endParaRPr lang="en-US" sz="1200" b="0"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First Quartile</a:t>
                      </a:r>
                      <a:endParaRPr lang="en-US" sz="1200" b="0"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Median</a:t>
                      </a:r>
                      <a:endParaRPr lang="en-US" sz="1200" b="1"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Third Quartile</a:t>
                      </a:r>
                      <a:endParaRPr lang="en-US" sz="1200" b="0"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 with negative growth</a:t>
                      </a:r>
                      <a:endParaRPr lang="en-US" sz="1200" b="0" i="1"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First Quartile</a:t>
                      </a:r>
                      <a:endParaRPr lang="en-US" sz="1200" b="0" i="1"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Median</a:t>
                      </a:r>
                      <a:endParaRPr lang="en-US" sz="1200" b="1"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Third Quartile</a:t>
                      </a:r>
                      <a:endParaRPr lang="en-US" sz="1200" b="0" i="1"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 with negative margins</a:t>
                      </a:r>
                      <a:endParaRPr lang="en-US" sz="1200" b="1" i="1"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2588596"/>
                  </a:ext>
                </a:extLst>
              </a:tr>
              <a:tr h="270061">
                <a:tc>
                  <a:txBody>
                    <a:bodyPr/>
                    <a:lstStyle/>
                    <a:p>
                      <a:pPr algn="l" fontAlgn="ctr"/>
                      <a:r>
                        <a:rPr lang="en-US" sz="1200" u="none" strike="noStrike">
                          <a:effectLst/>
                        </a:rPr>
                        <a:t>Bottom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4,026</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-4.86%</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18.16%</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72.42%</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14.80%</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-176.76%</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-3.29%</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12.22%</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54.91%</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9583727"/>
                  </a:ext>
                </a:extLst>
              </a:tr>
              <a:tr h="270061">
                <a:tc>
                  <a:txBody>
                    <a:bodyPr/>
                    <a:lstStyle/>
                    <a:p>
                      <a:pPr algn="l" fontAlgn="ctr"/>
                      <a:r>
                        <a:rPr lang="en-US" sz="1200" u="none" strike="noStrike" dirty="0">
                          <a:effectLst/>
                        </a:rPr>
                        <a:t>2nd decile</a:t>
                      </a:r>
                      <a:endParaRPr lang="en-US" sz="1200" b="0" i="0" u="none" strike="noStrike" dirty="0">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4,164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-6.00%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13.58%</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41.46%</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25.55%</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-53.00%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0.00%</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13.77%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48.17%</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8331153"/>
                  </a:ext>
                </a:extLst>
              </a:tr>
              <a:tr h="270061">
                <a:tc>
                  <a:txBody>
                    <a:bodyPr/>
                    <a:lstStyle/>
                    <a:p>
                      <a:pPr algn="l" fontAlgn="ctr"/>
                      <a:r>
                        <a:rPr lang="en-US" sz="1200" u="none" strike="noStrike">
                          <a:effectLst/>
                        </a:rPr>
                        <a:t>3rd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4,930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-7.18%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8.88%</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26.08%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28.86%</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-15.02%</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4.28%</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15.61%</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37.39%</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6037993"/>
                  </a:ext>
                </a:extLst>
              </a:tr>
              <a:tr h="270061">
                <a:tc>
                  <a:txBody>
                    <a:bodyPr/>
                    <a:lstStyle/>
                    <a:p>
                      <a:pPr algn="l" fontAlgn="ctr"/>
                      <a:r>
                        <a:rPr lang="en-US" sz="1200" u="none" strike="noStrike">
                          <a:effectLst/>
                        </a:rPr>
                        <a:t>4th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4,098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-4.55%</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8.58%</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21.60%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29.77%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-5.30%</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4.95%</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14.04%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a:effectLst/>
                        </a:rPr>
                        <a:t>31.63%</a:t>
                      </a:r>
                      <a:endParaRPr lang="en-US" sz="1200" b="1" i="0" u="none" strike="noStrike">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8418911"/>
                  </a:ext>
                </a:extLst>
              </a:tr>
              <a:tr h="270061">
                <a:tc>
                  <a:txBody>
                    <a:bodyPr/>
                    <a:lstStyle/>
                    <a:p>
                      <a:pPr algn="l" fontAlgn="ctr"/>
                      <a:r>
                        <a:rPr lang="en-US" sz="1200" u="none" strike="noStrike">
                          <a:effectLst/>
                        </a:rPr>
                        <a:t>5th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4,785</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-6.01%</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6.19%</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17.61%</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32.18%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-0.48%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5.76%</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14.91%</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a:effectLst/>
                        </a:rPr>
                        <a:t>27.79%</a:t>
                      </a:r>
                      <a:endParaRPr lang="en-US" sz="1200" b="1" i="0" u="none" strike="noStrike">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53695836"/>
                  </a:ext>
                </a:extLst>
              </a:tr>
              <a:tr h="270061">
                <a:tc>
                  <a:txBody>
                    <a:bodyPr/>
                    <a:lstStyle/>
                    <a:p>
                      <a:pPr algn="l" fontAlgn="ctr"/>
                      <a:r>
                        <a:rPr lang="en-US" sz="1200" u="none" strike="noStrike">
                          <a:effectLst/>
                        </a:rPr>
                        <a:t>6th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4,029</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-7.11%</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4.15%</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15.51%</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35.84%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0.00%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5.79%</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13.98%</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25.83%</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7342145"/>
                  </a:ext>
                </a:extLst>
              </a:tr>
              <a:tr h="270061">
                <a:tc>
                  <a:txBody>
                    <a:bodyPr/>
                    <a:lstStyle/>
                    <a:p>
                      <a:pPr algn="l" fontAlgn="ctr"/>
                      <a:r>
                        <a:rPr lang="en-US" sz="1200" u="none" strike="noStrike">
                          <a:effectLst/>
                        </a:rPr>
                        <a:t>7th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4,653</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-7.04%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3.74%</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14.20%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35.63%</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0.00%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5.48%</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13.54%</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25.08%</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2057078"/>
                  </a:ext>
                </a:extLst>
              </a:tr>
              <a:tr h="270061">
                <a:tc>
                  <a:txBody>
                    <a:bodyPr/>
                    <a:lstStyle/>
                    <a:p>
                      <a:pPr algn="l" fontAlgn="ctr"/>
                      <a:r>
                        <a:rPr lang="en-US" sz="1200" u="none" strike="noStrike">
                          <a:effectLst/>
                        </a:rPr>
                        <a:t>8th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4,414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-6.22%</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2.19%</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9.87%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40.17%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0.40%</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6.20%</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13.42%</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20.93%</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9190573"/>
                  </a:ext>
                </a:extLst>
              </a:tr>
              <a:tr h="270061">
                <a:tc>
                  <a:txBody>
                    <a:bodyPr/>
                    <a:lstStyle/>
                    <a:p>
                      <a:pPr algn="l" fontAlgn="ctr"/>
                      <a:r>
                        <a:rPr lang="en-US" sz="1200" u="none" strike="noStrike">
                          <a:effectLst/>
                        </a:rPr>
                        <a:t>9th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4,582</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-5.24%</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1.32%</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8.38%</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42.12%</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1.21%</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6.03%</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12.57%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17.03%</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0478828"/>
                  </a:ext>
                </a:extLst>
              </a:tr>
              <a:tr h="270061">
                <a:tc>
                  <a:txBody>
                    <a:bodyPr/>
                    <a:lstStyle/>
                    <a:p>
                      <a:pPr algn="l" fontAlgn="ctr"/>
                      <a:r>
                        <a:rPr lang="en-US" sz="1200" u="none" strike="noStrike">
                          <a:effectLst/>
                        </a:rPr>
                        <a:t>Top decile</a:t>
                      </a:r>
                      <a:endParaRPr lang="en-US" sz="1200" b="0" i="0" u="none" strike="noStrike">
                        <a:solidFill>
                          <a:srgbClr val="000000"/>
                        </a:solidFill>
                        <a:effectLst/>
                        <a:latin typeface="Times Roman"/>
                      </a:endParaRPr>
                    </a:p>
                  </a:txBody>
                  <a:tcPr marL="8297" marR="8297" marT="8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4,473</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-3.97%</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1.57%</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7.33%</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40.73%</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a:effectLst/>
                        </a:rPr>
                        <a:t>0.00%</a:t>
                      </a:r>
                      <a:endParaRPr lang="en-US" sz="1200" b="0" i="0" u="none" strike="noStrike">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5.86%</a:t>
                      </a:r>
                      <a:endParaRPr lang="en-US" sz="1200" b="1"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u="none" strike="noStrike" dirty="0">
                          <a:effectLst/>
                        </a:rPr>
                        <a:t>12.37%</a:t>
                      </a:r>
                      <a:endParaRPr lang="en-US" sz="1200" b="0" i="0" u="none" strike="noStrike" dirty="0">
                        <a:solidFill>
                          <a:srgbClr val="000000"/>
                        </a:solidFill>
                        <a:effectLst/>
                        <a:latin typeface="Times Roman"/>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200" b="1" u="none" strike="noStrike" dirty="0">
                          <a:effectLst/>
                        </a:rPr>
                        <a:t>12.22%</a:t>
                      </a:r>
                      <a:endParaRPr lang="en-US" sz="1200" b="1" i="0" u="none" strike="noStrike" dirty="0">
                        <a:solidFill>
                          <a:srgbClr val="000000"/>
                        </a:solidFill>
                        <a:effectLst/>
                        <a:latin typeface="Calibri" panose="020F0502020204030204" pitchFamily="34" charset="0"/>
                      </a:endParaRPr>
                    </a:p>
                  </a:txBody>
                  <a:tcPr marL="8297" marR="8297" marT="8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444499"/>
                  </a:ext>
                </a:extLst>
              </a:tr>
            </a:tbl>
          </a:graphicData>
        </a:graphic>
      </p:graphicFrame>
    </p:spTree>
    <p:extLst>
      <p:ext uri="{BB962C8B-B14F-4D97-AF65-F5344CB8AC3E}">
        <p14:creationId xmlns:p14="http://schemas.microsoft.com/office/powerpoint/2010/main" val="53085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CFA5B-0059-A37D-1C33-853AE0C96CF7}"/>
              </a:ext>
            </a:extLst>
          </p:cNvPr>
          <p:cNvSpPr>
            <a:spLocks noGrp="1"/>
          </p:cNvSpPr>
          <p:nvPr>
            <p:ph type="title"/>
          </p:nvPr>
        </p:nvSpPr>
        <p:spPr/>
        <p:txBody>
          <a:bodyPr/>
          <a:lstStyle/>
          <a:p>
            <a:r>
              <a:rPr lang="en-US" dirty="0"/>
              <a:t>Sector and Operating Characteristics: The Data</a:t>
            </a:r>
          </a:p>
        </p:txBody>
      </p:sp>
      <p:pic>
        <p:nvPicPr>
          <p:cNvPr id="4" name="Content Placeholder 3">
            <a:extLst>
              <a:ext uri="{FF2B5EF4-FFF2-40B4-BE49-F238E27FC236}">
                <a16:creationId xmlns:a16="http://schemas.microsoft.com/office/drawing/2014/main" id="{C695F3FB-0FF8-AF54-99F5-824255400D23}"/>
              </a:ext>
            </a:extLst>
          </p:cNvPr>
          <p:cNvPicPr>
            <a:picLocks noGrp="1" noChangeAspect="1"/>
          </p:cNvPicPr>
          <p:nvPr>
            <p:ph sz="quarter" idx="1"/>
          </p:nvPr>
        </p:nvPicPr>
        <p:blipFill>
          <a:blip r:embed="rId2"/>
          <a:stretch>
            <a:fillRect/>
          </a:stretch>
        </p:blipFill>
        <p:spPr>
          <a:xfrm>
            <a:off x="720375" y="1642835"/>
            <a:ext cx="7910709" cy="3280857"/>
          </a:xfrm>
          <a:prstGeom prst="rect">
            <a:avLst/>
          </a:prstGeom>
        </p:spPr>
      </p:pic>
    </p:spTree>
    <p:extLst>
      <p:ext uri="{BB962C8B-B14F-4D97-AF65-F5344CB8AC3E}">
        <p14:creationId xmlns:p14="http://schemas.microsoft.com/office/powerpoint/2010/main" val="2258527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6FD23F-A9A6-928A-2748-7A5B669B1280}"/>
              </a:ext>
            </a:extLst>
          </p:cNvPr>
          <p:cNvSpPr>
            <a:spLocks noGrp="1"/>
          </p:cNvSpPr>
          <p:nvPr>
            <p:ph type="body" idx="1"/>
          </p:nvPr>
        </p:nvSpPr>
        <p:spPr/>
        <p:txBody>
          <a:bodyPr/>
          <a:lstStyle/>
          <a:p>
            <a:r>
              <a:rPr lang="en-US" dirty="0"/>
              <a:t>Idea to </a:t>
            </a:r>
            <a:r>
              <a:rPr lang="en-US" dirty="0" err="1"/>
              <a:t>Prouct</a:t>
            </a:r>
            <a:r>
              <a:rPr lang="en-US" dirty="0"/>
              <a:t>…</a:t>
            </a:r>
          </a:p>
        </p:txBody>
      </p:sp>
      <p:sp>
        <p:nvSpPr>
          <p:cNvPr id="3" name="Title 2">
            <a:extLst>
              <a:ext uri="{FF2B5EF4-FFF2-40B4-BE49-F238E27FC236}">
                <a16:creationId xmlns:a16="http://schemas.microsoft.com/office/drawing/2014/main" id="{5AD8576C-EB7F-C829-9566-1E7341754FAE}"/>
              </a:ext>
            </a:extLst>
          </p:cNvPr>
          <p:cNvSpPr>
            <a:spLocks noGrp="1"/>
          </p:cNvSpPr>
          <p:nvPr>
            <p:ph type="title"/>
          </p:nvPr>
        </p:nvSpPr>
        <p:spPr/>
        <p:txBody>
          <a:bodyPr/>
          <a:lstStyle/>
          <a:p>
            <a:r>
              <a:rPr lang="en-US" dirty="0"/>
              <a:t>The Idea Phase</a:t>
            </a:r>
          </a:p>
        </p:txBody>
      </p:sp>
    </p:spTree>
    <p:extLst>
      <p:ext uri="{BB962C8B-B14F-4D97-AF65-F5344CB8AC3E}">
        <p14:creationId xmlns:p14="http://schemas.microsoft.com/office/powerpoint/2010/main" val="3024789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B0FD-5C79-762A-2C88-9FDAA542F1B6}"/>
              </a:ext>
            </a:extLst>
          </p:cNvPr>
          <p:cNvSpPr>
            <a:spLocks noGrp="1"/>
          </p:cNvSpPr>
          <p:nvPr>
            <p:ph type="title"/>
          </p:nvPr>
        </p:nvSpPr>
        <p:spPr/>
        <p:txBody>
          <a:bodyPr/>
          <a:lstStyle/>
          <a:p>
            <a:r>
              <a:rPr lang="en-US" dirty="0"/>
              <a:t>The Idea Funnel</a:t>
            </a:r>
          </a:p>
        </p:txBody>
      </p:sp>
      <p:pic>
        <p:nvPicPr>
          <p:cNvPr id="4" name="Content Placeholder 3">
            <a:extLst>
              <a:ext uri="{FF2B5EF4-FFF2-40B4-BE49-F238E27FC236}">
                <a16:creationId xmlns:a16="http://schemas.microsoft.com/office/drawing/2014/main" id="{37E7D03F-2F87-CD8C-23EC-2748DFC9B704}"/>
              </a:ext>
            </a:extLst>
          </p:cNvPr>
          <p:cNvPicPr>
            <a:picLocks noGrp="1" noChangeAspect="1"/>
          </p:cNvPicPr>
          <p:nvPr>
            <p:ph sz="quarter" idx="1"/>
          </p:nvPr>
        </p:nvPicPr>
        <p:blipFill>
          <a:blip r:embed="rId2"/>
          <a:stretch>
            <a:fillRect/>
          </a:stretch>
        </p:blipFill>
        <p:spPr>
          <a:xfrm>
            <a:off x="1913488" y="1600200"/>
            <a:ext cx="5551974" cy="4495800"/>
          </a:xfrm>
          <a:prstGeom prst="rect">
            <a:avLst/>
          </a:prstGeom>
        </p:spPr>
      </p:pic>
    </p:spTree>
    <p:extLst>
      <p:ext uri="{BB962C8B-B14F-4D97-AF65-F5344CB8AC3E}">
        <p14:creationId xmlns:p14="http://schemas.microsoft.com/office/powerpoint/2010/main" val="1460168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3BC9-F56B-CB99-2D7B-6F7094C5E6CC}"/>
              </a:ext>
            </a:extLst>
          </p:cNvPr>
          <p:cNvSpPr>
            <a:spLocks noGrp="1"/>
          </p:cNvSpPr>
          <p:nvPr>
            <p:ph type="title"/>
          </p:nvPr>
        </p:nvSpPr>
        <p:spPr/>
        <p:txBody>
          <a:bodyPr/>
          <a:lstStyle/>
          <a:p>
            <a:r>
              <a:rPr lang="en-US" dirty="0"/>
              <a:t>Idea Failure…</a:t>
            </a:r>
          </a:p>
        </p:txBody>
      </p:sp>
      <p:sp>
        <p:nvSpPr>
          <p:cNvPr id="3" name="Content Placeholder 2">
            <a:extLst>
              <a:ext uri="{FF2B5EF4-FFF2-40B4-BE49-F238E27FC236}">
                <a16:creationId xmlns:a16="http://schemas.microsoft.com/office/drawing/2014/main" id="{7CDA0C67-3D8F-C3F6-47CC-6CC61A5DF3DE}"/>
              </a:ext>
            </a:extLst>
          </p:cNvPr>
          <p:cNvSpPr>
            <a:spLocks noGrp="1"/>
          </p:cNvSpPr>
          <p:nvPr>
            <p:ph sz="quarter" idx="1"/>
          </p:nvPr>
        </p:nvSpPr>
        <p:spPr/>
        <p:txBody>
          <a:bodyPr>
            <a:normAutofit fontScale="85000" lnSpcReduction="20000"/>
          </a:bodyPr>
          <a:lstStyle/>
          <a:p>
            <a:r>
              <a:rPr lang="en-US" u="sng" dirty="0"/>
              <a:t>Not needed</a:t>
            </a:r>
            <a:r>
              <a:rPr lang="en-US" dirty="0"/>
              <a:t>: New ideas for businesses are built on the presumption that there is an unmet or poorly met need. If that presumption is wrong, there is nowhere for the idea to go.</a:t>
            </a:r>
          </a:p>
          <a:p>
            <a:r>
              <a:rPr lang="en-US" u="sng" dirty="0"/>
              <a:t>Not (economically) valued</a:t>
            </a:r>
            <a:r>
              <a:rPr lang="en-US" dirty="0"/>
              <a:t>: Even if a need exist, to create a business around meeting it, you require customers who are willing to pay for the product. </a:t>
            </a:r>
          </a:p>
          <a:p>
            <a:r>
              <a:rPr lang="en-US" u="sng" dirty="0"/>
              <a:t>Not viable/feasible</a:t>
            </a:r>
            <a:r>
              <a:rPr lang="en-US" dirty="0"/>
              <a:t>: Assuming that there is a need that is unmet, and that people are willing to pay to meet that need, you still have to come up with a product or service that is a viable solution to that need.</a:t>
            </a:r>
          </a:p>
          <a:p>
            <a:r>
              <a:rPr lang="en-US" u="sng" dirty="0"/>
              <a:t>Not timely</a:t>
            </a:r>
            <a:r>
              <a:rPr lang="en-US" dirty="0"/>
              <a:t>: There may be a need that is unmet that you can construct a product or service to meet, but the time may not be right.</a:t>
            </a:r>
          </a:p>
          <a:p>
            <a:endParaRPr lang="en-US" dirty="0"/>
          </a:p>
        </p:txBody>
      </p:sp>
    </p:spTree>
    <p:extLst>
      <p:ext uri="{BB962C8B-B14F-4D97-AF65-F5344CB8AC3E}">
        <p14:creationId xmlns:p14="http://schemas.microsoft.com/office/powerpoint/2010/main" val="3440087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4AE6-1E38-B616-4504-97865BD36ADF}"/>
              </a:ext>
            </a:extLst>
          </p:cNvPr>
          <p:cNvSpPr>
            <a:spLocks noGrp="1"/>
          </p:cNvSpPr>
          <p:nvPr>
            <p:ph type="title"/>
          </p:nvPr>
        </p:nvSpPr>
        <p:spPr/>
        <p:txBody>
          <a:bodyPr/>
          <a:lstStyle/>
          <a:p>
            <a:r>
              <a:rPr lang="en-US" dirty="0"/>
              <a:t>Founder Failure..</a:t>
            </a:r>
          </a:p>
        </p:txBody>
      </p:sp>
      <p:sp>
        <p:nvSpPr>
          <p:cNvPr id="5" name="Content Placeholder 4">
            <a:extLst>
              <a:ext uri="{FF2B5EF4-FFF2-40B4-BE49-F238E27FC236}">
                <a16:creationId xmlns:a16="http://schemas.microsoft.com/office/drawing/2014/main" id="{4E4B5C83-FAD4-0F41-5509-79D1F64EC4A7}"/>
              </a:ext>
            </a:extLst>
          </p:cNvPr>
          <p:cNvSpPr>
            <a:spLocks noGrp="1"/>
          </p:cNvSpPr>
          <p:nvPr>
            <p:ph sz="quarter" idx="1"/>
          </p:nvPr>
        </p:nvSpPr>
        <p:spPr/>
        <p:txBody>
          <a:bodyPr>
            <a:normAutofit fontScale="92500" lnSpcReduction="20000"/>
          </a:bodyPr>
          <a:lstStyle/>
          <a:p>
            <a:r>
              <a:rPr lang="en-US" dirty="0"/>
              <a:t>When asked to describe what makes for a successful founder, venture capitalists have a </a:t>
            </a:r>
            <a:r>
              <a:rPr lang="en-US" u="sng" dirty="0"/>
              <a:t>laundry list of characteristics</a:t>
            </a:r>
            <a:r>
              <a:rPr lang="en-US" dirty="0"/>
              <a:t>, some of which are in direct contradiction with others on the list.</a:t>
            </a:r>
          </a:p>
          <a:p>
            <a:pPr lvl="1"/>
            <a:r>
              <a:rPr lang="en-US" dirty="0"/>
              <a:t>We do know that there are characteristics (tunnel vision, arrogance, lack of empathy, savior complex) which lead to founder failure. </a:t>
            </a:r>
          </a:p>
          <a:p>
            <a:pPr lvl="1"/>
            <a:r>
              <a:rPr lang="en-US" dirty="0"/>
              <a:t>We also know that there are many successful founders who are arrogant, lack empathy and think that they (and they alone) can save the world.</a:t>
            </a:r>
          </a:p>
          <a:p>
            <a:r>
              <a:rPr lang="en-US" dirty="0"/>
              <a:t>As a generalization, though, founders who are </a:t>
            </a:r>
            <a:r>
              <a:rPr lang="en-US" u="sng" dirty="0"/>
              <a:t>disciplined</a:t>
            </a:r>
            <a:r>
              <a:rPr lang="en-US" dirty="0"/>
              <a:t>, have a </a:t>
            </a:r>
            <a:r>
              <a:rPr lang="en-US" u="sng" dirty="0"/>
              <a:t>vision</a:t>
            </a:r>
            <a:r>
              <a:rPr lang="en-US" dirty="0"/>
              <a:t> that they can </a:t>
            </a:r>
            <a:r>
              <a:rPr lang="en-US" u="sng" dirty="0"/>
              <a:t>communicate</a:t>
            </a:r>
            <a:r>
              <a:rPr lang="en-US" dirty="0"/>
              <a:t> and </a:t>
            </a:r>
            <a:r>
              <a:rPr lang="en-US" u="sng" dirty="0"/>
              <a:t>are adaptable </a:t>
            </a:r>
            <a:r>
              <a:rPr lang="en-US" dirty="0"/>
              <a:t>improve their odds of success.</a:t>
            </a:r>
          </a:p>
        </p:txBody>
      </p:sp>
    </p:spTree>
    <p:extLst>
      <p:ext uri="{BB962C8B-B14F-4D97-AF65-F5344CB8AC3E}">
        <p14:creationId xmlns:p14="http://schemas.microsoft.com/office/powerpoint/2010/main" val="3221216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BDFA-ADD4-46CD-2506-18784E2EBDEB}"/>
              </a:ext>
            </a:extLst>
          </p:cNvPr>
          <p:cNvSpPr>
            <a:spLocks noGrp="1"/>
          </p:cNvSpPr>
          <p:nvPr>
            <p:ph type="title"/>
          </p:nvPr>
        </p:nvSpPr>
        <p:spPr/>
        <p:txBody>
          <a:bodyPr/>
          <a:lstStyle/>
          <a:p>
            <a:r>
              <a:rPr lang="en-US" dirty="0"/>
              <a:t>Capital Failure..</a:t>
            </a:r>
          </a:p>
        </p:txBody>
      </p:sp>
      <p:sp>
        <p:nvSpPr>
          <p:cNvPr id="3" name="Content Placeholder 2">
            <a:extLst>
              <a:ext uri="{FF2B5EF4-FFF2-40B4-BE49-F238E27FC236}">
                <a16:creationId xmlns:a16="http://schemas.microsoft.com/office/drawing/2014/main" id="{97EE5C9D-CB2B-DB38-39F3-ACFF02988D14}"/>
              </a:ext>
            </a:extLst>
          </p:cNvPr>
          <p:cNvSpPr>
            <a:spLocks noGrp="1"/>
          </p:cNvSpPr>
          <p:nvPr>
            <p:ph sz="quarter" idx="1"/>
          </p:nvPr>
        </p:nvSpPr>
        <p:spPr/>
        <p:txBody>
          <a:bodyPr>
            <a:normAutofit fontScale="77500" lnSpcReduction="20000"/>
          </a:bodyPr>
          <a:lstStyle/>
          <a:p>
            <a:r>
              <a:rPr lang="en-US" dirty="0"/>
              <a:t>The truth remains that no matter how good an idea is, and how well prepared a founder is, converting an idea into a product often </a:t>
            </a:r>
            <a:r>
              <a:rPr lang="en-US" u="sng" dirty="0"/>
              <a:t>requires capital</a:t>
            </a:r>
            <a:r>
              <a:rPr lang="en-US" dirty="0"/>
              <a:t>.</a:t>
            </a:r>
          </a:p>
          <a:p>
            <a:r>
              <a:rPr lang="en-US" dirty="0"/>
              <a:t>Unfair though it might be, access to capital varies across time and people. </a:t>
            </a:r>
          </a:p>
          <a:p>
            <a:pPr lvl="1"/>
            <a:r>
              <a:rPr lang="en-US" dirty="0"/>
              <a:t>If access to capital is too difficult, good ideas will never make it to product or business stage</a:t>
            </a:r>
          </a:p>
          <a:p>
            <a:pPr lvl="1"/>
            <a:r>
              <a:rPr lang="en-US" dirty="0"/>
              <a:t>If access to capital it too plentiful, some bad ideas with questionable founders can become businesses as well.</a:t>
            </a:r>
          </a:p>
          <a:p>
            <a:r>
              <a:rPr lang="en-US" i="1" dirty="0"/>
              <a:t>Generally, ideas that require much more capital to convert into products will fail more often than ideas that can be converted into products with less capital intensity</a:t>
            </a:r>
            <a:r>
              <a:rPr lang="en-US" dirty="0"/>
              <a:t>. This link between success and capital need can explain why so much “financially successful” innovation is surface-level and why so little of it qualifies as true innovation.</a:t>
            </a:r>
          </a:p>
        </p:txBody>
      </p:sp>
    </p:spTree>
    <p:extLst>
      <p:ext uri="{BB962C8B-B14F-4D97-AF65-F5344CB8AC3E}">
        <p14:creationId xmlns:p14="http://schemas.microsoft.com/office/powerpoint/2010/main" val="2275213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514870-5F46-1F39-B1C4-5ED209F73237}"/>
              </a:ext>
            </a:extLst>
          </p:cNvPr>
          <p:cNvSpPr>
            <a:spLocks noGrp="1"/>
          </p:cNvSpPr>
          <p:nvPr>
            <p:ph type="body" idx="1"/>
          </p:nvPr>
        </p:nvSpPr>
        <p:spPr/>
        <p:txBody>
          <a:bodyPr/>
          <a:lstStyle/>
          <a:p>
            <a:r>
              <a:rPr lang="en-US" dirty="0"/>
              <a:t>Product to Business…</a:t>
            </a:r>
          </a:p>
        </p:txBody>
      </p:sp>
      <p:sp>
        <p:nvSpPr>
          <p:cNvPr id="2" name="Title 1">
            <a:extLst>
              <a:ext uri="{FF2B5EF4-FFF2-40B4-BE49-F238E27FC236}">
                <a16:creationId xmlns:a16="http://schemas.microsoft.com/office/drawing/2014/main" id="{3990D44E-8D89-AA4C-AE9D-FD44E37A1DCB}"/>
              </a:ext>
            </a:extLst>
          </p:cNvPr>
          <p:cNvSpPr>
            <a:spLocks noGrp="1"/>
          </p:cNvSpPr>
          <p:nvPr>
            <p:ph type="title"/>
          </p:nvPr>
        </p:nvSpPr>
        <p:spPr/>
        <p:txBody>
          <a:bodyPr/>
          <a:lstStyle/>
          <a:p>
            <a:pPr>
              <a:defRPr/>
            </a:pPr>
            <a:r>
              <a:rPr lang="en-US" sz="3600" dirty="0"/>
              <a:t>The Product Test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0E934-BD37-1A73-F025-C4F8A13A5ED9}"/>
              </a:ext>
            </a:extLst>
          </p:cNvPr>
          <p:cNvSpPr>
            <a:spLocks noGrp="1"/>
          </p:cNvSpPr>
          <p:nvPr>
            <p:ph type="title"/>
          </p:nvPr>
        </p:nvSpPr>
        <p:spPr/>
        <p:txBody>
          <a:bodyPr/>
          <a:lstStyle/>
          <a:p>
            <a:r>
              <a:rPr lang="en-US" dirty="0"/>
              <a:t>Geography matters…</a:t>
            </a:r>
          </a:p>
        </p:txBody>
      </p:sp>
      <p:pic>
        <p:nvPicPr>
          <p:cNvPr id="4" name="Content Placeholder 3">
            <a:extLst>
              <a:ext uri="{FF2B5EF4-FFF2-40B4-BE49-F238E27FC236}">
                <a16:creationId xmlns:a16="http://schemas.microsoft.com/office/drawing/2014/main" id="{9E6177AE-1590-F136-A15E-B999ECC17F54}"/>
              </a:ext>
            </a:extLst>
          </p:cNvPr>
          <p:cNvPicPr>
            <a:picLocks noGrp="1" noChangeAspect="1"/>
          </p:cNvPicPr>
          <p:nvPr>
            <p:ph sz="quarter" idx="1"/>
          </p:nvPr>
        </p:nvPicPr>
        <p:blipFill>
          <a:blip r:embed="rId2"/>
          <a:stretch>
            <a:fillRect/>
          </a:stretch>
        </p:blipFill>
        <p:spPr>
          <a:xfrm>
            <a:off x="1363815" y="1938942"/>
            <a:ext cx="6150168" cy="4157058"/>
          </a:xfrm>
          <a:prstGeom prst="rect">
            <a:avLst/>
          </a:prstGeom>
        </p:spPr>
      </p:pic>
      <p:sp>
        <p:nvSpPr>
          <p:cNvPr id="5" name="TextBox 4">
            <a:extLst>
              <a:ext uri="{FF2B5EF4-FFF2-40B4-BE49-F238E27FC236}">
                <a16:creationId xmlns:a16="http://schemas.microsoft.com/office/drawing/2014/main" id="{D0B69858-566E-C549-13BC-075A73FB56C2}"/>
              </a:ext>
            </a:extLst>
          </p:cNvPr>
          <p:cNvSpPr txBox="1"/>
          <p:nvPr/>
        </p:nvSpPr>
        <p:spPr>
          <a:xfrm>
            <a:off x="142789" y="5429071"/>
            <a:ext cx="2442051" cy="1200329"/>
          </a:xfrm>
          <a:prstGeom prst="rect">
            <a:avLst/>
          </a:prstGeom>
          <a:noFill/>
        </p:spPr>
        <p:txBody>
          <a:bodyPr wrap="square" rtlCol="0">
            <a:spAutoFit/>
          </a:bodyPr>
          <a:lstStyle/>
          <a:p>
            <a:r>
              <a:rPr lang="en-US" sz="1800" b="1" i="0" dirty="0"/>
              <a:t>Access to Capital</a:t>
            </a:r>
          </a:p>
          <a:p>
            <a:r>
              <a:rPr lang="en-US" sz="1800" i="0" dirty="0"/>
              <a:t>Greater access allows for more products to become businesses</a:t>
            </a:r>
          </a:p>
        </p:txBody>
      </p:sp>
      <p:sp>
        <p:nvSpPr>
          <p:cNvPr id="6" name="TextBox 5">
            <a:extLst>
              <a:ext uri="{FF2B5EF4-FFF2-40B4-BE49-F238E27FC236}">
                <a16:creationId xmlns:a16="http://schemas.microsoft.com/office/drawing/2014/main" id="{F66EB931-C2D0-1BE4-23A0-179E6C87FFD4}"/>
              </a:ext>
            </a:extLst>
          </p:cNvPr>
          <p:cNvSpPr txBox="1"/>
          <p:nvPr/>
        </p:nvSpPr>
        <p:spPr>
          <a:xfrm>
            <a:off x="6914482" y="5311588"/>
            <a:ext cx="2442051" cy="1200329"/>
          </a:xfrm>
          <a:prstGeom prst="rect">
            <a:avLst/>
          </a:prstGeom>
          <a:noFill/>
        </p:spPr>
        <p:txBody>
          <a:bodyPr wrap="square" rtlCol="0">
            <a:spAutoFit/>
          </a:bodyPr>
          <a:lstStyle/>
          <a:p>
            <a:r>
              <a:rPr lang="en-US" sz="1800" b="1" i="0" dirty="0"/>
              <a:t>Market Size</a:t>
            </a:r>
          </a:p>
          <a:p>
            <a:r>
              <a:rPr lang="en-US" sz="1800" i="0" dirty="0"/>
              <a:t>Larger markets lend themselves to more start-ups</a:t>
            </a:r>
          </a:p>
        </p:txBody>
      </p:sp>
      <p:sp>
        <p:nvSpPr>
          <p:cNvPr id="8" name="TextBox 7">
            <a:extLst>
              <a:ext uri="{FF2B5EF4-FFF2-40B4-BE49-F238E27FC236}">
                <a16:creationId xmlns:a16="http://schemas.microsoft.com/office/drawing/2014/main" id="{C7FC8692-F872-B532-CA3A-7CC70EE3CCD9}"/>
              </a:ext>
            </a:extLst>
          </p:cNvPr>
          <p:cNvSpPr txBox="1"/>
          <p:nvPr/>
        </p:nvSpPr>
        <p:spPr>
          <a:xfrm>
            <a:off x="6914482" y="1563367"/>
            <a:ext cx="2229518" cy="1200329"/>
          </a:xfrm>
          <a:prstGeom prst="rect">
            <a:avLst/>
          </a:prstGeom>
          <a:noFill/>
        </p:spPr>
        <p:txBody>
          <a:bodyPr wrap="square" rtlCol="0">
            <a:spAutoFit/>
          </a:bodyPr>
          <a:lstStyle/>
          <a:p>
            <a:r>
              <a:rPr lang="en-US" sz="1800" b="1" i="0" dirty="0"/>
              <a:t>Barriers to entry</a:t>
            </a:r>
          </a:p>
          <a:p>
            <a:r>
              <a:rPr lang="en-US" sz="1800" i="0" dirty="0"/>
              <a:t>Regulatory &amp; legal barriers to starting new businesses</a:t>
            </a:r>
          </a:p>
        </p:txBody>
      </p:sp>
    </p:spTree>
    <p:extLst>
      <p:ext uri="{BB962C8B-B14F-4D97-AF65-F5344CB8AC3E}">
        <p14:creationId xmlns:p14="http://schemas.microsoft.com/office/powerpoint/2010/main" val="192117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A736-FD8F-2434-D375-6789F001A9B1}"/>
              </a:ext>
            </a:extLst>
          </p:cNvPr>
          <p:cNvSpPr>
            <a:spLocks noGrp="1"/>
          </p:cNvSpPr>
          <p:nvPr>
            <p:ph type="title"/>
          </p:nvPr>
        </p:nvSpPr>
        <p:spPr/>
        <p:txBody>
          <a:bodyPr/>
          <a:lstStyle/>
          <a:p>
            <a:r>
              <a:rPr lang="en-US" dirty="0"/>
              <a:t>Truncation Risk: Failure is the norm…</a:t>
            </a:r>
          </a:p>
        </p:txBody>
      </p:sp>
      <p:graphicFrame>
        <p:nvGraphicFramePr>
          <p:cNvPr id="4" name="Content Placeholder 3">
            <a:extLst>
              <a:ext uri="{FF2B5EF4-FFF2-40B4-BE49-F238E27FC236}">
                <a16:creationId xmlns:a16="http://schemas.microsoft.com/office/drawing/2014/main" id="{D2BCE186-073C-6E88-4437-664609453ADC}"/>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461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C202E-30AC-F492-5C28-F785EF1423C9}"/>
              </a:ext>
            </a:extLst>
          </p:cNvPr>
          <p:cNvSpPr>
            <a:spLocks noGrp="1"/>
          </p:cNvSpPr>
          <p:nvPr>
            <p:ph type="title"/>
          </p:nvPr>
        </p:nvSpPr>
        <p:spPr/>
        <p:txBody>
          <a:bodyPr/>
          <a:lstStyle/>
          <a:p>
            <a:r>
              <a:rPr lang="en-US" dirty="0"/>
              <a:t>Success requires business trade offs…</a:t>
            </a:r>
          </a:p>
        </p:txBody>
      </p:sp>
      <p:sp>
        <p:nvSpPr>
          <p:cNvPr id="3" name="Content Placeholder 2">
            <a:extLst>
              <a:ext uri="{FF2B5EF4-FFF2-40B4-BE49-F238E27FC236}">
                <a16:creationId xmlns:a16="http://schemas.microsoft.com/office/drawing/2014/main" id="{F3C74C1B-BFCB-07AF-61BF-8B5532B90B4D}"/>
              </a:ext>
            </a:extLst>
          </p:cNvPr>
          <p:cNvSpPr>
            <a:spLocks noGrp="1"/>
          </p:cNvSpPr>
          <p:nvPr>
            <p:ph sz="quarter" idx="1"/>
          </p:nvPr>
        </p:nvSpPr>
        <p:spPr/>
        <p:txBody>
          <a:bodyPr>
            <a:normAutofit/>
          </a:bodyPr>
          <a:lstStyle/>
          <a:p>
            <a:r>
              <a:rPr lang="en-US" sz="2400" u="sng" dirty="0">
                <a:effectLst/>
                <a:latin typeface="Times"/>
                <a:ea typeface="Times New Roman" panose="02020603050405020304" pitchFamily="18" charset="0"/>
                <a:cs typeface="Times New Roman" panose="02020603050405020304" pitchFamily="18" charset="0"/>
              </a:rPr>
              <a:t>Purity versus Pragmatism</a:t>
            </a:r>
            <a:r>
              <a:rPr lang="en-US" sz="2400" dirty="0">
                <a:effectLst/>
                <a:latin typeface="Times"/>
                <a:ea typeface="Times New Roman" panose="02020603050405020304" pitchFamily="18" charset="0"/>
                <a:cs typeface="Times New Roman" panose="02020603050405020304" pitchFamily="18" charset="0"/>
              </a:rPr>
              <a:t>: Founders who insist on purity of vision, and are unwilling to compromise to get to market, are more likely to fail.</a:t>
            </a:r>
          </a:p>
          <a:p>
            <a:r>
              <a:rPr lang="en-US" sz="2400" u="sng" dirty="0">
                <a:latin typeface="Times"/>
                <a:ea typeface="Times New Roman" panose="02020603050405020304" pitchFamily="18" charset="0"/>
                <a:cs typeface="Times New Roman" panose="02020603050405020304" pitchFamily="18" charset="0"/>
              </a:rPr>
              <a:t>Growth versus Business Building</a:t>
            </a:r>
            <a:r>
              <a:rPr lang="en-US" sz="2400" dirty="0">
                <a:latin typeface="Times"/>
                <a:ea typeface="Times New Roman" panose="02020603050405020304" pitchFamily="18" charset="0"/>
                <a:cs typeface="Times New Roman" panose="02020603050405020304" pitchFamily="18" charset="0"/>
              </a:rPr>
              <a:t>: With the limited time and resources that they have, founders must decide whether to prioritize growth or building businesses. </a:t>
            </a:r>
          </a:p>
          <a:p>
            <a:r>
              <a:rPr lang="en-US" sz="2400" u="sng" dirty="0">
                <a:latin typeface="Times"/>
                <a:ea typeface="Times New Roman" panose="02020603050405020304" pitchFamily="18" charset="0"/>
                <a:cs typeface="Times New Roman" panose="02020603050405020304" pitchFamily="18" charset="0"/>
              </a:rPr>
              <a:t>Small story versus Big story</a:t>
            </a:r>
            <a:r>
              <a:rPr lang="en-US" sz="2400" dirty="0">
                <a:latin typeface="Times"/>
                <a:ea typeface="Times New Roman" panose="02020603050405020304" pitchFamily="18" charset="0"/>
                <a:cs typeface="Times New Roman" panose="02020603050405020304" pitchFamily="18" charset="0"/>
              </a:rPr>
              <a:t>: Early on, founders have to determine whether to stay focused on a small &amp; conquerable market or to go after a big market. The odds of succeeding will be greater with the former, but the pricing you get will be higher with the latter.</a:t>
            </a:r>
          </a:p>
        </p:txBody>
      </p:sp>
    </p:spTree>
    <p:extLst>
      <p:ext uri="{BB962C8B-B14F-4D97-AF65-F5344CB8AC3E}">
        <p14:creationId xmlns:p14="http://schemas.microsoft.com/office/powerpoint/2010/main" val="1215239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D48D0-60FC-65E3-5973-77BDCBADC88F}"/>
              </a:ext>
            </a:extLst>
          </p:cNvPr>
          <p:cNvSpPr>
            <a:spLocks noGrp="1"/>
          </p:cNvSpPr>
          <p:nvPr>
            <p:ph type="title"/>
          </p:nvPr>
        </p:nvSpPr>
        <p:spPr/>
        <p:txBody>
          <a:bodyPr/>
          <a:lstStyle/>
          <a:p>
            <a:r>
              <a:rPr lang="en-US" dirty="0"/>
              <a:t>And giving up control…</a:t>
            </a:r>
          </a:p>
        </p:txBody>
      </p:sp>
      <p:graphicFrame>
        <p:nvGraphicFramePr>
          <p:cNvPr id="4" name="Content Placeholder 3">
            <a:extLst>
              <a:ext uri="{FF2B5EF4-FFF2-40B4-BE49-F238E27FC236}">
                <a16:creationId xmlns:a16="http://schemas.microsoft.com/office/drawing/2014/main" id="{599B9902-219D-1C7A-7AE8-99EBA2C71EB8}"/>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8760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B62B1-E321-17C6-8E73-C16FB557DEB6}"/>
              </a:ext>
            </a:extLst>
          </p:cNvPr>
          <p:cNvSpPr>
            <a:spLocks noGrp="1"/>
          </p:cNvSpPr>
          <p:nvPr>
            <p:ph type="title"/>
          </p:nvPr>
        </p:nvSpPr>
        <p:spPr/>
        <p:txBody>
          <a:bodyPr/>
          <a:lstStyle/>
          <a:p>
            <a:r>
              <a:rPr lang="en-US" dirty="0"/>
              <a:t>The Founder’s Dilemma</a:t>
            </a:r>
          </a:p>
        </p:txBody>
      </p:sp>
      <p:graphicFrame>
        <p:nvGraphicFramePr>
          <p:cNvPr id="6" name="Content Placeholder 5">
            <a:extLst>
              <a:ext uri="{FF2B5EF4-FFF2-40B4-BE49-F238E27FC236}">
                <a16:creationId xmlns:a16="http://schemas.microsoft.com/office/drawing/2014/main" id="{D998A13D-3FD8-9C56-5B0F-B8A96DD6BB9F}"/>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799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2FE145-F596-A6F7-F0DD-8356ABFA0156}"/>
              </a:ext>
            </a:extLst>
          </p:cNvPr>
          <p:cNvSpPr>
            <a:spLocks noGrp="1"/>
          </p:cNvSpPr>
          <p:nvPr>
            <p:ph type="body" idx="1"/>
          </p:nvPr>
        </p:nvSpPr>
        <p:spPr/>
        <p:txBody>
          <a:bodyPr/>
          <a:lstStyle/>
          <a:p>
            <a:r>
              <a:rPr lang="en-US" dirty="0"/>
              <a:t>Grown-up yet?</a:t>
            </a:r>
          </a:p>
        </p:txBody>
      </p:sp>
      <p:sp>
        <p:nvSpPr>
          <p:cNvPr id="3" name="Title 2">
            <a:extLst>
              <a:ext uri="{FF2B5EF4-FFF2-40B4-BE49-F238E27FC236}">
                <a16:creationId xmlns:a16="http://schemas.microsoft.com/office/drawing/2014/main" id="{FD7168CB-45BF-DB86-6A99-E859ED66AFD7}"/>
              </a:ext>
            </a:extLst>
          </p:cNvPr>
          <p:cNvSpPr>
            <a:spLocks noGrp="1"/>
          </p:cNvSpPr>
          <p:nvPr>
            <p:ph type="title"/>
          </p:nvPr>
        </p:nvSpPr>
        <p:spPr/>
        <p:txBody>
          <a:bodyPr/>
          <a:lstStyle/>
          <a:p>
            <a:r>
              <a:rPr lang="en-US" dirty="0"/>
              <a:t>The Bar Mitzvah Test</a:t>
            </a:r>
          </a:p>
        </p:txBody>
      </p:sp>
    </p:spTree>
    <p:extLst>
      <p:ext uri="{BB962C8B-B14F-4D97-AF65-F5344CB8AC3E}">
        <p14:creationId xmlns:p14="http://schemas.microsoft.com/office/powerpoint/2010/main" val="657119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63231-5ACF-3B1D-ACA0-6A82BE6E4F0F}"/>
              </a:ext>
            </a:extLst>
          </p:cNvPr>
          <p:cNvSpPr>
            <a:spLocks noGrp="1"/>
          </p:cNvSpPr>
          <p:nvPr>
            <p:ph type="title"/>
          </p:nvPr>
        </p:nvSpPr>
        <p:spPr/>
        <p:txBody>
          <a:bodyPr/>
          <a:lstStyle/>
          <a:p>
            <a:r>
              <a:rPr lang="en-US" dirty="0"/>
              <a:t>The “Bar-Mitzvah” Test</a:t>
            </a:r>
          </a:p>
        </p:txBody>
      </p:sp>
      <p:sp>
        <p:nvSpPr>
          <p:cNvPr id="3" name="Content Placeholder 2">
            <a:extLst>
              <a:ext uri="{FF2B5EF4-FFF2-40B4-BE49-F238E27FC236}">
                <a16:creationId xmlns:a16="http://schemas.microsoft.com/office/drawing/2014/main" id="{A74712C7-DAF4-3C21-6F18-E4F874A12C03}"/>
              </a:ext>
            </a:extLst>
          </p:cNvPr>
          <p:cNvSpPr>
            <a:spLocks noGrp="1"/>
          </p:cNvSpPr>
          <p:nvPr>
            <p:ph sz="quarter" idx="1"/>
          </p:nvPr>
        </p:nvSpPr>
        <p:spPr/>
        <p:txBody>
          <a:bodyPr>
            <a:normAutofit fontScale="92500" lnSpcReduction="10000"/>
          </a:bodyPr>
          <a:lstStyle/>
          <a:p>
            <a:r>
              <a:rPr lang="en-US" dirty="0"/>
              <a:t>Young companies often are </a:t>
            </a:r>
            <a:r>
              <a:rPr lang="en-US" u="sng" dirty="0"/>
              <a:t>cut slack by investors </a:t>
            </a:r>
            <a:r>
              <a:rPr lang="en-US" dirty="0"/>
              <a:t>(private and public), who are willing to overlook their financial shortcomings (big losses, fresh capital raises), because of their growth potential in large markets.</a:t>
            </a:r>
          </a:p>
          <a:p>
            <a:r>
              <a:rPr lang="en-US" dirty="0"/>
              <a:t>There </a:t>
            </a:r>
            <a:r>
              <a:rPr lang="en-US" u="sng" dirty="0"/>
              <a:t>will be a time in these companies’ lives when even these investors will start asking questions </a:t>
            </a:r>
            <a:r>
              <a:rPr lang="en-US" dirty="0"/>
              <a:t>about profitability and cash flows, and demanding answers about how and when…</a:t>
            </a:r>
          </a:p>
          <a:p>
            <a:r>
              <a:rPr lang="en-US" dirty="0"/>
              <a:t>That is </a:t>
            </a:r>
            <a:r>
              <a:rPr lang="en-US" u="sng" dirty="0"/>
              <a:t>the Bar Mitzvah test</a:t>
            </a:r>
            <a:r>
              <a:rPr lang="en-US" dirty="0"/>
              <a:t>, and many young companies are unprepared for it, since they never expected to be tested. </a:t>
            </a:r>
          </a:p>
        </p:txBody>
      </p:sp>
    </p:spTree>
    <p:extLst>
      <p:ext uri="{BB962C8B-B14F-4D97-AF65-F5344CB8AC3E}">
        <p14:creationId xmlns:p14="http://schemas.microsoft.com/office/powerpoint/2010/main" val="3660142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968F-5AA7-DE9D-0AD3-C0984A2AC120}"/>
              </a:ext>
            </a:extLst>
          </p:cNvPr>
          <p:cNvSpPr>
            <a:spLocks noGrp="1"/>
          </p:cNvSpPr>
          <p:nvPr>
            <p:ph type="title"/>
          </p:nvPr>
        </p:nvSpPr>
        <p:spPr/>
        <p:txBody>
          <a:bodyPr/>
          <a:lstStyle/>
          <a:p>
            <a:r>
              <a:rPr lang="en-US" dirty="0"/>
              <a:t>The ”Build-a-Business” Toolbox</a:t>
            </a:r>
          </a:p>
        </p:txBody>
      </p:sp>
      <p:sp>
        <p:nvSpPr>
          <p:cNvPr id="3" name="Content Placeholder 2">
            <a:extLst>
              <a:ext uri="{FF2B5EF4-FFF2-40B4-BE49-F238E27FC236}">
                <a16:creationId xmlns:a16="http://schemas.microsoft.com/office/drawing/2014/main" id="{5CB298B3-27C0-46A6-53C0-A5193B5B7CEA}"/>
              </a:ext>
            </a:extLst>
          </p:cNvPr>
          <p:cNvSpPr>
            <a:spLocks noGrp="1"/>
          </p:cNvSpPr>
          <p:nvPr>
            <p:ph sz="quarter" idx="1"/>
          </p:nvPr>
        </p:nvSpPr>
        <p:spPr/>
        <p:txBody>
          <a:bodyPr>
            <a:normAutofit fontScale="92500"/>
          </a:bodyPr>
          <a:lstStyle/>
          <a:p>
            <a:r>
              <a:rPr lang="en-US" sz="2400" u="sng" dirty="0"/>
              <a:t>Preserve or improve unit economics</a:t>
            </a:r>
            <a:r>
              <a:rPr lang="en-US" sz="2400" dirty="0"/>
              <a:t>: Even though young companies may be money-losers, they should be working on and presenting evidence on unit economics, i.e., their profits on the marginal unit sold.</a:t>
            </a:r>
          </a:p>
          <a:p>
            <a:r>
              <a:rPr lang="en-US" sz="2400" u="sng" dirty="0"/>
              <a:t>Show evidence of economies of scale</a:t>
            </a:r>
            <a:r>
              <a:rPr lang="en-US" sz="2400" dirty="0"/>
              <a:t>: While young businesses may be money-losing, revenues should be growing faster than costs, so that profitability ensues. </a:t>
            </a:r>
          </a:p>
          <a:p>
            <a:r>
              <a:rPr lang="en-US" sz="2400" u="sng" dirty="0"/>
              <a:t>Consider trade-offs on growth: </a:t>
            </a:r>
            <a:r>
              <a:rPr lang="en-US" sz="2400" dirty="0"/>
              <a:t>Growth is not an unalloyed good, and companies should not only document and show how much it costs them to deliver growth. For a manufacturing firm, this may be easy to do, but for technology and user-based companies, it will require more work.</a:t>
            </a:r>
          </a:p>
          <a:p>
            <a:endParaRPr lang="en-US" dirty="0"/>
          </a:p>
        </p:txBody>
      </p:sp>
    </p:spTree>
    <p:extLst>
      <p:ext uri="{BB962C8B-B14F-4D97-AF65-F5344CB8AC3E}">
        <p14:creationId xmlns:p14="http://schemas.microsoft.com/office/powerpoint/2010/main" val="2672432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65637-B435-4538-4B0F-4759D361B085}"/>
              </a:ext>
            </a:extLst>
          </p:cNvPr>
          <p:cNvSpPr>
            <a:spLocks noGrp="1"/>
          </p:cNvSpPr>
          <p:nvPr>
            <p:ph type="title"/>
          </p:nvPr>
        </p:nvSpPr>
        <p:spPr/>
        <p:txBody>
          <a:bodyPr/>
          <a:lstStyle/>
          <a:p>
            <a:r>
              <a:rPr lang="en-US" dirty="0"/>
              <a:t>Passing the test? Tesla in 2022</a:t>
            </a:r>
          </a:p>
        </p:txBody>
      </p:sp>
      <p:pic>
        <p:nvPicPr>
          <p:cNvPr id="4" name="Content Placeholder 3">
            <a:extLst>
              <a:ext uri="{FF2B5EF4-FFF2-40B4-BE49-F238E27FC236}">
                <a16:creationId xmlns:a16="http://schemas.microsoft.com/office/drawing/2014/main" id="{A5A537AC-AA19-4377-38C2-DBCF1000D8AB}"/>
              </a:ext>
            </a:extLst>
          </p:cNvPr>
          <p:cNvPicPr>
            <a:picLocks noGrp="1" noChangeAspect="1"/>
          </p:cNvPicPr>
          <p:nvPr>
            <p:ph sz="quarter" idx="1"/>
          </p:nvPr>
        </p:nvPicPr>
        <p:blipFill>
          <a:blip r:embed="rId2"/>
          <a:stretch>
            <a:fillRect/>
          </a:stretch>
        </p:blipFill>
        <p:spPr>
          <a:xfrm>
            <a:off x="1145512" y="1600199"/>
            <a:ext cx="6576120" cy="4875229"/>
          </a:xfrm>
          <a:prstGeom prst="rect">
            <a:avLst/>
          </a:prstGeom>
        </p:spPr>
      </p:pic>
    </p:spTree>
    <p:extLst>
      <p:ext uri="{BB962C8B-B14F-4D97-AF65-F5344CB8AC3E}">
        <p14:creationId xmlns:p14="http://schemas.microsoft.com/office/powerpoint/2010/main" val="4144907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F3E5-3167-09E0-8881-F7248E1CCC6B}"/>
              </a:ext>
            </a:extLst>
          </p:cNvPr>
          <p:cNvSpPr>
            <a:spLocks noGrp="1"/>
          </p:cNvSpPr>
          <p:nvPr>
            <p:ph type="title"/>
          </p:nvPr>
        </p:nvSpPr>
        <p:spPr/>
        <p:txBody>
          <a:bodyPr/>
          <a:lstStyle/>
          <a:p>
            <a:r>
              <a:rPr lang="en-US" dirty="0"/>
              <a:t>Failing the test? The financials leading into the </a:t>
            </a:r>
            <a:r>
              <a:rPr lang="en-US" dirty="0" err="1"/>
              <a:t>WeWork</a:t>
            </a:r>
            <a:r>
              <a:rPr lang="en-US" dirty="0"/>
              <a:t> IPO</a:t>
            </a:r>
          </a:p>
        </p:txBody>
      </p:sp>
      <p:graphicFrame>
        <p:nvGraphicFramePr>
          <p:cNvPr id="4" name="Content Placeholder 3">
            <a:extLst>
              <a:ext uri="{FF2B5EF4-FFF2-40B4-BE49-F238E27FC236}">
                <a16:creationId xmlns:a16="http://schemas.microsoft.com/office/drawing/2014/main" id="{0E96BB8D-F26D-3A4F-AE64-34F1A28E4D75}"/>
              </a:ext>
            </a:extLst>
          </p:cNvPr>
          <p:cNvGraphicFramePr>
            <a:graphicFrameLocks noGrp="1"/>
          </p:cNvGraphicFramePr>
          <p:nvPr>
            <p:ph sz="quarter" idx="1"/>
            <p:extLst>
              <p:ext uri="{D42A27DB-BD31-4B8C-83A1-F6EECF244321}">
                <p14:modId xmlns:p14="http://schemas.microsoft.com/office/powerpoint/2010/main" val="81343347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1510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F1E6EE-D22B-5EDB-3B5F-8CEBEF3D527B}"/>
              </a:ext>
            </a:extLst>
          </p:cNvPr>
          <p:cNvSpPr>
            <a:spLocks noGrp="1"/>
          </p:cNvSpPr>
          <p:nvPr>
            <p:ph type="body" idx="1"/>
          </p:nvPr>
        </p:nvSpPr>
        <p:spPr/>
        <p:txBody>
          <a:bodyPr/>
          <a:lstStyle/>
          <a:p>
            <a:r>
              <a:rPr lang="en-US" dirty="0"/>
              <a:t>Why most businesses stay small…</a:t>
            </a:r>
          </a:p>
        </p:txBody>
      </p:sp>
      <p:sp>
        <p:nvSpPr>
          <p:cNvPr id="3" name="Title 2">
            <a:extLst>
              <a:ext uri="{FF2B5EF4-FFF2-40B4-BE49-F238E27FC236}">
                <a16:creationId xmlns:a16="http://schemas.microsoft.com/office/drawing/2014/main" id="{3B1A50CE-5313-0F8C-EA2D-B23EFB2DE4A1}"/>
              </a:ext>
            </a:extLst>
          </p:cNvPr>
          <p:cNvSpPr>
            <a:spLocks noGrp="1"/>
          </p:cNvSpPr>
          <p:nvPr>
            <p:ph type="title"/>
          </p:nvPr>
        </p:nvSpPr>
        <p:spPr/>
        <p:txBody>
          <a:bodyPr/>
          <a:lstStyle/>
          <a:p>
            <a:r>
              <a:rPr lang="en-US" dirty="0"/>
              <a:t>The Scaling-up Test</a:t>
            </a:r>
          </a:p>
        </p:txBody>
      </p:sp>
    </p:spTree>
    <p:extLst>
      <p:ext uri="{BB962C8B-B14F-4D97-AF65-F5344CB8AC3E}">
        <p14:creationId xmlns:p14="http://schemas.microsoft.com/office/powerpoint/2010/main" val="2669932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E786-EE9E-8FE2-A35D-C55CCAC463D8}"/>
              </a:ext>
            </a:extLst>
          </p:cNvPr>
          <p:cNvSpPr>
            <a:spLocks noGrp="1"/>
          </p:cNvSpPr>
          <p:nvPr>
            <p:ph type="title"/>
          </p:nvPr>
        </p:nvSpPr>
        <p:spPr/>
        <p:txBody>
          <a:bodyPr/>
          <a:lstStyle/>
          <a:p>
            <a:r>
              <a:rPr lang="en-US" dirty="0"/>
              <a:t>Scaling up is the key to value augmentation…</a:t>
            </a:r>
          </a:p>
        </p:txBody>
      </p:sp>
      <p:pic>
        <p:nvPicPr>
          <p:cNvPr id="4" name="Content Placeholder 3">
            <a:extLst>
              <a:ext uri="{FF2B5EF4-FFF2-40B4-BE49-F238E27FC236}">
                <a16:creationId xmlns:a16="http://schemas.microsoft.com/office/drawing/2014/main" id="{B2C99A05-13E7-7843-4521-23894944785B}"/>
              </a:ext>
            </a:extLst>
          </p:cNvPr>
          <p:cNvPicPr>
            <a:picLocks noGrp="1" noChangeAspect="1"/>
          </p:cNvPicPr>
          <p:nvPr>
            <p:ph sz="quarter" idx="1"/>
          </p:nvPr>
        </p:nvPicPr>
        <p:blipFill>
          <a:blip r:embed="rId2"/>
          <a:stretch>
            <a:fillRect/>
          </a:stretch>
        </p:blipFill>
        <p:spPr>
          <a:xfrm>
            <a:off x="612775" y="1978460"/>
            <a:ext cx="8153400" cy="3739279"/>
          </a:xfrm>
          <a:prstGeom prst="rect">
            <a:avLst/>
          </a:prstGeom>
        </p:spPr>
      </p:pic>
    </p:spTree>
    <p:extLst>
      <p:ext uri="{BB962C8B-B14F-4D97-AF65-F5344CB8AC3E}">
        <p14:creationId xmlns:p14="http://schemas.microsoft.com/office/powerpoint/2010/main" val="1675634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B4C6-B504-12EF-276E-434764D875F3}"/>
              </a:ext>
            </a:extLst>
          </p:cNvPr>
          <p:cNvSpPr>
            <a:spLocks noGrp="1"/>
          </p:cNvSpPr>
          <p:nvPr>
            <p:ph type="title"/>
          </p:nvPr>
        </p:nvSpPr>
        <p:spPr/>
        <p:txBody>
          <a:bodyPr/>
          <a:lstStyle/>
          <a:p>
            <a:r>
              <a:rPr lang="en-US" dirty="0"/>
              <a:t>Scaling up is tough to do…</a:t>
            </a:r>
          </a:p>
        </p:txBody>
      </p:sp>
      <p:pic>
        <p:nvPicPr>
          <p:cNvPr id="4" name="Content Placeholder 3">
            <a:extLst>
              <a:ext uri="{FF2B5EF4-FFF2-40B4-BE49-F238E27FC236}">
                <a16:creationId xmlns:a16="http://schemas.microsoft.com/office/drawing/2014/main" id="{159EE2EF-C80C-A5FB-2C55-777D23E44A01}"/>
              </a:ext>
            </a:extLst>
          </p:cNvPr>
          <p:cNvPicPr>
            <a:picLocks noGrp="1" noChangeAspect="1"/>
          </p:cNvPicPr>
          <p:nvPr>
            <p:ph sz="quarter" idx="1"/>
          </p:nvPr>
        </p:nvPicPr>
        <p:blipFill>
          <a:blip r:embed="rId2"/>
          <a:stretch>
            <a:fillRect/>
          </a:stretch>
        </p:blipFill>
        <p:spPr>
          <a:xfrm>
            <a:off x="1064054" y="1690634"/>
            <a:ext cx="6643032" cy="4875701"/>
          </a:xfrm>
          <a:prstGeom prst="rect">
            <a:avLst/>
          </a:prstGeom>
        </p:spPr>
      </p:pic>
    </p:spTree>
    <p:extLst>
      <p:ext uri="{BB962C8B-B14F-4D97-AF65-F5344CB8AC3E}">
        <p14:creationId xmlns:p14="http://schemas.microsoft.com/office/powerpoint/2010/main" val="2935955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E895D-C507-6490-FF4B-96E52E7D6E86}"/>
              </a:ext>
            </a:extLst>
          </p:cNvPr>
          <p:cNvSpPr>
            <a:spLocks noGrp="1"/>
          </p:cNvSpPr>
          <p:nvPr>
            <p:ph type="title"/>
          </p:nvPr>
        </p:nvSpPr>
        <p:spPr/>
        <p:txBody>
          <a:bodyPr/>
          <a:lstStyle/>
          <a:p>
            <a:r>
              <a:rPr lang="en-US" dirty="0"/>
              <a:t>And it comes with costs…</a:t>
            </a:r>
          </a:p>
        </p:txBody>
      </p:sp>
      <p:sp>
        <p:nvSpPr>
          <p:cNvPr id="3" name="Content Placeholder 2">
            <a:extLst>
              <a:ext uri="{FF2B5EF4-FFF2-40B4-BE49-F238E27FC236}">
                <a16:creationId xmlns:a16="http://schemas.microsoft.com/office/drawing/2014/main" id="{5F5489D0-E03D-8E47-6C50-E091F981B8B7}"/>
              </a:ext>
            </a:extLst>
          </p:cNvPr>
          <p:cNvSpPr>
            <a:spLocks noGrp="1"/>
          </p:cNvSpPr>
          <p:nvPr>
            <p:ph sz="quarter" idx="1"/>
          </p:nvPr>
        </p:nvSpPr>
        <p:spPr/>
        <p:txBody>
          <a:bodyPr>
            <a:normAutofit fontScale="92500" lnSpcReduction="10000"/>
          </a:bodyPr>
          <a:lstStyle/>
          <a:p>
            <a:r>
              <a:rPr lang="en-US" i="1" dirty="0"/>
              <a:t>Loss of focus: </a:t>
            </a:r>
            <a:r>
              <a:rPr lang="en-US" dirty="0"/>
              <a:t>As companies try to scale up, many will have to move from their core businesses into new ones.</a:t>
            </a:r>
            <a:endParaRPr lang="en-US" i="1" dirty="0"/>
          </a:p>
          <a:p>
            <a:r>
              <a:rPr lang="en-US" i="1" dirty="0"/>
              <a:t>Less efficient growth</a:t>
            </a:r>
            <a:r>
              <a:rPr lang="en-US" dirty="0"/>
              <a:t>: As companies become larger, growth is not only more difficult to attain, but is often more expensive to deliver. </a:t>
            </a:r>
          </a:p>
          <a:p>
            <a:r>
              <a:rPr lang="en-US" i="1" dirty="0"/>
              <a:t>And a tradeoff on sustainability? </a:t>
            </a:r>
            <a:r>
              <a:rPr lang="en-US" dirty="0"/>
              <a:t>Sustainability and social purpose are the buzzwords for the moment, and every enterprise claims to have these qualities embedded in them. The truth is that scaling up often comes at the expense of both, and you (as the founder or owner) have to decide what you value more.</a:t>
            </a:r>
            <a:endParaRPr lang="en-US" i="1" dirty="0"/>
          </a:p>
        </p:txBody>
      </p:sp>
    </p:spTree>
    <p:extLst>
      <p:ext uri="{BB962C8B-B14F-4D97-AF65-F5344CB8AC3E}">
        <p14:creationId xmlns:p14="http://schemas.microsoft.com/office/powerpoint/2010/main" val="1179967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70920-7F1C-1B63-6F9F-A7E13F85EBE8}"/>
              </a:ext>
            </a:extLst>
          </p:cNvPr>
          <p:cNvSpPr>
            <a:spLocks noGrp="1"/>
          </p:cNvSpPr>
          <p:nvPr>
            <p:ph type="title"/>
          </p:nvPr>
        </p:nvSpPr>
        <p:spPr/>
        <p:txBody>
          <a:bodyPr/>
          <a:lstStyle/>
          <a:p>
            <a:r>
              <a:rPr lang="en-US" dirty="0"/>
              <a:t>But if you can pull it off…</a:t>
            </a:r>
          </a:p>
        </p:txBody>
      </p:sp>
      <p:graphicFrame>
        <p:nvGraphicFramePr>
          <p:cNvPr id="4" name="Content Placeholder 3">
            <a:extLst>
              <a:ext uri="{FF2B5EF4-FFF2-40B4-BE49-F238E27FC236}">
                <a16:creationId xmlns:a16="http://schemas.microsoft.com/office/drawing/2014/main" id="{CFEEAC9B-017B-5008-E36D-3230BD06B443}"/>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1671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F0116C-FC9E-86DC-02FA-F3DF82B7D8D4}"/>
              </a:ext>
            </a:extLst>
          </p:cNvPr>
          <p:cNvSpPr>
            <a:spLocks noGrp="1"/>
          </p:cNvSpPr>
          <p:nvPr>
            <p:ph type="body" idx="1"/>
          </p:nvPr>
        </p:nvSpPr>
        <p:spPr/>
        <p:txBody>
          <a:bodyPr/>
          <a:lstStyle/>
          <a:p>
            <a:r>
              <a:rPr lang="en-US" dirty="0"/>
              <a:t>To be young again…</a:t>
            </a:r>
          </a:p>
        </p:txBody>
      </p:sp>
      <p:sp>
        <p:nvSpPr>
          <p:cNvPr id="3" name="Title 2">
            <a:extLst>
              <a:ext uri="{FF2B5EF4-FFF2-40B4-BE49-F238E27FC236}">
                <a16:creationId xmlns:a16="http://schemas.microsoft.com/office/drawing/2014/main" id="{58AC34A9-9477-B75F-C46C-A707B73307FD}"/>
              </a:ext>
            </a:extLst>
          </p:cNvPr>
          <p:cNvSpPr>
            <a:spLocks noGrp="1"/>
          </p:cNvSpPr>
          <p:nvPr>
            <p:ph type="title"/>
          </p:nvPr>
        </p:nvSpPr>
        <p:spPr/>
        <p:txBody>
          <a:bodyPr/>
          <a:lstStyle/>
          <a:p>
            <a:r>
              <a:rPr lang="en-US" dirty="0"/>
              <a:t>The Midlife Crisis</a:t>
            </a:r>
          </a:p>
        </p:txBody>
      </p:sp>
    </p:spTree>
    <p:extLst>
      <p:ext uri="{BB962C8B-B14F-4D97-AF65-F5344CB8AC3E}">
        <p14:creationId xmlns:p14="http://schemas.microsoft.com/office/powerpoint/2010/main" val="2884477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E9C0F-BE6E-4518-60EB-6E7AD02D3BAC}"/>
              </a:ext>
            </a:extLst>
          </p:cNvPr>
          <p:cNvSpPr>
            <a:spLocks noGrp="1"/>
          </p:cNvSpPr>
          <p:nvPr>
            <p:ph type="title"/>
          </p:nvPr>
        </p:nvSpPr>
        <p:spPr/>
        <p:txBody>
          <a:bodyPr/>
          <a:lstStyle/>
          <a:p>
            <a:r>
              <a:rPr lang="en-US" dirty="0"/>
              <a:t>Hitting your limits…</a:t>
            </a:r>
          </a:p>
        </p:txBody>
      </p:sp>
      <p:pic>
        <p:nvPicPr>
          <p:cNvPr id="5" name="Content Placeholder 4">
            <a:extLst>
              <a:ext uri="{FF2B5EF4-FFF2-40B4-BE49-F238E27FC236}">
                <a16:creationId xmlns:a16="http://schemas.microsoft.com/office/drawing/2014/main" id="{5E8AB56B-4F25-B444-BA05-A92B1A110B3C}"/>
              </a:ext>
            </a:extLst>
          </p:cNvPr>
          <p:cNvPicPr>
            <a:picLocks noGrp="1" noChangeAspect="1"/>
          </p:cNvPicPr>
          <p:nvPr>
            <p:ph sz="quarter" idx="1"/>
          </p:nvPr>
        </p:nvPicPr>
        <p:blipFill>
          <a:blip r:embed="rId2"/>
          <a:stretch>
            <a:fillRect/>
          </a:stretch>
        </p:blipFill>
        <p:spPr>
          <a:xfrm>
            <a:off x="1698173" y="1629682"/>
            <a:ext cx="6119445" cy="4999718"/>
          </a:xfrm>
          <a:prstGeom prst="rect">
            <a:avLst/>
          </a:prstGeom>
        </p:spPr>
      </p:pic>
    </p:spTree>
    <p:extLst>
      <p:ext uri="{BB962C8B-B14F-4D97-AF65-F5344CB8AC3E}">
        <p14:creationId xmlns:p14="http://schemas.microsoft.com/office/powerpoint/2010/main" val="4219090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69168-ABC6-88C9-0FED-2125636BDF8C}"/>
              </a:ext>
            </a:extLst>
          </p:cNvPr>
          <p:cNvSpPr>
            <a:spLocks noGrp="1"/>
          </p:cNvSpPr>
          <p:nvPr>
            <p:ph type="title"/>
          </p:nvPr>
        </p:nvSpPr>
        <p:spPr/>
        <p:txBody>
          <a:bodyPr/>
          <a:lstStyle/>
          <a:p>
            <a:r>
              <a:rPr lang="en-US" dirty="0"/>
              <a:t>The False Promise of Acquisitions…</a:t>
            </a:r>
          </a:p>
        </p:txBody>
      </p:sp>
      <p:graphicFrame>
        <p:nvGraphicFramePr>
          <p:cNvPr id="4" name="Content Placeholder 3">
            <a:extLst>
              <a:ext uri="{FF2B5EF4-FFF2-40B4-BE49-F238E27FC236}">
                <a16:creationId xmlns:a16="http://schemas.microsoft.com/office/drawing/2014/main" id="{7EB98F8B-F2C2-C5AE-1496-3540287FCFE3}"/>
              </a:ext>
            </a:extLst>
          </p:cNvPr>
          <p:cNvGraphicFramePr>
            <a:graphicFrameLocks noGrp="1"/>
          </p:cNvGraphicFramePr>
          <p:nvPr>
            <p:ph sz="quarter" idx="1"/>
            <p:extLst>
              <p:ext uri="{D42A27DB-BD31-4B8C-83A1-F6EECF244321}">
                <p14:modId xmlns:p14="http://schemas.microsoft.com/office/powerpoint/2010/main" val="15209552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43900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66073-44F3-743F-0893-E81983017ED3}"/>
              </a:ext>
            </a:extLst>
          </p:cNvPr>
          <p:cNvSpPr>
            <a:spLocks noGrp="1"/>
          </p:cNvSpPr>
          <p:nvPr>
            <p:ph type="title"/>
          </p:nvPr>
        </p:nvSpPr>
        <p:spPr/>
        <p:txBody>
          <a:bodyPr/>
          <a:lstStyle/>
          <a:p>
            <a:r>
              <a:rPr lang="en-US" dirty="0"/>
              <a:t>And growth at any cost…</a:t>
            </a:r>
          </a:p>
        </p:txBody>
      </p:sp>
      <p:pic>
        <p:nvPicPr>
          <p:cNvPr id="4" name="Content Placeholder 3">
            <a:extLst>
              <a:ext uri="{FF2B5EF4-FFF2-40B4-BE49-F238E27FC236}">
                <a16:creationId xmlns:a16="http://schemas.microsoft.com/office/drawing/2014/main" id="{103C990C-AF80-3A44-7D76-0BCB15BBAFB7}"/>
              </a:ext>
            </a:extLst>
          </p:cNvPr>
          <p:cNvPicPr>
            <a:picLocks noGrp="1" noChangeAspect="1"/>
          </p:cNvPicPr>
          <p:nvPr>
            <p:ph sz="quarter" idx="1"/>
          </p:nvPr>
        </p:nvPicPr>
        <p:blipFill>
          <a:blip r:embed="rId2"/>
          <a:stretch>
            <a:fillRect/>
          </a:stretch>
        </p:blipFill>
        <p:spPr>
          <a:xfrm>
            <a:off x="989287" y="3429000"/>
            <a:ext cx="6607267" cy="2956955"/>
          </a:xfrm>
          <a:prstGeom prst="rect">
            <a:avLst/>
          </a:prstGeom>
        </p:spPr>
      </p:pic>
      <p:pic>
        <p:nvPicPr>
          <p:cNvPr id="6" name="Picture 5">
            <a:extLst>
              <a:ext uri="{FF2B5EF4-FFF2-40B4-BE49-F238E27FC236}">
                <a16:creationId xmlns:a16="http://schemas.microsoft.com/office/drawing/2014/main" id="{F9C36F7C-DE50-0B9A-50F0-A7B8DEE07D04}"/>
              </a:ext>
            </a:extLst>
          </p:cNvPr>
          <p:cNvPicPr>
            <a:picLocks noChangeAspect="1"/>
          </p:cNvPicPr>
          <p:nvPr/>
        </p:nvPicPr>
        <p:blipFill>
          <a:blip r:embed="rId3"/>
          <a:stretch>
            <a:fillRect/>
          </a:stretch>
        </p:blipFill>
        <p:spPr>
          <a:xfrm>
            <a:off x="989286" y="1618541"/>
            <a:ext cx="6607267" cy="1848307"/>
          </a:xfrm>
          <a:prstGeom prst="rect">
            <a:avLst/>
          </a:prstGeom>
        </p:spPr>
      </p:pic>
    </p:spTree>
    <p:extLst>
      <p:ext uri="{BB962C8B-B14F-4D97-AF65-F5344CB8AC3E}">
        <p14:creationId xmlns:p14="http://schemas.microsoft.com/office/powerpoint/2010/main" val="3185576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A4C975-5A4A-6946-49DD-760782AE7E77}"/>
              </a:ext>
            </a:extLst>
          </p:cNvPr>
          <p:cNvSpPr>
            <a:spLocks noGrp="1"/>
          </p:cNvSpPr>
          <p:nvPr>
            <p:ph type="body" idx="1"/>
          </p:nvPr>
        </p:nvSpPr>
        <p:spPr/>
        <p:txBody>
          <a:bodyPr/>
          <a:lstStyle/>
          <a:p>
            <a:r>
              <a:rPr lang="en-US" dirty="0"/>
              <a:t>Why businesses fight decline…</a:t>
            </a:r>
          </a:p>
        </p:txBody>
      </p:sp>
      <p:sp>
        <p:nvSpPr>
          <p:cNvPr id="3" name="Title 2">
            <a:extLst>
              <a:ext uri="{FF2B5EF4-FFF2-40B4-BE49-F238E27FC236}">
                <a16:creationId xmlns:a16="http://schemas.microsoft.com/office/drawing/2014/main" id="{D62AA61B-22C2-3510-46EE-0CDE71E8FDC1}"/>
              </a:ext>
            </a:extLst>
          </p:cNvPr>
          <p:cNvSpPr>
            <a:spLocks noGrp="1"/>
          </p:cNvSpPr>
          <p:nvPr>
            <p:ph type="title"/>
          </p:nvPr>
        </p:nvSpPr>
        <p:spPr/>
        <p:txBody>
          <a:bodyPr/>
          <a:lstStyle/>
          <a:p>
            <a:r>
              <a:rPr lang="en-US" dirty="0"/>
              <a:t>The End Game</a:t>
            </a:r>
          </a:p>
        </p:txBody>
      </p:sp>
    </p:spTree>
    <p:extLst>
      <p:ext uri="{BB962C8B-B14F-4D97-AF65-F5344CB8AC3E}">
        <p14:creationId xmlns:p14="http://schemas.microsoft.com/office/powerpoint/2010/main" val="1496553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1B66A-1ABB-B3A2-3006-DAEE26E15662}"/>
              </a:ext>
            </a:extLst>
          </p:cNvPr>
          <p:cNvSpPr>
            <a:spLocks noGrp="1"/>
          </p:cNvSpPr>
          <p:nvPr>
            <p:ph type="title"/>
          </p:nvPr>
        </p:nvSpPr>
        <p:spPr>
          <a:xfrm>
            <a:off x="612648" y="188844"/>
            <a:ext cx="8153400" cy="990600"/>
          </a:xfrm>
        </p:spPr>
        <p:txBody>
          <a:bodyPr/>
          <a:lstStyle/>
          <a:p>
            <a:r>
              <a:rPr lang="en-US" dirty="0"/>
              <a:t>Decline is inevitable… as is fighting it… </a:t>
            </a:r>
          </a:p>
        </p:txBody>
      </p:sp>
      <p:pic>
        <p:nvPicPr>
          <p:cNvPr id="4" name="Content Placeholder 3">
            <a:extLst>
              <a:ext uri="{FF2B5EF4-FFF2-40B4-BE49-F238E27FC236}">
                <a16:creationId xmlns:a16="http://schemas.microsoft.com/office/drawing/2014/main" id="{DDAE0FD9-0733-6700-11A4-C53CC77C01B8}"/>
              </a:ext>
            </a:extLst>
          </p:cNvPr>
          <p:cNvPicPr>
            <a:picLocks noGrp="1" noChangeAspect="1"/>
          </p:cNvPicPr>
          <p:nvPr>
            <p:ph sz="quarter" idx="1"/>
          </p:nvPr>
        </p:nvPicPr>
        <p:blipFill>
          <a:blip r:embed="rId2"/>
          <a:stretch>
            <a:fillRect/>
          </a:stretch>
        </p:blipFill>
        <p:spPr>
          <a:xfrm>
            <a:off x="612775" y="1940490"/>
            <a:ext cx="8153400" cy="3815220"/>
          </a:xfrm>
          <a:prstGeom prst="rect">
            <a:avLst/>
          </a:prstGeom>
        </p:spPr>
      </p:pic>
    </p:spTree>
    <p:extLst>
      <p:ext uri="{BB962C8B-B14F-4D97-AF65-F5344CB8AC3E}">
        <p14:creationId xmlns:p14="http://schemas.microsoft.com/office/powerpoint/2010/main" val="389102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C262-E9CE-5DF2-7F6F-A5CFCFFD7F42}"/>
              </a:ext>
            </a:extLst>
          </p:cNvPr>
          <p:cNvSpPr>
            <a:spLocks noGrp="1"/>
          </p:cNvSpPr>
          <p:nvPr>
            <p:ph type="title"/>
          </p:nvPr>
        </p:nvSpPr>
        <p:spPr/>
        <p:txBody>
          <a:bodyPr/>
          <a:lstStyle/>
          <a:p>
            <a:r>
              <a:rPr lang="en-US" dirty="0"/>
              <a:t>1. Denial</a:t>
            </a:r>
          </a:p>
        </p:txBody>
      </p:sp>
      <p:pic>
        <p:nvPicPr>
          <p:cNvPr id="4" name="Content Placeholder 3">
            <a:extLst>
              <a:ext uri="{FF2B5EF4-FFF2-40B4-BE49-F238E27FC236}">
                <a16:creationId xmlns:a16="http://schemas.microsoft.com/office/drawing/2014/main" id="{AFF046C2-2043-2AB0-F40D-E39601CAE0FD}"/>
              </a:ext>
            </a:extLst>
          </p:cNvPr>
          <p:cNvPicPr>
            <a:picLocks noGrp="1" noChangeAspect="1"/>
          </p:cNvPicPr>
          <p:nvPr>
            <p:ph sz="quarter" idx="1"/>
          </p:nvPr>
        </p:nvPicPr>
        <p:blipFill>
          <a:blip r:embed="rId2"/>
          <a:stretch>
            <a:fillRect/>
          </a:stretch>
        </p:blipFill>
        <p:spPr>
          <a:xfrm>
            <a:off x="1477108" y="1600200"/>
            <a:ext cx="5909015" cy="4925698"/>
          </a:xfrm>
          <a:prstGeom prst="rect">
            <a:avLst/>
          </a:prstGeom>
        </p:spPr>
      </p:pic>
    </p:spTree>
    <p:extLst>
      <p:ext uri="{BB962C8B-B14F-4D97-AF65-F5344CB8AC3E}">
        <p14:creationId xmlns:p14="http://schemas.microsoft.com/office/powerpoint/2010/main" val="1672976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3A5F7-02DD-FE66-E1C1-09870351566A}"/>
              </a:ext>
            </a:extLst>
          </p:cNvPr>
          <p:cNvSpPr>
            <a:spLocks noGrp="1"/>
          </p:cNvSpPr>
          <p:nvPr>
            <p:ph type="title"/>
          </p:nvPr>
        </p:nvSpPr>
        <p:spPr/>
        <p:txBody>
          <a:bodyPr/>
          <a:lstStyle/>
          <a:p>
            <a:r>
              <a:rPr lang="en-US" dirty="0"/>
              <a:t>2. Acceptance</a:t>
            </a:r>
          </a:p>
        </p:txBody>
      </p:sp>
      <p:graphicFrame>
        <p:nvGraphicFramePr>
          <p:cNvPr id="4" name="Content Placeholder 3">
            <a:extLst>
              <a:ext uri="{FF2B5EF4-FFF2-40B4-BE49-F238E27FC236}">
                <a16:creationId xmlns:a16="http://schemas.microsoft.com/office/drawing/2014/main" id="{4F3E2CFF-57FE-B381-1DD2-95401575E2CF}"/>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2751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914E-107E-2608-AF8D-1B1D3A15BFD1}"/>
              </a:ext>
            </a:extLst>
          </p:cNvPr>
          <p:cNvSpPr>
            <a:spLocks noGrp="1"/>
          </p:cNvSpPr>
          <p:nvPr>
            <p:ph type="title"/>
          </p:nvPr>
        </p:nvSpPr>
        <p:spPr/>
        <p:txBody>
          <a:bodyPr/>
          <a:lstStyle/>
          <a:p>
            <a:r>
              <a:rPr lang="en-US" dirty="0"/>
              <a:t>3. </a:t>
            </a:r>
            <a:r>
              <a:rPr lang="en-US"/>
              <a:t>Reincarnation</a:t>
            </a:r>
            <a:endParaRPr lang="en-US" dirty="0"/>
          </a:p>
        </p:txBody>
      </p:sp>
      <p:graphicFrame>
        <p:nvGraphicFramePr>
          <p:cNvPr id="4" name="Content Placeholder 3">
            <a:extLst>
              <a:ext uri="{FF2B5EF4-FFF2-40B4-BE49-F238E27FC236}">
                <a16:creationId xmlns:a16="http://schemas.microsoft.com/office/drawing/2014/main" id="{F3CE726F-D9AC-B903-9277-CCB49A1160CD}"/>
              </a:ext>
            </a:extLst>
          </p:cNvPr>
          <p:cNvGraphicFramePr>
            <a:graphicFrameLocks noGrp="1"/>
          </p:cNvGraphicFramePr>
          <p:nvPr>
            <p:ph sz="quarter" idx="1"/>
            <p:extLst>
              <p:ext uri="{D42A27DB-BD31-4B8C-83A1-F6EECF244321}">
                <p14:modId xmlns:p14="http://schemas.microsoft.com/office/powerpoint/2010/main" val="213745685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20463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 Placeholder 1">
            <a:extLst>
              <a:ext uri="{FF2B5EF4-FFF2-40B4-BE49-F238E27FC236}">
                <a16:creationId xmlns:a16="http://schemas.microsoft.com/office/drawing/2014/main" id="{FC5D2AEB-92F3-5044-A2B7-197E03AB7DA5}"/>
              </a:ext>
            </a:extLst>
          </p:cNvPr>
          <p:cNvSpPr>
            <a:spLocks noGrp="1"/>
          </p:cNvSpPr>
          <p:nvPr>
            <p:ph type="body" sz="half" idx="2"/>
          </p:nvPr>
        </p:nvSpPr>
        <p:spPr/>
        <p:txBody>
          <a:bodyPr/>
          <a:lstStyle/>
          <a:p>
            <a:endParaRPr lang="en-US" altLang="en-US">
              <a:ea typeface="ＭＳ Ｐゴシック" panose="020B0600070205080204" pitchFamily="34" charset="-128"/>
            </a:endParaRPr>
          </a:p>
        </p:txBody>
      </p:sp>
      <p:sp>
        <p:nvSpPr>
          <p:cNvPr id="97282" name="Title 2">
            <a:extLst>
              <a:ext uri="{FF2B5EF4-FFF2-40B4-BE49-F238E27FC236}">
                <a16:creationId xmlns:a16="http://schemas.microsoft.com/office/drawing/2014/main" id="{42620AAB-6038-564B-9E16-DBBF977452FA}"/>
              </a:ext>
            </a:extLst>
          </p:cNvPr>
          <p:cNvSpPr>
            <a:spLocks noGrp="1"/>
          </p:cNvSpPr>
          <p:nvPr>
            <p:ph type="title"/>
          </p:nvPr>
        </p:nvSpPr>
        <p:spPr/>
        <p:txBody>
          <a:bodyPr/>
          <a:lstStyle/>
          <a:p>
            <a:r>
              <a:rPr lang="en-US" altLang="en-US">
                <a:ea typeface="ＭＳ Ｐゴシック" panose="020B0600070205080204" pitchFamily="34" charset="-128"/>
              </a:rPr>
              <a:t>“Growing old is mandatory, Growing up is optional”</a:t>
            </a:r>
          </a:p>
        </p:txBody>
      </p:sp>
      <p:pic>
        <p:nvPicPr>
          <p:cNvPr id="5" name="Picture Placeholder 4">
            <a:extLst>
              <a:ext uri="{FF2B5EF4-FFF2-40B4-BE49-F238E27FC236}">
                <a16:creationId xmlns:a16="http://schemas.microsoft.com/office/drawing/2014/main" id="{90D623C4-A000-4F41-A4E1-5B5816FB13C7}"/>
              </a:ext>
            </a:extLst>
          </p:cNvPr>
          <p:cNvPicPr>
            <a:picLocks noGrp="1" noChangeAspect="1"/>
          </p:cNvPicPr>
          <p:nvPr>
            <p:ph type="pic" idx="1"/>
          </p:nvPr>
        </p:nvPicPr>
        <p:blipFill>
          <a:blip r:embed="rId2"/>
          <a:srcRect t="-18856" b="-18856"/>
          <a:stretch>
            <a:fillRect/>
          </a:stretch>
        </p:blipFill>
        <p:spPr>
          <a:xfrm>
            <a:off x="1560513" y="0"/>
            <a:ext cx="7583487" cy="4568825"/>
          </a:xfrm>
        </p:spPr>
      </p:pic>
      <p:pic>
        <p:nvPicPr>
          <p:cNvPr id="97284" name="Picture 5" descr="Adsignature.jpg">
            <a:extLst>
              <a:ext uri="{FF2B5EF4-FFF2-40B4-BE49-F238E27FC236}">
                <a16:creationId xmlns:a16="http://schemas.microsoft.com/office/drawing/2014/main" id="{1A09A160-B879-324A-82C5-80B1AC84A2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486400"/>
            <a:ext cx="1828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9385</TotalTime>
  <Words>1641</Words>
  <Application>Microsoft Macintosh PowerPoint</Application>
  <PresentationFormat>Letter Paper (8.5x11 in)</PresentationFormat>
  <Paragraphs>218</Paragraphs>
  <Slides>36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Calibri</vt:lpstr>
      <vt:lpstr>Helvetica</vt:lpstr>
      <vt:lpstr>Times</vt:lpstr>
      <vt:lpstr>Times Roman</vt:lpstr>
      <vt:lpstr>Wingdings</vt:lpstr>
      <vt:lpstr>Wingdings 2</vt:lpstr>
      <vt:lpstr>Basic</vt:lpstr>
      <vt:lpstr>The corporate life cycle: Trouble with transitions!</vt:lpstr>
      <vt:lpstr>The Corporate Life Cycle</vt:lpstr>
      <vt:lpstr>Life Cycle Diagnostics</vt:lpstr>
      <vt:lpstr>Corporate Age and Operating Characteristics: The Data</vt:lpstr>
      <vt:lpstr>Sector and Operating Characteristics: The Data</vt:lpstr>
      <vt:lpstr>The Idea Phase</vt:lpstr>
      <vt:lpstr>The Idea Funnel</vt:lpstr>
      <vt:lpstr>Idea Failure…</vt:lpstr>
      <vt:lpstr>Founder Failure..</vt:lpstr>
      <vt:lpstr>Capital Failure..</vt:lpstr>
      <vt:lpstr>The Product Test</vt:lpstr>
      <vt:lpstr>Geography matters…</vt:lpstr>
      <vt:lpstr>Truncation Risk: Failure is the norm…</vt:lpstr>
      <vt:lpstr>Success requires business trade offs…</vt:lpstr>
      <vt:lpstr>And giving up control…</vt:lpstr>
      <vt:lpstr>The Founder’s Dilemma</vt:lpstr>
      <vt:lpstr>The Bar Mitzvah Test</vt:lpstr>
      <vt:lpstr>The “Bar-Mitzvah” Test</vt:lpstr>
      <vt:lpstr>The ”Build-a-Business” Toolbox</vt:lpstr>
      <vt:lpstr>Passing the test? Tesla in 2022</vt:lpstr>
      <vt:lpstr>Failing the test? The financials leading into the WeWork IPO</vt:lpstr>
      <vt:lpstr>The Scaling-up Test</vt:lpstr>
      <vt:lpstr>Scaling up is the key to value augmentation…</vt:lpstr>
      <vt:lpstr>Scaling up is tough to do…</vt:lpstr>
      <vt:lpstr>And it comes with costs…</vt:lpstr>
      <vt:lpstr>But if you can pull it off…</vt:lpstr>
      <vt:lpstr>The Midlife Crisis</vt:lpstr>
      <vt:lpstr>Hitting your limits…</vt:lpstr>
      <vt:lpstr>The False Promise of Acquisitions…</vt:lpstr>
      <vt:lpstr>And growth at any cost…</vt:lpstr>
      <vt:lpstr>The End Game</vt:lpstr>
      <vt:lpstr>Decline is inevitable… as is fighting it… </vt:lpstr>
      <vt:lpstr>1. Denial</vt:lpstr>
      <vt:lpstr>2. Acceptance</vt:lpstr>
      <vt:lpstr>3. Reincarnation</vt:lpstr>
      <vt:lpstr>“Growing old is mandatory, Growing up is optional”</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Tests</dc:title>
  <dc:creator>Aswath Damodaran</dc:creator>
  <cp:lastModifiedBy>Aswath Damodaran</cp:lastModifiedBy>
  <cp:revision>54</cp:revision>
  <cp:lastPrinted>2023-09-21T16:57:44Z</cp:lastPrinted>
  <dcterms:created xsi:type="dcterms:W3CDTF">2011-10-05T14:00:41Z</dcterms:created>
  <dcterms:modified xsi:type="dcterms:W3CDTF">2023-09-21T16:57:56Z</dcterms:modified>
</cp:coreProperties>
</file>