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9" r:id="rId1"/>
  </p:sldMasterIdLst>
  <p:notesMasterIdLst>
    <p:notesMasterId r:id="rId42"/>
  </p:notesMasterIdLst>
  <p:handoutMasterIdLst>
    <p:handoutMasterId r:id="rId43"/>
  </p:handoutMasterIdLst>
  <p:sldIdLst>
    <p:sldId id="405" r:id="rId2"/>
    <p:sldId id="331" r:id="rId3"/>
    <p:sldId id="2509" r:id="rId4"/>
    <p:sldId id="2655" r:id="rId5"/>
    <p:sldId id="343" r:id="rId6"/>
    <p:sldId id="2623" r:id="rId7"/>
    <p:sldId id="344" r:id="rId8"/>
    <p:sldId id="2695" r:id="rId9"/>
    <p:sldId id="2694" r:id="rId10"/>
    <p:sldId id="2696" r:id="rId11"/>
    <p:sldId id="410" r:id="rId12"/>
    <p:sldId id="2686" r:id="rId13"/>
    <p:sldId id="2697" r:id="rId14"/>
    <p:sldId id="2690" r:id="rId15"/>
    <p:sldId id="2692" r:id="rId16"/>
    <p:sldId id="345" r:id="rId17"/>
    <p:sldId id="262" r:id="rId18"/>
    <p:sldId id="411" r:id="rId19"/>
    <p:sldId id="2657" r:id="rId20"/>
    <p:sldId id="2653" r:id="rId21"/>
    <p:sldId id="412" r:id="rId22"/>
    <p:sldId id="334" r:id="rId23"/>
    <p:sldId id="2654" r:id="rId24"/>
    <p:sldId id="2660" r:id="rId25"/>
    <p:sldId id="413" r:id="rId26"/>
    <p:sldId id="2674" r:id="rId27"/>
    <p:sldId id="2693" r:id="rId28"/>
    <p:sldId id="2676" r:id="rId29"/>
    <p:sldId id="2675" r:id="rId30"/>
    <p:sldId id="2659" r:id="rId31"/>
    <p:sldId id="2661" r:id="rId32"/>
    <p:sldId id="2662" r:id="rId33"/>
    <p:sldId id="2680" r:id="rId34"/>
    <p:sldId id="2681" r:id="rId35"/>
    <p:sldId id="414" r:id="rId36"/>
    <p:sldId id="416" r:id="rId37"/>
    <p:sldId id="2631" r:id="rId38"/>
    <p:sldId id="417" r:id="rId39"/>
    <p:sldId id="418" r:id="rId40"/>
    <p:sldId id="419" r:id="rId41"/>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93662"/>
  </p:normalViewPr>
  <p:slideViewPr>
    <p:cSldViewPr>
      <p:cViewPr varScale="1">
        <p:scale>
          <a:sx n="111" d="100"/>
          <a:sy n="111" d="100"/>
        </p:scale>
        <p:origin x="51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645B4E-56BB-3F44-8375-96878B0E09D7}" type="slidenum">
              <a:rPr lang="en-US" smtClean="0"/>
              <a:t>3</a:t>
            </a:fld>
            <a:endParaRPr lang="en-US"/>
          </a:p>
        </p:txBody>
      </p:sp>
    </p:spTree>
    <p:extLst>
      <p:ext uri="{BB962C8B-B14F-4D97-AF65-F5344CB8AC3E}">
        <p14:creationId xmlns:p14="http://schemas.microsoft.com/office/powerpoint/2010/main" val="523708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dirty="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solidFill>
                  <a:schemeClr val="tx2"/>
                </a:solidFill>
              </a:defRPr>
            </a:lvl1pPr>
          </a:lstStyle>
          <a:p>
            <a:pPr>
              <a:defRPr/>
            </a:pPr>
            <a:fld id="{B548DA48-CD55-7D46-9088-BD1D4AF668F0}" type="slidenum">
              <a:rPr lang="en-US"/>
              <a:pPr>
                <a:defRPr/>
              </a:pPr>
              <a:t>‹#›</a:t>
            </a:fld>
            <a:endParaRPr lang="en-US" dirty="0"/>
          </a:p>
        </p:txBody>
      </p:sp>
    </p:spTree>
    <p:extLst>
      <p:ext uri="{BB962C8B-B14F-4D97-AF65-F5344CB8AC3E}">
        <p14:creationId xmlns:p14="http://schemas.microsoft.com/office/powerpoint/2010/main" val="381057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a:defRPr/>
            </a:pPr>
            <a:fld id="{13EF5F4F-DCD1-8A48-92D2-ABA8E377A854}" type="slidenum">
              <a:rPr lang="en-US" sz="1600" smtClean="0"/>
              <a:pPr>
                <a:defRPr/>
              </a:pPr>
              <a:t>‹#›</a:t>
            </a:fld>
            <a:endParaRPr 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6676B625-3D4B-DA41-B517-73906BEC34A2}" type="slidenum">
              <a:rPr lang="en-US"/>
              <a:pPr>
                <a:defRPr/>
              </a:pPr>
              <a:t>‹#›</a:t>
            </a:fld>
            <a:endParaRPr lang="en-US" dirty="0"/>
          </a:p>
        </p:txBody>
      </p:sp>
    </p:spTree>
    <p:extLst>
      <p:ext uri="{BB962C8B-B14F-4D97-AF65-F5344CB8AC3E}">
        <p14:creationId xmlns:p14="http://schemas.microsoft.com/office/powerpoint/2010/main" val="24756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dirty="0"/>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CA031F07-3481-9143-935D-C9BC1BAF8C14}"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076341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rtlCol="0"/>
          <a:lstStyle>
            <a:lvl1pPr>
              <a:defRPr dirty="0"/>
            </a:lvl1pPr>
          </a:lstStyle>
          <a:p>
            <a:pPr>
              <a:defRPr/>
            </a:pPr>
            <a:endParaRPr lang="en-US"/>
          </a:p>
        </p:txBody>
      </p:sp>
      <p:sp>
        <p:nvSpPr>
          <p:cNvPr id="6" name="Slide Number Placeholder 9"/>
          <p:cNvSpPr>
            <a:spLocks noGrp="1"/>
          </p:cNvSpPr>
          <p:nvPr>
            <p:ph type="sldNum" sz="quarter" idx="11"/>
          </p:nvPr>
        </p:nvSpPr>
        <p:spPr/>
        <p:txBody>
          <a:bodyPr rtlCol="0"/>
          <a:lstStyle>
            <a:lvl1pPr>
              <a:defRPr sz="1400">
                <a:solidFill>
                  <a:srgbClr val="FFFFFF"/>
                </a:solidFill>
              </a:defRPr>
            </a:lvl1pPr>
          </a:lstStyle>
          <a:p>
            <a:pPr>
              <a:defRPr/>
            </a:pPr>
            <a:fld id="{913FE882-B1F3-B841-804C-47F5F1A52C1A}"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73590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9468C3F3-1361-C145-832B-13042B53AC6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1637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500F3875-3E8C-C840-A055-17855AA13C79}" type="slidenum">
              <a:rPr lang="en-US"/>
              <a:pPr>
                <a:defRPr/>
              </a:pPr>
              <a:t>‹#›</a:t>
            </a:fld>
            <a:endParaRPr lang="en-US" dirty="0"/>
          </a:p>
        </p:txBody>
      </p:sp>
    </p:spTree>
    <p:extLst>
      <p:ext uri="{BB962C8B-B14F-4D97-AF65-F5344CB8AC3E}">
        <p14:creationId xmlns:p14="http://schemas.microsoft.com/office/powerpoint/2010/main" val="30618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dirty="0"/>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solidFill>
                  <a:schemeClr val="tx2"/>
                </a:solidFill>
              </a:defRPr>
            </a:lvl1pPr>
          </a:lstStyle>
          <a:p>
            <a:pPr>
              <a:defRPr/>
            </a:pPr>
            <a:fld id="{B9BA377C-7D64-3F47-856A-286272E12FC8}" type="slidenum">
              <a:rPr lang="en-US"/>
              <a:pPr>
                <a:defRPr/>
              </a:pPr>
              <a:t>‹#›</a:t>
            </a:fld>
            <a:endParaRPr lang="en-US" dirty="0"/>
          </a:p>
        </p:txBody>
      </p:sp>
    </p:spTree>
    <p:extLst>
      <p:ext uri="{BB962C8B-B14F-4D97-AF65-F5344CB8AC3E}">
        <p14:creationId xmlns:p14="http://schemas.microsoft.com/office/powerpoint/2010/main" val="138651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dirty="0"/>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9CCD9D39-5D18-C44B-89B6-1979AF36A9D4}" type="slidenum">
              <a:rPr lang="en-US"/>
              <a:pPr>
                <a:defRPr/>
              </a:pPr>
              <a:t>‹#›</a:t>
            </a:fld>
            <a:endParaRPr lang="en-US" dirty="0"/>
          </a:p>
        </p:txBody>
      </p:sp>
    </p:spTree>
    <p:extLst>
      <p:ext uri="{BB962C8B-B14F-4D97-AF65-F5344CB8AC3E}">
        <p14:creationId xmlns:p14="http://schemas.microsoft.com/office/powerpoint/2010/main" val="212927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solidFill>
                  <a:srgbClr val="FFFFFF"/>
                </a:solidFill>
              </a:defRPr>
            </a:lvl1pPr>
          </a:lstStyle>
          <a:p>
            <a:pPr>
              <a:defRPr/>
            </a:pPr>
            <a:fld id="{3CC3F1FF-FCC0-0849-955C-7A2EFAD0A42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57239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2DD20CE-6EFA-0E4E-8849-9F692B4E9FAD}"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3939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dirty="0"/>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A3AC4EA3-55AD-D845-A812-AEED6F2651D9}"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208672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FF727645-F1F3-344C-AF2E-C01B0C31F5ED}" type="slidenum">
              <a:rPr lang="en-US"/>
              <a:pPr>
                <a:defRPr/>
              </a:pPr>
              <a:t>‹#›</a:t>
            </a:fld>
            <a:endParaRPr lang="en-US" dirty="0"/>
          </a:p>
        </p:txBody>
      </p:sp>
    </p:spTree>
    <p:extLst>
      <p:ext uri="{BB962C8B-B14F-4D97-AF65-F5344CB8AC3E}">
        <p14:creationId xmlns:p14="http://schemas.microsoft.com/office/powerpoint/2010/main" val="3722868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dirty="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a:defRPr sz="1200" b="1">
                <a:solidFill>
                  <a:schemeClr val="tx2"/>
                </a:solidFill>
              </a:defRPr>
            </a:lvl1pPr>
          </a:lstStyle>
          <a:p>
            <a:pPr>
              <a:defRPr/>
            </a:pPr>
            <a:fld id="{45BC606D-3CB3-0147-AA31-F86B6EE4E78A}" type="slidenum">
              <a:rPr lang="en-US"/>
              <a:pPr>
                <a:defRPr/>
              </a:pPr>
              <a:t>‹#›</a:t>
            </a:fld>
            <a:endParaRPr lang="en-US" sz="14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78" r:id="rId5"/>
    <p:sldLayoutId id="2147483984" r:id="rId6"/>
    <p:sldLayoutId id="2147483985" r:id="rId7"/>
    <p:sldLayoutId id="2147483986" r:id="rId8"/>
    <p:sldLayoutId id="2147483987" r:id="rId9"/>
    <p:sldLayoutId id="2147483979" r:id="rId10"/>
    <p:sldLayoutId id="2147483988" r:id="rId11"/>
    <p:sldLayoutId id="2147483989" r:id="rId12"/>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0"/>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0"/>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0"/>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0"/>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0"/>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NUL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981200" y="4495800"/>
            <a:ext cx="6858000" cy="1371600"/>
          </a:xfrm>
        </p:spPr>
        <p:txBody>
          <a:bodyPr>
            <a:normAutofit fontScale="90000"/>
          </a:bodyPr>
          <a:lstStyle/>
          <a:p>
            <a:pPr eaLnBrk="1" fontAlgn="auto" hangingPunct="1">
              <a:spcAft>
                <a:spcPts val="0"/>
              </a:spcAft>
              <a:defRPr/>
            </a:pPr>
            <a:r>
              <a:rPr lang="en-US" dirty="0"/>
              <a:t>The ESG Movement: The Goodness Gravy train Rolls on!</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a:bodyPr>
          <a:lstStyle/>
          <a:p>
            <a:pPr eaLnBrk="1" fontAlgn="auto" hangingPunct="1">
              <a:spcAft>
                <a:spcPts val="0"/>
              </a:spcAft>
              <a:buFont typeface="Wingdings"/>
              <a:buNone/>
              <a:defRPr/>
            </a:pPr>
            <a:r>
              <a:rPr lang="en-US" dirty="0">
                <a:ea typeface="+mn-ea"/>
                <a:cs typeface="+mn-cs"/>
              </a:rPr>
              <a:t>Charity begins at home</a:t>
            </a: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Buzz Words and Magic Bullets!</a:t>
            </a:r>
          </a:p>
        </p:txBody>
      </p:sp>
      <p:sp>
        <p:nvSpPr>
          <p:cNvPr id="3" name="Content Placeholder 2"/>
          <p:cNvSpPr>
            <a:spLocks noGrp="1"/>
          </p:cNvSpPr>
          <p:nvPr>
            <p:ph sz="quarter" idx="1"/>
          </p:nvPr>
        </p:nvSpPr>
        <p:spPr/>
        <p:txBody>
          <a:bodyPr>
            <a:normAutofit fontScale="77500" lnSpcReduction="20000"/>
          </a:bodyPr>
          <a:lstStyle/>
          <a:p>
            <a:r>
              <a:rPr lang="en-US" dirty="0"/>
              <a:t>In my four decades in corporate finance and valuation, I have seen many "new and revolutionary" ideas emerge, marketed as the solution to all of the problems in business decision making.</a:t>
            </a:r>
          </a:p>
          <a:p>
            <a:pPr lvl="1"/>
            <a:r>
              <a:rPr lang="en-US" dirty="0"/>
              <a:t>Most of the time, these ideas represent either a repackaging of existing concepts, with a healthy dose of marketing and selling, usually by consultants and bankers, and their magic fades quickly once their limitations come to the surface, as they inevitably do. </a:t>
            </a:r>
          </a:p>
          <a:p>
            <a:pPr lvl="1"/>
            <a:r>
              <a:rPr lang="en-US" dirty="0"/>
              <a:t>Worse, they operate as weapons of mass distraction, used to justify the unjustifiable.</a:t>
            </a:r>
          </a:p>
          <a:p>
            <a:r>
              <a:rPr lang="en-US" dirty="0"/>
              <a:t>The latest entrant in this game is ESG (Environmental, Social and Governance), and the sales pitch is wider and deeper. </a:t>
            </a:r>
          </a:p>
          <a:p>
            <a:pPr lvl="1"/>
            <a:r>
              <a:rPr lang="en-US" dirty="0"/>
              <a:t>Companies that improve their social goodness standing will not only become more profitable and valuable over time, we are told, but they will also advance society's best interests, thus resolving one of the fundamental conflicts of private enterprise, while also enriching investors. </a:t>
            </a:r>
          </a:p>
        </p:txBody>
      </p:sp>
    </p:spTree>
    <p:extLst>
      <p:ext uri="{BB962C8B-B14F-4D97-AF65-F5344CB8AC3E}">
        <p14:creationId xmlns:p14="http://schemas.microsoft.com/office/powerpoint/2010/main" val="36858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C8CB-4CD6-924C-9067-E49F5B843BEE}"/>
              </a:ext>
            </a:extLst>
          </p:cNvPr>
          <p:cNvSpPr>
            <a:spLocks noGrp="1"/>
          </p:cNvSpPr>
          <p:nvPr>
            <p:ph type="title"/>
          </p:nvPr>
        </p:nvSpPr>
        <p:spPr/>
        <p:txBody>
          <a:bodyPr>
            <a:normAutofit fontScale="90000"/>
          </a:bodyPr>
          <a:lstStyle/>
          <a:p>
            <a:r>
              <a:rPr lang="en-US" dirty="0"/>
              <a:t>The ESG Promises: Cake for all, with no calories!</a:t>
            </a:r>
          </a:p>
        </p:txBody>
      </p:sp>
      <p:sp>
        <p:nvSpPr>
          <p:cNvPr id="4" name="Content Placeholder 3">
            <a:extLst>
              <a:ext uri="{FF2B5EF4-FFF2-40B4-BE49-F238E27FC236}">
                <a16:creationId xmlns:a16="http://schemas.microsoft.com/office/drawing/2014/main" id="{1F802D9B-6239-C04C-83FA-74C533A75137}"/>
              </a:ext>
            </a:extLst>
          </p:cNvPr>
          <p:cNvSpPr>
            <a:spLocks noGrp="1"/>
          </p:cNvSpPr>
          <p:nvPr>
            <p:ph sz="quarter" idx="1"/>
          </p:nvPr>
        </p:nvSpPr>
        <p:spPr/>
        <p:txBody>
          <a:bodyPr>
            <a:normAutofit fontScale="92500" lnSpcReduction="20000"/>
          </a:bodyPr>
          <a:lstStyle/>
          <a:p>
            <a:r>
              <a:rPr lang="en-US" dirty="0"/>
              <a:t>For companies, the promise is that being "good" will </a:t>
            </a:r>
            <a:r>
              <a:rPr lang="en-US" u="sng" dirty="0"/>
              <a:t>generate higher profits</a:t>
            </a:r>
            <a:r>
              <a:rPr lang="en-US" dirty="0"/>
              <a:t> for the company, at least in the </a:t>
            </a:r>
            <a:r>
              <a:rPr lang="en-US" u="sng" dirty="0"/>
              <a:t>long term</a:t>
            </a:r>
            <a:r>
              <a:rPr lang="en-US" dirty="0"/>
              <a:t>, with lower risk, and thus make them more valuable. </a:t>
            </a:r>
          </a:p>
          <a:p>
            <a:r>
              <a:rPr lang="en-US" dirty="0"/>
              <a:t>For investors in these companies, the promise is that investing in "good" companies will </a:t>
            </a:r>
            <a:r>
              <a:rPr lang="en-US" u="sng" dirty="0"/>
              <a:t>generate higher returns</a:t>
            </a:r>
            <a:r>
              <a:rPr lang="en-US" dirty="0"/>
              <a:t> than investing in "bad" or middling companies. </a:t>
            </a:r>
          </a:p>
          <a:p>
            <a:r>
              <a:rPr lang="en-US" dirty="0"/>
              <a:t>For society, the promise is that not only would good companies help </a:t>
            </a:r>
            <a:r>
              <a:rPr lang="en-US" u="sng" dirty="0"/>
              <a:t>fight problems directly related to ESG</a:t>
            </a:r>
            <a:r>
              <a:rPr lang="en-US" dirty="0"/>
              <a:t>, like climate change and low wages, but also counter more general problems like income inequality and healthcare crises.</a:t>
            </a:r>
          </a:p>
        </p:txBody>
      </p:sp>
    </p:spTree>
    <p:extLst>
      <p:ext uri="{BB962C8B-B14F-4D97-AF65-F5344CB8AC3E}">
        <p14:creationId xmlns:p14="http://schemas.microsoft.com/office/powerpoint/2010/main" val="157494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5E2-DA4D-BD4E-8B24-9C5FAD8901B4}"/>
              </a:ext>
            </a:extLst>
          </p:cNvPr>
          <p:cNvSpPr>
            <a:spLocks noGrp="1"/>
          </p:cNvSpPr>
          <p:nvPr>
            <p:ph type="title"/>
          </p:nvPr>
        </p:nvSpPr>
        <p:spPr/>
        <p:txBody>
          <a:bodyPr/>
          <a:lstStyle/>
          <a:p>
            <a:r>
              <a:rPr lang="en-US" dirty="0"/>
              <a:t>The Five Big Questions</a:t>
            </a:r>
          </a:p>
        </p:txBody>
      </p:sp>
      <p:sp>
        <p:nvSpPr>
          <p:cNvPr id="3" name="Content Placeholder 2">
            <a:extLst>
              <a:ext uri="{FF2B5EF4-FFF2-40B4-BE49-F238E27FC236}">
                <a16:creationId xmlns:a16="http://schemas.microsoft.com/office/drawing/2014/main" id="{214B770B-FBEE-C040-9DBB-957AD69B0329}"/>
              </a:ext>
            </a:extLst>
          </p:cNvPr>
          <p:cNvSpPr>
            <a:spLocks noGrp="1"/>
          </p:cNvSpPr>
          <p:nvPr>
            <p:ph sz="quarter" idx="1"/>
          </p:nvPr>
        </p:nvSpPr>
        <p:spPr/>
        <p:txBody>
          <a:bodyPr>
            <a:normAutofit fontScale="62500" lnSpcReduction="20000"/>
          </a:bodyPr>
          <a:lstStyle/>
          <a:p>
            <a:pPr marL="514350" indent="-514350">
              <a:buFont typeface="+mj-lt"/>
              <a:buAutoNum type="arabicPeriod"/>
            </a:pPr>
            <a:r>
              <a:rPr lang="en-US" dirty="0"/>
              <a:t>What is ESG and can it be measured?</a:t>
            </a:r>
          </a:p>
          <a:p>
            <a:pPr marL="835025" lvl="1" indent="-514350"/>
            <a:r>
              <a:rPr lang="en-US" dirty="0"/>
              <a:t>Implicit in ESG is the assumption that there is consensus on what comprises good, and that it can be measured.</a:t>
            </a:r>
          </a:p>
          <a:p>
            <a:pPr marL="514350" indent="-514350">
              <a:buFont typeface="+mj-lt"/>
              <a:buAutoNum type="arabicPeriod"/>
            </a:pPr>
            <a:r>
              <a:rPr lang="en-US" dirty="0"/>
              <a:t>How (if at all) does ESG affect value?</a:t>
            </a:r>
          </a:p>
          <a:p>
            <a:pPr lvl="1"/>
            <a:r>
              <a:rPr lang="en-US" dirty="0"/>
              <a:t>ESG is being marketed to companies as being value increasing.</a:t>
            </a:r>
          </a:p>
          <a:p>
            <a:pPr lvl="1"/>
            <a:r>
              <a:rPr lang="en-US" dirty="0"/>
              <a:t>The marketing pitch is based upon anecdotal evidence (usually from fossil fuel/mining companies) and studies that are more advocacy than serious research.</a:t>
            </a:r>
          </a:p>
          <a:p>
            <a:pPr marL="514350" indent="-514350">
              <a:buFont typeface="+mj-lt"/>
              <a:buAutoNum type="arabicPeriod"/>
            </a:pPr>
            <a:r>
              <a:rPr lang="en-US" dirty="0"/>
              <a:t>As an investor, can (will) you make money investing based on ESG?</a:t>
            </a:r>
          </a:p>
          <a:p>
            <a:pPr lvl="1"/>
            <a:r>
              <a:rPr lang="en-US" dirty="0"/>
              <a:t>The pitch is that investors in “good” companies will earn higher returns</a:t>
            </a:r>
          </a:p>
          <a:p>
            <a:pPr lvl="1"/>
            <a:r>
              <a:rPr lang="en-US" dirty="0"/>
              <a:t>But that pitch is internally inconsistent and fundamentally incoherent</a:t>
            </a:r>
          </a:p>
          <a:p>
            <a:pPr marL="514350" indent="-514350">
              <a:buFont typeface="+mj-lt"/>
              <a:buAutoNum type="arabicPeriod"/>
            </a:pPr>
            <a:r>
              <a:rPr lang="en-US" dirty="0"/>
              <a:t>Is society better off, if companies follow the ESG path?</a:t>
            </a:r>
          </a:p>
          <a:p>
            <a:pPr lvl="1"/>
            <a:r>
              <a:rPr lang="en-US" dirty="0"/>
              <a:t>The argument is that ESG makes the world a better place, and thus merits acceptance</a:t>
            </a:r>
          </a:p>
          <a:p>
            <a:pPr lvl="1"/>
            <a:r>
              <a:rPr lang="en-US" dirty="0"/>
              <a:t>But does it?</a:t>
            </a:r>
          </a:p>
          <a:p>
            <a:pPr marL="503238" indent="-457200">
              <a:buFont typeface="+mj-lt"/>
              <a:buAutoNum type="arabicPeriod"/>
            </a:pPr>
            <a:r>
              <a:rPr lang="en-US" dirty="0"/>
              <a:t>If you want to make the world a better place (and who does not), what is the alternative to ESG?</a:t>
            </a:r>
          </a:p>
        </p:txBody>
      </p:sp>
    </p:spTree>
    <p:extLst>
      <p:ext uri="{BB962C8B-B14F-4D97-AF65-F5344CB8AC3E}">
        <p14:creationId xmlns:p14="http://schemas.microsoft.com/office/powerpoint/2010/main" val="318514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 Goodness is measurable, but it is individualized…</a:t>
            </a:r>
          </a:p>
        </p:txBody>
      </p:sp>
      <p:sp>
        <p:nvSpPr>
          <p:cNvPr id="4" name="Content Placeholder 3">
            <a:extLst>
              <a:ext uri="{FF2B5EF4-FFF2-40B4-BE49-F238E27FC236}">
                <a16:creationId xmlns:a16="http://schemas.microsoft.com/office/drawing/2014/main" id="{2596DDC3-1B7C-7949-BBAA-2A3F65FC09B1}"/>
              </a:ext>
            </a:extLst>
          </p:cNvPr>
          <p:cNvSpPr>
            <a:spLocks noGrp="1"/>
          </p:cNvSpPr>
          <p:nvPr>
            <p:ph sz="quarter" idx="1"/>
          </p:nvPr>
        </p:nvSpPr>
        <p:spPr/>
        <p:txBody>
          <a:bodyPr>
            <a:normAutofit fontScale="92500" lnSpcReduction="20000"/>
          </a:bodyPr>
          <a:lstStyle/>
          <a:p>
            <a:r>
              <a:rPr lang="en-US" u="sng" dirty="0"/>
              <a:t>It is fuzzy</a:t>
            </a:r>
            <a:r>
              <a:rPr lang="en-US" dirty="0"/>
              <a:t>: The first is that much of social impact is qualitative and developing a numerical value for that impact is difficult to do. </a:t>
            </a:r>
          </a:p>
          <a:p>
            <a:r>
              <a:rPr lang="en-US" u="sng" dirty="0"/>
              <a:t>Person specific</a:t>
            </a:r>
            <a:r>
              <a:rPr lang="en-US" dirty="0"/>
              <a:t>: The second is even trickier, which is that there is little consensus on what social impacts to measure, and the weights to assign to them. In fact, we know that people measure goodness very differently, depending on age, culture, religion, nationality ETC.</a:t>
            </a:r>
          </a:p>
          <a:p>
            <a:r>
              <a:rPr lang="en-US" u="sng" dirty="0"/>
              <a:t>But it is still being measured</a:t>
            </a:r>
            <a:r>
              <a:rPr lang="en-US" dirty="0"/>
              <a:t>: If your counter is that there are multiple services now that measure ESG at companies, you are right, but the lack of clarity and consensus results in the companies being ranked very differently by different services. </a:t>
            </a:r>
          </a:p>
        </p:txBody>
      </p:sp>
    </p:spTree>
    <p:extLst>
      <p:ext uri="{BB962C8B-B14F-4D97-AF65-F5344CB8AC3E}">
        <p14:creationId xmlns:p14="http://schemas.microsoft.com/office/powerpoint/2010/main" val="2168571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8CED-3361-1C4F-8DFF-8265A6466E4B}"/>
              </a:ext>
            </a:extLst>
          </p:cNvPr>
          <p:cNvSpPr>
            <a:spLocks noGrp="1"/>
          </p:cNvSpPr>
          <p:nvPr>
            <p:ph type="title"/>
          </p:nvPr>
        </p:nvSpPr>
        <p:spPr/>
        <p:txBody>
          <a:bodyPr/>
          <a:lstStyle/>
          <a:p>
            <a:r>
              <a:rPr lang="en-US" dirty="0"/>
              <a:t>ESG Services disagree…</a:t>
            </a:r>
          </a:p>
        </p:txBody>
      </p:sp>
      <p:pic>
        <p:nvPicPr>
          <p:cNvPr id="6" name="Content Placeholder 5">
            <a:extLst>
              <a:ext uri="{FF2B5EF4-FFF2-40B4-BE49-F238E27FC236}">
                <a16:creationId xmlns:a16="http://schemas.microsoft.com/office/drawing/2014/main" id="{6EBDF4B7-6D9B-9A42-8342-C03A24F379B7}"/>
              </a:ext>
            </a:extLst>
          </p:cNvPr>
          <p:cNvPicPr>
            <a:picLocks noGrp="1" noChangeAspect="1"/>
          </p:cNvPicPr>
          <p:nvPr>
            <p:ph sz="quarter" idx="1"/>
          </p:nvPr>
        </p:nvPicPr>
        <p:blipFill>
          <a:blip r:embed="rId2"/>
          <a:stretch>
            <a:fillRect/>
          </a:stretch>
        </p:blipFill>
        <p:spPr>
          <a:xfrm>
            <a:off x="612775" y="1739635"/>
            <a:ext cx="8153400" cy="4216930"/>
          </a:xfrm>
          <a:prstGeom prst="rect">
            <a:avLst/>
          </a:prstGeom>
        </p:spPr>
      </p:pic>
    </p:spTree>
    <p:extLst>
      <p:ext uri="{BB962C8B-B14F-4D97-AF65-F5344CB8AC3E}">
        <p14:creationId xmlns:p14="http://schemas.microsoft.com/office/powerpoint/2010/main" val="50571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Even on high profile companies…</a:t>
            </a:r>
          </a:p>
        </p:txBody>
      </p:sp>
      <p:pic>
        <p:nvPicPr>
          <p:cNvPr id="6" name="Content Placeholder 5">
            <a:extLst>
              <a:ext uri="{FF2B5EF4-FFF2-40B4-BE49-F238E27FC236}">
                <a16:creationId xmlns:a16="http://schemas.microsoft.com/office/drawing/2014/main" id="{BDC7B4F2-AD74-904A-BD2D-761325D3DE66}"/>
              </a:ext>
            </a:extLst>
          </p:cNvPr>
          <p:cNvPicPr>
            <a:picLocks noGrp="1" noChangeAspect="1"/>
          </p:cNvPicPr>
          <p:nvPr>
            <p:ph sz="quarter" idx="1"/>
          </p:nvPr>
        </p:nvPicPr>
        <p:blipFill>
          <a:blip r:embed="rId2"/>
          <a:stretch>
            <a:fillRect/>
          </a:stretch>
        </p:blipFill>
        <p:spPr>
          <a:xfrm>
            <a:off x="1355725" y="2247900"/>
            <a:ext cx="6667500" cy="3200400"/>
          </a:xfrm>
          <a:prstGeom prst="rect">
            <a:avLst/>
          </a:prstGeom>
        </p:spPr>
      </p:pic>
    </p:spTree>
    <p:extLst>
      <p:ext uri="{BB962C8B-B14F-4D97-AF65-F5344CB8AC3E}">
        <p14:creationId xmlns:p14="http://schemas.microsoft.com/office/powerpoint/2010/main" val="392746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FD47-C1E3-A3E4-8980-539286643A2B}"/>
              </a:ext>
            </a:extLst>
          </p:cNvPr>
          <p:cNvSpPr>
            <a:spLocks noGrp="1"/>
          </p:cNvSpPr>
          <p:nvPr>
            <p:ph type="title"/>
          </p:nvPr>
        </p:nvSpPr>
        <p:spPr/>
        <p:txBody>
          <a:bodyPr>
            <a:normAutofit fontScale="90000"/>
          </a:bodyPr>
          <a:lstStyle/>
          <a:p>
            <a:r>
              <a:rPr lang="en-US" dirty="0"/>
              <a:t>What exactly do ESG scores measure? The Revisionist History of ESG</a:t>
            </a:r>
          </a:p>
        </p:txBody>
      </p:sp>
      <p:sp>
        <p:nvSpPr>
          <p:cNvPr id="3" name="Content Placeholder 2">
            <a:extLst>
              <a:ext uri="{FF2B5EF4-FFF2-40B4-BE49-F238E27FC236}">
                <a16:creationId xmlns:a16="http://schemas.microsoft.com/office/drawing/2014/main" id="{6B8CD4AD-93F7-3C00-6F05-4391EBCFE907}"/>
              </a:ext>
            </a:extLst>
          </p:cNvPr>
          <p:cNvSpPr>
            <a:spLocks noGrp="1"/>
          </p:cNvSpPr>
          <p:nvPr>
            <p:ph sz="quarter" idx="1"/>
          </p:nvPr>
        </p:nvSpPr>
        <p:spPr/>
        <p:txBody>
          <a:bodyPr>
            <a:normAutofit fontScale="92500" lnSpcReduction="20000"/>
          </a:bodyPr>
          <a:lstStyle/>
          <a:p>
            <a:r>
              <a:rPr lang="en-US" u="sng" dirty="0"/>
              <a:t>Goodness</a:t>
            </a:r>
            <a:r>
              <a:rPr lang="en-US" dirty="0"/>
              <a:t>: Much as ESG services and advocates like to scrub away the original intent of ESG, ESG was created as a measure that could measure how well companies were contributing to the planet’s well being.</a:t>
            </a:r>
          </a:p>
          <a:p>
            <a:r>
              <a:rPr lang="en-US" u="sng" dirty="0"/>
              <a:t>Risk</a:t>
            </a:r>
            <a:r>
              <a:rPr lang="en-US" dirty="0"/>
              <a:t>: It was only a few years ago, and just after the first backlash against goodness measures that ESG services changed their tune and argued that ESG scores were a measure of risk.</a:t>
            </a:r>
          </a:p>
          <a:p>
            <a:r>
              <a:rPr lang="en-US" u="sng" dirty="0"/>
              <a:t>Disclosure of material impact</a:t>
            </a:r>
            <a:r>
              <a:rPr lang="en-US" dirty="0"/>
              <a:t>: In the last year, in particular, as the pushback against ESG’s use by investment managers has mounted, ESG has been reframed as a mechanism of disclosure of “material” impact.</a:t>
            </a:r>
          </a:p>
          <a:p>
            <a:endParaRPr lang="en-US" dirty="0"/>
          </a:p>
        </p:txBody>
      </p:sp>
    </p:spTree>
    <p:extLst>
      <p:ext uri="{BB962C8B-B14F-4D97-AF65-F5344CB8AC3E}">
        <p14:creationId xmlns:p14="http://schemas.microsoft.com/office/powerpoint/2010/main" val="392795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ED48-60A1-87F3-8F4F-AAD8DC3E5A27}"/>
              </a:ext>
            </a:extLst>
          </p:cNvPr>
          <p:cNvSpPr>
            <a:spLocks noGrp="1"/>
          </p:cNvSpPr>
          <p:nvPr>
            <p:ph type="title"/>
          </p:nvPr>
        </p:nvSpPr>
        <p:spPr/>
        <p:txBody>
          <a:bodyPr>
            <a:normAutofit fontScale="90000"/>
          </a:bodyPr>
          <a:lstStyle/>
          <a:p>
            <a:r>
              <a:rPr lang="en-US" dirty="0"/>
              <a:t>If it is goodness, it certainly generates some odd results…</a:t>
            </a:r>
          </a:p>
        </p:txBody>
      </p:sp>
      <p:sp>
        <p:nvSpPr>
          <p:cNvPr id="3" name="Content Placeholder 2">
            <a:extLst>
              <a:ext uri="{FF2B5EF4-FFF2-40B4-BE49-F238E27FC236}">
                <a16:creationId xmlns:a16="http://schemas.microsoft.com/office/drawing/2014/main" id="{A1CB071A-CA37-DD42-CB79-F9D2C8D3E3E7}"/>
              </a:ext>
            </a:extLst>
          </p:cNvPr>
          <p:cNvSpPr>
            <a:spLocks noGrp="1"/>
          </p:cNvSpPr>
          <p:nvPr>
            <p:ph sz="quarter" idx="1"/>
          </p:nvPr>
        </p:nvSpPr>
        <p:spPr/>
        <p:txBody>
          <a:bodyPr>
            <a:normAutofit fontScale="92500" lnSpcReduction="20000"/>
          </a:bodyPr>
          <a:lstStyle/>
          <a:p>
            <a:r>
              <a:rPr lang="en-US" u="sng" dirty="0"/>
              <a:t>Manufacturing versus Service</a:t>
            </a:r>
            <a:r>
              <a:rPr lang="en-US" dirty="0"/>
              <a:t>: ESG scores through most of the period that ESG has been around have been skewed away from manufacturing and towards service businesses, perhaps because of the focus on carbon footprint.</a:t>
            </a:r>
          </a:p>
          <a:p>
            <a:r>
              <a:rPr lang="en-US" u="sng" dirty="0"/>
              <a:t>Tangible versus Intangible</a:t>
            </a:r>
            <a:r>
              <a:rPr lang="en-US" dirty="0"/>
              <a:t>: Until recently, technology companies were ESG favorites, reflecting the same focus on carbon footprint and an implicit bias towards price momentum in markets. (Just as analysts rush out with buy (</a:t>
            </a:r>
            <a:r>
              <a:rPr lang="en-US" dirty="0" err="1"/>
              <a:t>sel</a:t>
            </a:r>
            <a:r>
              <a:rPr lang="en-US" dirty="0"/>
              <a:t>) recommendations for companies after their stock prices go up (down), ESG scores drift up after stock prices go up for a company, and drift down after they go down).</a:t>
            </a:r>
          </a:p>
        </p:txBody>
      </p:sp>
    </p:spTree>
    <p:extLst>
      <p:ext uri="{BB962C8B-B14F-4D97-AF65-F5344CB8AC3E}">
        <p14:creationId xmlns:p14="http://schemas.microsoft.com/office/powerpoint/2010/main" val="235368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8457-24EC-AEF4-2374-C3B896C47036}"/>
              </a:ext>
            </a:extLst>
          </p:cNvPr>
          <p:cNvSpPr>
            <a:spLocks noGrp="1"/>
          </p:cNvSpPr>
          <p:nvPr>
            <p:ph type="title"/>
          </p:nvPr>
        </p:nvSpPr>
        <p:spPr/>
        <p:txBody>
          <a:bodyPr>
            <a:normAutofit fontScale="90000"/>
          </a:bodyPr>
          <a:lstStyle/>
          <a:p>
            <a:r>
              <a:rPr lang="en-US" dirty="0"/>
              <a:t>Odd fact 1: ESG Scores are higher for bigger firms</a:t>
            </a:r>
          </a:p>
        </p:txBody>
      </p:sp>
      <p:pic>
        <p:nvPicPr>
          <p:cNvPr id="5" name="Content Placeholder 4">
            <a:extLst>
              <a:ext uri="{FF2B5EF4-FFF2-40B4-BE49-F238E27FC236}">
                <a16:creationId xmlns:a16="http://schemas.microsoft.com/office/drawing/2014/main" id="{19612B28-43B2-205A-8820-EF26D3336C32}"/>
              </a:ext>
            </a:extLst>
          </p:cNvPr>
          <p:cNvPicPr>
            <a:picLocks noGrp="1" noChangeAspect="1"/>
          </p:cNvPicPr>
          <p:nvPr>
            <p:ph sz="quarter" idx="1"/>
          </p:nvPr>
        </p:nvPicPr>
        <p:blipFill>
          <a:blip r:embed="rId2"/>
          <a:stretch>
            <a:fillRect/>
          </a:stretch>
        </p:blipFill>
        <p:spPr>
          <a:xfrm>
            <a:off x="1330152" y="1909633"/>
            <a:ext cx="6298085" cy="3946268"/>
          </a:xfrm>
          <a:prstGeom prst="rect">
            <a:avLst/>
          </a:prstGeom>
        </p:spPr>
      </p:pic>
    </p:spTree>
    <p:extLst>
      <p:ext uri="{BB962C8B-B14F-4D97-AF65-F5344CB8AC3E}">
        <p14:creationId xmlns:p14="http://schemas.microsoft.com/office/powerpoint/2010/main" val="125369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BD-8A26-B64D-882F-22494F45B5C9}"/>
              </a:ext>
            </a:extLst>
          </p:cNvPr>
          <p:cNvSpPr>
            <a:spLocks noGrp="1"/>
          </p:cNvSpPr>
          <p:nvPr>
            <p:ph type="title"/>
          </p:nvPr>
        </p:nvSpPr>
        <p:spPr/>
        <p:txBody>
          <a:bodyPr>
            <a:normAutofit fontScale="90000"/>
          </a:bodyPr>
          <a:lstStyle/>
          <a:p>
            <a:r>
              <a:rPr lang="en-US" dirty="0"/>
              <a:t>Odd fact 2: ESG scores increase with disclosure bulk, and goodness is increasing..</a:t>
            </a:r>
          </a:p>
        </p:txBody>
      </p:sp>
      <p:pic>
        <p:nvPicPr>
          <p:cNvPr id="5" name="Content Placeholder 4">
            <a:extLst>
              <a:ext uri="{FF2B5EF4-FFF2-40B4-BE49-F238E27FC236}">
                <a16:creationId xmlns:a16="http://schemas.microsoft.com/office/drawing/2014/main" id="{E39573C1-CC0F-8F44-8593-EA235D83B96F}"/>
              </a:ext>
            </a:extLst>
          </p:cNvPr>
          <p:cNvPicPr>
            <a:picLocks noGrp="1" noChangeAspect="1"/>
          </p:cNvPicPr>
          <p:nvPr>
            <p:ph sz="quarter" idx="1"/>
          </p:nvPr>
        </p:nvPicPr>
        <p:blipFill>
          <a:blip r:embed="rId2"/>
          <a:stretch>
            <a:fillRect/>
          </a:stretch>
        </p:blipFill>
        <p:spPr>
          <a:xfrm>
            <a:off x="2260130" y="1600200"/>
            <a:ext cx="4858689" cy="4495800"/>
          </a:xfrm>
          <a:prstGeom prst="rect">
            <a:avLst/>
          </a:prstGeom>
        </p:spPr>
      </p:pic>
      <p:sp>
        <p:nvSpPr>
          <p:cNvPr id="4" name="Footer Placeholder 3">
            <a:extLst>
              <a:ext uri="{FF2B5EF4-FFF2-40B4-BE49-F238E27FC236}">
                <a16:creationId xmlns:a16="http://schemas.microsoft.com/office/drawing/2014/main" id="{314DBBBA-0379-B74F-B6EA-7A3A471C0C3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87187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C493-8639-E227-2757-A21F1912B654}"/>
              </a:ext>
            </a:extLst>
          </p:cNvPr>
          <p:cNvSpPr>
            <a:spLocks noGrp="1"/>
          </p:cNvSpPr>
          <p:nvPr>
            <p:ph type="title"/>
          </p:nvPr>
        </p:nvSpPr>
        <p:spPr/>
        <p:txBody>
          <a:bodyPr>
            <a:normAutofit fontScale="90000"/>
          </a:bodyPr>
          <a:lstStyle/>
          <a:p>
            <a:r>
              <a:rPr lang="en-US" dirty="0"/>
              <a:t>Odd fact 3: Goodness is a shifting definition…</a:t>
            </a:r>
          </a:p>
        </p:txBody>
      </p:sp>
      <p:pic>
        <p:nvPicPr>
          <p:cNvPr id="4" name="Content Placeholder 3">
            <a:extLst>
              <a:ext uri="{FF2B5EF4-FFF2-40B4-BE49-F238E27FC236}">
                <a16:creationId xmlns:a16="http://schemas.microsoft.com/office/drawing/2014/main" id="{2AEFE582-1E92-21FC-A1C7-3E2F2B9D0BBA}"/>
              </a:ext>
            </a:extLst>
          </p:cNvPr>
          <p:cNvPicPr>
            <a:picLocks noGrp="1" noChangeAspect="1"/>
          </p:cNvPicPr>
          <p:nvPr>
            <p:ph sz="quarter" idx="1"/>
          </p:nvPr>
        </p:nvPicPr>
        <p:blipFill>
          <a:blip r:embed="rId2"/>
          <a:stretch>
            <a:fillRect/>
          </a:stretch>
        </p:blipFill>
        <p:spPr>
          <a:xfrm>
            <a:off x="682625" y="2425700"/>
            <a:ext cx="8013700" cy="2844800"/>
          </a:xfrm>
          <a:prstGeom prst="rect">
            <a:avLst/>
          </a:prstGeom>
        </p:spPr>
      </p:pic>
    </p:spTree>
    <p:extLst>
      <p:ext uri="{BB962C8B-B14F-4D97-AF65-F5344CB8AC3E}">
        <p14:creationId xmlns:p14="http://schemas.microsoft.com/office/powerpoint/2010/main" val="717018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8D90-0B36-344E-8862-888A455963D6}"/>
              </a:ext>
            </a:extLst>
          </p:cNvPr>
          <p:cNvSpPr>
            <a:spLocks noGrp="1"/>
          </p:cNvSpPr>
          <p:nvPr>
            <p:ph type="title"/>
          </p:nvPr>
        </p:nvSpPr>
        <p:spPr/>
        <p:txBody>
          <a:bodyPr/>
          <a:lstStyle/>
          <a:p>
            <a:r>
              <a:rPr lang="en-US" dirty="0"/>
              <a:t>If your answer is risk… look again</a:t>
            </a:r>
          </a:p>
        </p:txBody>
      </p:sp>
      <p:sp>
        <p:nvSpPr>
          <p:cNvPr id="5" name="Content Placeholder 4">
            <a:extLst>
              <a:ext uri="{FF2B5EF4-FFF2-40B4-BE49-F238E27FC236}">
                <a16:creationId xmlns:a16="http://schemas.microsoft.com/office/drawing/2014/main" id="{8048FBF8-01C9-9181-B436-09008C8965EC}"/>
              </a:ext>
            </a:extLst>
          </p:cNvPr>
          <p:cNvSpPr>
            <a:spLocks noGrp="1"/>
          </p:cNvSpPr>
          <p:nvPr>
            <p:ph sz="quarter" idx="1"/>
          </p:nvPr>
        </p:nvSpPr>
        <p:spPr/>
        <p:txBody>
          <a:bodyPr>
            <a:normAutofit fontScale="92500" lnSpcReduction="10000"/>
          </a:bodyPr>
          <a:lstStyle/>
          <a:p>
            <a:r>
              <a:rPr lang="en-US" dirty="0"/>
              <a:t>In the last three or four years, ESG services seem to have changed their tune about what they are measuring, from “goodness” to “risk”.</a:t>
            </a:r>
          </a:p>
          <a:p>
            <a:r>
              <a:rPr lang="en-US" dirty="0"/>
              <a:t>At various points, ESG services have claimed that</a:t>
            </a:r>
          </a:p>
          <a:p>
            <a:pPr lvl="1"/>
            <a:r>
              <a:rPr lang="en-US" dirty="0"/>
              <a:t>Companies with higher ESG scores have lower costs of capital than companies with lower ESG scores</a:t>
            </a:r>
          </a:p>
          <a:p>
            <a:pPr lvl="1"/>
            <a:r>
              <a:rPr lang="en-US" dirty="0"/>
              <a:t>Companies with higher ESG scores have more stable earnings than companies with lower ESG scores</a:t>
            </a:r>
          </a:p>
          <a:p>
            <a:pPr lvl="1"/>
            <a:r>
              <a:rPr lang="en-US" dirty="0"/>
              <a:t>Companies with higher ESG scores are less likely to face crises or catastrophic risk</a:t>
            </a:r>
          </a:p>
          <a:p>
            <a:r>
              <a:rPr lang="en-US" dirty="0"/>
              <a:t>Each of those statements is misleading, at the very least, and untrue, at its core.</a:t>
            </a:r>
          </a:p>
        </p:txBody>
      </p:sp>
    </p:spTree>
    <p:extLst>
      <p:ext uri="{BB962C8B-B14F-4D97-AF65-F5344CB8AC3E}">
        <p14:creationId xmlns:p14="http://schemas.microsoft.com/office/powerpoint/2010/main" val="317694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E041-5114-6447-8E08-84542A2A4DB5}"/>
              </a:ext>
            </a:extLst>
          </p:cNvPr>
          <p:cNvSpPr>
            <a:spLocks noGrp="1"/>
          </p:cNvSpPr>
          <p:nvPr>
            <p:ph type="title"/>
          </p:nvPr>
        </p:nvSpPr>
        <p:spPr/>
        <p:txBody>
          <a:bodyPr>
            <a:normAutofit fontScale="90000"/>
          </a:bodyPr>
          <a:lstStyle/>
          <a:p>
            <a:r>
              <a:rPr lang="en-US" dirty="0"/>
              <a:t>Refinitiv’s ESG and Cost of Capital: Is there an ESG link?</a:t>
            </a:r>
          </a:p>
        </p:txBody>
      </p:sp>
      <p:sp>
        <p:nvSpPr>
          <p:cNvPr id="9" name="TextBox 8">
            <a:extLst>
              <a:ext uri="{FF2B5EF4-FFF2-40B4-BE49-F238E27FC236}">
                <a16:creationId xmlns:a16="http://schemas.microsoft.com/office/drawing/2014/main" id="{49A0E27A-A56A-49F3-9A2B-91E2D5C9D96D}"/>
              </a:ext>
            </a:extLst>
          </p:cNvPr>
          <p:cNvSpPr txBox="1"/>
          <p:nvPr/>
        </p:nvSpPr>
        <p:spPr>
          <a:xfrm>
            <a:off x="612648" y="6184612"/>
            <a:ext cx="7830665" cy="584775"/>
          </a:xfrm>
          <a:prstGeom prst="rect">
            <a:avLst/>
          </a:prstGeom>
          <a:noFill/>
        </p:spPr>
        <p:txBody>
          <a:bodyPr wrap="square" rtlCol="0">
            <a:spAutoFit/>
          </a:bodyPr>
          <a:lstStyle/>
          <a:p>
            <a:r>
              <a:rPr lang="en-US" sz="1600" dirty="0"/>
              <a:t>Controlling for the fact that ESG scores tend to be higher for larger firms, there is no correlation between ESG and cost of capital.</a:t>
            </a:r>
          </a:p>
        </p:txBody>
      </p:sp>
      <p:pic>
        <p:nvPicPr>
          <p:cNvPr id="12" name="Content Placeholder 11">
            <a:extLst>
              <a:ext uri="{FF2B5EF4-FFF2-40B4-BE49-F238E27FC236}">
                <a16:creationId xmlns:a16="http://schemas.microsoft.com/office/drawing/2014/main" id="{51D57282-1B58-F617-B68D-471048E7357C}"/>
              </a:ext>
            </a:extLst>
          </p:cNvPr>
          <p:cNvPicPr>
            <a:picLocks noGrp="1" noChangeAspect="1"/>
          </p:cNvPicPr>
          <p:nvPr>
            <p:ph sz="quarter" idx="1"/>
          </p:nvPr>
        </p:nvPicPr>
        <p:blipFill>
          <a:blip r:embed="rId2"/>
          <a:stretch>
            <a:fillRect/>
          </a:stretch>
        </p:blipFill>
        <p:spPr>
          <a:xfrm>
            <a:off x="1049724" y="1644649"/>
            <a:ext cx="6776222" cy="4490845"/>
          </a:xfrm>
          <a:prstGeom prst="rect">
            <a:avLst/>
          </a:prstGeom>
        </p:spPr>
      </p:pic>
    </p:spTree>
    <p:extLst>
      <p:ext uri="{BB962C8B-B14F-4D97-AF65-F5344CB8AC3E}">
        <p14:creationId xmlns:p14="http://schemas.microsoft.com/office/powerpoint/2010/main" val="29744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8EF77-60E1-BA8B-44E1-294FD310EC66}"/>
              </a:ext>
            </a:extLst>
          </p:cNvPr>
          <p:cNvSpPr>
            <a:spLocks noGrp="1"/>
          </p:cNvSpPr>
          <p:nvPr>
            <p:ph type="title"/>
          </p:nvPr>
        </p:nvSpPr>
        <p:spPr/>
        <p:txBody>
          <a:bodyPr>
            <a:normAutofit fontScale="90000"/>
          </a:bodyPr>
          <a:lstStyle/>
          <a:p>
            <a:r>
              <a:rPr lang="en-US" dirty="0"/>
              <a:t>As for catastrophic risks, the evidence, at least on the highest profile firms, is to the contrary</a:t>
            </a:r>
          </a:p>
        </p:txBody>
      </p:sp>
      <p:sp>
        <p:nvSpPr>
          <p:cNvPr id="3" name="Content Placeholder 2">
            <a:extLst>
              <a:ext uri="{FF2B5EF4-FFF2-40B4-BE49-F238E27FC236}">
                <a16:creationId xmlns:a16="http://schemas.microsoft.com/office/drawing/2014/main" id="{D7D44835-5B37-2D2E-3C01-FBA844CBB3B5}"/>
              </a:ext>
            </a:extLst>
          </p:cNvPr>
          <p:cNvSpPr>
            <a:spLocks noGrp="1"/>
          </p:cNvSpPr>
          <p:nvPr>
            <p:ph sz="quarter" idx="1"/>
          </p:nvPr>
        </p:nvSpPr>
        <p:spPr/>
        <p:txBody>
          <a:bodyPr>
            <a:normAutofit fontScale="92500" lnSpcReduction="20000"/>
          </a:bodyPr>
          <a:lstStyle/>
          <a:p>
            <a:r>
              <a:rPr lang="en-US" dirty="0"/>
              <a:t>FTX</a:t>
            </a:r>
          </a:p>
          <a:p>
            <a:endParaRPr lang="en-US" dirty="0"/>
          </a:p>
          <a:p>
            <a:pPr marL="0" indent="0">
              <a:buNone/>
            </a:pPr>
            <a:endParaRPr lang="en-US" dirty="0"/>
          </a:p>
          <a:p>
            <a:r>
              <a:rPr lang="en-US" dirty="0"/>
              <a:t>Adani Group</a:t>
            </a:r>
          </a:p>
          <a:p>
            <a:endParaRPr lang="en-US" dirty="0"/>
          </a:p>
          <a:p>
            <a:endParaRPr lang="en-US" dirty="0"/>
          </a:p>
          <a:p>
            <a:pPr marL="365760" lvl="1" indent="0">
              <a:buNone/>
            </a:pPr>
            <a:endParaRPr lang="en-US" dirty="0"/>
          </a:p>
          <a:p>
            <a:r>
              <a:rPr lang="en-US" dirty="0"/>
              <a:t>It is true that this is anecdotal evidence, but as a challenge, is there a single high-profile firm that you can think of where a low ESG score would have warned you ahead of a crisis?</a:t>
            </a:r>
          </a:p>
        </p:txBody>
      </p:sp>
      <p:pic>
        <p:nvPicPr>
          <p:cNvPr id="4" name="Picture 3">
            <a:extLst>
              <a:ext uri="{FF2B5EF4-FFF2-40B4-BE49-F238E27FC236}">
                <a16:creationId xmlns:a16="http://schemas.microsoft.com/office/drawing/2014/main" id="{2775B87B-D34F-F6BD-1076-1711B3676D69}"/>
              </a:ext>
            </a:extLst>
          </p:cNvPr>
          <p:cNvPicPr>
            <a:picLocks noChangeAspect="1"/>
          </p:cNvPicPr>
          <p:nvPr/>
        </p:nvPicPr>
        <p:blipFill>
          <a:blip r:embed="rId2"/>
          <a:stretch>
            <a:fillRect/>
          </a:stretch>
        </p:blipFill>
        <p:spPr>
          <a:xfrm>
            <a:off x="1161875" y="1969914"/>
            <a:ext cx="3540043" cy="715622"/>
          </a:xfrm>
          <a:prstGeom prst="rect">
            <a:avLst/>
          </a:prstGeom>
        </p:spPr>
      </p:pic>
      <p:pic>
        <p:nvPicPr>
          <p:cNvPr id="5" name="Picture 4">
            <a:extLst>
              <a:ext uri="{FF2B5EF4-FFF2-40B4-BE49-F238E27FC236}">
                <a16:creationId xmlns:a16="http://schemas.microsoft.com/office/drawing/2014/main" id="{715F1C8E-C9DC-CC6D-1DC1-C81A38C7D085}"/>
              </a:ext>
            </a:extLst>
          </p:cNvPr>
          <p:cNvPicPr>
            <a:picLocks noChangeAspect="1"/>
          </p:cNvPicPr>
          <p:nvPr/>
        </p:nvPicPr>
        <p:blipFill>
          <a:blip r:embed="rId3"/>
          <a:stretch>
            <a:fillRect/>
          </a:stretch>
        </p:blipFill>
        <p:spPr>
          <a:xfrm>
            <a:off x="490667" y="3261325"/>
            <a:ext cx="4775372" cy="941779"/>
          </a:xfrm>
          <a:prstGeom prst="rect">
            <a:avLst/>
          </a:prstGeom>
        </p:spPr>
      </p:pic>
      <p:pic>
        <p:nvPicPr>
          <p:cNvPr id="6" name="Picture 5">
            <a:extLst>
              <a:ext uri="{FF2B5EF4-FFF2-40B4-BE49-F238E27FC236}">
                <a16:creationId xmlns:a16="http://schemas.microsoft.com/office/drawing/2014/main" id="{F9151882-B357-668D-FD8B-424FB594BC5E}"/>
              </a:ext>
            </a:extLst>
          </p:cNvPr>
          <p:cNvPicPr>
            <a:picLocks noChangeAspect="1"/>
          </p:cNvPicPr>
          <p:nvPr/>
        </p:nvPicPr>
        <p:blipFill>
          <a:blip r:embed="rId4"/>
          <a:stretch>
            <a:fillRect/>
          </a:stretch>
        </p:blipFill>
        <p:spPr>
          <a:xfrm>
            <a:off x="5347239" y="3667725"/>
            <a:ext cx="3540790" cy="619901"/>
          </a:xfrm>
          <a:prstGeom prst="rect">
            <a:avLst/>
          </a:prstGeom>
        </p:spPr>
      </p:pic>
      <p:pic>
        <p:nvPicPr>
          <p:cNvPr id="7" name="Picture 6">
            <a:extLst>
              <a:ext uri="{FF2B5EF4-FFF2-40B4-BE49-F238E27FC236}">
                <a16:creationId xmlns:a16="http://schemas.microsoft.com/office/drawing/2014/main" id="{9A9A8A3C-F916-CFCC-B9D7-139EC357E3C2}"/>
              </a:ext>
            </a:extLst>
          </p:cNvPr>
          <p:cNvPicPr>
            <a:picLocks noChangeAspect="1"/>
          </p:cNvPicPr>
          <p:nvPr/>
        </p:nvPicPr>
        <p:blipFill>
          <a:blip r:embed="rId5"/>
          <a:stretch>
            <a:fillRect/>
          </a:stretch>
        </p:blipFill>
        <p:spPr>
          <a:xfrm>
            <a:off x="5266039" y="1635725"/>
            <a:ext cx="3873500" cy="1244600"/>
          </a:xfrm>
          <a:prstGeom prst="rect">
            <a:avLst/>
          </a:prstGeom>
        </p:spPr>
      </p:pic>
      <p:sp>
        <p:nvSpPr>
          <p:cNvPr id="8" name="TextBox 7">
            <a:extLst>
              <a:ext uri="{FF2B5EF4-FFF2-40B4-BE49-F238E27FC236}">
                <a16:creationId xmlns:a16="http://schemas.microsoft.com/office/drawing/2014/main" id="{539390F6-D3F2-9AC2-97ED-48C2B04487EA}"/>
              </a:ext>
            </a:extLst>
          </p:cNvPr>
          <p:cNvSpPr txBox="1"/>
          <p:nvPr/>
        </p:nvSpPr>
        <p:spPr>
          <a:xfrm>
            <a:off x="5791200" y="3261325"/>
            <a:ext cx="1915974" cy="369332"/>
          </a:xfrm>
          <a:prstGeom prst="rect">
            <a:avLst/>
          </a:prstGeom>
          <a:noFill/>
        </p:spPr>
        <p:txBody>
          <a:bodyPr wrap="none" rtlCol="0">
            <a:spAutoFit/>
          </a:bodyPr>
          <a:lstStyle/>
          <a:p>
            <a:r>
              <a:rPr lang="en-US" sz="1800" dirty="0"/>
              <a:t>Too little, too late</a:t>
            </a:r>
          </a:p>
        </p:txBody>
      </p:sp>
    </p:spTree>
    <p:extLst>
      <p:ext uri="{BB962C8B-B14F-4D97-AF65-F5344CB8AC3E}">
        <p14:creationId xmlns:p14="http://schemas.microsoft.com/office/powerpoint/2010/main" val="834335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ESG score differences will persist… and the gaming will get worse…</a:t>
            </a:r>
          </a:p>
        </p:txBody>
      </p:sp>
      <p:sp>
        <p:nvSpPr>
          <p:cNvPr id="4" name="Content Placeholder 3">
            <a:extLst>
              <a:ext uri="{FF2B5EF4-FFF2-40B4-BE49-F238E27FC236}">
                <a16:creationId xmlns:a16="http://schemas.microsoft.com/office/drawing/2014/main" id="{BAC264EC-C42D-4C4B-994E-B8907BFF0A55}"/>
              </a:ext>
            </a:extLst>
          </p:cNvPr>
          <p:cNvSpPr>
            <a:spLocks noGrp="1"/>
          </p:cNvSpPr>
          <p:nvPr>
            <p:ph sz="quarter" idx="1"/>
          </p:nvPr>
        </p:nvSpPr>
        <p:spPr/>
        <p:txBody>
          <a:bodyPr>
            <a:normAutofit fontScale="77500" lnSpcReduction="20000"/>
          </a:bodyPr>
          <a:lstStyle/>
          <a:p>
            <a:r>
              <a:rPr lang="en-US" dirty="0"/>
              <a:t>There are some who believe that as companies provide more disclosure on ESG data and ESG measurement services mature, there will be consensus. </a:t>
            </a:r>
          </a:p>
          <a:p>
            <a:pPr lvl="1"/>
            <a:r>
              <a:rPr lang="en-US" dirty="0"/>
              <a:t>I don’t believe it, because.</a:t>
            </a:r>
            <a:r>
              <a:rPr lang="en-US" i="1" dirty="0"/>
              <a:t> if there were </a:t>
            </a:r>
            <a:r>
              <a:rPr lang="en-US" i="1" dirty="0" err="1"/>
              <a:t>consensuswe</a:t>
            </a:r>
            <a:r>
              <a:rPr lang="en-US" i="1" dirty="0"/>
              <a:t> would not need to convince businesses to reflect that consensus.</a:t>
            </a:r>
          </a:p>
          <a:p>
            <a:pPr lvl="1"/>
            <a:r>
              <a:rPr lang="en-US" dirty="0"/>
              <a:t>If</a:t>
            </a:r>
            <a:r>
              <a:rPr lang="en-US" i="1" dirty="0"/>
              <a:t> there is a consensus that emerges, it will be because ESG services will draw on a small subset of people who have been trained in ESG talk, bring the same mindset and indulge in group think.</a:t>
            </a:r>
          </a:p>
          <a:p>
            <a:r>
              <a:rPr lang="en-US" dirty="0"/>
              <a:t>The nature of any scoring system is that the “scored” will learn (either because it explicitly lays out the components that lead to a high score) or scores can be reverse engineered to figure out what causes high and low scores.</a:t>
            </a:r>
          </a:p>
          <a:p>
            <a:pPr lvl="1"/>
            <a:r>
              <a:rPr lang="en-US" dirty="0"/>
              <a:t>The bottom line is that gaming is a feature of any scored system than a bug in the system. </a:t>
            </a:r>
          </a:p>
          <a:p>
            <a:pPr lvl="1"/>
            <a:r>
              <a:rPr lang="en-US" dirty="0"/>
              <a:t>As scoring systems mature, the gaming gets easier (not harder) making the scores even less useful.</a:t>
            </a:r>
          </a:p>
          <a:p>
            <a:endParaRPr lang="en-US" dirty="0"/>
          </a:p>
          <a:p>
            <a:endParaRPr lang="en-US" dirty="0"/>
          </a:p>
        </p:txBody>
      </p:sp>
    </p:spTree>
    <p:extLst>
      <p:ext uri="{BB962C8B-B14F-4D97-AF65-F5344CB8AC3E}">
        <p14:creationId xmlns:p14="http://schemas.microsoft.com/office/powerpoint/2010/main" val="2211017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The ESG Promise: The Good shall be rewarded!</a:t>
            </a:r>
          </a:p>
        </p:txBody>
      </p:sp>
      <p:pic>
        <p:nvPicPr>
          <p:cNvPr id="5" name="Content Placeholder 4">
            <a:extLst>
              <a:ext uri="{FF2B5EF4-FFF2-40B4-BE49-F238E27FC236}">
                <a16:creationId xmlns:a16="http://schemas.microsoft.com/office/drawing/2014/main" id="{B23AA5CA-7844-7645-869C-93EC9E3D40B9}"/>
              </a:ext>
            </a:extLst>
          </p:cNvPr>
          <p:cNvPicPr>
            <a:picLocks noGrp="1" noChangeAspect="1"/>
          </p:cNvPicPr>
          <p:nvPr>
            <p:ph sz="quarter" idx="1"/>
          </p:nvPr>
        </p:nvPicPr>
        <p:blipFill>
          <a:blip r:embed="rId2"/>
          <a:stretch>
            <a:fillRect/>
          </a:stretch>
        </p:blipFill>
        <p:spPr>
          <a:xfrm>
            <a:off x="1044773" y="1600200"/>
            <a:ext cx="7289404" cy="4495800"/>
          </a:xfrm>
          <a:prstGeom prst="rect">
            <a:avLst/>
          </a:prstGeom>
        </p:spPr>
      </p:pic>
    </p:spTree>
    <p:extLst>
      <p:ext uri="{BB962C8B-B14F-4D97-AF65-F5344CB8AC3E}">
        <p14:creationId xmlns:p14="http://schemas.microsoft.com/office/powerpoint/2010/main" val="1272938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038B-184C-1A45-A1C3-361CFDCE0C4E}"/>
              </a:ext>
            </a:extLst>
          </p:cNvPr>
          <p:cNvSpPr>
            <a:spLocks noGrp="1"/>
          </p:cNvSpPr>
          <p:nvPr>
            <p:ph type="title"/>
          </p:nvPr>
        </p:nvSpPr>
        <p:spPr/>
        <p:txBody>
          <a:bodyPr/>
          <a:lstStyle/>
          <a:p>
            <a:r>
              <a:rPr lang="en-US" sz="2800" dirty="0"/>
              <a:t>The Evidence: Being good will help some firms, hurt others and do others unaffected!</a:t>
            </a:r>
          </a:p>
        </p:txBody>
      </p:sp>
      <p:pic>
        <p:nvPicPr>
          <p:cNvPr id="5" name="Content Placeholder 4">
            <a:extLst>
              <a:ext uri="{FF2B5EF4-FFF2-40B4-BE49-F238E27FC236}">
                <a16:creationId xmlns:a16="http://schemas.microsoft.com/office/drawing/2014/main" id="{31947AE5-94D1-5243-A8D2-88CA8D5576A0}"/>
              </a:ext>
            </a:extLst>
          </p:cNvPr>
          <p:cNvPicPr>
            <a:picLocks noGrp="1" noChangeAspect="1"/>
          </p:cNvPicPr>
          <p:nvPr>
            <p:ph sz="quarter" idx="1"/>
          </p:nvPr>
        </p:nvPicPr>
        <p:blipFill>
          <a:blip r:embed="rId2"/>
          <a:stretch>
            <a:fillRect/>
          </a:stretch>
        </p:blipFill>
        <p:spPr>
          <a:xfrm>
            <a:off x="1729807" y="1600200"/>
            <a:ext cx="5919335" cy="4495800"/>
          </a:xfrm>
          <a:prstGeom prst="rect">
            <a:avLst/>
          </a:prstGeom>
        </p:spPr>
      </p:pic>
      <p:sp>
        <p:nvSpPr>
          <p:cNvPr id="4" name="Footer Placeholder 3">
            <a:extLst>
              <a:ext uri="{FF2B5EF4-FFF2-40B4-BE49-F238E27FC236}">
                <a16:creationId xmlns:a16="http://schemas.microsoft.com/office/drawing/2014/main" id="{B111EE2E-7932-EE46-B889-2306C7CF126D}"/>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1698482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F809-B4F6-C447-B10F-F9722C8D4322}"/>
              </a:ext>
            </a:extLst>
          </p:cNvPr>
          <p:cNvSpPr>
            <a:spLocks noGrp="1"/>
          </p:cNvSpPr>
          <p:nvPr>
            <p:ph type="title"/>
          </p:nvPr>
        </p:nvSpPr>
        <p:spPr/>
        <p:txBody>
          <a:bodyPr/>
          <a:lstStyle/>
          <a:p>
            <a:r>
              <a:rPr lang="en-US" dirty="0"/>
              <a:t>Is ESG good for companies?</a:t>
            </a:r>
          </a:p>
        </p:txBody>
      </p:sp>
      <p:sp>
        <p:nvSpPr>
          <p:cNvPr id="3" name="Content Placeholder 2">
            <a:extLst>
              <a:ext uri="{FF2B5EF4-FFF2-40B4-BE49-F238E27FC236}">
                <a16:creationId xmlns:a16="http://schemas.microsoft.com/office/drawing/2014/main" id="{3D92F7DB-ECDC-AA48-BED1-E6ED6FC406DF}"/>
              </a:ext>
            </a:extLst>
          </p:cNvPr>
          <p:cNvSpPr>
            <a:spLocks noGrp="1"/>
          </p:cNvSpPr>
          <p:nvPr>
            <p:ph sz="quarter" idx="1"/>
          </p:nvPr>
        </p:nvSpPr>
        <p:spPr/>
        <p:txBody>
          <a:bodyPr>
            <a:normAutofit fontScale="77500" lnSpcReduction="20000"/>
          </a:bodyPr>
          <a:lstStyle/>
          <a:p>
            <a:r>
              <a:rPr lang="en-US" dirty="0"/>
              <a:t>The notion that ESG is good for companies is being sold strongly, with research that is</a:t>
            </a:r>
          </a:p>
          <a:p>
            <a:pPr lvl="1"/>
            <a:r>
              <a:rPr lang="en-US" dirty="0"/>
              <a:t>Anecdotal, in the form of case studies and stories of success</a:t>
            </a:r>
          </a:p>
          <a:p>
            <a:pPr lvl="1"/>
            <a:r>
              <a:rPr lang="en-US" dirty="0"/>
              <a:t>From advocates, with strong priors that ESG matters</a:t>
            </a:r>
          </a:p>
          <a:p>
            <a:pPr lvl="1"/>
            <a:r>
              <a:rPr lang="en-US" dirty="0"/>
              <a:t>Statistically a mess, because it is so difficult to tell the direction of causation</a:t>
            </a:r>
          </a:p>
          <a:p>
            <a:r>
              <a:rPr lang="en-US" dirty="0"/>
              <a:t>The truth is much grayer and predates the entire ESG movement, and is that</a:t>
            </a:r>
          </a:p>
          <a:p>
            <a:pPr lvl="1"/>
            <a:r>
              <a:rPr lang="en-US" dirty="0"/>
              <a:t>Companies that are “bad” or perceived to be so, because they have crossed a good corporate citizen line are exposed to punishment. That punishment, right now, is coming from investors and lenders more than from customers and employees.</a:t>
            </a:r>
          </a:p>
          <a:p>
            <a:pPr lvl="1"/>
            <a:r>
              <a:rPr lang="en-US" dirty="0"/>
              <a:t>There are some companies that benefit from being “good”, but they have trouble scaling up</a:t>
            </a:r>
          </a:p>
          <a:p>
            <a:pPr lvl="1"/>
            <a:r>
              <a:rPr lang="en-US" dirty="0"/>
              <a:t>For other companies, ESG is just a marketing tactic, which loses (or already has lost) its effectiveness, as everyone uses it.</a:t>
            </a:r>
          </a:p>
          <a:p>
            <a:pPr lvl="1"/>
            <a:endParaRPr lang="en-US" dirty="0"/>
          </a:p>
          <a:p>
            <a:endParaRPr lang="en-US" dirty="0"/>
          </a:p>
        </p:txBody>
      </p:sp>
      <p:sp>
        <p:nvSpPr>
          <p:cNvPr id="4" name="Footer Placeholder 3">
            <a:extLst>
              <a:ext uri="{FF2B5EF4-FFF2-40B4-BE49-F238E27FC236}">
                <a16:creationId xmlns:a16="http://schemas.microsoft.com/office/drawing/2014/main" id="{6DA03896-D60F-0A4F-9D8F-772F796B9AF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55596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C894-1874-7A49-8A79-31264261E706}"/>
              </a:ext>
            </a:extLst>
          </p:cNvPr>
          <p:cNvSpPr>
            <a:spLocks noGrp="1"/>
          </p:cNvSpPr>
          <p:nvPr>
            <p:ph type="title"/>
          </p:nvPr>
        </p:nvSpPr>
        <p:spPr/>
        <p:txBody>
          <a:bodyPr/>
          <a:lstStyle/>
          <a:p>
            <a:r>
              <a:rPr lang="en-US" dirty="0"/>
              <a:t>3. The ESG Pitch: Investing in “good” companies generates alpha…</a:t>
            </a:r>
          </a:p>
        </p:txBody>
      </p:sp>
      <p:pic>
        <p:nvPicPr>
          <p:cNvPr id="4" name="Content Placeholder 3">
            <a:extLst>
              <a:ext uri="{FF2B5EF4-FFF2-40B4-BE49-F238E27FC236}">
                <a16:creationId xmlns:a16="http://schemas.microsoft.com/office/drawing/2014/main" id="{6CC31A26-EE53-FA4B-A3DE-2870695F0970}"/>
              </a:ext>
            </a:extLst>
          </p:cNvPr>
          <p:cNvPicPr>
            <a:picLocks noGrp="1" noChangeAspect="1"/>
          </p:cNvPicPr>
          <p:nvPr>
            <p:ph sz="quarter" idx="1"/>
          </p:nvPr>
        </p:nvPicPr>
        <p:blipFill>
          <a:blip r:embed="rId2"/>
          <a:stretch>
            <a:fillRect/>
          </a:stretch>
        </p:blipFill>
        <p:spPr>
          <a:xfrm>
            <a:off x="612775" y="1860528"/>
            <a:ext cx="7863960" cy="3135192"/>
          </a:xfrm>
          <a:prstGeom prst="rect">
            <a:avLst/>
          </a:prstGeom>
        </p:spPr>
      </p:pic>
      <p:sp>
        <p:nvSpPr>
          <p:cNvPr id="5" name="TextBox 4">
            <a:extLst>
              <a:ext uri="{FF2B5EF4-FFF2-40B4-BE49-F238E27FC236}">
                <a16:creationId xmlns:a16="http://schemas.microsoft.com/office/drawing/2014/main" id="{284D487F-92F7-934B-B142-029F44E3FE88}"/>
              </a:ext>
            </a:extLst>
          </p:cNvPr>
          <p:cNvSpPr txBox="1"/>
          <p:nvPr/>
        </p:nvSpPr>
        <p:spPr>
          <a:xfrm>
            <a:off x="1086021" y="6290846"/>
            <a:ext cx="3763466" cy="338554"/>
          </a:xfrm>
          <a:prstGeom prst="rect">
            <a:avLst/>
          </a:prstGeom>
          <a:noFill/>
        </p:spPr>
        <p:txBody>
          <a:bodyPr wrap="none" rtlCol="0">
            <a:spAutoFit/>
          </a:bodyPr>
          <a:lstStyle/>
          <a:p>
            <a:r>
              <a:rPr lang="en-US" sz="1600" dirty="0"/>
              <a:t>Source: Honey, I shrunk the ESG alpha</a:t>
            </a:r>
          </a:p>
        </p:txBody>
      </p:sp>
      <p:pic>
        <p:nvPicPr>
          <p:cNvPr id="7" name="Picture 6">
            <a:extLst>
              <a:ext uri="{FF2B5EF4-FFF2-40B4-BE49-F238E27FC236}">
                <a16:creationId xmlns:a16="http://schemas.microsoft.com/office/drawing/2014/main" id="{C34E0B66-D536-1E43-9FE2-230BF565BD44}"/>
              </a:ext>
            </a:extLst>
          </p:cNvPr>
          <p:cNvPicPr>
            <a:picLocks noChangeAspect="1"/>
          </p:cNvPicPr>
          <p:nvPr/>
        </p:nvPicPr>
        <p:blipFill>
          <a:blip r:embed="rId3"/>
          <a:stretch>
            <a:fillRect/>
          </a:stretch>
        </p:blipFill>
        <p:spPr>
          <a:xfrm>
            <a:off x="267802" y="4851306"/>
            <a:ext cx="8498246" cy="1439540"/>
          </a:xfrm>
          <a:prstGeom prst="rect">
            <a:avLst/>
          </a:prstGeom>
        </p:spPr>
      </p:pic>
    </p:spTree>
    <p:extLst>
      <p:ext uri="{BB962C8B-B14F-4D97-AF65-F5344CB8AC3E}">
        <p14:creationId xmlns:p14="http://schemas.microsoft.com/office/powerpoint/2010/main" val="873414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6EFB-8276-6E42-AE74-40740891B558}"/>
              </a:ext>
            </a:extLst>
          </p:cNvPr>
          <p:cNvSpPr>
            <a:spLocks noGrp="1"/>
          </p:cNvSpPr>
          <p:nvPr>
            <p:ph type="title"/>
          </p:nvPr>
        </p:nvSpPr>
        <p:spPr/>
        <p:txBody>
          <a:bodyPr/>
          <a:lstStyle/>
          <a:p>
            <a:r>
              <a:rPr lang="en-US" dirty="0"/>
              <a:t>The ESG sales pitch is internally inconsistent and fundamentally incoherent</a:t>
            </a:r>
          </a:p>
        </p:txBody>
      </p:sp>
      <p:sp>
        <p:nvSpPr>
          <p:cNvPr id="4" name="Footer Placeholder 3">
            <a:extLst>
              <a:ext uri="{FF2B5EF4-FFF2-40B4-BE49-F238E27FC236}">
                <a16:creationId xmlns:a16="http://schemas.microsoft.com/office/drawing/2014/main" id="{4AC59474-A2B3-2043-B370-BD9CF314F248}"/>
              </a:ext>
            </a:extLst>
          </p:cNvPr>
          <p:cNvSpPr>
            <a:spLocks noGrp="1"/>
          </p:cNvSpPr>
          <p:nvPr>
            <p:ph type="ftr" sz="quarter" idx="10"/>
          </p:nvPr>
        </p:nvSpPr>
        <p:spPr/>
        <p:txBody>
          <a:bodyPr/>
          <a:lstStyle/>
          <a:p>
            <a:pPr>
              <a:defRPr/>
            </a:pPr>
            <a:r>
              <a:rPr lang="en-US"/>
              <a:t>Aswath Damodaran</a:t>
            </a:r>
          </a:p>
        </p:txBody>
      </p:sp>
      <p:pic>
        <p:nvPicPr>
          <p:cNvPr id="6" name="Content Placeholder 5">
            <a:extLst>
              <a:ext uri="{FF2B5EF4-FFF2-40B4-BE49-F238E27FC236}">
                <a16:creationId xmlns:a16="http://schemas.microsoft.com/office/drawing/2014/main" id="{108DB9F1-C454-2746-91BB-E0D417D174C6}"/>
              </a:ext>
            </a:extLst>
          </p:cNvPr>
          <p:cNvPicPr>
            <a:picLocks noGrp="1" noChangeAspect="1"/>
          </p:cNvPicPr>
          <p:nvPr>
            <p:ph sz="quarter" idx="1"/>
          </p:nvPr>
        </p:nvPicPr>
        <p:blipFill>
          <a:blip r:embed="rId2"/>
          <a:stretch>
            <a:fillRect/>
          </a:stretch>
        </p:blipFill>
        <p:spPr>
          <a:xfrm>
            <a:off x="745691" y="1600200"/>
            <a:ext cx="7887568" cy="4495800"/>
          </a:xfrm>
          <a:prstGeom prst="rect">
            <a:avLst/>
          </a:prstGeom>
        </p:spPr>
      </p:pic>
    </p:spTree>
    <p:extLst>
      <p:ext uri="{BB962C8B-B14F-4D97-AF65-F5344CB8AC3E}">
        <p14:creationId xmlns:p14="http://schemas.microsoft.com/office/powerpoint/2010/main" val="2328227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F45F-7C70-3147-9DD0-EC14AAC5DC9F}"/>
              </a:ext>
            </a:extLst>
          </p:cNvPr>
          <p:cNvSpPr>
            <a:spLocks noGrp="1"/>
          </p:cNvSpPr>
          <p:nvPr>
            <p:ph type="title"/>
          </p:nvPr>
        </p:nvSpPr>
        <p:spPr/>
        <p:txBody>
          <a:bodyPr>
            <a:normAutofit/>
          </a:bodyPr>
          <a:lstStyle/>
          <a:p>
            <a:r>
              <a:rPr lang="en-US" dirty="0"/>
              <a:t>Why returns to ESG are tough to read…</a:t>
            </a:r>
          </a:p>
        </p:txBody>
      </p:sp>
      <p:graphicFrame>
        <p:nvGraphicFramePr>
          <p:cNvPr id="5" name="Content Placeholder 4">
            <a:extLst>
              <a:ext uri="{FF2B5EF4-FFF2-40B4-BE49-F238E27FC236}">
                <a16:creationId xmlns:a16="http://schemas.microsoft.com/office/drawing/2014/main" id="{5D60BAE4-2FF3-414F-8593-F9D47A14E8FE}"/>
              </a:ext>
            </a:extLst>
          </p:cNvPr>
          <p:cNvGraphicFramePr>
            <a:graphicFrameLocks noGrp="1"/>
          </p:cNvGraphicFramePr>
          <p:nvPr>
            <p:ph sz="quarter" idx="1"/>
          </p:nvPr>
        </p:nvGraphicFramePr>
        <p:xfrm>
          <a:off x="753034" y="1532573"/>
          <a:ext cx="7659444" cy="4557844"/>
        </p:xfrm>
        <a:graphic>
          <a:graphicData uri="http://schemas.openxmlformats.org/drawingml/2006/table">
            <a:tbl>
              <a:tblPr firstRow="1" firstCol="1" bandRow="1">
                <a:tableStyleId>{5C22544A-7EE6-4342-B048-85BDC9FD1C3A}</a:tableStyleId>
              </a:tblPr>
              <a:tblGrid>
                <a:gridCol w="2553148">
                  <a:extLst>
                    <a:ext uri="{9D8B030D-6E8A-4147-A177-3AD203B41FA5}">
                      <a16:colId xmlns:a16="http://schemas.microsoft.com/office/drawing/2014/main" val="2131193787"/>
                    </a:ext>
                  </a:extLst>
                </a:gridCol>
                <a:gridCol w="2553148">
                  <a:extLst>
                    <a:ext uri="{9D8B030D-6E8A-4147-A177-3AD203B41FA5}">
                      <a16:colId xmlns:a16="http://schemas.microsoft.com/office/drawing/2014/main" val="2810057476"/>
                    </a:ext>
                  </a:extLst>
                </a:gridCol>
                <a:gridCol w="2553148">
                  <a:extLst>
                    <a:ext uri="{9D8B030D-6E8A-4147-A177-3AD203B41FA5}">
                      <a16:colId xmlns:a16="http://schemas.microsoft.com/office/drawing/2014/main" val="2336238738"/>
                    </a:ext>
                  </a:extLst>
                </a:gridCol>
              </a:tblGrid>
              <a:tr h="223773">
                <a:tc>
                  <a:txBody>
                    <a:bodyPr/>
                    <a:lstStyle/>
                    <a:p>
                      <a:pPr marL="0" marR="0" algn="just">
                        <a:lnSpc>
                          <a:spcPct val="150000"/>
                        </a:lnSpc>
                        <a:spcBef>
                          <a:spcPts val="0"/>
                        </a:spcBef>
                        <a:spcAft>
                          <a:spcPts val="0"/>
                        </a:spcAft>
                      </a:pPr>
                      <a:r>
                        <a:rPr lang="en-US" sz="1400" dirty="0">
                          <a:effectLst/>
                        </a:rPr>
                        <a:t>Value Effect</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just">
                        <a:lnSpc>
                          <a:spcPct val="150000"/>
                        </a:lnSpc>
                        <a:spcBef>
                          <a:spcPts val="0"/>
                        </a:spcBef>
                        <a:spcAft>
                          <a:spcPts val="0"/>
                        </a:spcAft>
                      </a:pPr>
                      <a:r>
                        <a:rPr lang="en-US" sz="1400">
                          <a:effectLst/>
                        </a:rPr>
                        <a:t>Market Pricing</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just">
                        <a:lnSpc>
                          <a:spcPct val="150000"/>
                        </a:lnSpc>
                        <a:spcBef>
                          <a:spcPts val="0"/>
                        </a:spcBef>
                        <a:spcAft>
                          <a:spcPts val="0"/>
                        </a:spcAft>
                      </a:pPr>
                      <a:r>
                        <a:rPr lang="en-US" sz="1400">
                          <a:effectLst/>
                        </a:rPr>
                        <a:t>Investor Returns to ESG</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2484005022"/>
                  </a:ext>
                </a:extLst>
              </a:tr>
              <a:tr h="712005">
                <a:tc>
                  <a:txBody>
                    <a:bodyPr/>
                    <a:lstStyle/>
                    <a:p>
                      <a:pPr marL="0" marR="0" algn="l">
                        <a:lnSpc>
                          <a:spcPct val="150000"/>
                        </a:lnSpc>
                        <a:spcBef>
                          <a:spcPts val="0"/>
                        </a:spcBef>
                        <a:spcAft>
                          <a:spcPts val="0"/>
                        </a:spcAft>
                      </a:pPr>
                      <a:r>
                        <a:rPr lang="en-US" sz="1400" dirty="0">
                          <a:effectLst/>
                        </a:rPr>
                        <a:t>ESG increases value</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Markets overreact, pushing up prices too much</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Negative excess returns for investors in good ESG firms.</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2830220057"/>
                  </a:ext>
                </a:extLst>
              </a:tr>
              <a:tr h="712005">
                <a:tc>
                  <a:txBody>
                    <a:bodyPr/>
                    <a:lstStyle/>
                    <a:p>
                      <a:pPr marL="0" marR="0" algn="l">
                        <a:lnSpc>
                          <a:spcPct val="150000"/>
                        </a:lnSpc>
                        <a:spcBef>
                          <a:spcPts val="0"/>
                        </a:spcBef>
                        <a:spcAft>
                          <a:spcPts val="0"/>
                        </a:spcAft>
                      </a:pPr>
                      <a:r>
                        <a:rPr lang="en-US" sz="1400">
                          <a:effectLst/>
                        </a:rPr>
                        <a:t>ESG decreases value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Markets overreact, pushing down prices too much</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Positive excess returns for investors in good ESG firms.</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1468691377"/>
                  </a:ext>
                </a:extLst>
              </a:tr>
              <a:tr h="712005">
                <a:tc>
                  <a:txBody>
                    <a:bodyPr/>
                    <a:lstStyle/>
                    <a:p>
                      <a:pPr marL="0" marR="0" algn="l">
                        <a:lnSpc>
                          <a:spcPct val="150000"/>
                        </a:lnSpc>
                        <a:spcBef>
                          <a:spcPts val="0"/>
                        </a:spcBef>
                        <a:spcAft>
                          <a:spcPts val="0"/>
                        </a:spcAft>
                      </a:pPr>
                      <a:r>
                        <a:rPr lang="en-US" sz="1400">
                          <a:effectLst/>
                        </a:rPr>
                        <a:t>ESG increases value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Markets underreact, with prices going up too little.</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Positive excess returns for investors in good ESG firms.</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3852414538"/>
                  </a:ext>
                </a:extLst>
              </a:tr>
              <a:tr h="712005">
                <a:tc>
                  <a:txBody>
                    <a:bodyPr/>
                    <a:lstStyle/>
                    <a:p>
                      <a:pPr marL="0" marR="0" algn="l">
                        <a:lnSpc>
                          <a:spcPct val="150000"/>
                        </a:lnSpc>
                        <a:spcBef>
                          <a:spcPts val="0"/>
                        </a:spcBef>
                        <a:spcAft>
                          <a:spcPts val="0"/>
                        </a:spcAft>
                      </a:pPr>
                      <a:r>
                        <a:rPr lang="en-US" sz="1400">
                          <a:effectLst/>
                        </a:rPr>
                        <a:t>ESG decreases value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Markets underreact, with prices going down too little.</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Negative excess returns for investors in good ESG firms.</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2659998734"/>
                  </a:ext>
                </a:extLst>
              </a:tr>
              <a:tr h="712005">
                <a:tc>
                  <a:txBody>
                    <a:bodyPr/>
                    <a:lstStyle/>
                    <a:p>
                      <a:pPr marL="0" marR="0" algn="l">
                        <a:lnSpc>
                          <a:spcPct val="150000"/>
                        </a:lnSpc>
                        <a:spcBef>
                          <a:spcPts val="0"/>
                        </a:spcBef>
                        <a:spcAft>
                          <a:spcPts val="0"/>
                        </a:spcAft>
                      </a:pPr>
                      <a:r>
                        <a:rPr lang="en-US" sz="1400">
                          <a:effectLst/>
                        </a:rPr>
                        <a:t>ESG increases value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Markets react correctly, with prices increasing to reflect value.</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Zero excess returns for investors in good ESG firms.</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895440589"/>
                  </a:ext>
                </a:extLst>
              </a:tr>
              <a:tr h="712005">
                <a:tc>
                  <a:txBody>
                    <a:bodyPr/>
                    <a:lstStyle/>
                    <a:p>
                      <a:pPr marL="0" marR="0" algn="l">
                        <a:lnSpc>
                          <a:spcPct val="150000"/>
                        </a:lnSpc>
                        <a:spcBef>
                          <a:spcPts val="0"/>
                        </a:spcBef>
                        <a:spcAft>
                          <a:spcPts val="0"/>
                        </a:spcAft>
                      </a:pPr>
                      <a:r>
                        <a:rPr lang="en-US" sz="1400">
                          <a:effectLst/>
                        </a:rPr>
                        <a:t>ESG decreases value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a:effectLst/>
                        </a:rPr>
                        <a:t>Markets underreact, with prices going down too little.</a:t>
                      </a:r>
                      <a:endParaRPr lang="en-US" sz="1400">
                        <a:effectLst/>
                        <a:latin typeface="Times" pitchFamily="2" charset="0"/>
                        <a:ea typeface="Times New Roman" panose="02020603050405020304" pitchFamily="18" charset="0"/>
                        <a:cs typeface="Times New Roman" panose="02020603050405020304" pitchFamily="18" charset="0"/>
                      </a:endParaRPr>
                    </a:p>
                  </a:txBody>
                  <a:tcPr marL="40686" marR="40686" marT="0" marB="0"/>
                </a:tc>
                <a:tc>
                  <a:txBody>
                    <a:bodyPr/>
                    <a:lstStyle/>
                    <a:p>
                      <a:pPr marL="0" marR="0" algn="l">
                        <a:lnSpc>
                          <a:spcPct val="150000"/>
                        </a:lnSpc>
                        <a:spcBef>
                          <a:spcPts val="0"/>
                        </a:spcBef>
                        <a:spcAft>
                          <a:spcPts val="0"/>
                        </a:spcAft>
                      </a:pPr>
                      <a:r>
                        <a:rPr lang="en-US" sz="1400" dirty="0">
                          <a:effectLst/>
                        </a:rPr>
                        <a:t>Zero excess returns for investors in good ESG firms.</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40686" marR="40686" marT="0" marB="0"/>
                </a:tc>
                <a:extLst>
                  <a:ext uri="{0D108BD9-81ED-4DB2-BD59-A6C34878D82A}">
                    <a16:rowId xmlns:a16="http://schemas.microsoft.com/office/drawing/2014/main" val="3676499360"/>
                  </a:ext>
                </a:extLst>
              </a:tr>
            </a:tbl>
          </a:graphicData>
        </a:graphic>
      </p:graphicFrame>
    </p:spTree>
    <p:extLst>
      <p:ext uri="{BB962C8B-B14F-4D97-AF65-F5344CB8AC3E}">
        <p14:creationId xmlns:p14="http://schemas.microsoft.com/office/powerpoint/2010/main" val="403464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AD9A-51AE-C34E-9F0E-1A0901A41FA0}"/>
              </a:ext>
            </a:extLst>
          </p:cNvPr>
          <p:cNvSpPr>
            <a:spLocks noGrp="1"/>
          </p:cNvSpPr>
          <p:nvPr>
            <p:ph type="title"/>
          </p:nvPr>
        </p:nvSpPr>
        <p:spPr/>
        <p:txBody>
          <a:bodyPr/>
          <a:lstStyle/>
          <a:p>
            <a:r>
              <a:rPr lang="en-US" dirty="0"/>
              <a:t>The Returns to ESG: A Closer Look</a:t>
            </a:r>
          </a:p>
        </p:txBody>
      </p:sp>
      <p:pic>
        <p:nvPicPr>
          <p:cNvPr id="4" name="Content Placeholder 3">
            <a:extLst>
              <a:ext uri="{FF2B5EF4-FFF2-40B4-BE49-F238E27FC236}">
                <a16:creationId xmlns:a16="http://schemas.microsoft.com/office/drawing/2014/main" id="{F13DACBD-7233-8448-A1CE-1011B681D926}"/>
              </a:ext>
            </a:extLst>
          </p:cNvPr>
          <p:cNvPicPr>
            <a:picLocks noGrp="1" noChangeAspect="1"/>
          </p:cNvPicPr>
          <p:nvPr>
            <p:ph sz="quarter" idx="1"/>
          </p:nvPr>
        </p:nvPicPr>
        <p:blipFill>
          <a:blip r:embed="rId2"/>
          <a:stretch>
            <a:fillRect/>
          </a:stretch>
        </p:blipFill>
        <p:spPr>
          <a:xfrm>
            <a:off x="612648" y="2990045"/>
            <a:ext cx="8153400" cy="3062309"/>
          </a:xfrm>
          <a:prstGeom prst="rect">
            <a:avLst/>
          </a:prstGeom>
        </p:spPr>
      </p:pic>
      <p:sp>
        <p:nvSpPr>
          <p:cNvPr id="5" name="TextBox 4">
            <a:extLst>
              <a:ext uri="{FF2B5EF4-FFF2-40B4-BE49-F238E27FC236}">
                <a16:creationId xmlns:a16="http://schemas.microsoft.com/office/drawing/2014/main" id="{4CF64334-24C1-8140-912B-EE2A0614CCFE}"/>
              </a:ext>
            </a:extLst>
          </p:cNvPr>
          <p:cNvSpPr txBox="1"/>
          <p:nvPr/>
        </p:nvSpPr>
        <p:spPr>
          <a:xfrm>
            <a:off x="377952" y="1594022"/>
            <a:ext cx="8543626" cy="1200329"/>
          </a:xfrm>
          <a:prstGeom prst="rect">
            <a:avLst/>
          </a:prstGeom>
          <a:noFill/>
        </p:spPr>
        <p:txBody>
          <a:bodyPr wrap="square" rtlCol="0">
            <a:spAutoFit/>
          </a:bodyPr>
          <a:lstStyle/>
          <a:p>
            <a:r>
              <a:rPr lang="en-US" sz="1800" dirty="0"/>
              <a:t>ESG scores are correlated with many factors that we know already generated excess returns during the 2008-2020 time period. For instance, tech companies have historically had higher ESG scores than non-tech companies. Correcting for these factor skews in ESG rankings, the alphas become much smaller.</a:t>
            </a:r>
          </a:p>
        </p:txBody>
      </p:sp>
    </p:spTree>
    <p:extLst>
      <p:ext uri="{BB962C8B-B14F-4D97-AF65-F5344CB8AC3E}">
        <p14:creationId xmlns:p14="http://schemas.microsoft.com/office/powerpoint/2010/main" val="2337614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27A1-259E-A940-8109-EDEDFC8FED18}"/>
              </a:ext>
            </a:extLst>
          </p:cNvPr>
          <p:cNvSpPr>
            <a:spLocks noGrp="1"/>
          </p:cNvSpPr>
          <p:nvPr>
            <p:ph type="title"/>
          </p:nvPr>
        </p:nvSpPr>
        <p:spPr/>
        <p:txBody>
          <a:bodyPr/>
          <a:lstStyle/>
          <a:p>
            <a:r>
              <a:rPr lang="en-US" dirty="0"/>
              <a:t>Green Bonds: The Shrinking Premium</a:t>
            </a:r>
          </a:p>
        </p:txBody>
      </p:sp>
      <p:pic>
        <p:nvPicPr>
          <p:cNvPr id="4" name="Content Placeholder 3">
            <a:extLst>
              <a:ext uri="{FF2B5EF4-FFF2-40B4-BE49-F238E27FC236}">
                <a16:creationId xmlns:a16="http://schemas.microsoft.com/office/drawing/2014/main" id="{3E4AEE44-E3B1-334A-BA04-4401F6197DF3}"/>
              </a:ext>
            </a:extLst>
          </p:cNvPr>
          <p:cNvPicPr>
            <a:picLocks noGrp="1" noChangeAspect="1"/>
          </p:cNvPicPr>
          <p:nvPr>
            <p:ph sz="quarter" idx="1"/>
          </p:nvPr>
        </p:nvPicPr>
        <p:blipFill>
          <a:blip r:embed="rId2"/>
          <a:stretch>
            <a:fillRect/>
          </a:stretch>
        </p:blipFill>
        <p:spPr>
          <a:xfrm>
            <a:off x="805529" y="1600200"/>
            <a:ext cx="7767891" cy="4495800"/>
          </a:xfrm>
          <a:prstGeom prst="rect">
            <a:avLst/>
          </a:prstGeom>
        </p:spPr>
      </p:pic>
    </p:spTree>
    <p:extLst>
      <p:ext uri="{BB962C8B-B14F-4D97-AF65-F5344CB8AC3E}">
        <p14:creationId xmlns:p14="http://schemas.microsoft.com/office/powerpoint/2010/main" val="1397292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6450-4D4A-1D45-A8E6-D8C5082DCC07}"/>
              </a:ext>
            </a:extLst>
          </p:cNvPr>
          <p:cNvSpPr>
            <a:spLocks noGrp="1"/>
          </p:cNvSpPr>
          <p:nvPr>
            <p:ph type="title"/>
          </p:nvPr>
        </p:nvSpPr>
        <p:spPr/>
        <p:txBody>
          <a:bodyPr/>
          <a:lstStyle/>
          <a:p>
            <a:r>
              <a:rPr lang="en-US" dirty="0"/>
              <a:t>Implications for investing</a:t>
            </a:r>
          </a:p>
        </p:txBody>
      </p:sp>
      <p:sp>
        <p:nvSpPr>
          <p:cNvPr id="3" name="Content Placeholder 2">
            <a:extLst>
              <a:ext uri="{FF2B5EF4-FFF2-40B4-BE49-F238E27FC236}">
                <a16:creationId xmlns:a16="http://schemas.microsoft.com/office/drawing/2014/main" id="{3EFB9F19-6AF1-AC42-8BA5-3848183811B4}"/>
              </a:ext>
            </a:extLst>
          </p:cNvPr>
          <p:cNvSpPr>
            <a:spLocks noGrp="1"/>
          </p:cNvSpPr>
          <p:nvPr>
            <p:ph sz="quarter" idx="1"/>
          </p:nvPr>
        </p:nvSpPr>
        <p:spPr/>
        <p:txBody>
          <a:bodyPr>
            <a:normAutofit fontScale="62500" lnSpcReduction="20000"/>
          </a:bodyPr>
          <a:lstStyle/>
          <a:p>
            <a:r>
              <a:rPr lang="en-US" dirty="0"/>
              <a:t>The first is that it suggests that </a:t>
            </a:r>
            <a:r>
              <a:rPr lang="en-US" i="1" dirty="0"/>
              <a:t>much of the research on the relationship between ESG and returns</a:t>
            </a:r>
            <a:r>
              <a:rPr lang="en-US" dirty="0"/>
              <a:t> yields murky findings. Put simply, there is very little that we learn from these studies, whether they find positive or negative relationships between ESG and investor returns, since that relationship is compatible with a number of competing hypotheses about ESG, value and price. </a:t>
            </a:r>
          </a:p>
          <a:p>
            <a:r>
              <a:rPr lang="en-US" dirty="0"/>
              <a:t>The second is that bringing in market pricing does shed some light on perhaps the only aspect of ESG investing that seems to deliver a payoff for investors, which is </a:t>
            </a:r>
            <a:r>
              <a:rPr lang="en-US" i="1" dirty="0"/>
              <a:t>investing ahead or during market transitions</a:t>
            </a:r>
            <a:r>
              <a:rPr lang="en-US" dirty="0"/>
              <a:t>. </a:t>
            </a:r>
          </a:p>
          <a:p>
            <a:pPr lvl="1"/>
            <a:r>
              <a:rPr lang="en-US" dirty="0"/>
              <a:t>I pointed to </a:t>
            </a:r>
            <a:r>
              <a:rPr lang="en-US" dirty="0">
                <a:hlinkClick r:id="rId2" invalidUrl="about://"/>
              </a:rPr>
              <a:t>this study</a:t>
            </a:r>
            <a:r>
              <a:rPr lang="en-US" dirty="0"/>
              <a:t> that find that activist investors who take stakes in "bad" companies and try to get them to change their ways generate significant excess returns from doing so.</a:t>
            </a:r>
          </a:p>
          <a:p>
            <a:pPr lvl="1"/>
            <a:r>
              <a:rPr lang="en-US" dirty="0"/>
              <a:t> </a:t>
            </a:r>
            <a:r>
              <a:rPr lang="en-US" dirty="0">
                <a:hlinkClick r:id="rId3" invalidUrl="about://"/>
              </a:rPr>
              <a:t>Another study</a:t>
            </a:r>
            <a:r>
              <a:rPr lang="en-US" dirty="0"/>
              <a:t> contends that investing in companies that improve their ESG can generate excess returns of about 3% a year, but skepticism is in order because it is based upon a proprietary ESG improvement score (REIS) and was generated by an asset management firm that invests based upon that score. </a:t>
            </a:r>
          </a:p>
          <a:p>
            <a:r>
              <a:rPr lang="en-US" dirty="0"/>
              <a:t>If you are interested in making market transitions on ESG work in your favor, you also have to be clear about the strengths you will need to get the payoffs, including skills in divining not only what social values are gaining and losing ground and which changes have staying power.</a:t>
            </a:r>
            <a:br>
              <a:rPr lang="en-US" dirty="0"/>
            </a:br>
            <a:endParaRPr lang="en-US" dirty="0"/>
          </a:p>
        </p:txBody>
      </p:sp>
      <p:sp>
        <p:nvSpPr>
          <p:cNvPr id="4" name="Footer Placeholder 3">
            <a:extLst>
              <a:ext uri="{FF2B5EF4-FFF2-40B4-BE49-F238E27FC236}">
                <a16:creationId xmlns:a16="http://schemas.microsoft.com/office/drawing/2014/main" id="{3EA99F56-ECE5-7D4C-B0B9-34AFC7BBED97}"/>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3109013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5CC0-B81A-C24C-B96F-30AA9F16F4F4}"/>
              </a:ext>
            </a:extLst>
          </p:cNvPr>
          <p:cNvSpPr>
            <a:spLocks noGrp="1"/>
          </p:cNvSpPr>
          <p:nvPr>
            <p:ph type="title"/>
          </p:nvPr>
        </p:nvSpPr>
        <p:spPr/>
        <p:txBody>
          <a:bodyPr/>
          <a:lstStyle/>
          <a:p>
            <a:r>
              <a:rPr lang="en-US" dirty="0"/>
              <a:t>3a. ESG Disclosure</a:t>
            </a:r>
          </a:p>
        </p:txBody>
      </p:sp>
      <p:sp>
        <p:nvSpPr>
          <p:cNvPr id="3" name="Content Placeholder 2">
            <a:extLst>
              <a:ext uri="{FF2B5EF4-FFF2-40B4-BE49-F238E27FC236}">
                <a16:creationId xmlns:a16="http://schemas.microsoft.com/office/drawing/2014/main" id="{3E6129A7-D822-B34B-8E48-164EA0782C5E}"/>
              </a:ext>
            </a:extLst>
          </p:cNvPr>
          <p:cNvSpPr>
            <a:spLocks noGrp="1"/>
          </p:cNvSpPr>
          <p:nvPr>
            <p:ph sz="quarter" idx="1"/>
          </p:nvPr>
        </p:nvSpPr>
        <p:spPr/>
        <p:txBody>
          <a:bodyPr>
            <a:normAutofit fontScale="85000" lnSpcReduction="10000"/>
          </a:bodyPr>
          <a:lstStyle/>
          <a:p>
            <a:r>
              <a:rPr lang="en-US" dirty="0"/>
              <a:t>If ESG does not add to value, at companies, or to returns, for investors, there are some who argue that the primary benefit of the ESG movement has been increased disclosure.</a:t>
            </a:r>
          </a:p>
          <a:p>
            <a:pPr lvl="1"/>
            <a:r>
              <a:rPr lang="en-US" dirty="0"/>
              <a:t>In short, the new push for ESG seems to be that it just a disclosure movement, that is attempting to let investors know about “material” risks that they might be exposed to.</a:t>
            </a:r>
          </a:p>
          <a:p>
            <a:pPr lvl="1"/>
            <a:r>
              <a:rPr lang="en-US" dirty="0"/>
              <a:t>Implicit in this argument is the assumption that more disclosure will not only induce better behavior on the parts of the ”disclosing” firms, but also allow consumers and investors to make more informed judgments.</a:t>
            </a:r>
          </a:p>
          <a:p>
            <a:r>
              <a:rPr lang="en-US" dirty="0"/>
              <a:t>That push has already created results with the EU leading the way on new disclosure requirements, with different interest groups pushing for disclosures on their favorite causes.</a:t>
            </a:r>
          </a:p>
        </p:txBody>
      </p:sp>
    </p:spTree>
    <p:extLst>
      <p:ext uri="{BB962C8B-B14F-4D97-AF65-F5344CB8AC3E}">
        <p14:creationId xmlns:p14="http://schemas.microsoft.com/office/powerpoint/2010/main" val="61186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D1C0-246B-21B8-4246-D7B31C1A05DE}"/>
              </a:ext>
            </a:extLst>
          </p:cNvPr>
          <p:cNvSpPr>
            <a:spLocks noGrp="1"/>
          </p:cNvSpPr>
          <p:nvPr>
            <p:ph type="title"/>
          </p:nvPr>
        </p:nvSpPr>
        <p:spPr/>
        <p:txBody>
          <a:bodyPr/>
          <a:lstStyle/>
          <a:p>
            <a:r>
              <a:rPr lang="en-US" dirty="0"/>
              <a:t>The Magic of Materiality</a:t>
            </a:r>
          </a:p>
        </p:txBody>
      </p:sp>
      <p:sp>
        <p:nvSpPr>
          <p:cNvPr id="3" name="Content Placeholder 2">
            <a:extLst>
              <a:ext uri="{FF2B5EF4-FFF2-40B4-BE49-F238E27FC236}">
                <a16:creationId xmlns:a16="http://schemas.microsoft.com/office/drawing/2014/main" id="{653B9606-CA60-7DFC-1D2A-88E48EA27D45}"/>
              </a:ext>
            </a:extLst>
          </p:cNvPr>
          <p:cNvSpPr>
            <a:spLocks noGrp="1"/>
          </p:cNvSpPr>
          <p:nvPr>
            <p:ph sz="quarter" idx="1"/>
          </p:nvPr>
        </p:nvSpPr>
        <p:spPr/>
        <p:txBody>
          <a:bodyPr>
            <a:normAutofit fontScale="85000" lnSpcReduction="20000"/>
          </a:bodyPr>
          <a:lstStyle/>
          <a:p>
            <a:r>
              <a:rPr lang="en-US" dirty="0"/>
              <a:t>While there seems to be this consensus that we can define materiality, that is far from true. There are three different definitions of materiality:</a:t>
            </a:r>
          </a:p>
          <a:p>
            <a:pPr lvl="1"/>
            <a:r>
              <a:rPr lang="en-US" u="sng" dirty="0"/>
              <a:t>Accounting materiality</a:t>
            </a:r>
            <a:r>
              <a:rPr lang="en-US" dirty="0"/>
              <a:t>: Reflecting the accounting attention to detail and absence of perspective, accounting materiality is designed to mix the small with the big, and expend resources on details that don’t matter to anyone other than the accountants (Goodwill impairment).</a:t>
            </a:r>
          </a:p>
          <a:p>
            <a:pPr lvl="1"/>
            <a:r>
              <a:rPr lang="en-US" u="sng" dirty="0"/>
              <a:t>Value materiality</a:t>
            </a:r>
            <a:r>
              <a:rPr lang="en-US" dirty="0"/>
              <a:t>: Value materiality focused on items that change the value of a business by having a significant effect on future cash flows, growth and risk.</a:t>
            </a:r>
            <a:endParaRPr lang="en-US" u="sng" dirty="0"/>
          </a:p>
          <a:p>
            <a:pPr lvl="1"/>
            <a:r>
              <a:rPr lang="en-US" u="sng" dirty="0"/>
              <a:t>Pricing materiality</a:t>
            </a:r>
            <a:r>
              <a:rPr lang="en-US" dirty="0"/>
              <a:t>: Price materiality is built around any item that can cause prices to change substantially, which may or may not overlap with value materiality.</a:t>
            </a:r>
          </a:p>
          <a:p>
            <a:pPr lvl="1"/>
            <a:r>
              <a:rPr lang="en-US" u="sng" dirty="0"/>
              <a:t>Legal materiality</a:t>
            </a:r>
            <a:r>
              <a:rPr lang="en-US" dirty="0"/>
              <a:t>: Legal materiality is about disclosing any item, no matter how minor, that if things go wrong could be highlighted as material.</a:t>
            </a:r>
            <a:endParaRPr lang="en-US" u="sng" dirty="0"/>
          </a:p>
        </p:txBody>
      </p:sp>
    </p:spTree>
    <p:extLst>
      <p:ext uri="{BB962C8B-B14F-4D97-AF65-F5344CB8AC3E}">
        <p14:creationId xmlns:p14="http://schemas.microsoft.com/office/powerpoint/2010/main" val="2039255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EFEF-F331-DF44-9D0B-606416564B92}"/>
              </a:ext>
            </a:extLst>
          </p:cNvPr>
          <p:cNvSpPr>
            <a:spLocks noGrp="1"/>
          </p:cNvSpPr>
          <p:nvPr>
            <p:ph type="title"/>
          </p:nvPr>
        </p:nvSpPr>
        <p:spPr/>
        <p:txBody>
          <a:bodyPr/>
          <a:lstStyle/>
          <a:p>
            <a:r>
              <a:rPr lang="en-US" dirty="0"/>
              <a:t>Disclosure as information</a:t>
            </a:r>
          </a:p>
        </p:txBody>
      </p:sp>
      <p:sp>
        <p:nvSpPr>
          <p:cNvPr id="3" name="Content Placeholder 2">
            <a:extLst>
              <a:ext uri="{FF2B5EF4-FFF2-40B4-BE49-F238E27FC236}">
                <a16:creationId xmlns:a16="http://schemas.microsoft.com/office/drawing/2014/main" id="{AEAAC88C-E25B-3F43-BC6A-18F90F137B07}"/>
              </a:ext>
            </a:extLst>
          </p:cNvPr>
          <p:cNvSpPr>
            <a:spLocks noGrp="1"/>
          </p:cNvSpPr>
          <p:nvPr>
            <p:ph sz="quarter" idx="1"/>
          </p:nvPr>
        </p:nvSpPr>
        <p:spPr/>
        <p:txBody>
          <a:bodyPr>
            <a:normAutofit fontScale="85000" lnSpcReduction="10000"/>
          </a:bodyPr>
          <a:lstStyle/>
          <a:p>
            <a:r>
              <a:rPr lang="en-US" dirty="0"/>
              <a:t>In theory, disclosures should make us more informed as consumers and investors, but here again, there are caveats.</a:t>
            </a:r>
          </a:p>
          <a:p>
            <a:pPr lvl="1"/>
            <a:r>
              <a:rPr lang="en-US" u="sng" dirty="0"/>
              <a:t>Legalese</a:t>
            </a:r>
            <a:r>
              <a:rPr lang="en-US" dirty="0"/>
              <a:t>: In an age of litigation and regulation, disclosures seem to be written by lawyers and for lawyers, and there is no reason to believe that ESG disclosures will be any different.</a:t>
            </a:r>
          </a:p>
          <a:p>
            <a:pPr lvl="1"/>
            <a:r>
              <a:rPr lang="en-US" u="sng" dirty="0"/>
              <a:t>Information overload</a:t>
            </a:r>
            <a:r>
              <a:rPr lang="en-US" dirty="0"/>
              <a:t>: As we have seen with accounting disclosures, there is a danger that if ESG disclosures become too extensive, they will be ignored even by people who claim to care about the disclosed information.</a:t>
            </a:r>
          </a:p>
          <a:p>
            <a:r>
              <a:rPr lang="en-US" dirty="0"/>
              <a:t>It is almost unavoidable that what starts as value materiality will become legal materiality somewhere along the way, especially when there are laws and regulations that will punish firms, with the benefit of hindsight.</a:t>
            </a:r>
          </a:p>
          <a:p>
            <a:pPr marL="365760" lvl="1" indent="0">
              <a:buNone/>
            </a:pPr>
            <a:endParaRPr lang="en-US" dirty="0"/>
          </a:p>
        </p:txBody>
      </p:sp>
    </p:spTree>
    <p:extLst>
      <p:ext uri="{BB962C8B-B14F-4D97-AF65-F5344CB8AC3E}">
        <p14:creationId xmlns:p14="http://schemas.microsoft.com/office/powerpoint/2010/main" val="2816942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AE04-B0BF-D243-B776-20A60BD0EA65}"/>
              </a:ext>
            </a:extLst>
          </p:cNvPr>
          <p:cNvSpPr>
            <a:spLocks noGrp="1"/>
          </p:cNvSpPr>
          <p:nvPr>
            <p:ph type="title"/>
          </p:nvPr>
        </p:nvSpPr>
        <p:spPr/>
        <p:txBody>
          <a:bodyPr/>
          <a:lstStyle/>
          <a:p>
            <a:r>
              <a:rPr lang="en-US" dirty="0"/>
              <a:t>Disclosure and Corporate Behavior</a:t>
            </a:r>
          </a:p>
        </p:txBody>
      </p:sp>
      <p:sp>
        <p:nvSpPr>
          <p:cNvPr id="3" name="Content Placeholder 2">
            <a:extLst>
              <a:ext uri="{FF2B5EF4-FFF2-40B4-BE49-F238E27FC236}">
                <a16:creationId xmlns:a16="http://schemas.microsoft.com/office/drawing/2014/main" id="{12162EED-3ED1-7946-9E1D-CC8985ADBADF}"/>
              </a:ext>
            </a:extLst>
          </p:cNvPr>
          <p:cNvSpPr>
            <a:spLocks noGrp="1"/>
          </p:cNvSpPr>
          <p:nvPr>
            <p:ph sz="quarter" idx="1"/>
          </p:nvPr>
        </p:nvSpPr>
        <p:spPr/>
        <p:txBody>
          <a:bodyPr>
            <a:normAutofit fontScale="85000" lnSpcReduction="20000"/>
          </a:bodyPr>
          <a:lstStyle/>
          <a:p>
            <a:r>
              <a:rPr lang="en-US" dirty="0"/>
              <a:t>While it is possible that disclosure could lead to better behavior, there are at least two potential problems.</a:t>
            </a:r>
          </a:p>
          <a:p>
            <a:pPr lvl="1"/>
            <a:r>
              <a:rPr lang="en-US" u="sng" dirty="0"/>
              <a:t>Greenwashing and Game Playing</a:t>
            </a:r>
            <a:r>
              <a:rPr lang="en-US" dirty="0"/>
              <a:t>: Once the disclosure requirements are set, there will be companies that find ways to play the disclosure game to make themselves look better.</a:t>
            </a:r>
          </a:p>
          <a:p>
            <a:pPr lvl="1"/>
            <a:r>
              <a:rPr lang="en-US" u="sng" dirty="0"/>
              <a:t>Confess and then sin again</a:t>
            </a:r>
            <a:r>
              <a:rPr lang="en-US" dirty="0"/>
              <a:t>: A more dangerous problem is that companies may view disclosure as license for the disclosed bad behavior.</a:t>
            </a:r>
          </a:p>
          <a:p>
            <a:r>
              <a:rPr lang="en-US" dirty="0"/>
              <a:t>In short, the notion that requiring companies to disclose more will induce better behavior is at odds with the evidence on almost every aspect of disclosure that we have seen so far. </a:t>
            </a:r>
          </a:p>
          <a:p>
            <a:pPr lvl="1"/>
            <a:r>
              <a:rPr lang="en-US" dirty="0"/>
              <a:t>Did increased risk disclosures make companies more careful about taking risk?</a:t>
            </a:r>
          </a:p>
          <a:p>
            <a:pPr lvl="1"/>
            <a:r>
              <a:rPr lang="en-US" dirty="0"/>
              <a:t>Have corporate governance disclosures, which have exploded over the last two decades, improved corporate governance at companies?</a:t>
            </a:r>
          </a:p>
        </p:txBody>
      </p:sp>
    </p:spTree>
    <p:extLst>
      <p:ext uri="{BB962C8B-B14F-4D97-AF65-F5344CB8AC3E}">
        <p14:creationId xmlns:p14="http://schemas.microsoft.com/office/powerpoint/2010/main" val="1923709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D3CE4-6CD2-FCD0-2BD8-A662B0F13C33}"/>
              </a:ext>
            </a:extLst>
          </p:cNvPr>
          <p:cNvSpPr>
            <a:spLocks noGrp="1"/>
          </p:cNvSpPr>
          <p:nvPr>
            <p:ph type="title"/>
          </p:nvPr>
        </p:nvSpPr>
        <p:spPr/>
        <p:txBody>
          <a:bodyPr/>
          <a:lstStyle/>
          <a:p>
            <a:r>
              <a:rPr lang="en-US" dirty="0"/>
              <a:t>4. ESG is good for society</a:t>
            </a:r>
          </a:p>
        </p:txBody>
      </p:sp>
      <p:sp>
        <p:nvSpPr>
          <p:cNvPr id="3" name="Content Placeholder 2">
            <a:extLst>
              <a:ext uri="{FF2B5EF4-FFF2-40B4-BE49-F238E27FC236}">
                <a16:creationId xmlns:a16="http://schemas.microsoft.com/office/drawing/2014/main" id="{F258E49E-7B06-605F-F6B3-506DCBAFBECD}"/>
              </a:ext>
            </a:extLst>
          </p:cNvPr>
          <p:cNvSpPr>
            <a:spLocks noGrp="1"/>
          </p:cNvSpPr>
          <p:nvPr>
            <p:ph sz="quarter" idx="1"/>
          </p:nvPr>
        </p:nvSpPr>
        <p:spPr/>
        <p:txBody>
          <a:bodyPr/>
          <a:lstStyle/>
          <a:p>
            <a:r>
              <a:rPr lang="en-US" dirty="0"/>
              <a:t>There are some who believe that even if ESG makes firms less valuable and investors make lower returns, it is a net positive for society.</a:t>
            </a:r>
          </a:p>
          <a:p>
            <a:pPr lvl="1"/>
            <a:r>
              <a:rPr lang="en-US" dirty="0"/>
              <a:t>It is premised on the notion that society has developed a consensus on what comprises goodness.</a:t>
            </a:r>
          </a:p>
          <a:p>
            <a:pPr lvl="1"/>
            <a:r>
              <a:rPr lang="en-US" dirty="0"/>
              <a:t>It is also based upon the presumption that companies that behave well will create less side costs for society and perhaps even contribute to societal good.</a:t>
            </a:r>
          </a:p>
          <a:p>
            <a:r>
              <a:rPr lang="en-US" dirty="0"/>
              <a:t>If you accept this proposition, the trade off will be positive for society.</a:t>
            </a:r>
          </a:p>
          <a:p>
            <a:endParaRPr lang="en-US" dirty="0"/>
          </a:p>
        </p:txBody>
      </p:sp>
      <p:sp>
        <p:nvSpPr>
          <p:cNvPr id="4" name="Footer Placeholder 3">
            <a:extLst>
              <a:ext uri="{FF2B5EF4-FFF2-40B4-BE49-F238E27FC236}">
                <a16:creationId xmlns:a16="http://schemas.microsoft.com/office/drawing/2014/main" id="{C3521429-8EB6-F872-FB0C-E16F0E8029EA}"/>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4002318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F6AE-6762-7245-A963-AFF481D93F3B}"/>
              </a:ext>
            </a:extLst>
          </p:cNvPr>
          <p:cNvSpPr>
            <a:spLocks noGrp="1"/>
          </p:cNvSpPr>
          <p:nvPr>
            <p:ph type="title"/>
          </p:nvPr>
        </p:nvSpPr>
        <p:spPr/>
        <p:txBody>
          <a:bodyPr/>
          <a:lstStyle/>
          <a:p>
            <a:r>
              <a:rPr lang="en-US" dirty="0"/>
              <a:t>The Law of Unintended Consequences…</a:t>
            </a:r>
          </a:p>
        </p:txBody>
      </p:sp>
      <p:sp>
        <p:nvSpPr>
          <p:cNvPr id="3" name="Content Placeholder 2">
            <a:extLst>
              <a:ext uri="{FF2B5EF4-FFF2-40B4-BE49-F238E27FC236}">
                <a16:creationId xmlns:a16="http://schemas.microsoft.com/office/drawing/2014/main" id="{679E5B6A-706C-D640-9EBD-3A5C62B55E6A}"/>
              </a:ext>
            </a:extLst>
          </p:cNvPr>
          <p:cNvSpPr>
            <a:spLocks noGrp="1"/>
          </p:cNvSpPr>
          <p:nvPr>
            <p:ph sz="quarter" idx="1"/>
          </p:nvPr>
        </p:nvSpPr>
        <p:spPr/>
        <p:txBody>
          <a:bodyPr>
            <a:normAutofit fontScale="85000" lnSpcReduction="20000"/>
          </a:bodyPr>
          <a:lstStyle/>
          <a:p>
            <a:r>
              <a:rPr lang="en-US" dirty="0"/>
              <a:t>As publicly traded companies that are exposed to ESG shaming are forced to divest themselves of their “bad” businesses, it is worth remembering that selling or divesting a business does not erase it from the face of the earth, but just transfers it to a different owner, presumably one is less exposed to the ESG shaming.</a:t>
            </a:r>
          </a:p>
          <a:p>
            <a:r>
              <a:rPr lang="en-US" dirty="0"/>
              <a:t>In the fossil fuel business, for instance, the pressure on the easily pressured (the big US/European oil companies) has led them to cut back on investments in the fossil fuel space.</a:t>
            </a:r>
          </a:p>
          <a:p>
            <a:pPr lvl="1"/>
            <a:r>
              <a:rPr lang="en-US" dirty="0"/>
              <a:t>That absence of investment is and will continue to push up the price of fossil fuels, making their production more profitable.</a:t>
            </a:r>
          </a:p>
          <a:p>
            <a:pPr lvl="1"/>
            <a:r>
              <a:rPr lang="en-US" dirty="0"/>
              <a:t>A subset of the investments are now being made by foreign companies (in markets where stockholders has little power) or private equity funds.</a:t>
            </a:r>
          </a:p>
        </p:txBody>
      </p:sp>
    </p:spTree>
    <p:extLst>
      <p:ext uri="{BB962C8B-B14F-4D97-AF65-F5344CB8AC3E}">
        <p14:creationId xmlns:p14="http://schemas.microsoft.com/office/powerpoint/2010/main" val="2657951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6979-210C-CF4D-853F-5FA8342B0FB1}"/>
              </a:ext>
            </a:extLst>
          </p:cNvPr>
          <p:cNvSpPr>
            <a:spLocks noGrp="1"/>
          </p:cNvSpPr>
          <p:nvPr>
            <p:ph type="title"/>
          </p:nvPr>
        </p:nvSpPr>
        <p:spPr/>
        <p:txBody>
          <a:bodyPr/>
          <a:lstStyle/>
          <a:p>
            <a:r>
              <a:rPr lang="en-US" dirty="0"/>
              <a:t>Private Equity in Fossil Fuels</a:t>
            </a:r>
          </a:p>
        </p:txBody>
      </p:sp>
      <p:pic>
        <p:nvPicPr>
          <p:cNvPr id="7" name="Content Placeholder 6">
            <a:extLst>
              <a:ext uri="{FF2B5EF4-FFF2-40B4-BE49-F238E27FC236}">
                <a16:creationId xmlns:a16="http://schemas.microsoft.com/office/drawing/2014/main" id="{87C1B975-A500-274D-979B-6A1D17CFCFBB}"/>
              </a:ext>
            </a:extLst>
          </p:cNvPr>
          <p:cNvPicPr>
            <a:picLocks noGrp="1" noChangeAspect="1"/>
          </p:cNvPicPr>
          <p:nvPr>
            <p:ph sz="quarter" idx="1"/>
          </p:nvPr>
        </p:nvPicPr>
        <p:blipFill>
          <a:blip r:embed="rId2"/>
          <a:stretch>
            <a:fillRect/>
          </a:stretch>
        </p:blipFill>
        <p:spPr>
          <a:xfrm>
            <a:off x="464494" y="2097687"/>
            <a:ext cx="6431693" cy="3326929"/>
          </a:xfrm>
          <a:prstGeom prst="rect">
            <a:avLst/>
          </a:prstGeom>
        </p:spPr>
      </p:pic>
      <p:sp>
        <p:nvSpPr>
          <p:cNvPr id="8" name="TextBox 7">
            <a:extLst>
              <a:ext uri="{FF2B5EF4-FFF2-40B4-BE49-F238E27FC236}">
                <a16:creationId xmlns:a16="http://schemas.microsoft.com/office/drawing/2014/main" id="{FE3D2717-DD1E-3744-89FA-5E9B3E0B9F6D}"/>
              </a:ext>
            </a:extLst>
          </p:cNvPr>
          <p:cNvSpPr txBox="1"/>
          <p:nvPr/>
        </p:nvSpPr>
        <p:spPr>
          <a:xfrm>
            <a:off x="877331" y="5609968"/>
            <a:ext cx="7772400" cy="830997"/>
          </a:xfrm>
          <a:prstGeom prst="rect">
            <a:avLst/>
          </a:prstGeom>
          <a:noFill/>
        </p:spPr>
        <p:txBody>
          <a:bodyPr wrap="square" rtlCol="0">
            <a:spAutoFit/>
          </a:bodyPr>
          <a:lstStyle/>
          <a:p>
            <a:r>
              <a:rPr lang="en-US" dirty="0"/>
              <a:t>Between 2010 and 2020, private equity funds have invested a trillion dollars in fossil fuel investments…</a:t>
            </a:r>
          </a:p>
        </p:txBody>
      </p:sp>
    </p:spTree>
    <p:extLst>
      <p:ext uri="{BB962C8B-B14F-4D97-AF65-F5344CB8AC3E}">
        <p14:creationId xmlns:p14="http://schemas.microsoft.com/office/powerpoint/2010/main" val="448084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A42B-CB36-3943-A0F5-DA8DC7FFCD0F}"/>
              </a:ext>
            </a:extLst>
          </p:cNvPr>
          <p:cNvSpPr>
            <a:spLocks noGrp="1"/>
          </p:cNvSpPr>
          <p:nvPr>
            <p:ph type="title"/>
          </p:nvPr>
        </p:nvSpPr>
        <p:spPr/>
        <p:txBody>
          <a:bodyPr>
            <a:normAutofit/>
          </a:bodyPr>
          <a:lstStyle/>
          <a:p>
            <a:r>
              <a:rPr lang="en-US" dirty="0"/>
              <a:t>And how this plays out…</a:t>
            </a:r>
          </a:p>
        </p:txBody>
      </p:sp>
      <p:sp>
        <p:nvSpPr>
          <p:cNvPr id="3" name="Content Placeholder 2">
            <a:extLst>
              <a:ext uri="{FF2B5EF4-FFF2-40B4-BE49-F238E27FC236}">
                <a16:creationId xmlns:a16="http://schemas.microsoft.com/office/drawing/2014/main" id="{1CB3354D-C464-424E-836A-70196E9BD266}"/>
              </a:ext>
            </a:extLst>
          </p:cNvPr>
          <p:cNvSpPr>
            <a:spLocks noGrp="1"/>
          </p:cNvSpPr>
          <p:nvPr>
            <p:ph sz="quarter" idx="1"/>
          </p:nvPr>
        </p:nvSpPr>
        <p:spPr/>
        <p:txBody>
          <a:bodyPr>
            <a:normAutofit fontScale="92500" lnSpcReduction="10000"/>
          </a:bodyPr>
          <a:lstStyle/>
          <a:p>
            <a:r>
              <a:rPr lang="en-US" dirty="0"/>
              <a:t>As ESG pressures amp up on publicly traded fossil fuel companies, especially in the US and Europe, to reduce exploration and production of fossil fuels, the laws of demand and supply have created a predictable consequence, which is higher prices for these fossil fuels (gas and oil).</a:t>
            </a:r>
          </a:p>
          <a:p>
            <a:r>
              <a:rPr lang="en-US" dirty="0"/>
              <a:t>While ESG advocates may view this as a win, it is worth remembering </a:t>
            </a:r>
          </a:p>
          <a:p>
            <a:pPr lvl="1"/>
            <a:r>
              <a:rPr lang="en-US" dirty="0"/>
              <a:t>that 80% of global energy still comes from fossil fuels, and </a:t>
            </a:r>
          </a:p>
          <a:p>
            <a:pPr lvl="1"/>
            <a:r>
              <a:rPr lang="en-US" dirty="0"/>
              <a:t>that the people who are most exposed to price increases are not the well off, urban advocates of ESG but the people who are least well off (within countries and across countries).</a:t>
            </a:r>
          </a:p>
        </p:txBody>
      </p:sp>
    </p:spTree>
    <p:extLst>
      <p:ext uri="{BB962C8B-B14F-4D97-AF65-F5344CB8AC3E}">
        <p14:creationId xmlns:p14="http://schemas.microsoft.com/office/powerpoint/2010/main" val="3524247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8337-A8D3-744C-BD37-6AB516E8D0EA}"/>
              </a:ext>
            </a:extLst>
          </p:cNvPr>
          <p:cNvSpPr>
            <a:spLocks noGrp="1"/>
          </p:cNvSpPr>
          <p:nvPr>
            <p:ph type="title"/>
          </p:nvPr>
        </p:nvSpPr>
        <p:spPr/>
        <p:txBody>
          <a:bodyPr>
            <a:normAutofit fontScale="90000"/>
          </a:bodyPr>
          <a:lstStyle/>
          <a:p>
            <a:r>
              <a:rPr lang="en-US" dirty="0"/>
              <a:t>5. Wanting to do good for society predates ESG…</a:t>
            </a:r>
          </a:p>
        </p:txBody>
      </p:sp>
      <p:sp>
        <p:nvSpPr>
          <p:cNvPr id="3" name="Content Placeholder 2">
            <a:extLst>
              <a:ext uri="{FF2B5EF4-FFF2-40B4-BE49-F238E27FC236}">
                <a16:creationId xmlns:a16="http://schemas.microsoft.com/office/drawing/2014/main" id="{1E86655C-ECA6-C74F-B03A-3E2DCB82BF8A}"/>
              </a:ext>
            </a:extLst>
          </p:cNvPr>
          <p:cNvSpPr>
            <a:spLocks noGrp="1"/>
          </p:cNvSpPr>
          <p:nvPr>
            <p:ph sz="quarter" idx="1"/>
          </p:nvPr>
        </p:nvSpPr>
        <p:spPr/>
        <p:txBody>
          <a:bodyPr>
            <a:normAutofit fontScale="92500" lnSpcReduction="10000"/>
          </a:bodyPr>
          <a:lstStyle/>
          <a:p>
            <a:r>
              <a:rPr lang="en-US" dirty="0"/>
              <a:t>The notion that until ESG came along, companies (and individuals) are businesses operated without a care for society would be comical, if the people pushing it were not so insistent that it is true.</a:t>
            </a:r>
          </a:p>
          <a:p>
            <a:r>
              <a:rPr lang="en-US" dirty="0"/>
              <a:t>That is nonsense. People who have wanted to do good have always been able to do so.</a:t>
            </a:r>
          </a:p>
          <a:p>
            <a:pPr lvl="1"/>
            <a:r>
              <a:rPr lang="en-US" dirty="0"/>
              <a:t>In privately owned businesses, owners have always been free to share their profits or give away their wealth, to meet whatever societal need they felt most strongly about.</a:t>
            </a:r>
          </a:p>
          <a:p>
            <a:pPr lvl="1"/>
            <a:r>
              <a:rPr lang="en-US" dirty="0"/>
              <a:t>In publicly traded companies, that responsibility fell to the owners of its shares, who again were free to share their winnings with society, in any way they though fit.</a:t>
            </a:r>
          </a:p>
        </p:txBody>
      </p:sp>
    </p:spTree>
    <p:extLst>
      <p:ext uri="{BB962C8B-B14F-4D97-AF65-F5344CB8AC3E}">
        <p14:creationId xmlns:p14="http://schemas.microsoft.com/office/powerpoint/2010/main" val="1194994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E57C-9B6A-3144-8D45-70CE2EBEDA68}"/>
              </a:ext>
            </a:extLst>
          </p:cNvPr>
          <p:cNvSpPr>
            <a:spLocks noGrp="1"/>
          </p:cNvSpPr>
          <p:nvPr>
            <p:ph type="title"/>
          </p:nvPr>
        </p:nvSpPr>
        <p:spPr/>
        <p:txBody>
          <a:bodyPr/>
          <a:lstStyle/>
          <a:p>
            <a:r>
              <a:rPr lang="en-US" dirty="0"/>
              <a:t>Outsourcing your conscience is a salve, not a solution!</a:t>
            </a:r>
          </a:p>
        </p:txBody>
      </p:sp>
      <p:sp>
        <p:nvSpPr>
          <p:cNvPr id="3" name="Content Placeholder 2">
            <a:extLst>
              <a:ext uri="{FF2B5EF4-FFF2-40B4-BE49-F238E27FC236}">
                <a16:creationId xmlns:a16="http://schemas.microsoft.com/office/drawing/2014/main" id="{904A093B-384B-3C4C-AB1C-0A9CC1C861D0}"/>
              </a:ext>
            </a:extLst>
          </p:cNvPr>
          <p:cNvSpPr>
            <a:spLocks noGrp="1"/>
          </p:cNvSpPr>
          <p:nvPr>
            <p:ph sz="quarter" idx="1"/>
          </p:nvPr>
        </p:nvSpPr>
        <p:spPr/>
        <p:txBody>
          <a:bodyPr>
            <a:normAutofit fontScale="92500"/>
          </a:bodyPr>
          <a:lstStyle/>
          <a:p>
            <a:r>
              <a:rPr lang="en-US" sz="2000" dirty="0"/>
              <a:t>The ESG movement has given each of us an easy way out of having to make choices, by outsourcing these choices to corporate CEOs and investment fund managers, asking them to be “good” for us, while not charging us more for their products and services and delivering above-average returns . </a:t>
            </a:r>
          </a:p>
          <a:p>
            <a:r>
              <a:rPr lang="en-US" sz="2000" dirty="0"/>
              <a:t>Implicit in the ESG push is the presumption that unless companies that are explicitly committed to ESG, they cannot contribute to society, but that is not true. Well before ESG came along, good businesspeople have not only made their shareholders wealthy, and </a:t>
            </a:r>
            <a:r>
              <a:rPr lang="en-US" sz="2000" dirty="0">
                <a:hlinkClick r:id="rId2" invalidUrl="about://"/>
              </a:rPr>
              <a:t>also given back to society</a:t>
            </a:r>
            <a:r>
              <a:rPr lang="en-US" sz="2000" dirty="0"/>
              <a:t>. </a:t>
            </a:r>
          </a:p>
          <a:p>
            <a:r>
              <a:rPr lang="en-US" sz="2000" dirty="0"/>
              <a:t>The difference between this “old” model of business and the proposed “new ESG” version is in who does the giving to society, with corporate CEOs and management taking over that responsibility from shareholders. I am not willing to concede, without challenge, that a corporate CEO knows my value system better than I do, as a shareholder, and is better positioned to make judgments on how much to give back to society, and to whom, than I am.</a:t>
            </a:r>
            <a:endParaRPr lang="en-US" sz="1600" dirty="0"/>
          </a:p>
        </p:txBody>
      </p:sp>
      <p:sp>
        <p:nvSpPr>
          <p:cNvPr id="4" name="Footer Placeholder 3">
            <a:extLst>
              <a:ext uri="{FF2B5EF4-FFF2-40B4-BE49-F238E27FC236}">
                <a16:creationId xmlns:a16="http://schemas.microsoft.com/office/drawing/2014/main" id="{20058D75-B63B-7A4F-9160-4EE02A67BA18}"/>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50170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E3CD-9D59-2F4F-8FBB-29762431783B}"/>
              </a:ext>
            </a:extLst>
          </p:cNvPr>
          <p:cNvSpPr>
            <a:spLocks noGrp="1"/>
          </p:cNvSpPr>
          <p:nvPr>
            <p:ph type="title"/>
          </p:nvPr>
        </p:nvSpPr>
        <p:spPr/>
        <p:txBody>
          <a:bodyPr/>
          <a:lstStyle/>
          <a:p>
            <a:r>
              <a:rPr lang="en-US" dirty="0"/>
              <a:t>So why is ESG still being sold? Cui Bono? (Who benefits?)</a:t>
            </a:r>
          </a:p>
        </p:txBody>
      </p:sp>
      <p:sp>
        <p:nvSpPr>
          <p:cNvPr id="4" name="Footer Placeholder 3">
            <a:extLst>
              <a:ext uri="{FF2B5EF4-FFF2-40B4-BE49-F238E27FC236}">
                <a16:creationId xmlns:a16="http://schemas.microsoft.com/office/drawing/2014/main" id="{7B55B648-ABBC-8045-BE56-12623B5A441D}"/>
              </a:ext>
            </a:extLst>
          </p:cNvPr>
          <p:cNvSpPr>
            <a:spLocks noGrp="1"/>
          </p:cNvSpPr>
          <p:nvPr>
            <p:ph type="ftr" sz="quarter" idx="10"/>
          </p:nvPr>
        </p:nvSpPr>
        <p:spPr/>
        <p:txBody>
          <a:bodyPr/>
          <a:lstStyle/>
          <a:p>
            <a:pPr>
              <a:defRPr/>
            </a:pPr>
            <a:r>
              <a:rPr lang="en-US"/>
              <a:t>Aswath Damodaran</a:t>
            </a:r>
          </a:p>
        </p:txBody>
      </p:sp>
      <p:pic>
        <p:nvPicPr>
          <p:cNvPr id="7" name="Content Placeholder 6">
            <a:extLst>
              <a:ext uri="{FF2B5EF4-FFF2-40B4-BE49-F238E27FC236}">
                <a16:creationId xmlns:a16="http://schemas.microsoft.com/office/drawing/2014/main" id="{3F1ADBF4-2B05-1049-98BB-BBC6FBF6F209}"/>
              </a:ext>
            </a:extLst>
          </p:cNvPr>
          <p:cNvPicPr>
            <a:picLocks noGrp="1" noChangeAspect="1"/>
          </p:cNvPicPr>
          <p:nvPr>
            <p:ph sz="quarter" idx="1"/>
          </p:nvPr>
        </p:nvPicPr>
        <p:blipFill>
          <a:blip r:embed="rId2"/>
          <a:stretch>
            <a:fillRect/>
          </a:stretch>
        </p:blipFill>
        <p:spPr>
          <a:xfrm>
            <a:off x="1561779" y="1600200"/>
            <a:ext cx="6255392" cy="4495800"/>
          </a:xfrm>
          <a:prstGeom prst="rect">
            <a:avLst/>
          </a:prstGeom>
        </p:spPr>
      </p:pic>
    </p:spTree>
    <p:extLst>
      <p:ext uri="{BB962C8B-B14F-4D97-AF65-F5344CB8AC3E}">
        <p14:creationId xmlns:p14="http://schemas.microsoft.com/office/powerpoint/2010/main" val="967517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9D0C-FFA8-9145-BF2C-2E3B9714C9B4}"/>
              </a:ext>
            </a:extLst>
          </p:cNvPr>
          <p:cNvSpPr>
            <a:spLocks noGrp="1"/>
          </p:cNvSpPr>
          <p:nvPr>
            <p:ph type="title"/>
          </p:nvPr>
        </p:nvSpPr>
        <p:spPr/>
        <p:txBody>
          <a:bodyPr>
            <a:normAutofit fontScale="90000"/>
          </a:bodyPr>
          <a:lstStyle/>
          <a:p>
            <a:r>
              <a:rPr lang="en-US" dirty="0"/>
              <a:t>Fake ESG? BlackRock’s Carbon Transition ETF</a:t>
            </a:r>
          </a:p>
        </p:txBody>
      </p:sp>
      <p:pic>
        <p:nvPicPr>
          <p:cNvPr id="4" name="Content Placeholder 3">
            <a:extLst>
              <a:ext uri="{FF2B5EF4-FFF2-40B4-BE49-F238E27FC236}">
                <a16:creationId xmlns:a16="http://schemas.microsoft.com/office/drawing/2014/main" id="{67F122F7-AB32-4543-A0A4-68AA2443AB6B}"/>
              </a:ext>
            </a:extLst>
          </p:cNvPr>
          <p:cNvPicPr>
            <a:picLocks noGrp="1" noChangeAspect="1"/>
          </p:cNvPicPr>
          <p:nvPr>
            <p:ph sz="quarter" idx="1"/>
          </p:nvPr>
        </p:nvPicPr>
        <p:blipFill>
          <a:blip r:embed="rId2"/>
          <a:stretch>
            <a:fillRect/>
          </a:stretch>
        </p:blipFill>
        <p:spPr>
          <a:xfrm>
            <a:off x="1838739" y="1600200"/>
            <a:ext cx="5536096" cy="4495800"/>
          </a:xfrm>
          <a:prstGeom prst="rect">
            <a:avLst/>
          </a:prstGeom>
        </p:spPr>
      </p:pic>
      <p:sp>
        <p:nvSpPr>
          <p:cNvPr id="5" name="TextBox 4">
            <a:extLst>
              <a:ext uri="{FF2B5EF4-FFF2-40B4-BE49-F238E27FC236}">
                <a16:creationId xmlns:a16="http://schemas.microsoft.com/office/drawing/2014/main" id="{2D9CAFA9-8AE1-7145-9E78-F59A85F3788F}"/>
              </a:ext>
            </a:extLst>
          </p:cNvPr>
          <p:cNvSpPr txBox="1"/>
          <p:nvPr/>
        </p:nvSpPr>
        <p:spPr>
          <a:xfrm>
            <a:off x="2534478" y="6107668"/>
            <a:ext cx="1980029" cy="369332"/>
          </a:xfrm>
          <a:prstGeom prst="rect">
            <a:avLst/>
          </a:prstGeom>
          <a:noFill/>
        </p:spPr>
        <p:txBody>
          <a:bodyPr wrap="none" rtlCol="0">
            <a:spAutoFit/>
          </a:bodyPr>
          <a:lstStyle/>
          <a:p>
            <a:r>
              <a:rPr lang="en-US" sz="1800" dirty="0"/>
              <a:t>Expenses: 0.03%</a:t>
            </a:r>
          </a:p>
        </p:txBody>
      </p:sp>
      <p:sp>
        <p:nvSpPr>
          <p:cNvPr id="6" name="TextBox 5">
            <a:extLst>
              <a:ext uri="{FF2B5EF4-FFF2-40B4-BE49-F238E27FC236}">
                <a16:creationId xmlns:a16="http://schemas.microsoft.com/office/drawing/2014/main" id="{5FDF8971-6D39-4A4D-B704-CDE935065399}"/>
              </a:ext>
            </a:extLst>
          </p:cNvPr>
          <p:cNvSpPr txBox="1"/>
          <p:nvPr/>
        </p:nvSpPr>
        <p:spPr>
          <a:xfrm>
            <a:off x="5479774" y="6096000"/>
            <a:ext cx="1980029" cy="369332"/>
          </a:xfrm>
          <a:prstGeom prst="rect">
            <a:avLst/>
          </a:prstGeom>
          <a:noFill/>
        </p:spPr>
        <p:txBody>
          <a:bodyPr wrap="none" rtlCol="0">
            <a:spAutoFit/>
          </a:bodyPr>
          <a:lstStyle/>
          <a:p>
            <a:r>
              <a:rPr lang="en-US" sz="1800" dirty="0"/>
              <a:t>Expenses: 0.15%</a:t>
            </a:r>
          </a:p>
        </p:txBody>
      </p:sp>
    </p:spTree>
    <p:extLst>
      <p:ext uri="{BB962C8B-B14F-4D97-AF65-F5344CB8AC3E}">
        <p14:creationId xmlns:p14="http://schemas.microsoft.com/office/powerpoint/2010/main" val="7307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10F85-ECCE-8E47-AC36-57785CA85BFC}"/>
              </a:ext>
            </a:extLst>
          </p:cNvPr>
          <p:cNvSpPr>
            <a:spLocks noGrp="1"/>
          </p:cNvSpPr>
          <p:nvPr>
            <p:ph type="title"/>
          </p:nvPr>
        </p:nvSpPr>
        <p:spPr/>
        <p:txBody>
          <a:bodyPr/>
          <a:lstStyle/>
          <a:p>
            <a:r>
              <a:rPr lang="en-US" dirty="0"/>
              <a:t>And why are corporate managers going along with this charade?</a:t>
            </a:r>
          </a:p>
        </p:txBody>
      </p:sp>
      <p:sp>
        <p:nvSpPr>
          <p:cNvPr id="3" name="Content Placeholder 2">
            <a:extLst>
              <a:ext uri="{FF2B5EF4-FFF2-40B4-BE49-F238E27FC236}">
                <a16:creationId xmlns:a16="http://schemas.microsoft.com/office/drawing/2014/main" id="{9EE3CA5C-F1B2-BA4F-84C2-E70EF51E78FB}"/>
              </a:ext>
            </a:extLst>
          </p:cNvPr>
          <p:cNvSpPr>
            <a:spLocks noGrp="1"/>
          </p:cNvSpPr>
          <p:nvPr>
            <p:ph sz="quarter" idx="1"/>
          </p:nvPr>
        </p:nvSpPr>
        <p:spPr/>
        <p:txBody>
          <a:bodyPr>
            <a:normAutofit fontScale="70000" lnSpcReduction="20000"/>
          </a:bodyPr>
          <a:lstStyle/>
          <a:p>
            <a:r>
              <a:rPr lang="en-US" dirty="0"/>
              <a:t>Given that shareholders in companies and investors in funds are paying for this gravy, you may wonder why corporate CEOs not only go along with this charade, but also actively encourage it, and the answer lies in the power it gives them to bypass shareholders and to evade accountability. </a:t>
            </a:r>
          </a:p>
          <a:p>
            <a:r>
              <a:rPr lang="en-US" dirty="0"/>
              <a:t>After all, these are the same CEOs who, in 2019, put forth the </a:t>
            </a:r>
            <a:r>
              <a:rPr lang="en-US" dirty="0">
                <a:hlinkClick r:id="rId2" invalidUrl="about://"/>
              </a:rPr>
              <a:t>fanciful, but great sounding, argument </a:t>
            </a:r>
            <a:r>
              <a:rPr lang="en-US" dirty="0"/>
              <a:t>that it is a company’s responsibility to maximize stakeholder wealth, rather than cater to shareholders, which I </a:t>
            </a:r>
            <a:r>
              <a:rPr lang="en-US" dirty="0">
                <a:hlinkClick r:id="rId3" invalidUrl="about://"/>
              </a:rPr>
              <a:t>argued in a post</a:t>
            </a:r>
            <a:r>
              <a:rPr lang="en-US" dirty="0"/>
              <a:t> then that being accountable to everyone effectively meant that CEOs were accountable to no one.  </a:t>
            </a:r>
          </a:p>
          <a:p>
            <a:r>
              <a:rPr lang="en-US" dirty="0"/>
              <a:t>In some cases, flaunting goodness has become a way that founders and CEOs use to cover business model weaknesses and overreach. It is a point that I made in my posts on </a:t>
            </a:r>
            <a:r>
              <a:rPr lang="en-US" dirty="0">
                <a:hlinkClick r:id="rId4" invalidUrl="about://"/>
              </a:rPr>
              <a:t>Theranos, at the time of its implosion in October 2015</a:t>
            </a:r>
            <a:r>
              <a:rPr lang="en-US" dirty="0"/>
              <a:t>, and on </a:t>
            </a:r>
            <a:r>
              <a:rPr lang="en-US" dirty="0">
                <a:hlinkClick r:id="rId5" invalidUrl="about://"/>
              </a:rPr>
              <a:t>WeWork, during its IPO debacle in 2019</a:t>
            </a:r>
            <a:r>
              <a:rPr lang="en-US" dirty="0"/>
              <a:t>, noting that Elizabeth Holmes and Adam Neumann used their “noble purpose” credentials to cover up fraud and narcissism. </a:t>
            </a:r>
          </a:p>
        </p:txBody>
      </p:sp>
      <p:sp>
        <p:nvSpPr>
          <p:cNvPr id="4" name="Footer Placeholder 3">
            <a:extLst>
              <a:ext uri="{FF2B5EF4-FFF2-40B4-BE49-F238E27FC236}">
                <a16:creationId xmlns:a16="http://schemas.microsoft.com/office/drawing/2014/main" id="{DF85017A-AB0D-654A-A800-E30D18919D55}"/>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3938173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5F27-5BF9-4949-9FAA-74B4707BF05A}"/>
              </a:ext>
            </a:extLst>
          </p:cNvPr>
          <p:cNvSpPr>
            <a:spLocks noGrp="1"/>
          </p:cNvSpPr>
          <p:nvPr>
            <p:ph type="title"/>
          </p:nvPr>
        </p:nvSpPr>
        <p:spPr/>
        <p:txBody>
          <a:bodyPr/>
          <a:lstStyle/>
          <a:p>
            <a:r>
              <a:rPr lang="en-US" dirty="0"/>
              <a:t>A Roadmap for being and doing good</a:t>
            </a:r>
          </a:p>
        </p:txBody>
      </p:sp>
      <p:sp>
        <p:nvSpPr>
          <p:cNvPr id="3" name="Content Placeholder 2">
            <a:extLst>
              <a:ext uri="{FF2B5EF4-FFF2-40B4-BE49-F238E27FC236}">
                <a16:creationId xmlns:a16="http://schemas.microsoft.com/office/drawing/2014/main" id="{DAADFF85-25EE-6349-A0FF-7C3461FACAC1}"/>
              </a:ext>
            </a:extLst>
          </p:cNvPr>
          <p:cNvSpPr>
            <a:spLocks noGrp="1"/>
          </p:cNvSpPr>
          <p:nvPr>
            <p:ph sz="quarter" idx="1"/>
          </p:nvPr>
        </p:nvSpPr>
        <p:spPr/>
        <p:txBody>
          <a:bodyPr>
            <a:normAutofit fontScale="92500" lnSpcReduction="20000"/>
          </a:bodyPr>
          <a:lstStyle/>
          <a:p>
            <a:pPr marL="514350" indent="-514350">
              <a:buFont typeface="+mj-lt"/>
              <a:buAutoNum type="arabicPeriod"/>
            </a:pPr>
            <a:r>
              <a:rPr lang="en-US" sz="1800" i="1" dirty="0"/>
              <a:t>Start with a personalized measure of goodness, and don’t overreach</a:t>
            </a:r>
            <a:r>
              <a:rPr lang="en-US" sz="1800" dirty="0"/>
              <a:t>: The key with moral codes is that they are personal, and for goodness to be incorporated into your investment and business decisions, you have to bring in your value judgments, rather than leave it to ESG measurement services or to portfolio managers.</a:t>
            </a:r>
          </a:p>
          <a:p>
            <a:pPr marL="514350" indent="-514350">
              <a:buFont typeface="+mj-lt"/>
              <a:buAutoNum type="arabicPeriod"/>
            </a:pPr>
            <a:r>
              <a:rPr lang="en-US" sz="1800" i="1" dirty="0"/>
              <a:t>As a business person, be clear on how being good will affect business models and value</a:t>
            </a:r>
            <a:r>
              <a:rPr lang="en-US" sz="1800" dirty="0"/>
              <a:t>: If you own a business, bring your personal views on morality into your business decisions, but if you do so, be at peace with the fact that staying true to your values may, and probably will, cost you money. If you are making decisions at a publicly traded company, as an employee, manager or even CEO, you are investing other people’s money and you have an obligation to be open about what your conscience will cost your shareholders.</a:t>
            </a:r>
          </a:p>
          <a:p>
            <a:pPr marL="514350" indent="-514350">
              <a:buFont typeface="+mj-lt"/>
              <a:buAutoNum type="arabicPeriod"/>
            </a:pPr>
            <a:r>
              <a:rPr lang="en-US" sz="1800" i="1" dirty="0"/>
              <a:t>As an investor, understand how much goodness has been priced in</a:t>
            </a:r>
            <a:r>
              <a:rPr lang="en-US" sz="1800" dirty="0"/>
              <a:t>: If you are an investor, you don’t have to compromise on your values, as long as you realize, at least in the long term, you will have to accept lower returns than you would have earned without that constraint.. </a:t>
            </a:r>
          </a:p>
          <a:p>
            <a:pPr marL="514350" indent="-514350">
              <a:buFont typeface="+mj-lt"/>
              <a:buAutoNum type="arabicPeriod"/>
            </a:pPr>
            <a:r>
              <a:rPr lang="en-US" sz="1800" i="1" dirty="0"/>
              <a:t>As a consumer and citizen, make choices that are consistent with your moral code: </a:t>
            </a:r>
            <a:r>
              <a:rPr lang="en-US" sz="1800" dirty="0"/>
              <a:t> Your consumption decisions (on which products and services you buy) and your citizenship decisions (on voting and community participation) have as big, if not greater, an effect. </a:t>
            </a:r>
          </a:p>
        </p:txBody>
      </p:sp>
      <p:sp>
        <p:nvSpPr>
          <p:cNvPr id="4" name="Footer Placeholder 3">
            <a:extLst>
              <a:ext uri="{FF2B5EF4-FFF2-40B4-BE49-F238E27FC236}">
                <a16:creationId xmlns:a16="http://schemas.microsoft.com/office/drawing/2014/main" id="{F6A9ED40-A43A-3048-8306-3F4C995E9BDA}"/>
              </a:ext>
            </a:extLst>
          </p:cNvPr>
          <p:cNvSpPr>
            <a:spLocks noGrp="1"/>
          </p:cNvSpPr>
          <p:nvPr>
            <p:ph type="ftr" sz="quarter" idx="10"/>
          </p:nvPr>
        </p:nvSpPr>
        <p:spPr/>
        <p:txBody>
          <a:bodyPr/>
          <a:lstStyle/>
          <a:p>
            <a:pPr>
              <a:defRPr/>
            </a:pPr>
            <a:r>
              <a:rPr lang="en-US" dirty="0" err="1"/>
              <a:t>Aswath</a:t>
            </a:r>
            <a:r>
              <a:rPr lang="en-US" dirty="0"/>
              <a:t> Damodaran</a:t>
            </a:r>
          </a:p>
        </p:txBody>
      </p:sp>
    </p:spTree>
    <p:extLst>
      <p:ext uri="{BB962C8B-B14F-4D97-AF65-F5344CB8AC3E}">
        <p14:creationId xmlns:p14="http://schemas.microsoft.com/office/powerpoint/2010/main" val="2819726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BAD5-0253-F248-884D-D43A1F3DD07C}"/>
              </a:ext>
            </a:extLst>
          </p:cNvPr>
          <p:cNvSpPr>
            <a:spLocks noGrp="1"/>
          </p:cNvSpPr>
          <p:nvPr>
            <p:ph type="title"/>
          </p:nvPr>
        </p:nvSpPr>
        <p:spPr/>
        <p:txBody>
          <a:bodyPr/>
          <a:lstStyle/>
          <a:p>
            <a:r>
              <a:rPr lang="en-US" dirty="0"/>
              <a:t>In conclusion..</a:t>
            </a:r>
          </a:p>
        </p:txBody>
      </p:sp>
      <p:sp>
        <p:nvSpPr>
          <p:cNvPr id="3" name="Content Placeholder 2">
            <a:extLst>
              <a:ext uri="{FF2B5EF4-FFF2-40B4-BE49-F238E27FC236}">
                <a16:creationId xmlns:a16="http://schemas.microsoft.com/office/drawing/2014/main" id="{FF8C7E36-10A0-C644-B641-82E66BF6C759}"/>
              </a:ext>
            </a:extLst>
          </p:cNvPr>
          <p:cNvSpPr>
            <a:spLocks noGrp="1"/>
          </p:cNvSpPr>
          <p:nvPr>
            <p:ph sz="quarter" idx="1"/>
          </p:nvPr>
        </p:nvSpPr>
        <p:spPr/>
        <p:txBody>
          <a:bodyPr>
            <a:normAutofit fontScale="77500" lnSpcReduction="20000"/>
          </a:bodyPr>
          <a:lstStyle/>
          <a:p>
            <a:r>
              <a:rPr lang="en-US" dirty="0"/>
              <a:t>On a personal note, I have always found that the people that I've known who do good, spend very little time talking about being good or lecturing other people on goodness. I reserve my skepticism for those companies that spend hundreds of pages of their annual filings telling me how much "good" they do.</a:t>
            </a:r>
          </a:p>
          <a:p>
            <a:r>
              <a:rPr lang="en-US" dirty="0"/>
              <a:t>The ESG movement’s biggest disservice is the sense that it has given those who are torn between morality and money, that they can have it all. </a:t>
            </a:r>
          </a:p>
          <a:p>
            <a:pPr lvl="1"/>
            <a:r>
              <a:rPr lang="en-US" dirty="0"/>
              <a:t>Telling companies that being good will always make them more valuable, investors that they can add morality constraints to their investments and earn higher returns at the same time, and young job seekers that they can be paid like bankers, while doing peace corps work, is delusional. </a:t>
            </a:r>
          </a:p>
          <a:p>
            <a:pPr lvl="1"/>
            <a:r>
              <a:rPr lang="en-US" dirty="0"/>
              <a:t>The truth </a:t>
            </a:r>
            <a:r>
              <a:rPr lang="en-US"/>
              <a:t>is that being </a:t>
            </a:r>
            <a:r>
              <a:rPr lang="en-US" dirty="0"/>
              <a:t>good will cost you and/or inconvenience you (as businesses, investors or employees), and that you choose to be good, despite that cost. </a:t>
            </a:r>
          </a:p>
        </p:txBody>
      </p:sp>
      <p:sp>
        <p:nvSpPr>
          <p:cNvPr id="4" name="Footer Placeholder 3">
            <a:extLst>
              <a:ext uri="{FF2B5EF4-FFF2-40B4-BE49-F238E27FC236}">
                <a16:creationId xmlns:a16="http://schemas.microsoft.com/office/drawing/2014/main" id="{32299D2A-9921-5941-BBB6-2A200F80A4C5}"/>
              </a:ext>
            </a:extLst>
          </p:cNvPr>
          <p:cNvSpPr>
            <a:spLocks noGrp="1"/>
          </p:cNvSpPr>
          <p:nvPr>
            <p:ph type="ftr" sz="quarter" idx="10"/>
          </p:nvPr>
        </p:nvSpPr>
        <p:spPr/>
        <p:txBody>
          <a:bodyPr/>
          <a:lstStyle/>
          <a:p>
            <a:pPr>
              <a:defRPr/>
            </a:pPr>
            <a:r>
              <a:rPr lang="en-US"/>
              <a:t>Aswath Damodaran</a:t>
            </a:r>
          </a:p>
        </p:txBody>
      </p:sp>
    </p:spTree>
    <p:extLst>
      <p:ext uri="{BB962C8B-B14F-4D97-AF65-F5344CB8AC3E}">
        <p14:creationId xmlns:p14="http://schemas.microsoft.com/office/powerpoint/2010/main" val="27571328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31669</TotalTime>
  <Pages>63</Pages>
  <Words>4052</Words>
  <Application>Microsoft Macintosh PowerPoint</Application>
  <PresentationFormat>Letter Paper (8.5x11 in)</PresentationFormat>
  <Paragraphs>192</Paragraphs>
  <Slides>40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Calibri</vt:lpstr>
      <vt:lpstr>Helvetica</vt:lpstr>
      <vt:lpstr>Times</vt:lpstr>
      <vt:lpstr>Wingdings</vt:lpstr>
      <vt:lpstr>Wingdings 2</vt:lpstr>
      <vt:lpstr>Basic</vt:lpstr>
      <vt:lpstr>The ESG Movement: The Goodness Gravy train Rolls on!</vt:lpstr>
      <vt:lpstr>Buzz Words and Magic Bullets!</vt:lpstr>
      <vt:lpstr>The ESG Promises: Cake for all, with no calories!</vt:lpstr>
      <vt:lpstr>The Five Big Questions</vt:lpstr>
      <vt:lpstr>1. Goodness is measurable, but it is individualized…</vt:lpstr>
      <vt:lpstr>ESG Services disagree…</vt:lpstr>
      <vt:lpstr>Even on high profile companies…</vt:lpstr>
      <vt:lpstr>What exactly do ESG scores measure? The Revisionist History of ESG</vt:lpstr>
      <vt:lpstr>If it is goodness, it certainly generates some odd results…</vt:lpstr>
      <vt:lpstr>Odd fact 1: ESG Scores are higher for bigger firms</vt:lpstr>
      <vt:lpstr>Odd fact 2: ESG scores increase with disclosure bulk, and goodness is increasing..</vt:lpstr>
      <vt:lpstr>Odd fact 3: Goodness is a shifting definition…</vt:lpstr>
      <vt:lpstr>If your answer is risk… look again</vt:lpstr>
      <vt:lpstr>Refinitiv’s ESG and Cost of Capital: Is there an ESG link?</vt:lpstr>
      <vt:lpstr>As for catastrophic risks, the evidence, at least on the highest profile firms, is to the contrary</vt:lpstr>
      <vt:lpstr>ESG score differences will persist… and the gaming will get worse…</vt:lpstr>
      <vt:lpstr>2. The ESG Promise: The Good shall be rewarded!</vt:lpstr>
      <vt:lpstr>The Evidence: Being good will help some firms, hurt others and do others unaffected!</vt:lpstr>
      <vt:lpstr>Is ESG good for companies?</vt:lpstr>
      <vt:lpstr>3. The ESG Pitch: Investing in “good” companies generates alpha…</vt:lpstr>
      <vt:lpstr>The ESG sales pitch is internally inconsistent and fundamentally incoherent</vt:lpstr>
      <vt:lpstr>Why returns to ESG are tough to read…</vt:lpstr>
      <vt:lpstr>The Returns to ESG: A Closer Look</vt:lpstr>
      <vt:lpstr>Green Bonds: The Shrinking Premium</vt:lpstr>
      <vt:lpstr>Implications for investing</vt:lpstr>
      <vt:lpstr>3a. ESG Disclosure</vt:lpstr>
      <vt:lpstr>The Magic of Materiality</vt:lpstr>
      <vt:lpstr>Disclosure as information</vt:lpstr>
      <vt:lpstr>Disclosure and Corporate Behavior</vt:lpstr>
      <vt:lpstr>4. ESG is good for society</vt:lpstr>
      <vt:lpstr>The Law of Unintended Consequences…</vt:lpstr>
      <vt:lpstr>Private Equity in Fossil Fuels</vt:lpstr>
      <vt:lpstr>And how this plays out…</vt:lpstr>
      <vt:lpstr>5. Wanting to do good for society predates ESG…</vt:lpstr>
      <vt:lpstr>Outsourcing your conscience is a salve, not a solution!</vt:lpstr>
      <vt:lpstr>So why is ESG still being sold? Cui Bono? (Who benefits?)</vt:lpstr>
      <vt:lpstr>Fake ESG? BlackRock’s Carbon Transition ETF</vt:lpstr>
      <vt:lpstr>And why are corporate managers going along with this charade?</vt:lpstr>
      <vt:lpstr>A Roadmap for being and doing good</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523</cp:revision>
  <cp:lastPrinted>2023-03-20T22:26:29Z</cp:lastPrinted>
  <dcterms:created xsi:type="dcterms:W3CDTF">2010-08-23T11:25:52Z</dcterms:created>
  <dcterms:modified xsi:type="dcterms:W3CDTF">2023-03-20T22:28:04Z</dcterms:modified>
</cp:coreProperties>
</file>