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17"/>
  </p:notesMasterIdLst>
  <p:handoutMasterIdLst>
    <p:handoutMasterId r:id="rId18"/>
  </p:handoutMasterIdLst>
  <p:sldIdLst>
    <p:sldId id="405" r:id="rId2"/>
    <p:sldId id="406" r:id="rId3"/>
    <p:sldId id="407" r:id="rId4"/>
    <p:sldId id="408" r:id="rId5"/>
    <p:sldId id="409" r:id="rId6"/>
    <p:sldId id="410" r:id="rId7"/>
    <p:sldId id="411" r:id="rId8"/>
    <p:sldId id="412" r:id="rId9"/>
    <p:sldId id="413" r:id="rId10"/>
    <p:sldId id="414" r:id="rId11"/>
    <p:sldId id="415" r:id="rId12"/>
    <p:sldId id="416" r:id="rId13"/>
    <p:sldId id="417" r:id="rId14"/>
    <p:sldId id="418" r:id="rId15"/>
    <p:sldId id="419"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3676"/>
  </p:normalViewPr>
  <p:slideViewPr>
    <p:cSldViewPr>
      <p:cViewPr varScale="1">
        <p:scale>
          <a:sx n="109" d="100"/>
          <a:sy n="109" d="100"/>
        </p:scale>
        <p:origin x="31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981200" y="4495800"/>
            <a:ext cx="6858000" cy="1371600"/>
          </a:xfrm>
        </p:spPr>
        <p:txBody>
          <a:bodyPr>
            <a:normAutofit fontScale="90000"/>
          </a:bodyPr>
          <a:lstStyle/>
          <a:p>
            <a:pPr eaLnBrk="1" fontAlgn="auto" hangingPunct="1">
              <a:spcAft>
                <a:spcPts val="0"/>
              </a:spcAft>
              <a:defRPr/>
            </a:pPr>
            <a:r>
              <a:rPr lang="en-US" dirty="0"/>
              <a:t>The ESG Movement: The Goodness Gravy train Rolls on!</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a:bodyPr>
          <a:lstStyle/>
          <a:p>
            <a:pPr eaLnBrk="1" fontAlgn="auto" hangingPunct="1">
              <a:spcAft>
                <a:spcPts val="0"/>
              </a:spcAft>
              <a:buFont typeface="Wingdings"/>
              <a:buNone/>
              <a:defRPr/>
            </a:pPr>
            <a:r>
              <a:rPr lang="en-US" dirty="0">
                <a:ea typeface="+mn-ea"/>
                <a:cs typeface="+mn-cs"/>
              </a:rPr>
              <a:t>Charity begins at home</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FEC4-C289-1E4C-AE81-8DC29CF153FF}"/>
              </a:ext>
            </a:extLst>
          </p:cNvPr>
          <p:cNvSpPr>
            <a:spLocks noGrp="1"/>
          </p:cNvSpPr>
          <p:nvPr>
            <p:ph type="title"/>
          </p:nvPr>
        </p:nvSpPr>
        <p:spPr/>
        <p:txBody>
          <a:bodyPr/>
          <a:lstStyle/>
          <a:p>
            <a:r>
              <a:rPr lang="en-US" dirty="0"/>
              <a:t>Following up an ESG Post</a:t>
            </a:r>
          </a:p>
        </p:txBody>
      </p:sp>
      <p:sp>
        <p:nvSpPr>
          <p:cNvPr id="3" name="Content Placeholder 2">
            <a:extLst>
              <a:ext uri="{FF2B5EF4-FFF2-40B4-BE49-F238E27FC236}">
                <a16:creationId xmlns:a16="http://schemas.microsoft.com/office/drawing/2014/main" id="{A5AA42D8-D1A3-8D49-AFA5-6D28849E56A9}"/>
              </a:ext>
            </a:extLst>
          </p:cNvPr>
          <p:cNvSpPr>
            <a:spLocks noGrp="1"/>
          </p:cNvSpPr>
          <p:nvPr>
            <p:ph sz="quarter" idx="1"/>
          </p:nvPr>
        </p:nvSpPr>
        <p:spPr/>
        <p:txBody>
          <a:bodyPr>
            <a:normAutofit fontScale="85000" lnSpcReduction="20000"/>
          </a:bodyPr>
          <a:lstStyle/>
          <a:p>
            <a:r>
              <a:rPr lang="en-US" dirty="0"/>
              <a:t>Last year, I </a:t>
            </a:r>
            <a:r>
              <a:rPr lang="en-US" dirty="0">
                <a:hlinkClick r:id="rId2" invalidUrl="about://"/>
              </a:rPr>
              <a:t>wrote a post on ESG</a:t>
            </a:r>
            <a:r>
              <a:rPr lang="en-US" dirty="0"/>
              <a:t> and explained why I was skeptical about the claims made by advocates about the payoffs it would bring to companies, investors and society. </a:t>
            </a:r>
          </a:p>
          <a:p>
            <a:pPr lvl="1"/>
            <a:r>
              <a:rPr lang="en-US" dirty="0"/>
              <a:t>In the year since, I have heard from many on the topic, and while there are many who agreed with me on the internal inconsistencies in its arguments, there were quite a few who disagreed with me. </a:t>
            </a:r>
          </a:p>
          <a:p>
            <a:pPr lvl="1"/>
            <a:r>
              <a:rPr lang="en-US" dirty="0"/>
              <a:t>In keeping with my belief that you learn more by engaging with those who disagree with you, than those who do, I have tried my best to see things through the eyes of ESG true believers, and I must confess that this is one topic, where the more I look at it, the more convinced I become that "there is no there there". </a:t>
            </a:r>
          </a:p>
          <a:p>
            <a:r>
              <a:rPr lang="en-US" dirty="0"/>
              <a:t>More than ever, I believe that ESG is not just a mistake that will cost companies and investors money, while making the world worse off, but that it could be a catastrophic one for both businesses and society.</a:t>
            </a:r>
          </a:p>
        </p:txBody>
      </p:sp>
      <p:sp>
        <p:nvSpPr>
          <p:cNvPr id="4" name="Footer Placeholder 3">
            <a:extLst>
              <a:ext uri="{FF2B5EF4-FFF2-40B4-BE49-F238E27FC236}">
                <a16:creationId xmlns:a16="http://schemas.microsoft.com/office/drawing/2014/main" id="{01F332B4-1619-8747-8116-A4025825CEE8}"/>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743481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636DA-FF95-224D-A7AE-7AA35DFDA084}"/>
              </a:ext>
            </a:extLst>
          </p:cNvPr>
          <p:cNvSpPr>
            <a:spLocks noGrp="1"/>
          </p:cNvSpPr>
          <p:nvPr>
            <p:ph type="title"/>
          </p:nvPr>
        </p:nvSpPr>
        <p:spPr/>
        <p:txBody>
          <a:bodyPr/>
          <a:lstStyle/>
          <a:p>
            <a:r>
              <a:rPr lang="en-US" dirty="0"/>
              <a:t>1. Goodness is difficult to measure, and the task will not get easier..</a:t>
            </a:r>
          </a:p>
        </p:txBody>
      </p:sp>
      <p:sp>
        <p:nvSpPr>
          <p:cNvPr id="3" name="Content Placeholder 2">
            <a:extLst>
              <a:ext uri="{FF2B5EF4-FFF2-40B4-BE49-F238E27FC236}">
                <a16:creationId xmlns:a16="http://schemas.microsoft.com/office/drawing/2014/main" id="{41BE132D-B1F4-1A48-802B-F17D5B4043CC}"/>
              </a:ext>
            </a:extLst>
          </p:cNvPr>
          <p:cNvSpPr>
            <a:spLocks noGrp="1"/>
          </p:cNvSpPr>
          <p:nvPr>
            <p:ph sz="quarter" idx="1"/>
          </p:nvPr>
        </p:nvSpPr>
        <p:spPr/>
        <p:txBody>
          <a:bodyPr>
            <a:normAutofit fontScale="77500" lnSpcReduction="20000"/>
          </a:bodyPr>
          <a:lstStyle/>
          <a:p>
            <a:r>
              <a:rPr lang="en-US" dirty="0"/>
              <a:t>The starting point for the ESG argument is the premise that we can come up with measures of goodness that can then be targeted by corporate managers and used by investors. To meet this demand, services have popped up around the world, claiming to measure ESG with scores and ratings. </a:t>
            </a:r>
          </a:p>
          <a:p>
            <a:r>
              <a:rPr lang="en-US" dirty="0"/>
              <a:t>As I noted in my last post, there seems to be little consensus across services on how to measure goodness, and the low correlation across service measures of ESG has been </a:t>
            </a:r>
            <a:r>
              <a:rPr lang="en-US" dirty="0">
                <a:hlinkClick r:id="rId2" invalidUrl="about://"/>
              </a:rPr>
              <a:t>well chronicled</a:t>
            </a:r>
            <a:r>
              <a:rPr lang="en-US" dirty="0"/>
              <a:t>. </a:t>
            </a:r>
          </a:p>
          <a:p>
            <a:r>
              <a:rPr lang="en-US" dirty="0"/>
              <a:t>The counter from the ESG services and ESG advocates is that these differences reflect growing pains, and just as bond ratings agencies found convergence on measuring default risk, services will also find commonalities. I think that view misses a key difference between default risk and goodness, insofar as default is an observable event and services were able to learn from corporate defaults and fine tune their ratings. </a:t>
            </a:r>
          </a:p>
        </p:txBody>
      </p:sp>
      <p:sp>
        <p:nvSpPr>
          <p:cNvPr id="4" name="Footer Placeholder 3">
            <a:extLst>
              <a:ext uri="{FF2B5EF4-FFF2-40B4-BE49-F238E27FC236}">
                <a16:creationId xmlns:a16="http://schemas.microsoft.com/office/drawing/2014/main" id="{A8B97F08-014A-4544-A7F4-D0C23D6925F0}"/>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42553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99C4-CA0E-774A-83EE-583D39955884}"/>
              </a:ext>
            </a:extLst>
          </p:cNvPr>
          <p:cNvSpPr>
            <a:spLocks noGrp="1"/>
          </p:cNvSpPr>
          <p:nvPr>
            <p:ph type="title"/>
          </p:nvPr>
        </p:nvSpPr>
        <p:spPr/>
        <p:txBody>
          <a:bodyPr/>
          <a:lstStyle/>
          <a:p>
            <a:r>
              <a:rPr lang="en-US" dirty="0"/>
              <a:t>Different value systems</a:t>
            </a:r>
          </a:p>
        </p:txBody>
      </p:sp>
      <p:pic>
        <p:nvPicPr>
          <p:cNvPr id="5" name="Content Placeholder 4">
            <a:extLst>
              <a:ext uri="{FF2B5EF4-FFF2-40B4-BE49-F238E27FC236}">
                <a16:creationId xmlns:a16="http://schemas.microsoft.com/office/drawing/2014/main" id="{B481F262-5E08-FD46-B497-BC6C2C48C553}"/>
              </a:ext>
            </a:extLst>
          </p:cNvPr>
          <p:cNvPicPr>
            <a:picLocks noGrp="1" noChangeAspect="1"/>
          </p:cNvPicPr>
          <p:nvPr>
            <p:ph sz="quarter" idx="1"/>
          </p:nvPr>
        </p:nvPicPr>
        <p:blipFill>
          <a:blip r:embed="rId2"/>
          <a:stretch>
            <a:fillRect/>
          </a:stretch>
        </p:blipFill>
        <p:spPr>
          <a:xfrm>
            <a:off x="800546" y="1600200"/>
            <a:ext cx="7777857" cy="4495800"/>
          </a:xfrm>
          <a:prstGeom prst="rect">
            <a:avLst/>
          </a:prstGeom>
        </p:spPr>
      </p:pic>
      <p:sp>
        <p:nvSpPr>
          <p:cNvPr id="4" name="Footer Placeholder 3">
            <a:extLst>
              <a:ext uri="{FF2B5EF4-FFF2-40B4-BE49-F238E27FC236}">
                <a16:creationId xmlns:a16="http://schemas.microsoft.com/office/drawing/2014/main" id="{AA420956-302F-0144-B217-9FF70E786DDA}"/>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842341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81CCE-D790-D84F-B476-715BF0194F2D}"/>
              </a:ext>
            </a:extLst>
          </p:cNvPr>
          <p:cNvSpPr>
            <a:spLocks noGrp="1"/>
          </p:cNvSpPr>
          <p:nvPr>
            <p:ph type="title"/>
          </p:nvPr>
        </p:nvSpPr>
        <p:spPr/>
        <p:txBody>
          <a:bodyPr/>
          <a:lstStyle/>
          <a:p>
            <a:r>
              <a:rPr lang="en-US" dirty="0"/>
              <a:t>ESG Scores and Company Size</a:t>
            </a:r>
          </a:p>
        </p:txBody>
      </p:sp>
      <p:pic>
        <p:nvPicPr>
          <p:cNvPr id="5" name="Content Placeholder 4">
            <a:extLst>
              <a:ext uri="{FF2B5EF4-FFF2-40B4-BE49-F238E27FC236}">
                <a16:creationId xmlns:a16="http://schemas.microsoft.com/office/drawing/2014/main" id="{A68D9F85-ECFE-0340-9A97-FE1ACF668C57}"/>
              </a:ext>
            </a:extLst>
          </p:cNvPr>
          <p:cNvPicPr>
            <a:picLocks noGrp="1" noChangeAspect="1"/>
          </p:cNvPicPr>
          <p:nvPr>
            <p:ph sz="quarter" idx="1"/>
          </p:nvPr>
        </p:nvPicPr>
        <p:blipFill>
          <a:blip r:embed="rId2"/>
          <a:stretch>
            <a:fillRect/>
          </a:stretch>
        </p:blipFill>
        <p:spPr>
          <a:xfrm>
            <a:off x="612775" y="1723471"/>
            <a:ext cx="8153400" cy="4249258"/>
          </a:xfrm>
          <a:prstGeom prst="rect">
            <a:avLst/>
          </a:prstGeom>
        </p:spPr>
      </p:pic>
      <p:sp>
        <p:nvSpPr>
          <p:cNvPr id="4" name="Footer Placeholder 3">
            <a:extLst>
              <a:ext uri="{FF2B5EF4-FFF2-40B4-BE49-F238E27FC236}">
                <a16:creationId xmlns:a16="http://schemas.microsoft.com/office/drawing/2014/main" id="{54DE1B33-AA1D-F04A-BE07-A169F72BC733}"/>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50350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32BD-8A26-B64D-882F-22494F45B5C9}"/>
              </a:ext>
            </a:extLst>
          </p:cNvPr>
          <p:cNvSpPr>
            <a:spLocks noGrp="1"/>
          </p:cNvSpPr>
          <p:nvPr>
            <p:ph type="title"/>
          </p:nvPr>
        </p:nvSpPr>
        <p:spPr/>
        <p:txBody>
          <a:bodyPr/>
          <a:lstStyle/>
          <a:p>
            <a:r>
              <a:rPr lang="en-US" dirty="0"/>
              <a:t>ESG Scores and Disclosure Bulk</a:t>
            </a:r>
          </a:p>
        </p:txBody>
      </p:sp>
      <p:pic>
        <p:nvPicPr>
          <p:cNvPr id="5" name="Content Placeholder 4">
            <a:extLst>
              <a:ext uri="{FF2B5EF4-FFF2-40B4-BE49-F238E27FC236}">
                <a16:creationId xmlns:a16="http://schemas.microsoft.com/office/drawing/2014/main" id="{E39573C1-CC0F-8F44-8593-EA235D83B96F}"/>
              </a:ext>
            </a:extLst>
          </p:cNvPr>
          <p:cNvPicPr>
            <a:picLocks noGrp="1" noChangeAspect="1"/>
          </p:cNvPicPr>
          <p:nvPr>
            <p:ph sz="quarter" idx="1"/>
          </p:nvPr>
        </p:nvPicPr>
        <p:blipFill>
          <a:blip r:embed="rId2"/>
          <a:stretch>
            <a:fillRect/>
          </a:stretch>
        </p:blipFill>
        <p:spPr>
          <a:xfrm>
            <a:off x="2260130" y="1600200"/>
            <a:ext cx="4858689" cy="4495800"/>
          </a:xfrm>
          <a:prstGeom prst="rect">
            <a:avLst/>
          </a:prstGeom>
        </p:spPr>
      </p:pic>
      <p:sp>
        <p:nvSpPr>
          <p:cNvPr id="4" name="Footer Placeholder 3">
            <a:extLst>
              <a:ext uri="{FF2B5EF4-FFF2-40B4-BE49-F238E27FC236}">
                <a16:creationId xmlns:a16="http://schemas.microsoft.com/office/drawing/2014/main" id="{314DBBBA-0379-B74F-B6EA-7A3A471C0C38}"/>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87187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038B-184C-1A45-A1C3-361CFDCE0C4E}"/>
              </a:ext>
            </a:extLst>
          </p:cNvPr>
          <p:cNvSpPr>
            <a:spLocks noGrp="1"/>
          </p:cNvSpPr>
          <p:nvPr>
            <p:ph type="title"/>
          </p:nvPr>
        </p:nvSpPr>
        <p:spPr/>
        <p:txBody>
          <a:bodyPr/>
          <a:lstStyle/>
          <a:p>
            <a:r>
              <a:rPr lang="en-US" dirty="0"/>
              <a:t>2. Being good will help some firms, hurt others and do others unaffected!</a:t>
            </a:r>
          </a:p>
        </p:txBody>
      </p:sp>
      <p:pic>
        <p:nvPicPr>
          <p:cNvPr id="5" name="Content Placeholder 4">
            <a:extLst>
              <a:ext uri="{FF2B5EF4-FFF2-40B4-BE49-F238E27FC236}">
                <a16:creationId xmlns:a16="http://schemas.microsoft.com/office/drawing/2014/main" id="{31947AE5-94D1-5243-A8D2-88CA8D5576A0}"/>
              </a:ext>
            </a:extLst>
          </p:cNvPr>
          <p:cNvPicPr>
            <a:picLocks noGrp="1" noChangeAspect="1"/>
          </p:cNvPicPr>
          <p:nvPr>
            <p:ph sz="quarter" idx="1"/>
          </p:nvPr>
        </p:nvPicPr>
        <p:blipFill>
          <a:blip r:embed="rId2"/>
          <a:stretch>
            <a:fillRect/>
          </a:stretch>
        </p:blipFill>
        <p:spPr>
          <a:xfrm>
            <a:off x="1729807" y="1600200"/>
            <a:ext cx="5919335" cy="4495800"/>
          </a:xfrm>
          <a:prstGeom prst="rect">
            <a:avLst/>
          </a:prstGeom>
        </p:spPr>
      </p:pic>
      <p:sp>
        <p:nvSpPr>
          <p:cNvPr id="4" name="Footer Placeholder 3">
            <a:extLst>
              <a:ext uri="{FF2B5EF4-FFF2-40B4-BE49-F238E27FC236}">
                <a16:creationId xmlns:a16="http://schemas.microsoft.com/office/drawing/2014/main" id="{B111EE2E-7932-EE46-B889-2306C7CF126D}"/>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698482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6EFB-8276-6E42-AE74-40740891B558}"/>
              </a:ext>
            </a:extLst>
          </p:cNvPr>
          <p:cNvSpPr>
            <a:spLocks noGrp="1"/>
          </p:cNvSpPr>
          <p:nvPr>
            <p:ph type="title"/>
          </p:nvPr>
        </p:nvSpPr>
        <p:spPr/>
        <p:txBody>
          <a:bodyPr/>
          <a:lstStyle/>
          <a:p>
            <a:r>
              <a:rPr lang="en-US" dirty="0"/>
              <a:t>3. ESG sales pitch is internally inconsistent and fundamentally incoherent</a:t>
            </a:r>
          </a:p>
        </p:txBody>
      </p:sp>
      <p:sp>
        <p:nvSpPr>
          <p:cNvPr id="4" name="Footer Placeholder 3">
            <a:extLst>
              <a:ext uri="{FF2B5EF4-FFF2-40B4-BE49-F238E27FC236}">
                <a16:creationId xmlns:a16="http://schemas.microsoft.com/office/drawing/2014/main" id="{4AC59474-A2B3-2043-B370-BD9CF314F248}"/>
              </a:ext>
            </a:extLst>
          </p:cNvPr>
          <p:cNvSpPr>
            <a:spLocks noGrp="1"/>
          </p:cNvSpPr>
          <p:nvPr>
            <p:ph type="ftr" sz="quarter" idx="10"/>
          </p:nvPr>
        </p:nvSpPr>
        <p:spPr/>
        <p:txBody>
          <a:bodyPr/>
          <a:lstStyle/>
          <a:p>
            <a:pPr>
              <a:defRPr/>
            </a:pPr>
            <a:r>
              <a:rPr lang="en-US"/>
              <a:t>Aswath Damodaran</a:t>
            </a:r>
          </a:p>
        </p:txBody>
      </p:sp>
      <p:pic>
        <p:nvPicPr>
          <p:cNvPr id="6" name="Content Placeholder 5">
            <a:extLst>
              <a:ext uri="{FF2B5EF4-FFF2-40B4-BE49-F238E27FC236}">
                <a16:creationId xmlns:a16="http://schemas.microsoft.com/office/drawing/2014/main" id="{108DB9F1-C454-2746-91BB-E0D417D174C6}"/>
              </a:ext>
            </a:extLst>
          </p:cNvPr>
          <p:cNvPicPr>
            <a:picLocks noGrp="1" noChangeAspect="1"/>
          </p:cNvPicPr>
          <p:nvPr>
            <p:ph sz="quarter" idx="1"/>
          </p:nvPr>
        </p:nvPicPr>
        <p:blipFill>
          <a:blip r:embed="rId2"/>
          <a:stretch>
            <a:fillRect/>
          </a:stretch>
        </p:blipFill>
        <p:spPr>
          <a:xfrm>
            <a:off x="745691" y="1600200"/>
            <a:ext cx="7887568" cy="4495800"/>
          </a:xfrm>
          <a:prstGeom prst="rect">
            <a:avLst/>
          </a:prstGeom>
        </p:spPr>
      </p:pic>
    </p:spTree>
    <p:extLst>
      <p:ext uri="{BB962C8B-B14F-4D97-AF65-F5344CB8AC3E}">
        <p14:creationId xmlns:p14="http://schemas.microsoft.com/office/powerpoint/2010/main" val="2328227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6450-4D4A-1D45-A8E6-D8C5082DCC07}"/>
              </a:ext>
            </a:extLst>
          </p:cNvPr>
          <p:cNvSpPr>
            <a:spLocks noGrp="1"/>
          </p:cNvSpPr>
          <p:nvPr>
            <p:ph type="title"/>
          </p:nvPr>
        </p:nvSpPr>
        <p:spPr/>
        <p:txBody>
          <a:bodyPr/>
          <a:lstStyle/>
          <a:p>
            <a:r>
              <a:rPr lang="en-US" dirty="0"/>
              <a:t>Implications for investing</a:t>
            </a:r>
          </a:p>
        </p:txBody>
      </p:sp>
      <p:sp>
        <p:nvSpPr>
          <p:cNvPr id="3" name="Content Placeholder 2">
            <a:extLst>
              <a:ext uri="{FF2B5EF4-FFF2-40B4-BE49-F238E27FC236}">
                <a16:creationId xmlns:a16="http://schemas.microsoft.com/office/drawing/2014/main" id="{3EFB9F19-6AF1-AC42-8BA5-3848183811B4}"/>
              </a:ext>
            </a:extLst>
          </p:cNvPr>
          <p:cNvSpPr>
            <a:spLocks noGrp="1"/>
          </p:cNvSpPr>
          <p:nvPr>
            <p:ph sz="quarter" idx="1"/>
          </p:nvPr>
        </p:nvSpPr>
        <p:spPr/>
        <p:txBody>
          <a:bodyPr>
            <a:normAutofit fontScale="62500" lnSpcReduction="20000"/>
          </a:bodyPr>
          <a:lstStyle/>
          <a:p>
            <a:r>
              <a:rPr lang="en-US" dirty="0"/>
              <a:t>The first is that it suggests that </a:t>
            </a:r>
            <a:r>
              <a:rPr lang="en-US" i="1" dirty="0"/>
              <a:t>much of the research on the relationship between ESG and returns</a:t>
            </a:r>
            <a:r>
              <a:rPr lang="en-US" dirty="0"/>
              <a:t> yields murky findings. Put simply, there is very little that we learn from these studies, whether they find positive or negative relationships between ESG and investor returns, since that relationship is compatible with a number of competing hypotheses about ESG, value and price. </a:t>
            </a:r>
          </a:p>
          <a:p>
            <a:r>
              <a:rPr lang="en-US" dirty="0"/>
              <a:t>The second is that bringing in market pricing does shed some light on perhaps the only aspect of ESG investing that seems to deliver a payoff for investors, which is </a:t>
            </a:r>
            <a:r>
              <a:rPr lang="en-US" i="1" dirty="0"/>
              <a:t>investing ahead or during market transitions</a:t>
            </a:r>
            <a:r>
              <a:rPr lang="en-US" dirty="0"/>
              <a:t>. </a:t>
            </a:r>
          </a:p>
          <a:p>
            <a:pPr lvl="1"/>
            <a:r>
              <a:rPr lang="en-US" dirty="0"/>
              <a:t>I pointed to </a:t>
            </a:r>
            <a:r>
              <a:rPr lang="en-US" dirty="0">
                <a:hlinkClick r:id="rId2" invalidUrl="about://"/>
              </a:rPr>
              <a:t>this study</a:t>
            </a:r>
            <a:r>
              <a:rPr lang="en-US" dirty="0"/>
              <a:t> that find that activist investors who take stakes in "bad" companies and try to get them to change their ways generate significant excess returns from doing so.</a:t>
            </a:r>
          </a:p>
          <a:p>
            <a:pPr lvl="1"/>
            <a:r>
              <a:rPr lang="en-US" dirty="0"/>
              <a:t> </a:t>
            </a:r>
            <a:r>
              <a:rPr lang="en-US" dirty="0">
                <a:hlinkClick r:id="rId3" invalidUrl="about://"/>
              </a:rPr>
              <a:t>Another study</a:t>
            </a:r>
            <a:r>
              <a:rPr lang="en-US" dirty="0"/>
              <a:t> contends that investing in companies that improve their ESG can generate excess returns of about 3% a year, but skepticism is in order because it is based upon a proprietary ESG improvement score (REIS), and was generated by an asset management firm that invests based upon that score. </a:t>
            </a:r>
          </a:p>
          <a:p>
            <a:r>
              <a:rPr lang="en-US" dirty="0"/>
              <a:t>If you are interested in making market transitions on ESG work in your favor, you also have to be clear about the strengths you will need to get the payoffs, including skills in divining not only what social values are gaining and losing ground and which changes have staying power.</a:t>
            </a:r>
            <a:br>
              <a:rPr lang="en-US" dirty="0"/>
            </a:br>
            <a:endParaRPr lang="en-US" dirty="0"/>
          </a:p>
        </p:txBody>
      </p:sp>
      <p:sp>
        <p:nvSpPr>
          <p:cNvPr id="4" name="Footer Placeholder 3">
            <a:extLst>
              <a:ext uri="{FF2B5EF4-FFF2-40B4-BE49-F238E27FC236}">
                <a16:creationId xmlns:a16="http://schemas.microsoft.com/office/drawing/2014/main" id="{3EA99F56-ECE5-7D4C-B0B9-34AFC7BBED97}"/>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109013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E57C-9B6A-3144-8D45-70CE2EBEDA68}"/>
              </a:ext>
            </a:extLst>
          </p:cNvPr>
          <p:cNvSpPr>
            <a:spLocks noGrp="1"/>
          </p:cNvSpPr>
          <p:nvPr>
            <p:ph type="title"/>
          </p:nvPr>
        </p:nvSpPr>
        <p:spPr/>
        <p:txBody>
          <a:bodyPr/>
          <a:lstStyle/>
          <a:p>
            <a:r>
              <a:rPr lang="en-US" dirty="0"/>
              <a:t>4. Outsourcing your conscience is a salve, not a solution!</a:t>
            </a:r>
          </a:p>
        </p:txBody>
      </p:sp>
      <p:sp>
        <p:nvSpPr>
          <p:cNvPr id="3" name="Content Placeholder 2">
            <a:extLst>
              <a:ext uri="{FF2B5EF4-FFF2-40B4-BE49-F238E27FC236}">
                <a16:creationId xmlns:a16="http://schemas.microsoft.com/office/drawing/2014/main" id="{904A093B-384B-3C4C-AB1C-0A9CC1C861D0}"/>
              </a:ext>
            </a:extLst>
          </p:cNvPr>
          <p:cNvSpPr>
            <a:spLocks noGrp="1"/>
          </p:cNvSpPr>
          <p:nvPr>
            <p:ph sz="quarter" idx="1"/>
          </p:nvPr>
        </p:nvSpPr>
        <p:spPr/>
        <p:txBody>
          <a:bodyPr>
            <a:normAutofit fontScale="55000" lnSpcReduction="20000"/>
          </a:bodyPr>
          <a:lstStyle/>
          <a:p>
            <a:r>
              <a:rPr lang="en-US" sz="3300" dirty="0"/>
              <a:t>The ESG movement has given each of us an easy way out of having to make choices, by outsourcing these choices to corporate CEOs and investment fund managers, asking them to be “good” for us, while not charging us more for their products and services (as consumers) and delivering above-average returns (as investors). </a:t>
            </a:r>
          </a:p>
          <a:p>
            <a:r>
              <a:rPr lang="en-US" sz="3300" dirty="0"/>
              <a:t>Implicit in the ESG push is the presumption that unless companies that are explicitly committed to ESG, they cannot contribute to society, but that is not true. Consider Bill Gates and Warren Buffett, two men who built extraordinarily valuable companies, with goodness a factor in decision making only if it was good for business. Both men have not only made </a:t>
            </a:r>
            <a:r>
              <a:rPr lang="en-US" sz="3300" dirty="0">
                <a:hlinkClick r:id="rId2" invalidUrl="about://"/>
              </a:rPr>
              <a:t>giving pledges</a:t>
            </a:r>
            <a:r>
              <a:rPr lang="en-US" sz="3300" dirty="0"/>
              <a:t>, promising to give away most of their wealth to their favorite causes in their lifetimes, and living up to that promise, but they have also made their shareholders wealthy, and </a:t>
            </a:r>
            <a:r>
              <a:rPr lang="en-US" sz="3300" dirty="0">
                <a:hlinkClick r:id="rId3" invalidUrl="about://"/>
              </a:rPr>
              <a:t>many of them give money back to society</a:t>
            </a:r>
            <a:r>
              <a:rPr lang="en-US" sz="3300" dirty="0"/>
              <a:t>. </a:t>
            </a:r>
          </a:p>
          <a:p>
            <a:r>
              <a:rPr lang="en-US" sz="3300" dirty="0"/>
              <a:t>As I see it, the difference between this “old” model of business and the proposed “new ESG” version is in who does the giving to society, with corporate CEOs and management taking over that responsibility from shareholders. I am not willing to concede, without challenge, that a corporate CEO knows my value system better than I do, as a shareholder, and is better positioned to make judgments on how much to give back to society, and to whom, than I am.</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20058D75-B63B-7A4F-9160-4EE02A67BA18}"/>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5017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222D-FE2D-5745-8CA4-7E48C2800E27}"/>
              </a:ext>
            </a:extLst>
          </p:cNvPr>
          <p:cNvSpPr>
            <a:spLocks noGrp="1"/>
          </p:cNvSpPr>
          <p:nvPr>
            <p:ph type="title"/>
          </p:nvPr>
        </p:nvSpPr>
        <p:spPr/>
        <p:txBody>
          <a:bodyPr/>
          <a:lstStyle/>
          <a:p>
            <a:r>
              <a:rPr lang="en-US" dirty="0"/>
              <a:t>An inside perspective…</a:t>
            </a:r>
          </a:p>
        </p:txBody>
      </p:sp>
      <p:sp>
        <p:nvSpPr>
          <p:cNvPr id="3" name="Content Placeholder 2">
            <a:extLst>
              <a:ext uri="{FF2B5EF4-FFF2-40B4-BE49-F238E27FC236}">
                <a16:creationId xmlns:a16="http://schemas.microsoft.com/office/drawing/2014/main" id="{30C35403-F90E-D249-B541-1ACAFD947B63}"/>
              </a:ext>
            </a:extLst>
          </p:cNvPr>
          <p:cNvSpPr>
            <a:spLocks noGrp="1"/>
          </p:cNvSpPr>
          <p:nvPr>
            <p:ph sz="quarter" idx="1"/>
          </p:nvPr>
        </p:nvSpPr>
        <p:spPr/>
        <p:txBody>
          <a:bodyPr>
            <a:normAutofit fontScale="77500" lnSpcReduction="20000"/>
          </a:bodyPr>
          <a:lstStyle/>
          <a:p>
            <a:r>
              <a:rPr lang="en-US" dirty="0"/>
              <a:t>For a perspective more informed and eloquent than mine, I would strongly recommend </a:t>
            </a:r>
            <a:r>
              <a:rPr lang="en-US" dirty="0">
                <a:hlinkClick r:id="rId2" invalidUrl="about://"/>
              </a:rPr>
              <a:t>this piece by Tariq Fancy</a:t>
            </a:r>
            <a:r>
              <a:rPr lang="en-US" dirty="0"/>
              <a:t>, whose stint at BlackRock, as chief investment officer for sustainable investing, put him at the heart of the ESG investing movement. </a:t>
            </a:r>
          </a:p>
          <a:p>
            <a:pPr lvl="1"/>
            <a:r>
              <a:rPr lang="en-US" dirty="0"/>
              <a:t>He argues that trusting companies and investment fund managers to make the right judgments for society will fail, because their views (and actions) will be driven by profits, for companies, and investment returns, for fund managers. </a:t>
            </a:r>
          </a:p>
          <a:p>
            <a:pPr lvl="1"/>
            <a:r>
              <a:rPr lang="en-US" dirty="0"/>
              <a:t>He also believes that governments and regulators have been derelict in writing rules and laws, allowing companies to step into the void. </a:t>
            </a:r>
          </a:p>
          <a:p>
            <a:r>
              <a:rPr lang="en-US" dirty="0"/>
              <a:t>While I don’t share Tariq’s faith that government actions are the solution, I share his view that entities whose prime reasons for existence are to generate profits for shareholders (companies) or returns for investors (investment funds) all ill suited to be custodians of public good.</a:t>
            </a:r>
          </a:p>
        </p:txBody>
      </p:sp>
      <p:sp>
        <p:nvSpPr>
          <p:cNvPr id="4" name="Footer Placeholder 3">
            <a:extLst>
              <a:ext uri="{FF2B5EF4-FFF2-40B4-BE49-F238E27FC236}">
                <a16:creationId xmlns:a16="http://schemas.microsoft.com/office/drawing/2014/main" id="{6E92F7C1-8292-F247-9389-EC45D0B0B304}"/>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593724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E3CD-9D59-2F4F-8FBB-29762431783B}"/>
              </a:ext>
            </a:extLst>
          </p:cNvPr>
          <p:cNvSpPr>
            <a:spLocks noGrp="1"/>
          </p:cNvSpPr>
          <p:nvPr>
            <p:ph type="title"/>
          </p:nvPr>
        </p:nvSpPr>
        <p:spPr/>
        <p:txBody>
          <a:bodyPr/>
          <a:lstStyle/>
          <a:p>
            <a:r>
              <a:rPr lang="en-US" dirty="0"/>
              <a:t>Cui Bono? (Who benefits?)</a:t>
            </a:r>
          </a:p>
        </p:txBody>
      </p:sp>
      <p:sp>
        <p:nvSpPr>
          <p:cNvPr id="4" name="Footer Placeholder 3">
            <a:extLst>
              <a:ext uri="{FF2B5EF4-FFF2-40B4-BE49-F238E27FC236}">
                <a16:creationId xmlns:a16="http://schemas.microsoft.com/office/drawing/2014/main" id="{7B55B648-ABBC-8045-BE56-12623B5A441D}"/>
              </a:ext>
            </a:extLst>
          </p:cNvPr>
          <p:cNvSpPr>
            <a:spLocks noGrp="1"/>
          </p:cNvSpPr>
          <p:nvPr>
            <p:ph type="ftr" sz="quarter" idx="10"/>
          </p:nvPr>
        </p:nvSpPr>
        <p:spPr/>
        <p:txBody>
          <a:bodyPr/>
          <a:lstStyle/>
          <a:p>
            <a:pPr>
              <a:defRPr/>
            </a:pPr>
            <a:r>
              <a:rPr lang="en-US"/>
              <a:t>Aswath Damodaran</a:t>
            </a:r>
          </a:p>
        </p:txBody>
      </p:sp>
      <p:pic>
        <p:nvPicPr>
          <p:cNvPr id="7" name="Content Placeholder 6">
            <a:extLst>
              <a:ext uri="{FF2B5EF4-FFF2-40B4-BE49-F238E27FC236}">
                <a16:creationId xmlns:a16="http://schemas.microsoft.com/office/drawing/2014/main" id="{3F1ADBF4-2B05-1049-98BB-BBC6FBF6F209}"/>
              </a:ext>
            </a:extLst>
          </p:cNvPr>
          <p:cNvPicPr>
            <a:picLocks noGrp="1" noChangeAspect="1"/>
          </p:cNvPicPr>
          <p:nvPr>
            <p:ph sz="quarter" idx="1"/>
          </p:nvPr>
        </p:nvPicPr>
        <p:blipFill>
          <a:blip r:embed="rId2"/>
          <a:stretch>
            <a:fillRect/>
          </a:stretch>
        </p:blipFill>
        <p:spPr>
          <a:xfrm>
            <a:off x="1561779" y="1600200"/>
            <a:ext cx="6255392" cy="4495800"/>
          </a:xfrm>
          <a:prstGeom prst="rect">
            <a:avLst/>
          </a:prstGeom>
        </p:spPr>
      </p:pic>
    </p:spTree>
    <p:extLst>
      <p:ext uri="{BB962C8B-B14F-4D97-AF65-F5344CB8AC3E}">
        <p14:creationId xmlns:p14="http://schemas.microsoft.com/office/powerpoint/2010/main" val="967517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10F85-ECCE-8E47-AC36-57785CA85BFC}"/>
              </a:ext>
            </a:extLst>
          </p:cNvPr>
          <p:cNvSpPr>
            <a:spLocks noGrp="1"/>
          </p:cNvSpPr>
          <p:nvPr>
            <p:ph type="title"/>
          </p:nvPr>
        </p:nvSpPr>
        <p:spPr/>
        <p:txBody>
          <a:bodyPr/>
          <a:lstStyle/>
          <a:p>
            <a:r>
              <a:rPr lang="en-US" dirty="0"/>
              <a:t>And why it keeps on rolling..</a:t>
            </a:r>
          </a:p>
        </p:txBody>
      </p:sp>
      <p:sp>
        <p:nvSpPr>
          <p:cNvPr id="3" name="Content Placeholder 2">
            <a:extLst>
              <a:ext uri="{FF2B5EF4-FFF2-40B4-BE49-F238E27FC236}">
                <a16:creationId xmlns:a16="http://schemas.microsoft.com/office/drawing/2014/main" id="{9EE3CA5C-F1B2-BA4F-84C2-E70EF51E78FB}"/>
              </a:ext>
            </a:extLst>
          </p:cNvPr>
          <p:cNvSpPr>
            <a:spLocks noGrp="1"/>
          </p:cNvSpPr>
          <p:nvPr>
            <p:ph sz="quarter" idx="1"/>
          </p:nvPr>
        </p:nvSpPr>
        <p:spPr/>
        <p:txBody>
          <a:bodyPr>
            <a:normAutofit fontScale="70000" lnSpcReduction="20000"/>
          </a:bodyPr>
          <a:lstStyle/>
          <a:p>
            <a:r>
              <a:rPr lang="en-US" dirty="0"/>
              <a:t>Given that shareholders in companies and investors in funds are paying for this gravy, you may wonder why corporate CEOs not only go along with this charade, but also actively encourage it, and the answer lies in the power it gives them to bypass shareholders and to evade accountability. </a:t>
            </a:r>
          </a:p>
          <a:p>
            <a:r>
              <a:rPr lang="en-US" dirty="0"/>
              <a:t>After all, these are the same CEOs who, in 2019, put forth the </a:t>
            </a:r>
            <a:r>
              <a:rPr lang="en-US" dirty="0">
                <a:hlinkClick r:id="rId2" invalidUrl="about://"/>
              </a:rPr>
              <a:t>fanciful, but great sounding, argument </a:t>
            </a:r>
            <a:r>
              <a:rPr lang="en-US" dirty="0"/>
              <a:t>that it is a company’s responsibility to maximize stakeholder wealth, rather than cater to shareholders, which I </a:t>
            </a:r>
            <a:r>
              <a:rPr lang="en-US" dirty="0">
                <a:hlinkClick r:id="rId3" invalidUrl="about://"/>
              </a:rPr>
              <a:t>argued in a post</a:t>
            </a:r>
            <a:r>
              <a:rPr lang="en-US" dirty="0"/>
              <a:t> then that being accountable to everyone effectively meant that CEOs were accountable to no one.  </a:t>
            </a:r>
          </a:p>
          <a:p>
            <a:r>
              <a:rPr lang="en-US" dirty="0"/>
              <a:t>In some cases, flaunting goodness has become a way that founders and CEOs use to cover business model weaknesses and overreach. It is a point that I made in my posts on </a:t>
            </a:r>
            <a:r>
              <a:rPr lang="en-US" dirty="0">
                <a:hlinkClick r:id="rId4" invalidUrl="about://"/>
              </a:rPr>
              <a:t>Theranos, at the time of its implosion in October 2015</a:t>
            </a:r>
            <a:r>
              <a:rPr lang="en-US" dirty="0"/>
              <a:t>, and on </a:t>
            </a:r>
            <a:r>
              <a:rPr lang="en-US" dirty="0">
                <a:hlinkClick r:id="rId5" invalidUrl="about://"/>
              </a:rPr>
              <a:t>WeWork, during its IPO debacle in 2019</a:t>
            </a:r>
            <a:r>
              <a:rPr lang="en-US" dirty="0"/>
              <a:t>, noting that Elizabeth Holmes and Adam Neumann used their “noble purpose” credentials to cover up fraud and narcissism. </a:t>
            </a:r>
          </a:p>
        </p:txBody>
      </p:sp>
      <p:sp>
        <p:nvSpPr>
          <p:cNvPr id="4" name="Footer Placeholder 3">
            <a:extLst>
              <a:ext uri="{FF2B5EF4-FFF2-40B4-BE49-F238E27FC236}">
                <a16:creationId xmlns:a16="http://schemas.microsoft.com/office/drawing/2014/main" id="{DF85017A-AB0D-654A-A800-E30D18919D55}"/>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393817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5F27-5BF9-4949-9FAA-74B4707BF05A}"/>
              </a:ext>
            </a:extLst>
          </p:cNvPr>
          <p:cNvSpPr>
            <a:spLocks noGrp="1"/>
          </p:cNvSpPr>
          <p:nvPr>
            <p:ph type="title"/>
          </p:nvPr>
        </p:nvSpPr>
        <p:spPr/>
        <p:txBody>
          <a:bodyPr/>
          <a:lstStyle/>
          <a:p>
            <a:r>
              <a:rPr lang="en-US" dirty="0"/>
              <a:t>A Roadmap for being and doing good</a:t>
            </a:r>
          </a:p>
        </p:txBody>
      </p:sp>
      <p:sp>
        <p:nvSpPr>
          <p:cNvPr id="3" name="Content Placeholder 2">
            <a:extLst>
              <a:ext uri="{FF2B5EF4-FFF2-40B4-BE49-F238E27FC236}">
                <a16:creationId xmlns:a16="http://schemas.microsoft.com/office/drawing/2014/main" id="{DAADFF85-25EE-6349-A0FF-7C3461FACAC1}"/>
              </a:ext>
            </a:extLst>
          </p:cNvPr>
          <p:cNvSpPr>
            <a:spLocks noGrp="1"/>
          </p:cNvSpPr>
          <p:nvPr>
            <p:ph sz="quarter" idx="1"/>
          </p:nvPr>
        </p:nvSpPr>
        <p:spPr/>
        <p:txBody>
          <a:bodyPr>
            <a:normAutofit fontScale="92500"/>
          </a:bodyPr>
          <a:lstStyle/>
          <a:p>
            <a:pPr marL="514350" indent="-514350">
              <a:buFont typeface="+mj-lt"/>
              <a:buAutoNum type="arabicPeriod"/>
            </a:pPr>
            <a:r>
              <a:rPr lang="en-US" sz="1600" i="1" dirty="0"/>
              <a:t>Start with a personalized measure of goodness, and don’t overreach</a:t>
            </a:r>
            <a:r>
              <a:rPr lang="en-US" sz="1600" dirty="0"/>
              <a:t>: The key with moral codes is that they are personal, and for goodness to be incorporated into your investment and business decisions, you have to bring in your value judgments, rather than leave it to ESG measurement services or to portfolio managers.</a:t>
            </a:r>
          </a:p>
          <a:p>
            <a:pPr marL="514350" indent="-514350">
              <a:buFont typeface="+mj-lt"/>
              <a:buAutoNum type="arabicPeriod"/>
            </a:pPr>
            <a:r>
              <a:rPr lang="en-US" sz="1600" i="1" dirty="0"/>
              <a:t>As a business person, be clear on how being good will affect business models and value</a:t>
            </a:r>
            <a:r>
              <a:rPr lang="en-US" sz="1600" dirty="0"/>
              <a:t>: If you own a business, you are absolutely within your rights to bring your personal views on morality into your business decisions, but if you do so, you should be at peace with the fact that staying true to your values may, and probably will, cost you money. If you are making decisions at a publicly traded company, as an employee, manager or even CEO, you are investing other people’s money and if you choose to make decisions based upon your personalized moral code, you have an obligation to be open about what your conscience will cost your shareholders.</a:t>
            </a:r>
          </a:p>
          <a:p>
            <a:pPr marL="514350" indent="-514350">
              <a:buFont typeface="+mj-lt"/>
              <a:buAutoNum type="arabicPeriod"/>
            </a:pPr>
            <a:r>
              <a:rPr lang="en-US" sz="1600" i="1" dirty="0"/>
              <a:t>As an investor, understand how much goodness has been priced in</a:t>
            </a:r>
            <a:r>
              <a:rPr lang="en-US" sz="1600" dirty="0"/>
              <a:t>: If you are an investor, you don’t have to compromise on your values, as long as you realize, at least in the long term, you will have to accept lower returns than you would have earned without that constraint.. </a:t>
            </a:r>
          </a:p>
          <a:p>
            <a:pPr marL="514350" indent="-514350">
              <a:buFont typeface="+mj-lt"/>
              <a:buAutoNum type="arabicPeriod"/>
            </a:pPr>
            <a:r>
              <a:rPr lang="en-US" sz="1600" i="1" dirty="0"/>
              <a:t>As a consumer and citizen, make choices that are consistent with your moral code: </a:t>
            </a:r>
            <a:r>
              <a:rPr lang="en-US" sz="1600" dirty="0"/>
              <a:t> Your consumption decisions (on which products and services you buy) and your citizenship decisions (on voting and community participation) have as big, if not greater, an effect. </a:t>
            </a:r>
          </a:p>
        </p:txBody>
      </p:sp>
      <p:sp>
        <p:nvSpPr>
          <p:cNvPr id="4" name="Footer Placeholder 3">
            <a:extLst>
              <a:ext uri="{FF2B5EF4-FFF2-40B4-BE49-F238E27FC236}">
                <a16:creationId xmlns:a16="http://schemas.microsoft.com/office/drawing/2014/main" id="{F6A9ED40-A43A-3048-8306-3F4C995E9BDA}"/>
              </a:ext>
            </a:extLst>
          </p:cNvPr>
          <p:cNvSpPr>
            <a:spLocks noGrp="1"/>
          </p:cNvSpPr>
          <p:nvPr>
            <p:ph type="ftr" sz="quarter" idx="10"/>
          </p:nvPr>
        </p:nvSpPr>
        <p:spPr/>
        <p:txBody>
          <a:bodyPr/>
          <a:lstStyle/>
          <a:p>
            <a:pPr>
              <a:defRPr/>
            </a:pPr>
            <a:r>
              <a:rPr lang="en-US" dirty="0" err="1"/>
              <a:t>Aswath</a:t>
            </a:r>
            <a:r>
              <a:rPr lang="en-US" dirty="0"/>
              <a:t> Damodaran</a:t>
            </a:r>
          </a:p>
        </p:txBody>
      </p:sp>
    </p:spTree>
    <p:extLst>
      <p:ext uri="{BB962C8B-B14F-4D97-AF65-F5344CB8AC3E}">
        <p14:creationId xmlns:p14="http://schemas.microsoft.com/office/powerpoint/2010/main" val="2819726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BAD5-0253-F248-884D-D43A1F3DD07C}"/>
              </a:ext>
            </a:extLst>
          </p:cNvPr>
          <p:cNvSpPr>
            <a:spLocks noGrp="1"/>
          </p:cNvSpPr>
          <p:nvPr>
            <p:ph type="title"/>
          </p:nvPr>
        </p:nvSpPr>
        <p:spPr/>
        <p:txBody>
          <a:bodyPr/>
          <a:lstStyle/>
          <a:p>
            <a:r>
              <a:rPr lang="en-US" dirty="0"/>
              <a:t>In conclusion..</a:t>
            </a:r>
          </a:p>
        </p:txBody>
      </p:sp>
      <p:sp>
        <p:nvSpPr>
          <p:cNvPr id="3" name="Content Placeholder 2">
            <a:extLst>
              <a:ext uri="{FF2B5EF4-FFF2-40B4-BE49-F238E27FC236}">
                <a16:creationId xmlns:a16="http://schemas.microsoft.com/office/drawing/2014/main" id="{FF8C7E36-10A0-C644-B641-82E66BF6C759}"/>
              </a:ext>
            </a:extLst>
          </p:cNvPr>
          <p:cNvSpPr>
            <a:spLocks noGrp="1"/>
          </p:cNvSpPr>
          <p:nvPr>
            <p:ph sz="quarter" idx="1"/>
          </p:nvPr>
        </p:nvSpPr>
        <p:spPr/>
        <p:txBody>
          <a:bodyPr>
            <a:normAutofit fontScale="70000" lnSpcReduction="20000"/>
          </a:bodyPr>
          <a:lstStyle/>
          <a:p>
            <a:r>
              <a:rPr lang="en-US" dirty="0"/>
              <a:t>On a personal note, I have always found that the people that I've known who do good, spend very little time talking about being good or lecturing other people on goodness. I would extend that perspective to companies and investment funds as well, and I reserve my skepticism for those companies that spend hundreds of pages of their annual filings telling me how much "good" they do.</a:t>
            </a:r>
          </a:p>
          <a:p>
            <a:r>
              <a:rPr lang="en-US" dirty="0"/>
              <a:t>The ESG movement’s biggest disservice is the sense that it has given those who are torn between morality and money, that they can have it all. Telling companies that being good will always make them more valuable, investors that they can add morality constraints to their investments and earn higher returns at the same time, and young job seekers that they can be paid like bankers, while doing peace corps work, is delusional. </a:t>
            </a:r>
          </a:p>
          <a:p>
            <a:r>
              <a:rPr lang="en-US" dirty="0"/>
              <a:t>In the long term, as the truth emerges, it will breed cynicism in everyone involved, and if you care about the social good, it will do more damage than good. The truth is that, most of the time, being good will cost you and/or inconvenience you (as businesses, investors or employees), and that you choose to be good, in spite of </a:t>
            </a:r>
            <a:r>
              <a:rPr lang="en-US"/>
              <a:t>that concern. </a:t>
            </a:r>
            <a:endParaRPr lang="en-US" dirty="0"/>
          </a:p>
        </p:txBody>
      </p:sp>
      <p:sp>
        <p:nvSpPr>
          <p:cNvPr id="4" name="Footer Placeholder 3">
            <a:extLst>
              <a:ext uri="{FF2B5EF4-FFF2-40B4-BE49-F238E27FC236}">
                <a16:creationId xmlns:a16="http://schemas.microsoft.com/office/drawing/2014/main" id="{32299D2A-9921-5941-BBB6-2A200F80A4C5}"/>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7571328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31296</TotalTime>
  <Pages>63</Pages>
  <Words>1896</Words>
  <Application>Microsoft Macintosh PowerPoint</Application>
  <PresentationFormat>Letter Paper (8.5x11 in)</PresentationFormat>
  <Paragraphs>60</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Helvetica</vt:lpstr>
      <vt:lpstr>Wingdings</vt:lpstr>
      <vt:lpstr>Wingdings 2</vt:lpstr>
      <vt:lpstr>Basic</vt:lpstr>
      <vt:lpstr>The ESG Movement: The Goodness Gravy train Rolls on!</vt:lpstr>
      <vt:lpstr>Following up an ESG Post</vt:lpstr>
      <vt:lpstr>1. Goodness is difficult to measure, and the task will not get easier..</vt:lpstr>
      <vt:lpstr>Different value systems</vt:lpstr>
      <vt:lpstr>ESG Scores and Company Size</vt:lpstr>
      <vt:lpstr>ESG Scores and Disclosure Bulk</vt:lpstr>
      <vt:lpstr>2. Being good will help some firms, hurt others and do others unaffected!</vt:lpstr>
      <vt:lpstr>3. ESG sales pitch is internally inconsistent and fundamentally incoherent</vt:lpstr>
      <vt:lpstr>Implications for investing</vt:lpstr>
      <vt:lpstr>4. Outsourcing your conscience is a salve, not a solution!</vt:lpstr>
      <vt:lpstr>An inside perspective…</vt:lpstr>
      <vt:lpstr>Cui Bono? (Who benefits?)</vt:lpstr>
      <vt:lpstr>And why it keeps on rolling..</vt:lpstr>
      <vt:lpstr>A Roadmap for being and doing good</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512</cp:revision>
  <cp:lastPrinted>2021-09-14T19:27:37Z</cp:lastPrinted>
  <dcterms:created xsi:type="dcterms:W3CDTF">2010-08-23T11:25:52Z</dcterms:created>
  <dcterms:modified xsi:type="dcterms:W3CDTF">2021-09-16T21:13:29Z</dcterms:modified>
</cp:coreProperties>
</file>