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39" r:id="rId1"/>
  </p:sldMasterIdLst>
  <p:notesMasterIdLst>
    <p:notesMasterId r:id="rId20"/>
  </p:notesMasterIdLst>
  <p:handoutMasterIdLst>
    <p:handoutMasterId r:id="rId21"/>
  </p:handoutMasterIdLst>
  <p:sldIdLst>
    <p:sldId id="405" r:id="rId2"/>
    <p:sldId id="331" r:id="rId3"/>
    <p:sldId id="2509" r:id="rId4"/>
    <p:sldId id="2655" r:id="rId5"/>
    <p:sldId id="343" r:id="rId6"/>
    <p:sldId id="2623" r:id="rId7"/>
    <p:sldId id="2699" r:id="rId8"/>
    <p:sldId id="2695" r:id="rId9"/>
    <p:sldId id="2694" r:id="rId10"/>
    <p:sldId id="2696" r:id="rId11"/>
    <p:sldId id="410" r:id="rId12"/>
    <p:sldId id="2686" r:id="rId13"/>
    <p:sldId id="2697" r:id="rId14"/>
    <p:sldId id="2690" r:id="rId15"/>
    <p:sldId id="344" r:id="rId16"/>
    <p:sldId id="345" r:id="rId17"/>
    <p:sldId id="2703" r:id="rId18"/>
    <p:sldId id="2704" r:id="rId19"/>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01"/>
    <p:restoredTop sz="93582"/>
  </p:normalViewPr>
  <p:slideViewPr>
    <p:cSldViewPr>
      <p:cViewPr varScale="1">
        <p:scale>
          <a:sx n="123" d="100"/>
          <a:sy n="123" d="100"/>
        </p:scale>
        <p:origin x="1368"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645B4E-56BB-3F44-8375-96878B0E09D7}" type="slidenum">
              <a:rPr lang="en-US" smtClean="0"/>
              <a:t>3</a:t>
            </a:fld>
            <a:endParaRPr lang="en-US"/>
          </a:p>
        </p:txBody>
      </p:sp>
    </p:spTree>
    <p:extLst>
      <p:ext uri="{BB962C8B-B14F-4D97-AF65-F5344CB8AC3E}">
        <p14:creationId xmlns:p14="http://schemas.microsoft.com/office/powerpoint/2010/main" val="523708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41685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64784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dirty="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solidFill>
                  <a:schemeClr val="tx2"/>
                </a:solidFill>
              </a:defRPr>
            </a:lvl1pPr>
          </a:lstStyle>
          <a:p>
            <a:pPr>
              <a:defRPr/>
            </a:pPr>
            <a:fld id="{B548DA48-CD55-7D46-9088-BD1D4AF668F0}" type="slidenum">
              <a:rPr lang="en-US"/>
              <a:pPr>
                <a:defRPr/>
              </a:pPr>
              <a:t>‹#›</a:t>
            </a:fld>
            <a:endParaRPr lang="en-US" dirty="0"/>
          </a:p>
        </p:txBody>
      </p:sp>
    </p:spTree>
    <p:extLst>
      <p:ext uri="{BB962C8B-B14F-4D97-AF65-F5344CB8AC3E}">
        <p14:creationId xmlns:p14="http://schemas.microsoft.com/office/powerpoint/2010/main" val="3810571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a:defRPr/>
            </a:pPr>
            <a:fld id="{13EF5F4F-DCD1-8A48-92D2-ABA8E377A854}" type="slidenum">
              <a:rPr lang="en-US" sz="1600" smtClean="0"/>
              <a:pPr>
                <a:defRPr/>
              </a:pPr>
              <a:t>‹#›</a:t>
            </a:fld>
            <a:endParaRPr 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6676B625-3D4B-DA41-B517-73906BEC34A2}" type="slidenum">
              <a:rPr lang="en-US"/>
              <a:pPr>
                <a:defRPr/>
              </a:pPr>
              <a:t>‹#›</a:t>
            </a:fld>
            <a:endParaRPr lang="en-US" dirty="0"/>
          </a:p>
        </p:txBody>
      </p:sp>
    </p:spTree>
    <p:extLst>
      <p:ext uri="{BB962C8B-B14F-4D97-AF65-F5344CB8AC3E}">
        <p14:creationId xmlns:p14="http://schemas.microsoft.com/office/powerpoint/2010/main" val="247568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dirty="0"/>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CA031F07-3481-9143-935D-C9BC1BAF8C14}"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076341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dirty="0"/>
            </a:lvl1pPr>
          </a:lstStyle>
          <a:p>
            <a:pPr>
              <a:defRPr/>
            </a:pPr>
            <a:endParaRPr lang="en-US"/>
          </a:p>
        </p:txBody>
      </p:sp>
      <p:sp>
        <p:nvSpPr>
          <p:cNvPr id="6" name="Slide Number Placeholder 9"/>
          <p:cNvSpPr>
            <a:spLocks noGrp="1"/>
          </p:cNvSpPr>
          <p:nvPr>
            <p:ph type="sldNum" sz="quarter" idx="11"/>
          </p:nvPr>
        </p:nvSpPr>
        <p:spPr/>
        <p:txBody>
          <a:bodyPr rtlCol="0"/>
          <a:lstStyle>
            <a:lvl1pPr>
              <a:defRPr sz="1400">
                <a:solidFill>
                  <a:srgbClr val="FFFFFF"/>
                </a:solidFill>
              </a:defRPr>
            </a:lvl1pPr>
          </a:lstStyle>
          <a:p>
            <a:pPr>
              <a:defRPr/>
            </a:pPr>
            <a:fld id="{913FE882-B1F3-B841-804C-47F5F1A52C1A}"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735903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9468C3F3-1361-C145-832B-13042B53AC6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16372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500F3875-3E8C-C840-A055-17855AA13C79}" type="slidenum">
              <a:rPr lang="en-US"/>
              <a:pPr>
                <a:defRPr/>
              </a:pPr>
              <a:t>‹#›</a:t>
            </a:fld>
            <a:endParaRPr lang="en-US" dirty="0"/>
          </a:p>
        </p:txBody>
      </p:sp>
    </p:spTree>
    <p:extLst>
      <p:ext uri="{BB962C8B-B14F-4D97-AF65-F5344CB8AC3E}">
        <p14:creationId xmlns:p14="http://schemas.microsoft.com/office/powerpoint/2010/main" val="306180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dirty="0"/>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solidFill>
                  <a:schemeClr val="tx2"/>
                </a:solidFill>
              </a:defRPr>
            </a:lvl1pPr>
          </a:lstStyle>
          <a:p>
            <a:pPr>
              <a:defRPr/>
            </a:pPr>
            <a:fld id="{B9BA377C-7D64-3F47-856A-286272E12FC8}" type="slidenum">
              <a:rPr lang="en-US"/>
              <a:pPr>
                <a:defRPr/>
              </a:pPr>
              <a:t>‹#›</a:t>
            </a:fld>
            <a:endParaRPr lang="en-US" dirty="0"/>
          </a:p>
        </p:txBody>
      </p:sp>
    </p:spTree>
    <p:extLst>
      <p:ext uri="{BB962C8B-B14F-4D97-AF65-F5344CB8AC3E}">
        <p14:creationId xmlns:p14="http://schemas.microsoft.com/office/powerpoint/2010/main" val="1386517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dirty="0"/>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CCD9D39-5D18-C44B-89B6-1979AF36A9D4}" type="slidenum">
              <a:rPr lang="en-US"/>
              <a:pPr>
                <a:defRPr/>
              </a:pPr>
              <a:t>‹#›</a:t>
            </a:fld>
            <a:endParaRPr lang="en-US" dirty="0"/>
          </a:p>
        </p:txBody>
      </p:sp>
    </p:spTree>
    <p:extLst>
      <p:ext uri="{BB962C8B-B14F-4D97-AF65-F5344CB8AC3E}">
        <p14:creationId xmlns:p14="http://schemas.microsoft.com/office/powerpoint/2010/main" val="212927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solidFill>
                  <a:srgbClr val="FFFFFF"/>
                </a:solidFill>
              </a:defRPr>
            </a:lvl1pPr>
          </a:lstStyle>
          <a:p>
            <a:pPr>
              <a:defRPr/>
            </a:pPr>
            <a:fld id="{3CC3F1FF-FCC0-0849-955C-7A2EFAD0A42E}"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57239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72DD20CE-6EFA-0E4E-8849-9F692B4E9FA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3984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dirty="0"/>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A3AC4EA3-55AD-D845-A812-AEED6F2651D9}"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2086729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FF727645-F1F3-344C-AF2E-C01B0C31F5ED}" type="slidenum">
              <a:rPr lang="en-US"/>
              <a:pPr>
                <a:defRPr/>
              </a:pPr>
              <a:t>‹#›</a:t>
            </a:fld>
            <a:endParaRPr lang="en-US" dirty="0"/>
          </a:p>
        </p:txBody>
      </p:sp>
    </p:spTree>
    <p:extLst>
      <p:ext uri="{BB962C8B-B14F-4D97-AF65-F5344CB8AC3E}">
        <p14:creationId xmlns:p14="http://schemas.microsoft.com/office/powerpoint/2010/main" val="3722868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dirty="0">
                <a:solidFill>
                  <a:schemeClr val="tx2"/>
                </a:solidFill>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a:defRPr sz="1200" b="1">
                <a:solidFill>
                  <a:schemeClr val="tx2"/>
                </a:solidFill>
              </a:defRPr>
            </a:lvl1pPr>
          </a:lstStyle>
          <a:p>
            <a:pPr>
              <a:defRPr/>
            </a:pPr>
            <a:fld id="{45BC606D-3CB3-0147-AA31-F86B6EE4E78A}" type="slidenum">
              <a:rPr lang="en-US"/>
              <a:pPr>
                <a:defRPr/>
              </a:pPr>
              <a:t>‹#›</a:t>
            </a:fld>
            <a:endParaRPr lang="en-US" sz="14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78" r:id="rId5"/>
    <p:sldLayoutId id="2147483984" r:id="rId6"/>
    <p:sldLayoutId id="2147483985" r:id="rId7"/>
    <p:sldLayoutId id="2147483986" r:id="rId8"/>
    <p:sldLayoutId id="2147483987" r:id="rId9"/>
    <p:sldLayoutId id="2147483979" r:id="rId10"/>
    <p:sldLayoutId id="2147483988" r:id="rId11"/>
    <p:sldLayoutId id="2147483989" r:id="rId12"/>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0"/>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0"/>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0"/>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0"/>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0"/>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1981200" y="4495800"/>
            <a:ext cx="6858000" cy="1371600"/>
          </a:xfrm>
        </p:spPr>
        <p:txBody>
          <a:bodyPr>
            <a:normAutofit fontScale="90000"/>
          </a:bodyPr>
          <a:lstStyle/>
          <a:p>
            <a:pPr eaLnBrk="1" fontAlgn="auto" hangingPunct="1">
              <a:spcAft>
                <a:spcPts val="0"/>
              </a:spcAft>
              <a:defRPr/>
            </a:pPr>
            <a:r>
              <a:rPr lang="en-US" dirty="0">
                <a:ea typeface="+mj-ea"/>
                <a:cs typeface="+mj-cs"/>
              </a:rPr>
              <a:t>Loss of trust: Government Bonds and risk-free investments</a:t>
            </a:r>
          </a:p>
        </p:txBody>
      </p:sp>
      <p:sp>
        <p:nvSpPr>
          <p:cNvPr id="4098" name="Rectangle 3"/>
          <p:cNvSpPr>
            <a:spLocks noGrp="1" noChangeArrowheads="1"/>
          </p:cNvSpPr>
          <p:nvPr>
            <p:ph type="subTitle" idx="1"/>
          </p:nvPr>
        </p:nvSpPr>
        <p:spPr>
          <a:xfrm>
            <a:off x="2362200" y="6049963"/>
            <a:ext cx="6705600" cy="685800"/>
          </a:xfrm>
        </p:spPr>
        <p:txBody>
          <a:bodyPr>
            <a:normAutofit/>
          </a:bodyPr>
          <a:lstStyle/>
          <a:p>
            <a:pPr eaLnBrk="1" fontAlgn="auto" hangingPunct="1">
              <a:spcAft>
                <a:spcPts val="0"/>
              </a:spcAft>
              <a:buFont typeface="Wingdings"/>
              <a:buNone/>
              <a:defRPr/>
            </a:pPr>
            <a:r>
              <a:rPr lang="en-US" dirty="0">
                <a:ea typeface="+mn-ea"/>
                <a:cs typeface="+mn-cs"/>
              </a:rPr>
              <a:t>The Trust Deficit and Risk-free Rates!</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Risk-free Investments and Rates</a:t>
            </a:r>
          </a:p>
        </p:txBody>
      </p:sp>
      <p:sp>
        <p:nvSpPr>
          <p:cNvPr id="3" name="Content Placeholder 2"/>
          <p:cNvSpPr>
            <a:spLocks noGrp="1"/>
          </p:cNvSpPr>
          <p:nvPr>
            <p:ph sz="quarter" idx="1"/>
          </p:nvPr>
        </p:nvSpPr>
        <p:spPr/>
        <p:txBody>
          <a:bodyPr>
            <a:normAutofit lnSpcReduction="10000"/>
          </a:bodyPr>
          <a:lstStyle/>
          <a:p>
            <a:r>
              <a:rPr lang="en-US" sz="2000" b="0" i="0" u="none" strike="noStrike" dirty="0">
                <a:solidFill>
                  <a:srgbClr val="000000"/>
                </a:solidFill>
                <a:effectLst/>
                <a:latin typeface="-webkit-standard"/>
              </a:rPr>
              <a:t>In almost every basic finance class, you are introduced to the notion of a risk-free investment, and the rate on that investment becomes the basic on which you build to get to expected returns on risky assets and investments. </a:t>
            </a:r>
          </a:p>
          <a:p>
            <a:pPr lvl="1"/>
            <a:r>
              <a:rPr lang="en-US" sz="1600" b="0" i="0" u="none" strike="noStrike" dirty="0">
                <a:solidFill>
                  <a:srgbClr val="000000"/>
                </a:solidFill>
                <a:effectLst/>
                <a:latin typeface="-webkit-standard"/>
              </a:rPr>
              <a:t>In fact, the standard practice that most analysts and investors follow to estimate the risk-free rate is to use the government bond rate, with the only variants being whether you use a short term or a long-term rate. </a:t>
            </a:r>
          </a:p>
          <a:p>
            <a:pPr lvl="1"/>
            <a:r>
              <a:rPr lang="en-US" sz="1600" b="0" i="0" u="none" strike="noStrike" dirty="0">
                <a:solidFill>
                  <a:srgbClr val="000000"/>
                </a:solidFill>
                <a:effectLst/>
                <a:latin typeface="-webkit-standard"/>
              </a:rPr>
              <a:t>In the aftermath of the 2008 crisis, I wrote a series of what I called my nightmare scenario papers, starting with one titled, "What if nothing is risk free?". </a:t>
            </a:r>
          </a:p>
          <a:p>
            <a:r>
              <a:rPr lang="en-US" sz="2000" b="0" i="0" u="none" strike="noStrike" dirty="0">
                <a:solidFill>
                  <a:srgbClr val="000000"/>
                </a:solidFill>
                <a:effectLst/>
                <a:latin typeface="-webkit-standard"/>
              </a:rPr>
              <a:t>A few months ago, Fitch downgraded the US from AAA to AA+, a relatively minor shift, but one with significant psychological consequences for the largest economy in the world, and one whose currency still dominates global transactions. </a:t>
            </a:r>
          </a:p>
          <a:p>
            <a:pPr lvl="1"/>
            <a:r>
              <a:rPr lang="en-US" sz="1600" b="0" i="0" u="none" strike="noStrike" dirty="0">
                <a:solidFill>
                  <a:srgbClr val="000000"/>
                </a:solidFill>
                <a:effectLst/>
                <a:latin typeface="-webkit-standard"/>
              </a:rPr>
              <a:t>After downgrading, my mailbox was inundated with questions of what this downgrade meant for practitioners, in general, and for corporate finance and valuation practice, in particular.</a:t>
            </a:r>
            <a:endParaRPr lang="en-US" sz="1600" dirty="0"/>
          </a:p>
        </p:txBody>
      </p:sp>
    </p:spTree>
    <p:extLst>
      <p:ext uri="{BB962C8B-B14F-4D97-AF65-F5344CB8AC3E}">
        <p14:creationId xmlns:p14="http://schemas.microsoft.com/office/powerpoint/2010/main" val="368581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BC8CB-4CD6-924C-9067-E49F5B843BEE}"/>
              </a:ext>
            </a:extLst>
          </p:cNvPr>
          <p:cNvSpPr>
            <a:spLocks noGrp="1"/>
          </p:cNvSpPr>
          <p:nvPr>
            <p:ph type="title"/>
          </p:nvPr>
        </p:nvSpPr>
        <p:spPr/>
        <p:txBody>
          <a:bodyPr>
            <a:normAutofit/>
          </a:bodyPr>
          <a:lstStyle/>
          <a:p>
            <a:r>
              <a:rPr lang="en-US" dirty="0"/>
              <a:t>What is a risk-free investment?</a:t>
            </a:r>
          </a:p>
        </p:txBody>
      </p:sp>
      <p:sp>
        <p:nvSpPr>
          <p:cNvPr id="4" name="Content Placeholder 3">
            <a:extLst>
              <a:ext uri="{FF2B5EF4-FFF2-40B4-BE49-F238E27FC236}">
                <a16:creationId xmlns:a16="http://schemas.microsoft.com/office/drawing/2014/main" id="{6FE03D77-FCDF-CF5B-E568-C4B55E0E14E0}"/>
              </a:ext>
            </a:extLst>
          </p:cNvPr>
          <p:cNvSpPr>
            <a:spLocks noGrp="1"/>
          </p:cNvSpPr>
          <p:nvPr>
            <p:ph sz="quarter" idx="1"/>
          </p:nvPr>
        </p:nvSpPr>
        <p:spPr/>
        <p:txBody>
          <a:bodyPr>
            <a:normAutofit fontScale="62500" lnSpcReduction="20000"/>
          </a:bodyPr>
          <a:lstStyle/>
          <a:p>
            <a:r>
              <a:rPr lang="en-US" b="0" i="0" u="none" strike="noStrike" dirty="0">
                <a:solidFill>
                  <a:srgbClr val="000000"/>
                </a:solidFill>
                <a:effectLst/>
                <a:latin typeface="-webkit-standard"/>
              </a:rPr>
              <a:t>An investment that is risk free over a six-month time period will not be risk free, if you have a ten-year time horizon,  you have reinvestment risk, i.e., the proceeds from the six-month investment will have to be reinvested back at the prevailing interest rate six months from now, a year from now and so on, until year 10, and those rates are not known at the time you take the first investment.</a:t>
            </a:r>
          </a:p>
          <a:p>
            <a:r>
              <a:rPr lang="en-US" b="0" i="0" u="none" strike="noStrike" dirty="0">
                <a:solidFill>
                  <a:srgbClr val="000000"/>
                </a:solidFill>
                <a:effectLst/>
                <a:latin typeface="-webkit-standard"/>
              </a:rPr>
              <a:t>By the same token, an investment that delivers a guaranteed return over ten years will not be risk free to an investor with a six-month time horizon. With this investment, you face price risk, since even though you know what you will receive as a coupon or cash flow in future periods, since the present value of these cash flows, will change as rates change.</a:t>
            </a:r>
          </a:p>
          <a:p>
            <a:pPr algn="l"/>
            <a:r>
              <a:rPr lang="en-US" b="0" i="0" u="none" strike="noStrike" dirty="0">
                <a:solidFill>
                  <a:srgbClr val="000000"/>
                </a:solidFill>
                <a:effectLst/>
                <a:latin typeface="-webkit-standard"/>
              </a:rPr>
              <a:t>For an investment to be risk free then, it must meet two conditions. </a:t>
            </a:r>
          </a:p>
          <a:p>
            <a:pPr lvl="1"/>
            <a:r>
              <a:rPr lang="en-US" b="0" i="0" u="none" strike="noStrike" dirty="0">
                <a:solidFill>
                  <a:srgbClr val="000000"/>
                </a:solidFill>
                <a:effectLst/>
                <a:latin typeface="-webkit-standard"/>
              </a:rPr>
              <a:t>The first is that there is </a:t>
            </a:r>
            <a:r>
              <a:rPr lang="en-US" b="0" i="1" u="none" strike="noStrike" dirty="0">
                <a:solidFill>
                  <a:srgbClr val="000000"/>
                </a:solidFill>
                <a:effectLst/>
                <a:latin typeface="-webkit-standard"/>
              </a:rPr>
              <a:t>no risk that the issuer of the security will default</a:t>
            </a:r>
            <a:r>
              <a:rPr lang="en-US" b="0" i="0" u="none" strike="noStrike" dirty="0">
                <a:solidFill>
                  <a:srgbClr val="000000"/>
                </a:solidFill>
                <a:effectLst/>
                <a:latin typeface="-webkit-standard"/>
              </a:rPr>
              <a:t> on their contractual commitments. </a:t>
            </a:r>
          </a:p>
          <a:p>
            <a:pPr lvl="1"/>
            <a:r>
              <a:rPr lang="en-US" b="0" i="0" u="none" strike="noStrike" dirty="0">
                <a:solidFill>
                  <a:srgbClr val="000000"/>
                </a:solidFill>
                <a:effectLst/>
                <a:latin typeface="-webkit-standard"/>
              </a:rPr>
              <a:t>The second is that the investment </a:t>
            </a:r>
            <a:r>
              <a:rPr lang="en-US" b="0" i="1" u="none" strike="noStrike" dirty="0">
                <a:solidFill>
                  <a:srgbClr val="000000"/>
                </a:solidFill>
                <a:effectLst/>
                <a:latin typeface="-webkit-standard"/>
              </a:rPr>
              <a:t>generates a cash flow only at your specified duration</a:t>
            </a:r>
            <a:r>
              <a:rPr lang="en-US" b="0" i="0" u="none" strike="noStrike" dirty="0">
                <a:solidFill>
                  <a:srgbClr val="000000"/>
                </a:solidFill>
                <a:effectLst/>
                <a:latin typeface="-webkit-standard"/>
              </a:rPr>
              <a:t>, and with intermediate cash flows prior to that duration, since those cash flows will then have to be reinvested at future, uncertain rates. For a five-year horizon, then, you would need the rate on a five-year zero default-free zero coupons bond as your risk-free rate.</a:t>
            </a:r>
          </a:p>
        </p:txBody>
      </p:sp>
    </p:spTree>
    <p:extLst>
      <p:ext uri="{BB962C8B-B14F-4D97-AF65-F5344CB8AC3E}">
        <p14:creationId xmlns:p14="http://schemas.microsoft.com/office/powerpoint/2010/main" val="1574943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465E2-DA4D-BD4E-8B24-9C5FAD8901B4}"/>
              </a:ext>
            </a:extLst>
          </p:cNvPr>
          <p:cNvSpPr>
            <a:spLocks noGrp="1"/>
          </p:cNvSpPr>
          <p:nvPr>
            <p:ph type="title"/>
          </p:nvPr>
        </p:nvSpPr>
        <p:spPr/>
        <p:txBody>
          <a:bodyPr/>
          <a:lstStyle/>
          <a:p>
            <a:r>
              <a:rPr lang="en-US" dirty="0"/>
              <a:t>Why does the risk-free rate matter?</a:t>
            </a:r>
          </a:p>
        </p:txBody>
      </p:sp>
      <p:sp>
        <p:nvSpPr>
          <p:cNvPr id="4" name="Content Placeholder 3">
            <a:extLst>
              <a:ext uri="{FF2B5EF4-FFF2-40B4-BE49-F238E27FC236}">
                <a16:creationId xmlns:a16="http://schemas.microsoft.com/office/drawing/2014/main" id="{BF275AF5-CAAC-CD55-EDDB-AD0D4F13A10F}"/>
              </a:ext>
            </a:extLst>
          </p:cNvPr>
          <p:cNvSpPr>
            <a:spLocks noGrp="1"/>
          </p:cNvSpPr>
          <p:nvPr>
            <p:ph sz="quarter" idx="1"/>
          </p:nvPr>
        </p:nvSpPr>
        <p:spPr/>
        <p:txBody>
          <a:bodyPr>
            <a:normAutofit fontScale="92500"/>
          </a:bodyPr>
          <a:lstStyle/>
          <a:p>
            <a:pPr algn="l">
              <a:buFont typeface="+mj-lt"/>
              <a:buAutoNum type="arabicPeriod"/>
            </a:pPr>
            <a:r>
              <a:rPr lang="en-US" sz="1600" b="0" i="0" u="sng" strike="noStrike" dirty="0">
                <a:solidFill>
                  <a:srgbClr val="000000"/>
                </a:solidFill>
                <a:effectLst/>
                <a:latin typeface="-webkit-standard"/>
              </a:rPr>
              <a:t>Asset Allocation</a:t>
            </a:r>
            <a:r>
              <a:rPr lang="en-US" sz="1600" b="0" i="0" u="none" strike="noStrike" dirty="0">
                <a:solidFill>
                  <a:srgbClr val="000000"/>
                </a:solidFill>
                <a:effectLst/>
                <a:latin typeface="-webkit-standard"/>
              </a:rPr>
              <a:t>: Investors vary on risk aversion, with some more willing to be exposed to risk than others, and while there are numerous mechanisms that they use to reflect their differences, the simplest and the most powerful is their choice on how much to invest in risky assets (stocks, corporate bonds, collectibles etc.) and how much to hold in investment with guaranteed returns over their time horizon. </a:t>
            </a:r>
          </a:p>
          <a:p>
            <a:pPr algn="l">
              <a:buFont typeface="+mj-lt"/>
              <a:buAutoNum type="arabicPeriod"/>
            </a:pPr>
            <a:r>
              <a:rPr lang="en-US" sz="1600" b="0" i="0" u="sng" strike="noStrike" dirty="0">
                <a:solidFill>
                  <a:srgbClr val="000000"/>
                </a:solidFill>
                <a:effectLst/>
                <a:latin typeface="-webkit-standard"/>
              </a:rPr>
              <a:t>Expected returns for Risky Investments</a:t>
            </a:r>
            <a:r>
              <a:rPr lang="en-US" sz="1600" b="0" i="0" u="none" strike="noStrike" dirty="0">
                <a:solidFill>
                  <a:srgbClr val="000000"/>
                </a:solidFill>
                <a:effectLst/>
                <a:latin typeface="-webkit-standard"/>
              </a:rPr>
              <a:t>: The risk-free rate becomes the base on which you build expected returns on all other investments. If you read my last post on equity risk premiums, for instance, I described the equity risk premium as the additional return you would demand, over and above the risk-free rate. </a:t>
            </a:r>
          </a:p>
          <a:p>
            <a:pPr algn="l">
              <a:buFont typeface="+mj-lt"/>
              <a:buAutoNum type="arabicPeriod"/>
            </a:pPr>
            <a:r>
              <a:rPr lang="en-US" sz="1600" b="0" i="0" u="sng" strike="noStrike" dirty="0">
                <a:solidFill>
                  <a:srgbClr val="000000"/>
                </a:solidFill>
                <a:effectLst/>
                <a:latin typeface="-webkit-standard"/>
              </a:rPr>
              <a:t>Hurdle rate for companies</a:t>
            </a:r>
            <a:r>
              <a:rPr lang="en-US" sz="1600" b="0" i="0" u="none" strike="noStrike" dirty="0">
                <a:solidFill>
                  <a:srgbClr val="000000"/>
                </a:solidFill>
                <a:effectLst/>
                <a:latin typeface="-webkit-standard"/>
              </a:rPr>
              <a:t>: Using the same reasoning, higher risk-free rates push up the costs of equity and debt for all companies, and by doing so, raise the hurdle rates for new investments.</a:t>
            </a:r>
          </a:p>
          <a:p>
            <a:pPr algn="l">
              <a:buFont typeface="+mj-lt"/>
              <a:buAutoNum type="arabicPeriod"/>
            </a:pPr>
            <a:r>
              <a:rPr lang="en-US" sz="1600" b="0" i="0" u="sng" strike="noStrike" dirty="0">
                <a:solidFill>
                  <a:srgbClr val="000000"/>
                </a:solidFill>
                <a:effectLst/>
                <a:latin typeface="-webkit-standard"/>
              </a:rPr>
              <a:t>Derivative pricing</a:t>
            </a:r>
            <a:r>
              <a:rPr lang="en-US" sz="1600" b="0" i="0" u="none" strike="noStrike" dirty="0">
                <a:solidFill>
                  <a:srgbClr val="000000"/>
                </a:solidFill>
                <a:effectLst/>
                <a:latin typeface="-webkit-standard"/>
              </a:rPr>
              <a:t>: Arbitrage refers to the possibility that you can create what are effectively risk-free positions by combining holdings in different securities, and the benchmark used to judge whether these positions are value-creating becomes the risk-free rate. If you do assume that markets will price away this excess profit, you then have the basis for the models we use to value options and other derivative assets. That is why the risk-free rate becomes an input into option pricing and forward pricing models, and its absence leaves behind a vacuum.</a:t>
            </a:r>
          </a:p>
        </p:txBody>
      </p:sp>
    </p:spTree>
    <p:extLst>
      <p:ext uri="{BB962C8B-B14F-4D97-AF65-F5344CB8AC3E}">
        <p14:creationId xmlns:p14="http://schemas.microsoft.com/office/powerpoint/2010/main" val="3185144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Determinants</a:t>
            </a:r>
          </a:p>
        </p:txBody>
      </p:sp>
      <p:sp>
        <p:nvSpPr>
          <p:cNvPr id="4" name="Content Placeholder 3">
            <a:extLst>
              <a:ext uri="{FF2B5EF4-FFF2-40B4-BE49-F238E27FC236}">
                <a16:creationId xmlns:a16="http://schemas.microsoft.com/office/drawing/2014/main" id="{A235BFBD-8168-EA09-A472-6388AD718BD4}"/>
              </a:ext>
            </a:extLst>
          </p:cNvPr>
          <p:cNvSpPr>
            <a:spLocks noGrp="1"/>
          </p:cNvSpPr>
          <p:nvPr>
            <p:ph sz="quarter" idx="1"/>
          </p:nvPr>
        </p:nvSpPr>
        <p:spPr/>
        <p:txBody>
          <a:bodyPr>
            <a:normAutofit fontScale="85000" lnSpcReduction="20000"/>
          </a:bodyPr>
          <a:lstStyle/>
          <a:p>
            <a:pPr algn="l">
              <a:buFont typeface="+mj-lt"/>
              <a:buAutoNum type="arabicPeriod"/>
            </a:pPr>
            <a:r>
              <a:rPr lang="en-US" b="0" i="0" u="sng" strike="noStrike" dirty="0">
                <a:solidFill>
                  <a:srgbClr val="000000"/>
                </a:solidFill>
                <a:effectLst/>
                <a:latin typeface="-webkit-standard"/>
              </a:rPr>
              <a:t>Inflation</a:t>
            </a:r>
            <a:r>
              <a:rPr lang="en-US" b="0" i="0" u="none" strike="noStrike" dirty="0">
                <a:solidFill>
                  <a:srgbClr val="000000"/>
                </a:solidFill>
                <a:effectLst/>
                <a:latin typeface="-webkit-standard"/>
              </a:rPr>
              <a:t>: If you expect inflation to be 3% in the next year, it makes little sense to buy a bond, even if it is default free, that offers only 2%. As expectations of inflation rise, you should expect risk-free rates to rise. </a:t>
            </a:r>
          </a:p>
          <a:p>
            <a:pPr algn="l">
              <a:buFont typeface="+mj-lt"/>
              <a:buAutoNum type="arabicPeriod"/>
            </a:pPr>
            <a:r>
              <a:rPr lang="en-US" b="0" i="0" u="sng" strike="noStrike" dirty="0">
                <a:solidFill>
                  <a:srgbClr val="000000"/>
                </a:solidFill>
                <a:effectLst/>
                <a:latin typeface="-webkit-standard"/>
              </a:rPr>
              <a:t>Real Interest Rate</a:t>
            </a:r>
            <a:r>
              <a:rPr lang="en-US" b="0" i="0" u="none" strike="noStrike" dirty="0">
                <a:solidFill>
                  <a:srgbClr val="000000"/>
                </a:solidFill>
                <a:effectLst/>
                <a:latin typeface="-webkit-standard"/>
              </a:rPr>
              <a:t>: When you buy a note or a bond, you are effectively giving up current consumption for future consumption, and it is fitting that you earn a return for this sacrifice. This is a real risk-free rate, and in the aggregate, it will be determined by the supply of savings in an economy and the demand for those savings from businesses and individuals making real investments. Put simply, economies with a surplus of growth investments, i.e., with more real growth, should see higher real interest rates, in steady state, than stagnant or declining economies.</a:t>
            </a:r>
          </a:p>
        </p:txBody>
      </p:sp>
    </p:spTree>
    <p:extLst>
      <p:ext uri="{BB962C8B-B14F-4D97-AF65-F5344CB8AC3E}">
        <p14:creationId xmlns:p14="http://schemas.microsoft.com/office/powerpoint/2010/main" val="2168571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8CED-3361-1C4F-8DFF-8265A6466E4B}"/>
              </a:ext>
            </a:extLst>
          </p:cNvPr>
          <p:cNvSpPr>
            <a:spLocks noGrp="1"/>
          </p:cNvSpPr>
          <p:nvPr>
            <p:ph type="title"/>
          </p:nvPr>
        </p:nvSpPr>
        <p:spPr/>
        <p:txBody>
          <a:bodyPr/>
          <a:lstStyle/>
          <a:p>
            <a:r>
              <a:rPr lang="en-US" dirty="0"/>
              <a:t>Intrinsic versus Risk-free Rate</a:t>
            </a:r>
          </a:p>
        </p:txBody>
      </p:sp>
      <p:pic>
        <p:nvPicPr>
          <p:cNvPr id="9" name="Content Placeholder 8">
            <a:extLst>
              <a:ext uri="{FF2B5EF4-FFF2-40B4-BE49-F238E27FC236}">
                <a16:creationId xmlns:a16="http://schemas.microsoft.com/office/drawing/2014/main" id="{E716D129-C76E-0140-94A9-3DC5A6DD7352}"/>
              </a:ext>
            </a:extLst>
          </p:cNvPr>
          <p:cNvPicPr>
            <a:picLocks noGrp="1" noChangeAspect="1"/>
          </p:cNvPicPr>
          <p:nvPr>
            <p:ph sz="quarter" idx="1"/>
          </p:nvPr>
        </p:nvPicPr>
        <p:blipFill>
          <a:blip r:embed="rId2"/>
          <a:stretch>
            <a:fillRect/>
          </a:stretch>
        </p:blipFill>
        <p:spPr>
          <a:xfrm>
            <a:off x="838200" y="1600199"/>
            <a:ext cx="7391399" cy="4919295"/>
          </a:xfrm>
          <a:prstGeom prst="rect">
            <a:avLst/>
          </a:prstGeom>
        </p:spPr>
      </p:pic>
    </p:spTree>
    <p:extLst>
      <p:ext uri="{BB962C8B-B14F-4D97-AF65-F5344CB8AC3E}">
        <p14:creationId xmlns:p14="http://schemas.microsoft.com/office/powerpoint/2010/main" val="505714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110EE-475D-5292-FC7B-72181B88DF86}"/>
              </a:ext>
            </a:extLst>
          </p:cNvPr>
          <p:cNvSpPr>
            <a:spLocks noGrp="1"/>
          </p:cNvSpPr>
          <p:nvPr>
            <p:ph type="title"/>
          </p:nvPr>
        </p:nvSpPr>
        <p:spPr/>
        <p:txBody>
          <a:bodyPr/>
          <a:lstStyle/>
          <a:p>
            <a:r>
              <a:rPr lang="en-US" dirty="0"/>
              <a:t>Risk-free Rate: Government Bond Rates as Measures</a:t>
            </a:r>
          </a:p>
        </p:txBody>
      </p:sp>
      <p:sp>
        <p:nvSpPr>
          <p:cNvPr id="4" name="Footer Placeholder 3">
            <a:extLst>
              <a:ext uri="{FF2B5EF4-FFF2-40B4-BE49-F238E27FC236}">
                <a16:creationId xmlns:a16="http://schemas.microsoft.com/office/drawing/2014/main" id="{99925CCB-A3E0-EC04-EE4E-86C029C0888B}"/>
              </a:ext>
            </a:extLst>
          </p:cNvPr>
          <p:cNvSpPr>
            <a:spLocks noGrp="1"/>
          </p:cNvSpPr>
          <p:nvPr>
            <p:ph type="ftr" sz="quarter" idx="10"/>
          </p:nvPr>
        </p:nvSpPr>
        <p:spPr/>
        <p:txBody>
          <a:bodyPr/>
          <a:lstStyle/>
          <a:p>
            <a:pPr>
              <a:defRPr/>
            </a:pPr>
            <a:r>
              <a:rPr lang="en-US"/>
              <a:t>Aswath Damodaran</a:t>
            </a:r>
          </a:p>
        </p:txBody>
      </p:sp>
      <p:sp>
        <p:nvSpPr>
          <p:cNvPr id="5" name="Content Placeholder 4">
            <a:extLst>
              <a:ext uri="{FF2B5EF4-FFF2-40B4-BE49-F238E27FC236}">
                <a16:creationId xmlns:a16="http://schemas.microsoft.com/office/drawing/2014/main" id="{28887ED8-6E8E-6D33-CF03-A47DB99AC45A}"/>
              </a:ext>
            </a:extLst>
          </p:cNvPr>
          <p:cNvSpPr>
            <a:spLocks noGrp="1"/>
          </p:cNvSpPr>
          <p:nvPr>
            <p:ph sz="quarter" idx="1"/>
          </p:nvPr>
        </p:nvSpPr>
        <p:spPr/>
        <p:txBody>
          <a:bodyPr>
            <a:normAutofit fontScale="85000" lnSpcReduction="20000"/>
          </a:bodyPr>
          <a:lstStyle/>
          <a:p>
            <a:pPr algn="l">
              <a:buFont typeface="+mj-lt"/>
              <a:buAutoNum type="arabicPeriod"/>
            </a:pPr>
            <a:r>
              <a:rPr lang="en-US" b="0" i="0" u="sng" strike="noStrike" dirty="0">
                <a:solidFill>
                  <a:srgbClr val="000000"/>
                </a:solidFill>
                <a:effectLst/>
                <a:latin typeface="-webkit-standard"/>
              </a:rPr>
              <a:t>Control of the printing presses</a:t>
            </a:r>
            <a:r>
              <a:rPr lang="en-US" b="0" i="0" u="none" strike="noStrike" dirty="0">
                <a:solidFill>
                  <a:srgbClr val="000000"/>
                </a:solidFill>
                <a:effectLst/>
                <a:latin typeface="-webkit-standard"/>
              </a:rPr>
              <a:t>: If you have heard the rational for government bond rates as risk-free rates, here is how it usually goes. A government, when it borrows or issues bonds in its local currency, preserves the option to print more money, when that debt comes due, and thus should never default.</a:t>
            </a:r>
          </a:p>
          <a:p>
            <a:pPr algn="l">
              <a:buFont typeface="+mj-lt"/>
              <a:buAutoNum type="arabicPeriod"/>
            </a:pPr>
            <a:r>
              <a:rPr lang="en-US" b="0" i="0" u="sng" strike="noStrike" dirty="0">
                <a:solidFill>
                  <a:srgbClr val="000000"/>
                </a:solidFill>
                <a:effectLst/>
                <a:latin typeface="-webkit-standard"/>
              </a:rPr>
              <a:t>Trust in government</a:t>
            </a:r>
            <a:r>
              <a:rPr lang="en-US" b="0" i="0" u="none" strike="noStrike" dirty="0">
                <a:solidFill>
                  <a:srgbClr val="000000"/>
                </a:solidFill>
                <a:effectLst/>
                <a:latin typeface="-webkit-standard"/>
              </a:rPr>
              <a:t>: Governments that default, especially in their domestic currency, are effectively sending a signal that they cannot be trusted on their obligations, and the implicit assumption is that no government that has a choice would ever send that signal. (Governments send the same signal when they default on their foreign currency debt/bonds, but they can at least point to circumstances out of their control for doing so.)</a:t>
            </a:r>
          </a:p>
        </p:txBody>
      </p:sp>
    </p:spTree>
    <p:extLst>
      <p:ext uri="{BB962C8B-B14F-4D97-AF65-F5344CB8AC3E}">
        <p14:creationId xmlns:p14="http://schemas.microsoft.com/office/powerpoint/2010/main" val="1707244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9FD47-C1E3-A3E4-8980-539286643A2B}"/>
              </a:ext>
            </a:extLst>
          </p:cNvPr>
          <p:cNvSpPr>
            <a:spLocks noGrp="1"/>
          </p:cNvSpPr>
          <p:nvPr>
            <p:ph type="title"/>
          </p:nvPr>
        </p:nvSpPr>
        <p:spPr/>
        <p:txBody>
          <a:bodyPr>
            <a:normAutofit/>
          </a:bodyPr>
          <a:lstStyle/>
          <a:p>
            <a:r>
              <a:rPr lang="en-US" dirty="0"/>
              <a:t>But Governments do default…</a:t>
            </a:r>
          </a:p>
        </p:txBody>
      </p:sp>
      <p:pic>
        <p:nvPicPr>
          <p:cNvPr id="5" name="Content Placeholder 4">
            <a:extLst>
              <a:ext uri="{FF2B5EF4-FFF2-40B4-BE49-F238E27FC236}">
                <a16:creationId xmlns:a16="http://schemas.microsoft.com/office/drawing/2014/main" id="{A94738FC-353E-7FEE-F82D-5659F5D7EE5A}"/>
              </a:ext>
            </a:extLst>
          </p:cNvPr>
          <p:cNvPicPr>
            <a:picLocks noGrp="1" noChangeAspect="1"/>
          </p:cNvPicPr>
          <p:nvPr>
            <p:ph sz="quarter" idx="1"/>
          </p:nvPr>
        </p:nvPicPr>
        <p:blipFill>
          <a:blip r:embed="rId2"/>
          <a:stretch>
            <a:fillRect/>
          </a:stretch>
        </p:blipFill>
        <p:spPr>
          <a:xfrm>
            <a:off x="2324293" y="1600200"/>
            <a:ext cx="4730363" cy="4495800"/>
          </a:xfrm>
          <a:prstGeom prst="rect">
            <a:avLst/>
          </a:prstGeom>
        </p:spPr>
      </p:pic>
    </p:spTree>
    <p:extLst>
      <p:ext uri="{BB962C8B-B14F-4D97-AF65-F5344CB8AC3E}">
        <p14:creationId xmlns:p14="http://schemas.microsoft.com/office/powerpoint/2010/main" val="3927950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0ED48-60A1-87F3-8F4F-AAD8DC3E5A27}"/>
              </a:ext>
            </a:extLst>
          </p:cNvPr>
          <p:cNvSpPr>
            <a:spLocks noGrp="1"/>
          </p:cNvSpPr>
          <p:nvPr>
            <p:ph type="title"/>
          </p:nvPr>
        </p:nvSpPr>
        <p:spPr/>
        <p:txBody>
          <a:bodyPr>
            <a:normAutofit/>
          </a:bodyPr>
          <a:lstStyle/>
          <a:p>
            <a:r>
              <a:rPr lang="en-US" dirty="0"/>
              <a:t>And trust in governments has eroded…</a:t>
            </a:r>
          </a:p>
        </p:txBody>
      </p:sp>
      <p:sp>
        <p:nvSpPr>
          <p:cNvPr id="4" name="Content Placeholder 3">
            <a:extLst>
              <a:ext uri="{FF2B5EF4-FFF2-40B4-BE49-F238E27FC236}">
                <a16:creationId xmlns:a16="http://schemas.microsoft.com/office/drawing/2014/main" id="{2FC8C62C-7F3D-6B9F-8788-6395A9C179BF}"/>
              </a:ext>
            </a:extLst>
          </p:cNvPr>
          <p:cNvSpPr>
            <a:spLocks noGrp="1"/>
          </p:cNvSpPr>
          <p:nvPr>
            <p:ph sz="quarter" idx="1"/>
          </p:nvPr>
        </p:nvSpPr>
        <p:spPr/>
        <p:txBody>
          <a:bodyPr>
            <a:normAutofit fontScale="77500" lnSpcReduction="20000"/>
          </a:bodyPr>
          <a:lstStyle/>
          <a:p>
            <a:pPr algn="l"/>
            <a:r>
              <a:rPr lang="en-US" b="0" i="0" u="none" strike="noStrike" dirty="0">
                <a:solidFill>
                  <a:srgbClr val="000000"/>
                </a:solidFill>
                <a:effectLst/>
                <a:latin typeface="-webkit-standard"/>
              </a:rPr>
              <a:t>It is also worth noting that until 2008, investors had that door firmly shut for some currencies, believing that some governments were so trustworthy that they would not even consider default. </a:t>
            </a:r>
          </a:p>
          <a:p>
            <a:pPr algn="l"/>
            <a:r>
              <a:rPr lang="en-US" b="0" i="0" u="none" strike="noStrike" dirty="0">
                <a:solidFill>
                  <a:srgbClr val="000000"/>
                </a:solidFill>
                <a:effectLst/>
                <a:latin typeface="-webkit-standard"/>
              </a:rPr>
              <a:t>Thus, the notion that the US or UK governments would default on their debt would have been unthinkable, but the 2008 crisis, in addition to the financial damage it created, also opened up a trust deficit. </a:t>
            </a:r>
          </a:p>
          <a:p>
            <a:pPr algn="l"/>
            <a:r>
              <a:rPr lang="en-US" b="0" i="0" u="none" strike="noStrike" dirty="0">
                <a:solidFill>
                  <a:srgbClr val="000000"/>
                </a:solidFill>
                <a:effectLst/>
                <a:latin typeface="-webkit-standard"/>
              </a:rPr>
              <a:t>I have argued that this trust deficit not only gave rise to the crypto boom and to political upheaval, but also has made the unthinkable a reality. In fact, you would be hard pressed to find any government that is trusted the way it was prior to this crisis, and that loss of trust also implies that the clock is ticking towards expiration, for the "government bonds are risk free" argument.</a:t>
            </a:r>
          </a:p>
        </p:txBody>
      </p:sp>
    </p:spTree>
    <p:extLst>
      <p:ext uri="{BB962C8B-B14F-4D97-AF65-F5344CB8AC3E}">
        <p14:creationId xmlns:p14="http://schemas.microsoft.com/office/powerpoint/2010/main" val="2353687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38457-24EC-AEF4-2374-C3B896C47036}"/>
              </a:ext>
            </a:extLst>
          </p:cNvPr>
          <p:cNvSpPr>
            <a:spLocks noGrp="1"/>
          </p:cNvSpPr>
          <p:nvPr>
            <p:ph type="title"/>
          </p:nvPr>
        </p:nvSpPr>
        <p:spPr/>
        <p:txBody>
          <a:bodyPr>
            <a:normAutofit/>
          </a:bodyPr>
          <a:lstStyle/>
          <a:p>
            <a:r>
              <a:rPr lang="en-US" dirty="0"/>
              <a:t>Why governments default…</a:t>
            </a:r>
          </a:p>
        </p:txBody>
      </p:sp>
      <p:sp>
        <p:nvSpPr>
          <p:cNvPr id="4" name="Content Placeholder 3">
            <a:extLst>
              <a:ext uri="{FF2B5EF4-FFF2-40B4-BE49-F238E27FC236}">
                <a16:creationId xmlns:a16="http://schemas.microsoft.com/office/drawing/2014/main" id="{ABD1461D-5718-0739-F495-B8BD7E33039E}"/>
              </a:ext>
            </a:extLst>
          </p:cNvPr>
          <p:cNvSpPr>
            <a:spLocks noGrp="1"/>
          </p:cNvSpPr>
          <p:nvPr>
            <p:ph sz="quarter" idx="1"/>
          </p:nvPr>
        </p:nvSpPr>
        <p:spPr/>
        <p:txBody>
          <a:bodyPr>
            <a:normAutofit fontScale="77500" lnSpcReduction="20000"/>
          </a:bodyPr>
          <a:lstStyle/>
          <a:p>
            <a:r>
              <a:rPr lang="en-US" u="sng" dirty="0"/>
              <a:t>Economic Reasons</a:t>
            </a:r>
            <a:r>
              <a:rPr lang="en-US" dirty="0"/>
              <a:t>: The most </a:t>
            </a:r>
            <a:r>
              <a:rPr lang="en-US" b="0" i="0" u="none" strike="noStrike" dirty="0">
                <a:solidFill>
                  <a:srgbClr val="000000"/>
                </a:solidFill>
                <a:effectLst/>
                <a:latin typeface="-webkit-standard"/>
              </a:rPr>
              <a:t>obvious reason is economic, where a crisis and collapse in government revenues, from taxes and other sources, causes a government to be unable meet its obligations.</a:t>
            </a:r>
            <a:endParaRPr lang="en-US" dirty="0"/>
          </a:p>
          <a:p>
            <a:pPr lvl="1"/>
            <a:r>
              <a:rPr lang="en-US" dirty="0"/>
              <a:t>Concentration of economy: Countries that have more diverse economies are less likely to default than countries with concentrated economies.</a:t>
            </a:r>
          </a:p>
          <a:p>
            <a:pPr lvl="1"/>
            <a:r>
              <a:rPr lang="en-US" dirty="0"/>
              <a:t>Degree of Indebtedness: The more debt a country takes on, other things remaining equity, the higher its default risk.</a:t>
            </a:r>
          </a:p>
          <a:p>
            <a:pPr lvl="1"/>
            <a:r>
              <a:rPr lang="en-US" dirty="0"/>
              <a:t>Efficiency of tax system: Countries with more efficient tax systems should have lower default risk.</a:t>
            </a:r>
          </a:p>
          <a:p>
            <a:r>
              <a:rPr lang="en-US" u="sng" dirty="0"/>
              <a:t>Political Reasons</a:t>
            </a:r>
            <a:r>
              <a:rPr lang="en-US" dirty="0"/>
              <a:t>: </a:t>
            </a:r>
            <a:r>
              <a:rPr lang="en-US" b="0" i="0" u="none" strike="noStrike" dirty="0">
                <a:solidFill>
                  <a:srgbClr val="000000"/>
                </a:solidFill>
                <a:effectLst/>
                <a:latin typeface="-webkit-standard"/>
              </a:rPr>
              <a:t> When politics becomes dysfunctional, and default is perceived as partisan, with one side of the political divide perceived as losing more from default than the other, governments may default even though they have the resources to cover their obligations.</a:t>
            </a:r>
            <a:endParaRPr lang="en-US" dirty="0"/>
          </a:p>
        </p:txBody>
      </p:sp>
    </p:spTree>
    <p:extLst>
      <p:ext uri="{BB962C8B-B14F-4D97-AF65-F5344CB8AC3E}">
        <p14:creationId xmlns:p14="http://schemas.microsoft.com/office/powerpoint/2010/main" val="1253692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A32BD-8A26-B64D-882F-22494F45B5C9}"/>
              </a:ext>
            </a:extLst>
          </p:cNvPr>
          <p:cNvSpPr>
            <a:spLocks noGrp="1"/>
          </p:cNvSpPr>
          <p:nvPr>
            <p:ph type="title"/>
          </p:nvPr>
        </p:nvSpPr>
        <p:spPr/>
        <p:txBody>
          <a:bodyPr>
            <a:normAutofit/>
          </a:bodyPr>
          <a:lstStyle/>
          <a:p>
            <a:r>
              <a:rPr lang="en-US" dirty="0"/>
              <a:t>Measuring Government Default Risk</a:t>
            </a:r>
          </a:p>
        </p:txBody>
      </p:sp>
      <p:sp>
        <p:nvSpPr>
          <p:cNvPr id="4" name="Footer Placeholder 3">
            <a:extLst>
              <a:ext uri="{FF2B5EF4-FFF2-40B4-BE49-F238E27FC236}">
                <a16:creationId xmlns:a16="http://schemas.microsoft.com/office/drawing/2014/main" id="{314DBBBA-0379-B74F-B6EA-7A3A471C0C38}"/>
              </a:ext>
            </a:extLst>
          </p:cNvPr>
          <p:cNvSpPr>
            <a:spLocks noGrp="1"/>
          </p:cNvSpPr>
          <p:nvPr>
            <p:ph type="ftr" sz="quarter" idx="10"/>
          </p:nvPr>
        </p:nvSpPr>
        <p:spPr/>
        <p:txBody>
          <a:bodyPr/>
          <a:lstStyle/>
          <a:p>
            <a:pPr>
              <a:defRPr/>
            </a:pPr>
            <a:r>
              <a:rPr lang="en-US"/>
              <a:t>Aswath Damodaran</a:t>
            </a:r>
          </a:p>
        </p:txBody>
      </p:sp>
      <p:sp>
        <p:nvSpPr>
          <p:cNvPr id="5" name="Content Placeholder 4">
            <a:extLst>
              <a:ext uri="{FF2B5EF4-FFF2-40B4-BE49-F238E27FC236}">
                <a16:creationId xmlns:a16="http://schemas.microsoft.com/office/drawing/2014/main" id="{1F71CF54-226F-1FB4-4F5C-1A197FD11A78}"/>
              </a:ext>
            </a:extLst>
          </p:cNvPr>
          <p:cNvSpPr>
            <a:spLocks noGrp="1"/>
          </p:cNvSpPr>
          <p:nvPr>
            <p:ph sz="quarter" idx="1"/>
          </p:nvPr>
        </p:nvSpPr>
        <p:spPr/>
        <p:txBody>
          <a:bodyPr>
            <a:normAutofit fontScale="70000" lnSpcReduction="20000"/>
          </a:bodyPr>
          <a:lstStyle/>
          <a:p>
            <a:r>
              <a:rPr lang="en-US" b="0" i="0" u="none" strike="noStrike" dirty="0">
                <a:solidFill>
                  <a:srgbClr val="000000"/>
                </a:solidFill>
                <a:effectLst/>
                <a:latin typeface="-webkit-standard"/>
              </a:rPr>
              <a:t>The first and most widely used measure of default risk is sovereign ratings, where ratings agencies rate countries, just as they do companies, with a rating scale that goes from AAA (</a:t>
            </a:r>
            <a:r>
              <a:rPr lang="en-US" b="0" i="0" u="none" strike="noStrike" dirty="0" err="1">
                <a:solidFill>
                  <a:srgbClr val="000000"/>
                </a:solidFill>
                <a:effectLst/>
                <a:latin typeface="-webkit-standard"/>
              </a:rPr>
              <a:t>Aaa</a:t>
            </a:r>
            <a:r>
              <a:rPr lang="en-US" b="0" i="0" u="none" strike="noStrike" dirty="0">
                <a:solidFill>
                  <a:srgbClr val="000000"/>
                </a:solidFill>
                <a:effectLst/>
                <a:latin typeface="-webkit-standard"/>
              </a:rPr>
              <a:t>) down to D(default). Fitch, Moody's and S&amp;P all provide sovereign ratings for countries, with separate ratings for foreign currency and local currency debt. </a:t>
            </a:r>
          </a:p>
          <a:p>
            <a:r>
              <a:rPr lang="en-US" b="0" i="0" u="none" strike="noStrike" dirty="0">
                <a:solidFill>
                  <a:srgbClr val="000000"/>
                </a:solidFill>
                <a:effectLst/>
                <a:latin typeface="-webkit-standard"/>
              </a:rPr>
              <a:t>With sovereign ratings, the implicit assumption is that AAA (</a:t>
            </a:r>
            <a:r>
              <a:rPr lang="en-US" b="0" i="0" u="none" strike="noStrike" dirty="0" err="1">
                <a:solidFill>
                  <a:srgbClr val="000000"/>
                </a:solidFill>
                <a:effectLst/>
                <a:latin typeface="-webkit-standard"/>
              </a:rPr>
              <a:t>Aaa</a:t>
            </a:r>
            <a:r>
              <a:rPr lang="en-US" b="0" i="0" u="none" strike="noStrike" dirty="0">
                <a:solidFill>
                  <a:srgbClr val="000000"/>
                </a:solidFill>
                <a:effectLst/>
                <a:latin typeface="-webkit-standard"/>
              </a:rPr>
              <a:t>) rated countries have negligible or no default risk, and the ratings agencies back this up with the statistic that no AAA rated country has ever defaulted on its debt within 15 years of getting a AAA rating. </a:t>
            </a:r>
          </a:p>
          <a:p>
            <a:r>
              <a:rPr lang="en-US" b="0" i="0" u="none" strike="noStrike" dirty="0">
                <a:solidFill>
                  <a:srgbClr val="000000"/>
                </a:solidFill>
                <a:effectLst/>
                <a:latin typeface="-webkit-standard"/>
              </a:rPr>
              <a:t>That said, the number of AAA (</a:t>
            </a:r>
            <a:r>
              <a:rPr lang="en-US" b="0" i="0" u="none" strike="noStrike" dirty="0" err="1">
                <a:solidFill>
                  <a:srgbClr val="000000"/>
                </a:solidFill>
                <a:effectLst/>
                <a:latin typeface="-webkit-standard"/>
              </a:rPr>
              <a:t>Aaa</a:t>
            </a:r>
            <a:r>
              <a:rPr lang="en-US" b="0" i="0" u="none" strike="noStrike" dirty="0">
                <a:solidFill>
                  <a:srgbClr val="000000"/>
                </a:solidFill>
                <a:effectLst/>
                <a:latin typeface="-webkit-standard"/>
              </a:rPr>
              <a:t>) rated countries has dropped over time, and there are only nine countries left that have the top rating from all three ratings agencies: Germany, Denmark, Netherlands, Sweden, Norway, Switzerland, Luxembourg, Singapore and Australia. Canada is rated AAA by two of the ratings agencies, and after the Fitch downgrade, the US is rated </a:t>
            </a:r>
            <a:r>
              <a:rPr lang="en-US" b="0" i="0" u="none" strike="noStrike" dirty="0" err="1">
                <a:solidFill>
                  <a:srgbClr val="000000"/>
                </a:solidFill>
                <a:effectLst/>
                <a:latin typeface="-webkit-standard"/>
              </a:rPr>
              <a:t>Aaa</a:t>
            </a:r>
            <a:r>
              <a:rPr lang="en-US" b="0" i="0" u="none" strike="noStrike" dirty="0">
                <a:solidFill>
                  <a:srgbClr val="000000"/>
                </a:solidFill>
                <a:effectLst/>
                <a:latin typeface="-webkit-standard"/>
              </a:rPr>
              <a:t> only by Moody's, whereas the UK is AAA rated only by S&amp;P.</a:t>
            </a:r>
            <a:endParaRPr lang="en-US" dirty="0"/>
          </a:p>
        </p:txBody>
      </p:sp>
    </p:spTree>
    <p:extLst>
      <p:ext uri="{BB962C8B-B14F-4D97-AF65-F5344CB8AC3E}">
        <p14:creationId xmlns:p14="http://schemas.microsoft.com/office/powerpoint/2010/main" val="2871876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BC493-8639-E227-2757-A21F1912B654}"/>
              </a:ext>
            </a:extLst>
          </p:cNvPr>
          <p:cNvSpPr>
            <a:spLocks noGrp="1"/>
          </p:cNvSpPr>
          <p:nvPr>
            <p:ph type="title"/>
          </p:nvPr>
        </p:nvSpPr>
        <p:spPr/>
        <p:txBody>
          <a:bodyPr>
            <a:normAutofit/>
          </a:bodyPr>
          <a:lstStyle/>
          <a:p>
            <a:r>
              <a:rPr lang="en-US" dirty="0"/>
              <a:t>Erosion of Trust?</a:t>
            </a:r>
          </a:p>
        </p:txBody>
      </p:sp>
      <p:pic>
        <p:nvPicPr>
          <p:cNvPr id="6" name="Content Placeholder 5">
            <a:extLst>
              <a:ext uri="{FF2B5EF4-FFF2-40B4-BE49-F238E27FC236}">
                <a16:creationId xmlns:a16="http://schemas.microsoft.com/office/drawing/2014/main" id="{9D776BB3-372C-5387-9EC1-F42E1A953F0C}"/>
              </a:ext>
            </a:extLst>
          </p:cNvPr>
          <p:cNvPicPr>
            <a:picLocks noGrp="1" noChangeAspect="1"/>
          </p:cNvPicPr>
          <p:nvPr>
            <p:ph sz="quarter" idx="1"/>
          </p:nvPr>
        </p:nvPicPr>
        <p:blipFill>
          <a:blip r:embed="rId2"/>
          <a:stretch>
            <a:fillRect/>
          </a:stretch>
        </p:blipFill>
        <p:spPr>
          <a:xfrm>
            <a:off x="1066800" y="1600200"/>
            <a:ext cx="6934200" cy="4976308"/>
          </a:xfrm>
          <a:prstGeom prst="rect">
            <a:avLst/>
          </a:prstGeom>
        </p:spPr>
      </p:pic>
    </p:spTree>
    <p:extLst>
      <p:ext uri="{BB962C8B-B14F-4D97-AF65-F5344CB8AC3E}">
        <p14:creationId xmlns:p14="http://schemas.microsoft.com/office/powerpoint/2010/main" val="717018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58D90-0B36-344E-8862-888A455963D6}"/>
              </a:ext>
            </a:extLst>
          </p:cNvPr>
          <p:cNvSpPr>
            <a:spLocks noGrp="1"/>
          </p:cNvSpPr>
          <p:nvPr>
            <p:ph type="title"/>
          </p:nvPr>
        </p:nvSpPr>
        <p:spPr/>
        <p:txBody>
          <a:bodyPr/>
          <a:lstStyle/>
          <a:p>
            <a:r>
              <a:rPr lang="en-US" dirty="0"/>
              <a:t>The Sovereign CDS Market: The US CDS</a:t>
            </a:r>
          </a:p>
        </p:txBody>
      </p:sp>
      <p:pic>
        <p:nvPicPr>
          <p:cNvPr id="5" name="Content Placeholder 4">
            <a:extLst>
              <a:ext uri="{FF2B5EF4-FFF2-40B4-BE49-F238E27FC236}">
                <a16:creationId xmlns:a16="http://schemas.microsoft.com/office/drawing/2014/main" id="{62C8B00E-939E-83C5-EFFC-331DC560D636}"/>
              </a:ext>
            </a:extLst>
          </p:cNvPr>
          <p:cNvPicPr>
            <a:picLocks noGrp="1" noChangeAspect="1"/>
          </p:cNvPicPr>
          <p:nvPr>
            <p:ph sz="quarter" idx="1"/>
          </p:nvPr>
        </p:nvPicPr>
        <p:blipFill>
          <a:blip r:embed="rId3"/>
          <a:stretch>
            <a:fillRect/>
          </a:stretch>
        </p:blipFill>
        <p:spPr>
          <a:xfrm>
            <a:off x="1608228" y="1600200"/>
            <a:ext cx="6162493" cy="4495800"/>
          </a:xfrm>
          <a:prstGeom prst="rect">
            <a:avLst/>
          </a:prstGeom>
        </p:spPr>
      </p:pic>
    </p:spTree>
    <p:extLst>
      <p:ext uri="{BB962C8B-B14F-4D97-AF65-F5344CB8AC3E}">
        <p14:creationId xmlns:p14="http://schemas.microsoft.com/office/powerpoint/2010/main" val="3176945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3E041-5114-6447-8E08-84542A2A4DB5}"/>
              </a:ext>
            </a:extLst>
          </p:cNvPr>
          <p:cNvSpPr>
            <a:spLocks noGrp="1"/>
          </p:cNvSpPr>
          <p:nvPr>
            <p:ph type="title"/>
          </p:nvPr>
        </p:nvSpPr>
        <p:spPr/>
        <p:txBody>
          <a:bodyPr>
            <a:normAutofit fontScale="90000"/>
          </a:bodyPr>
          <a:lstStyle/>
          <a:p>
            <a:r>
              <a:rPr lang="en-US" dirty="0"/>
              <a:t>Dealing with Government Default Risk:</a:t>
            </a:r>
            <a:br>
              <a:rPr lang="en-US" dirty="0"/>
            </a:br>
            <a:r>
              <a:rPr lang="en-US" dirty="0"/>
              <a:t>Cleaning up Risk-free Rates</a:t>
            </a:r>
          </a:p>
        </p:txBody>
      </p:sp>
      <p:pic>
        <p:nvPicPr>
          <p:cNvPr id="5" name="Content Placeholder 2">
            <a:extLst>
              <a:ext uri="{FF2B5EF4-FFF2-40B4-BE49-F238E27FC236}">
                <a16:creationId xmlns:a16="http://schemas.microsoft.com/office/drawing/2014/main" id="{3F5323DF-0C19-B6F9-F6AA-0EE702E72340}"/>
              </a:ext>
            </a:extLst>
          </p:cNvPr>
          <p:cNvPicPr>
            <a:picLocks noGrp="1" noChangeAspect="1"/>
          </p:cNvPicPr>
          <p:nvPr>
            <p:ph sz="quarter" idx="1"/>
          </p:nvPr>
        </p:nvPicPr>
        <p:blipFill>
          <a:blip r:embed="rId2"/>
          <a:stretch>
            <a:fillRect/>
          </a:stretch>
        </p:blipFill>
        <p:spPr>
          <a:xfrm>
            <a:off x="1395474" y="1600200"/>
            <a:ext cx="6588001" cy="4495800"/>
          </a:xfrm>
          <a:prstGeom prst="rect">
            <a:avLst/>
          </a:prstGeom>
        </p:spPr>
      </p:pic>
    </p:spTree>
    <p:extLst>
      <p:ext uri="{BB962C8B-B14F-4D97-AF65-F5344CB8AC3E}">
        <p14:creationId xmlns:p14="http://schemas.microsoft.com/office/powerpoint/2010/main" val="297443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 Inflation-differential Risk-free Rate</a:t>
            </a:r>
          </a:p>
        </p:txBody>
      </p:sp>
      <p:sp>
        <p:nvSpPr>
          <p:cNvPr id="4" name="Content Placeholder 3">
            <a:extLst>
              <a:ext uri="{FF2B5EF4-FFF2-40B4-BE49-F238E27FC236}">
                <a16:creationId xmlns:a16="http://schemas.microsoft.com/office/drawing/2014/main" id="{E170FC25-A1EA-826C-DDF3-FD43529298B9}"/>
              </a:ext>
            </a:extLst>
          </p:cNvPr>
          <p:cNvSpPr>
            <a:spLocks noGrp="1"/>
          </p:cNvSpPr>
          <p:nvPr>
            <p:ph sz="quarter" idx="1"/>
          </p:nvPr>
        </p:nvSpPr>
        <p:spPr/>
        <p:txBody>
          <a:bodyPr>
            <a:normAutofit/>
          </a:bodyPr>
          <a:lstStyle/>
          <a:p>
            <a:r>
              <a:rPr lang="en-US" sz="2400" b="0" i="0" u="none" strike="noStrike" dirty="0">
                <a:solidFill>
                  <a:srgbClr val="000000"/>
                </a:solidFill>
                <a:effectLst/>
                <a:latin typeface="-webkit-standard"/>
              </a:rPr>
              <a:t>To the extent the capital flows globally to from parts with low real returns to geographies with high real returns, the differences in real returns even out, but differences in expected inflation persist. </a:t>
            </a:r>
          </a:p>
          <a:p>
            <a:r>
              <a:rPr lang="en-US" sz="2400" b="0" i="0" u="none" strike="noStrike" dirty="0">
                <a:solidFill>
                  <a:srgbClr val="000000"/>
                </a:solidFill>
                <a:effectLst/>
                <a:latin typeface="-webkit-standard"/>
              </a:rPr>
              <a:t>In my post on country risk, I argued that you can convert a riskfree rate in any currency into a risk-free rate in another currency by adding the differential inflation rate between the currencies to it. </a:t>
            </a:r>
          </a:p>
          <a:p>
            <a:endParaRPr lang="en-US" dirty="0">
              <a:solidFill>
                <a:srgbClr val="000000"/>
              </a:solidFill>
              <a:latin typeface="-webkit-standard"/>
            </a:endParaRPr>
          </a:p>
          <a:p>
            <a:endParaRPr lang="en-US" b="0" i="0" u="none" strike="noStrike" dirty="0">
              <a:solidFill>
                <a:srgbClr val="000000"/>
              </a:solidFill>
              <a:effectLst/>
              <a:latin typeface="-webkit-standard"/>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E8AC33F-8DEE-475C-99A5-0BF719980A61}"/>
                  </a:ext>
                </a:extLst>
              </p:cNvPr>
              <p:cNvSpPr txBox="1"/>
              <p:nvPr/>
            </p:nvSpPr>
            <p:spPr>
              <a:xfrm>
                <a:off x="38100" y="4724400"/>
                <a:ext cx="9410700" cy="1312203"/>
              </a:xfrm>
              <a:prstGeom prst="rect">
                <a:avLst/>
              </a:prstGeom>
              <a:noFill/>
            </p:spPr>
            <p:txBody>
              <a:bodyPr wrap="square">
                <a:spAutoFit/>
              </a:bodyPr>
              <a:lstStyle/>
              <a:p>
                <a:pPr marL="0" marR="0">
                  <a:spcBef>
                    <a:spcPts val="0"/>
                  </a:spcBef>
                  <a:spcAft>
                    <a:spcPts val="0"/>
                  </a:spcAft>
                </a:pPr>
                <a:endParaRPr lang="en-US" sz="1600" i="0" dirty="0">
                  <a:effectLst/>
                  <a:latin typeface="Times New Roman" panose="02020603050405020304" pitchFamily="18" charset="0"/>
                  <a:ea typeface="Helvetica Neue" panose="02000503000000020004" pitchFamily="2" charset="0"/>
                </a:endParaRPr>
              </a:p>
              <a:p>
                <a:pPr marL="0" marR="0">
                  <a:spcBef>
                    <a:spcPts val="0"/>
                  </a:spcBef>
                  <a:spcAft>
                    <a:spcPts val="0"/>
                  </a:spcAft>
                </a:pPr>
                <a:r>
                  <a:rPr lang="en-US" sz="1600" dirty="0">
                    <a:latin typeface="Times New Roman" panose="02020603050405020304" pitchFamily="18" charset="0"/>
                    <a:ea typeface="Helvetica Neue" panose="02000503000000020004" pitchFamily="2" charset="0"/>
                  </a:rPr>
                  <a:t>	</a:t>
                </a:r>
                <a:r>
                  <a:rPr lang="en-US" sz="1600" dirty="0">
                    <a:ea typeface="Helvetica Neue" panose="02000503000000020004" pitchFamily="2" charset="0"/>
                  </a:rPr>
                  <a:t> </a:t>
                </a:r>
                <a14:m>
                  <m:oMath xmlns:m="http://schemas.openxmlformats.org/officeDocument/2006/math">
                    <m:sSub>
                      <m:sSubPr>
                        <m:ctrlPr>
                          <a:rPr lang="en-US" sz="1600" i="1">
                            <a:latin typeface="Cambria Math" panose="02040503050406030204" pitchFamily="18" charset="0"/>
                            <a:ea typeface="Helvetica Neue" panose="02000503000000020004" pitchFamily="2" charset="0"/>
                          </a:rPr>
                        </m:ctrlPr>
                      </m:sSubPr>
                      <m:e>
                        <m:r>
                          <m:rPr>
                            <m:sty m:val="p"/>
                          </m:rPr>
                          <a:rPr lang="en-US" sz="1600" i="0">
                            <a:latin typeface="Cambria Math" panose="02040503050406030204" pitchFamily="18" charset="0"/>
                            <a:ea typeface="Helvetica Neue" panose="02000503000000020004" pitchFamily="2" charset="0"/>
                          </a:rPr>
                          <m:t>Riskfree</m:t>
                        </m:r>
                        <m:r>
                          <a:rPr lang="en-US" sz="1600" i="0">
                            <a:latin typeface="Cambria Math" panose="02040503050406030204" pitchFamily="18" charset="0"/>
                            <a:ea typeface="Helvetica Neue" panose="02000503000000020004" pitchFamily="2" charset="0"/>
                          </a:rPr>
                          <m:t> </m:t>
                        </m:r>
                        <m:r>
                          <m:rPr>
                            <m:sty m:val="p"/>
                          </m:rPr>
                          <a:rPr lang="en-US" sz="1600" i="0">
                            <a:latin typeface="Cambria Math" panose="02040503050406030204" pitchFamily="18" charset="0"/>
                            <a:ea typeface="Helvetica Neue" panose="02000503000000020004" pitchFamily="2" charset="0"/>
                          </a:rPr>
                          <m:t>Rate</m:t>
                        </m:r>
                      </m:e>
                      <m:sub>
                        <m:r>
                          <m:rPr>
                            <m:sty m:val="p"/>
                          </m:rPr>
                          <a:rPr lang="en-US" sz="1600" i="0">
                            <a:latin typeface="Cambria Math" panose="02040503050406030204" pitchFamily="18" charset="0"/>
                            <a:ea typeface="Helvetica Neue" panose="02000503000000020004" pitchFamily="2" charset="0"/>
                          </a:rPr>
                          <m:t>Currency</m:t>
                        </m:r>
                        <m:r>
                          <a:rPr lang="en-US" sz="1600" i="0">
                            <a:latin typeface="Cambria Math" panose="02040503050406030204" pitchFamily="18" charset="0"/>
                            <a:ea typeface="Helvetica Neue" panose="02000503000000020004" pitchFamily="2" charset="0"/>
                          </a:rPr>
                          <m:t> </m:t>
                        </m:r>
                        <m:r>
                          <m:rPr>
                            <m:sty m:val="p"/>
                          </m:rPr>
                          <a:rPr lang="en-US" sz="1600" i="0">
                            <a:latin typeface="Cambria Math" panose="02040503050406030204" pitchFamily="18" charset="0"/>
                            <a:ea typeface="Helvetica Neue" panose="02000503000000020004" pitchFamily="2" charset="0"/>
                          </a:rPr>
                          <m:t>X</m:t>
                        </m:r>
                      </m:sub>
                    </m:sSub>
                    <m:r>
                      <a:rPr lang="en-US" sz="1600">
                        <a:latin typeface="Cambria Math" panose="02040503050406030204" pitchFamily="18" charset="0"/>
                        <a:ea typeface="Helvetica Neue" panose="02000503000000020004" pitchFamily="2" charset="0"/>
                      </a:rPr>
                      <m:t> </m:t>
                    </m:r>
                  </m:oMath>
                </a14:m>
                <a:r>
                  <a:rPr lang="en-US" sz="1600" dirty="0">
                    <a:latin typeface="Times New Roman" panose="02020603050405020304" pitchFamily="18" charset="0"/>
                    <a:ea typeface="Helvetica Neue" panose="02000503000000020004" pitchFamily="2" charset="0"/>
                  </a:rPr>
                  <a:t>= </a:t>
                </a:r>
                <a14:m>
                  <m:oMath xmlns:m="http://schemas.openxmlformats.org/officeDocument/2006/math">
                    <m:sSub>
                      <m:sSubPr>
                        <m:ctrlPr>
                          <a:rPr lang="en-US" sz="1600" i="1" smtClean="0">
                            <a:effectLst/>
                            <a:latin typeface="Cambria Math" panose="02040503050406030204" pitchFamily="18" charset="0"/>
                            <a:ea typeface="Helvetica Neue" panose="02000503000000020004" pitchFamily="2" charset="0"/>
                          </a:rPr>
                        </m:ctrlPr>
                      </m:sSubPr>
                      <m:e>
                        <m:r>
                          <m:rPr>
                            <m:sty m:val="p"/>
                          </m:rPr>
                          <a:rPr lang="en-US" sz="1600" i="0">
                            <a:effectLst/>
                            <a:latin typeface="Cambria Math" panose="02040503050406030204" pitchFamily="18" charset="0"/>
                            <a:ea typeface="Helvetica Neue" panose="02000503000000020004" pitchFamily="2" charset="0"/>
                          </a:rPr>
                          <m:t>Riskfree</m:t>
                        </m:r>
                        <m:r>
                          <a:rPr lang="en-US" sz="1600" i="0">
                            <a:effectLst/>
                            <a:latin typeface="Cambria Math" panose="02040503050406030204" pitchFamily="18" charset="0"/>
                            <a:ea typeface="Helvetica Neue" panose="02000503000000020004" pitchFamily="2" charset="0"/>
                          </a:rPr>
                          <m:t> </m:t>
                        </m:r>
                        <m:r>
                          <m:rPr>
                            <m:sty m:val="p"/>
                          </m:rPr>
                          <a:rPr lang="en-US" sz="1600" i="0">
                            <a:effectLst/>
                            <a:latin typeface="Cambria Math" panose="02040503050406030204" pitchFamily="18" charset="0"/>
                            <a:ea typeface="Helvetica Neue" panose="02000503000000020004" pitchFamily="2" charset="0"/>
                          </a:rPr>
                          <m:t>Rate</m:t>
                        </m:r>
                      </m:e>
                      <m:sub>
                        <m:r>
                          <m:rPr>
                            <m:sty m:val="p"/>
                          </m:rPr>
                          <a:rPr lang="en-US" sz="1600" i="0">
                            <a:effectLst/>
                            <a:latin typeface="Cambria Math" panose="02040503050406030204" pitchFamily="18" charset="0"/>
                            <a:ea typeface="Helvetica Neue" panose="02000503000000020004" pitchFamily="2" charset="0"/>
                          </a:rPr>
                          <m:t>Currency</m:t>
                        </m:r>
                        <m:r>
                          <a:rPr lang="en-US" sz="1600" i="0">
                            <a:effectLst/>
                            <a:latin typeface="Cambria Math" panose="02040503050406030204" pitchFamily="18" charset="0"/>
                            <a:ea typeface="Helvetica Neue" panose="02000503000000020004" pitchFamily="2" charset="0"/>
                          </a:rPr>
                          <m:t> </m:t>
                        </m:r>
                        <m:r>
                          <m:rPr>
                            <m:sty m:val="p"/>
                          </m:rPr>
                          <a:rPr lang="en-US" sz="1600" i="0">
                            <a:effectLst/>
                            <a:latin typeface="Cambria Math" panose="02040503050406030204" pitchFamily="18" charset="0"/>
                            <a:ea typeface="Helvetica Neue" panose="02000503000000020004" pitchFamily="2" charset="0"/>
                          </a:rPr>
                          <m:t>Y</m:t>
                        </m:r>
                      </m:sub>
                    </m:sSub>
                    <m:r>
                      <a:rPr lang="en-US" sz="1600" b="0" i="0" smtClean="0">
                        <a:effectLst/>
                        <a:latin typeface="Cambria Math" panose="02040503050406030204" pitchFamily="18" charset="0"/>
                        <a:ea typeface="Helvetica Neue" panose="02000503000000020004" pitchFamily="2" charset="0"/>
                      </a:rPr>
                      <m:t>∗</m:t>
                    </m:r>
                    <m:f>
                      <m:fPr>
                        <m:ctrlPr>
                          <a:rPr lang="en-US" sz="1600" b="0" i="1" smtClean="0">
                            <a:effectLst/>
                            <a:latin typeface="Cambria Math" panose="02040503050406030204" pitchFamily="18" charset="0"/>
                            <a:ea typeface="Helvetica Neue" panose="02000503000000020004" pitchFamily="2" charset="0"/>
                          </a:rPr>
                        </m:ctrlPr>
                      </m:fPr>
                      <m:num>
                        <m:r>
                          <a:rPr lang="en-US" sz="1600" b="0" i="0" smtClean="0">
                            <a:effectLst/>
                            <a:latin typeface="Cambria Math" panose="02040503050406030204" pitchFamily="18" charset="0"/>
                            <a:ea typeface="Helvetica Neue" panose="02000503000000020004" pitchFamily="2" charset="0"/>
                          </a:rPr>
                          <m:t>(1+</m:t>
                        </m:r>
                        <m:sSub>
                          <m:sSubPr>
                            <m:ctrlPr>
                              <a:rPr lang="en-US" sz="1600" b="0" i="1" smtClean="0">
                                <a:effectLst/>
                                <a:latin typeface="Cambria Math" panose="02040503050406030204" pitchFamily="18" charset="0"/>
                                <a:ea typeface="Helvetica Neue" panose="02000503000000020004" pitchFamily="2" charset="0"/>
                              </a:rPr>
                            </m:ctrlPr>
                          </m:sSubPr>
                          <m:e>
                            <m:r>
                              <m:rPr>
                                <m:sty m:val="p"/>
                              </m:rPr>
                              <a:rPr lang="en-US" sz="1600" i="0">
                                <a:latin typeface="Cambria Math" panose="02040503050406030204" pitchFamily="18" charset="0"/>
                                <a:ea typeface="Helvetica Neue" panose="02000503000000020004" pitchFamily="2" charset="0"/>
                              </a:rPr>
                              <m:t>Expected</m:t>
                            </m:r>
                            <m:r>
                              <a:rPr lang="en-US" sz="1600" i="0">
                                <a:latin typeface="Cambria Math" panose="02040503050406030204" pitchFamily="18" charset="0"/>
                                <a:ea typeface="Helvetica Neue" panose="02000503000000020004" pitchFamily="2" charset="0"/>
                              </a:rPr>
                              <m:t> </m:t>
                            </m:r>
                            <m:r>
                              <m:rPr>
                                <m:sty m:val="p"/>
                              </m:rPr>
                              <a:rPr lang="en-US" sz="1600" i="0">
                                <a:latin typeface="Cambria Math" panose="02040503050406030204" pitchFamily="18" charset="0"/>
                                <a:ea typeface="Helvetica Neue" panose="02000503000000020004" pitchFamily="2" charset="0"/>
                              </a:rPr>
                              <m:t>Inflation</m:t>
                            </m:r>
                          </m:e>
                          <m:sub>
                            <m:r>
                              <m:rPr>
                                <m:sty m:val="p"/>
                              </m:rPr>
                              <a:rPr lang="en-US" sz="1600" b="0" i="0" smtClean="0">
                                <a:effectLst/>
                                <a:latin typeface="Cambria Math" panose="02040503050406030204" pitchFamily="18" charset="0"/>
                                <a:ea typeface="Helvetica Neue" panose="02000503000000020004" pitchFamily="2" charset="0"/>
                              </a:rPr>
                              <m:t>Currency</m:t>
                            </m:r>
                            <m:r>
                              <a:rPr lang="en-US" sz="1600" b="0" i="0" smtClean="0">
                                <a:effectLst/>
                                <a:latin typeface="Cambria Math" panose="02040503050406030204" pitchFamily="18" charset="0"/>
                                <a:ea typeface="Helvetica Neue" panose="02000503000000020004" pitchFamily="2" charset="0"/>
                              </a:rPr>
                              <m:t> </m:t>
                            </m:r>
                            <m:r>
                              <m:rPr>
                                <m:sty m:val="p"/>
                              </m:rPr>
                              <a:rPr lang="en-US" sz="1600" b="0" i="0" smtClean="0">
                                <a:effectLst/>
                                <a:latin typeface="Cambria Math" panose="02040503050406030204" pitchFamily="18" charset="0"/>
                                <a:ea typeface="Helvetica Neue" panose="02000503000000020004" pitchFamily="2" charset="0"/>
                              </a:rPr>
                              <m:t>X</m:t>
                            </m:r>
                          </m:sub>
                        </m:sSub>
                        <m:r>
                          <a:rPr lang="en-US" sz="1600" b="0" i="0" smtClean="0">
                            <a:effectLst/>
                            <a:latin typeface="Cambria Math" panose="02040503050406030204" pitchFamily="18" charset="0"/>
                            <a:ea typeface="Helvetica Neue" panose="02000503000000020004" pitchFamily="2" charset="0"/>
                          </a:rPr>
                          <m:t>)</m:t>
                        </m:r>
                      </m:num>
                      <m:den>
                        <m:r>
                          <a:rPr lang="en-US" sz="1600" i="0">
                            <a:latin typeface="Cambria Math" panose="02040503050406030204" pitchFamily="18" charset="0"/>
                            <a:ea typeface="Helvetica Neue" panose="02000503000000020004" pitchFamily="2" charset="0"/>
                          </a:rPr>
                          <m:t>(1+</m:t>
                        </m:r>
                        <m:sSub>
                          <m:sSubPr>
                            <m:ctrlPr>
                              <a:rPr lang="en-US" sz="1600" i="1">
                                <a:latin typeface="Cambria Math" panose="02040503050406030204" pitchFamily="18" charset="0"/>
                                <a:ea typeface="Helvetica Neue" panose="02000503000000020004" pitchFamily="2" charset="0"/>
                              </a:rPr>
                            </m:ctrlPr>
                          </m:sSubPr>
                          <m:e>
                            <m:r>
                              <m:rPr>
                                <m:sty m:val="p"/>
                              </m:rPr>
                              <a:rPr lang="en-US" sz="1600" i="0">
                                <a:latin typeface="Cambria Math" panose="02040503050406030204" pitchFamily="18" charset="0"/>
                                <a:ea typeface="Helvetica Neue" panose="02000503000000020004" pitchFamily="2" charset="0"/>
                              </a:rPr>
                              <m:t>Expected</m:t>
                            </m:r>
                            <m:r>
                              <a:rPr lang="en-US" sz="1600" i="0">
                                <a:latin typeface="Cambria Math" panose="02040503050406030204" pitchFamily="18" charset="0"/>
                                <a:ea typeface="Helvetica Neue" panose="02000503000000020004" pitchFamily="2" charset="0"/>
                              </a:rPr>
                              <m:t> </m:t>
                            </m:r>
                            <m:r>
                              <m:rPr>
                                <m:sty m:val="p"/>
                              </m:rPr>
                              <a:rPr lang="en-US" sz="1600" i="0">
                                <a:latin typeface="Cambria Math" panose="02040503050406030204" pitchFamily="18" charset="0"/>
                                <a:ea typeface="Helvetica Neue" panose="02000503000000020004" pitchFamily="2" charset="0"/>
                              </a:rPr>
                              <m:t>Inflation</m:t>
                            </m:r>
                          </m:e>
                          <m:sub>
                            <m:r>
                              <m:rPr>
                                <m:sty m:val="p"/>
                              </m:rPr>
                              <a:rPr lang="en-US" sz="1600" i="0">
                                <a:latin typeface="Cambria Math" panose="02040503050406030204" pitchFamily="18" charset="0"/>
                                <a:ea typeface="Helvetica Neue" panose="02000503000000020004" pitchFamily="2" charset="0"/>
                              </a:rPr>
                              <m:t>Currency</m:t>
                            </m:r>
                            <m:r>
                              <a:rPr lang="en-US" sz="1600" i="0">
                                <a:latin typeface="Cambria Math" panose="02040503050406030204" pitchFamily="18" charset="0"/>
                                <a:ea typeface="Helvetica Neue" panose="02000503000000020004" pitchFamily="2" charset="0"/>
                              </a:rPr>
                              <m:t> </m:t>
                            </m:r>
                            <m:r>
                              <m:rPr>
                                <m:sty m:val="p"/>
                              </m:rPr>
                              <a:rPr lang="en-US" sz="1600" b="0" i="0" smtClean="0">
                                <a:latin typeface="Cambria Math" panose="02040503050406030204" pitchFamily="18" charset="0"/>
                                <a:ea typeface="Helvetica Neue" panose="02000503000000020004" pitchFamily="2" charset="0"/>
                              </a:rPr>
                              <m:t>Y</m:t>
                            </m:r>
                          </m:sub>
                        </m:sSub>
                        <m:r>
                          <a:rPr lang="en-US" sz="1600" i="0">
                            <a:latin typeface="Cambria Math" panose="02040503050406030204" pitchFamily="18" charset="0"/>
                            <a:ea typeface="Helvetica Neue" panose="02000503000000020004" pitchFamily="2" charset="0"/>
                          </a:rPr>
                          <m:t>)</m:t>
                        </m:r>
                      </m:den>
                    </m:f>
                  </m:oMath>
                </a14:m>
                <a:r>
                  <a:rPr lang="en-US" sz="1600" i="0" dirty="0">
                    <a:effectLst/>
                    <a:latin typeface="Times New Roman" panose="02020603050405020304" pitchFamily="18" charset="0"/>
                    <a:ea typeface="Helvetica Neue" panose="02000503000000020004" pitchFamily="2" charset="0"/>
                  </a:rPr>
                  <a:t> - 1</a:t>
                </a:r>
              </a:p>
              <a:p>
                <a:pPr lvl="2">
                  <a:spcBef>
                    <a:spcPts val="0"/>
                  </a:spcBef>
                  <a:spcAft>
                    <a:spcPts val="0"/>
                  </a:spcAft>
                </a:pPr>
                <a:r>
                  <a:rPr lang="en-US" sz="1600" i="0" dirty="0">
                    <a:latin typeface="Times New Roman" panose="02020603050405020304" pitchFamily="18" charset="0"/>
                    <a:ea typeface="Helvetica Neue" panose="02000503000000020004" pitchFamily="2" charset="0"/>
                  </a:rPr>
                  <a:t>As an approximation,</a:t>
                </a:r>
                <a:endParaRPr lang="en-US" sz="1600" i="0" dirty="0">
                  <a:effectLst/>
                  <a:latin typeface="Times New Roman" panose="02020603050405020304" pitchFamily="18" charset="0"/>
                  <a:ea typeface="Helvetica Neue" panose="02000503000000020004" pitchFamily="2" charset="0"/>
                </a:endParaRPr>
              </a:p>
              <a:p>
                <a:pPr>
                  <a:spcBef>
                    <a:spcPts val="0"/>
                  </a:spcBef>
                  <a:spcAft>
                    <a:spcPts val="0"/>
                  </a:spcAft>
                </a:pPr>
                <a:r>
                  <a:rPr lang="en-US" sz="1600" dirty="0">
                    <a:latin typeface="Times New Roman" panose="02020603050405020304" pitchFamily="18" charset="0"/>
                    <a:ea typeface="Helvetica Neue" panose="02000503000000020004" pitchFamily="2" charset="0"/>
                  </a:rPr>
                  <a:t>	= </a:t>
                </a:r>
                <a14:m>
                  <m:oMath xmlns:m="http://schemas.openxmlformats.org/officeDocument/2006/math">
                    <m:sSub>
                      <m:sSubPr>
                        <m:ctrlPr>
                          <a:rPr lang="en-US" sz="1600" i="1" smtClean="0">
                            <a:effectLst/>
                            <a:latin typeface="Cambria Math" panose="02040503050406030204" pitchFamily="18" charset="0"/>
                            <a:ea typeface="Helvetica Neue" panose="02000503000000020004" pitchFamily="2" charset="0"/>
                          </a:rPr>
                        </m:ctrlPr>
                      </m:sSubPr>
                      <m:e>
                        <m:r>
                          <m:rPr>
                            <m:sty m:val="p"/>
                          </m:rPr>
                          <a:rPr lang="en-US" sz="1600" i="0">
                            <a:effectLst/>
                            <a:latin typeface="Cambria Math" panose="02040503050406030204" pitchFamily="18" charset="0"/>
                            <a:ea typeface="Helvetica Neue" panose="02000503000000020004" pitchFamily="2" charset="0"/>
                          </a:rPr>
                          <m:t>Riskfree</m:t>
                        </m:r>
                        <m:r>
                          <a:rPr lang="en-US" sz="1600" i="0">
                            <a:effectLst/>
                            <a:latin typeface="Cambria Math" panose="02040503050406030204" pitchFamily="18" charset="0"/>
                            <a:ea typeface="Helvetica Neue" panose="02000503000000020004" pitchFamily="2" charset="0"/>
                          </a:rPr>
                          <m:t> </m:t>
                        </m:r>
                        <m:r>
                          <m:rPr>
                            <m:sty m:val="p"/>
                          </m:rPr>
                          <a:rPr lang="en-US" sz="1600" i="0">
                            <a:effectLst/>
                            <a:latin typeface="Cambria Math" panose="02040503050406030204" pitchFamily="18" charset="0"/>
                            <a:ea typeface="Helvetica Neue" panose="02000503000000020004" pitchFamily="2" charset="0"/>
                          </a:rPr>
                          <m:t>Rate</m:t>
                        </m:r>
                      </m:e>
                      <m:sub>
                        <m:r>
                          <m:rPr>
                            <m:sty m:val="p"/>
                          </m:rPr>
                          <a:rPr lang="en-US" sz="1600" i="0">
                            <a:effectLst/>
                            <a:latin typeface="Cambria Math" panose="02040503050406030204" pitchFamily="18" charset="0"/>
                            <a:ea typeface="Helvetica Neue" panose="02000503000000020004" pitchFamily="2" charset="0"/>
                          </a:rPr>
                          <m:t>Currency</m:t>
                        </m:r>
                        <m:r>
                          <a:rPr lang="en-US" sz="1600" i="0">
                            <a:effectLst/>
                            <a:latin typeface="Cambria Math" panose="02040503050406030204" pitchFamily="18" charset="0"/>
                            <a:ea typeface="Helvetica Neue" panose="02000503000000020004" pitchFamily="2" charset="0"/>
                          </a:rPr>
                          <m:t> </m:t>
                        </m:r>
                        <m:r>
                          <m:rPr>
                            <m:sty m:val="p"/>
                          </m:rPr>
                          <a:rPr lang="en-US" sz="1600" i="0">
                            <a:effectLst/>
                            <a:latin typeface="Cambria Math" panose="02040503050406030204" pitchFamily="18" charset="0"/>
                            <a:ea typeface="Helvetica Neue" panose="02000503000000020004" pitchFamily="2" charset="0"/>
                          </a:rPr>
                          <m:t>Y</m:t>
                        </m:r>
                      </m:sub>
                    </m:sSub>
                    <m:r>
                      <a:rPr lang="en-US" sz="1600" b="0" i="1" smtClean="0">
                        <a:effectLst/>
                        <a:latin typeface="Cambria Math" panose="02040503050406030204" pitchFamily="18" charset="0"/>
                        <a:ea typeface="Helvetica Neue" panose="02000503000000020004" pitchFamily="2" charset="0"/>
                      </a:rPr>
                      <m:t>+(</m:t>
                    </m:r>
                    <m:sSub>
                      <m:sSubPr>
                        <m:ctrlPr>
                          <a:rPr lang="en-US" sz="1600" i="1">
                            <a:latin typeface="Cambria Math" panose="02040503050406030204" pitchFamily="18" charset="0"/>
                            <a:ea typeface="Helvetica Neue" panose="02000503000000020004" pitchFamily="2" charset="0"/>
                          </a:rPr>
                        </m:ctrlPr>
                      </m:sSubPr>
                      <m:e>
                        <m:r>
                          <m:rPr>
                            <m:sty m:val="p"/>
                          </m:rPr>
                          <a:rPr lang="en-US" sz="1600" i="0">
                            <a:latin typeface="Cambria Math" panose="02040503050406030204" pitchFamily="18" charset="0"/>
                            <a:ea typeface="Helvetica Neue" panose="02000503000000020004" pitchFamily="2" charset="0"/>
                          </a:rPr>
                          <m:t>Expected</m:t>
                        </m:r>
                        <m:r>
                          <a:rPr lang="en-US" sz="1600" i="0">
                            <a:latin typeface="Cambria Math" panose="02040503050406030204" pitchFamily="18" charset="0"/>
                            <a:ea typeface="Helvetica Neue" panose="02000503000000020004" pitchFamily="2" charset="0"/>
                          </a:rPr>
                          <m:t> </m:t>
                        </m:r>
                        <m:r>
                          <m:rPr>
                            <m:sty m:val="p"/>
                          </m:rPr>
                          <a:rPr lang="en-US" sz="1600" i="0">
                            <a:latin typeface="Cambria Math" panose="02040503050406030204" pitchFamily="18" charset="0"/>
                            <a:ea typeface="Helvetica Neue" panose="02000503000000020004" pitchFamily="2" charset="0"/>
                          </a:rPr>
                          <m:t>Inflation</m:t>
                        </m:r>
                      </m:e>
                      <m:sub>
                        <m:r>
                          <m:rPr>
                            <m:sty m:val="p"/>
                          </m:rPr>
                          <a:rPr lang="en-US" sz="1600" i="0">
                            <a:latin typeface="Cambria Math" panose="02040503050406030204" pitchFamily="18" charset="0"/>
                            <a:ea typeface="Helvetica Neue" panose="02000503000000020004" pitchFamily="2" charset="0"/>
                          </a:rPr>
                          <m:t>Currency</m:t>
                        </m:r>
                        <m:r>
                          <a:rPr lang="en-US" sz="1600" i="0">
                            <a:latin typeface="Cambria Math" panose="02040503050406030204" pitchFamily="18" charset="0"/>
                            <a:ea typeface="Helvetica Neue" panose="02000503000000020004" pitchFamily="2" charset="0"/>
                          </a:rPr>
                          <m:t> </m:t>
                        </m:r>
                        <m:r>
                          <m:rPr>
                            <m:sty m:val="p"/>
                          </m:rPr>
                          <a:rPr lang="en-US" sz="1600" i="0">
                            <a:latin typeface="Cambria Math" panose="02040503050406030204" pitchFamily="18" charset="0"/>
                            <a:ea typeface="Helvetica Neue" panose="02000503000000020004" pitchFamily="2" charset="0"/>
                          </a:rPr>
                          <m:t>X</m:t>
                        </m:r>
                      </m:sub>
                    </m:sSub>
                    <m:r>
                      <a:rPr lang="en-US" sz="1600" b="0" i="0" smtClean="0">
                        <a:latin typeface="Cambria Math" panose="02040503050406030204" pitchFamily="18" charset="0"/>
                        <a:ea typeface="Helvetica Neue" panose="02000503000000020004" pitchFamily="2" charset="0"/>
                      </a:rPr>
                      <m:t> −</m:t>
                    </m:r>
                    <m:sSub>
                      <m:sSubPr>
                        <m:ctrlPr>
                          <a:rPr lang="en-US" sz="1600" i="1">
                            <a:latin typeface="Cambria Math" panose="02040503050406030204" pitchFamily="18" charset="0"/>
                            <a:ea typeface="Helvetica Neue" panose="02000503000000020004" pitchFamily="2" charset="0"/>
                          </a:rPr>
                        </m:ctrlPr>
                      </m:sSubPr>
                      <m:e>
                        <m:r>
                          <m:rPr>
                            <m:sty m:val="p"/>
                          </m:rPr>
                          <a:rPr lang="en-US" sz="1600" i="0">
                            <a:latin typeface="Cambria Math" panose="02040503050406030204" pitchFamily="18" charset="0"/>
                            <a:ea typeface="Helvetica Neue" panose="02000503000000020004" pitchFamily="2" charset="0"/>
                          </a:rPr>
                          <m:t>Expected</m:t>
                        </m:r>
                        <m:r>
                          <a:rPr lang="en-US" sz="1600" i="0">
                            <a:latin typeface="Cambria Math" panose="02040503050406030204" pitchFamily="18" charset="0"/>
                            <a:ea typeface="Helvetica Neue" panose="02000503000000020004" pitchFamily="2" charset="0"/>
                          </a:rPr>
                          <m:t> </m:t>
                        </m:r>
                        <m:r>
                          <m:rPr>
                            <m:sty m:val="p"/>
                          </m:rPr>
                          <a:rPr lang="en-US" sz="1600" i="0">
                            <a:latin typeface="Cambria Math" panose="02040503050406030204" pitchFamily="18" charset="0"/>
                            <a:ea typeface="Helvetica Neue" panose="02000503000000020004" pitchFamily="2" charset="0"/>
                          </a:rPr>
                          <m:t>Inflation</m:t>
                        </m:r>
                      </m:e>
                      <m:sub>
                        <m:r>
                          <m:rPr>
                            <m:sty m:val="p"/>
                          </m:rPr>
                          <a:rPr lang="en-US" sz="1600" i="0">
                            <a:latin typeface="Cambria Math" panose="02040503050406030204" pitchFamily="18" charset="0"/>
                            <a:ea typeface="Helvetica Neue" panose="02000503000000020004" pitchFamily="2" charset="0"/>
                          </a:rPr>
                          <m:t>Currency</m:t>
                        </m:r>
                        <m:r>
                          <a:rPr lang="en-US" sz="1600" i="0">
                            <a:latin typeface="Cambria Math" panose="02040503050406030204" pitchFamily="18" charset="0"/>
                            <a:ea typeface="Helvetica Neue" panose="02000503000000020004" pitchFamily="2" charset="0"/>
                          </a:rPr>
                          <m:t> </m:t>
                        </m:r>
                        <m:r>
                          <a:rPr lang="en-US" sz="1600" b="0" i="1" smtClean="0">
                            <a:latin typeface="Cambria Math" panose="02040503050406030204" pitchFamily="18" charset="0"/>
                            <a:ea typeface="Helvetica Neue" panose="02000503000000020004" pitchFamily="2" charset="0"/>
                          </a:rPr>
                          <m:t>𝑌</m:t>
                        </m:r>
                      </m:sub>
                    </m:sSub>
                    <m:r>
                      <a:rPr lang="en-US" sz="1600" i="0">
                        <a:latin typeface="Cambria Math" panose="02040503050406030204" pitchFamily="18" charset="0"/>
                        <a:ea typeface="Helvetica Neue" panose="02000503000000020004" pitchFamily="2" charset="0"/>
                      </a:rPr>
                      <m:t>)</m:t>
                    </m:r>
                  </m:oMath>
                </a14:m>
                <a:endParaRPr lang="en-US" sz="1600" dirty="0">
                  <a:effectLst/>
                  <a:latin typeface="Times New Roman" panose="02020603050405020304" pitchFamily="18" charset="0"/>
                  <a:ea typeface="Helvetica Neue" panose="02000503000000020004" pitchFamily="2" charset="0"/>
                </a:endParaRPr>
              </a:p>
            </p:txBody>
          </p:sp>
        </mc:Choice>
        <mc:Fallback xmlns="">
          <p:sp>
            <p:nvSpPr>
              <p:cNvPr id="8" name="TextBox 7">
                <a:extLst>
                  <a:ext uri="{FF2B5EF4-FFF2-40B4-BE49-F238E27FC236}">
                    <a16:creationId xmlns:a16="http://schemas.microsoft.com/office/drawing/2014/main" id="{7E8AC33F-8DEE-475C-99A5-0BF719980A61}"/>
                  </a:ext>
                </a:extLst>
              </p:cNvPr>
              <p:cNvSpPr txBox="1">
                <a:spLocks noRot="1" noChangeAspect="1" noMove="1" noResize="1" noEditPoints="1" noAdjustHandles="1" noChangeArrowheads="1" noChangeShapeType="1" noTextEdit="1"/>
              </p:cNvSpPr>
              <p:nvPr/>
            </p:nvSpPr>
            <p:spPr>
              <a:xfrm>
                <a:off x="38100" y="4724400"/>
                <a:ext cx="9410700" cy="1312203"/>
              </a:xfrm>
              <a:prstGeom prst="rect">
                <a:avLst/>
              </a:prstGeom>
              <a:blipFill>
                <a:blip r:embed="rId3"/>
                <a:stretch>
                  <a:fillRect b="-962"/>
                </a:stretch>
              </a:blipFill>
            </p:spPr>
            <p:txBody>
              <a:bodyPr/>
              <a:lstStyle/>
              <a:p>
                <a:r>
                  <a:rPr lang="en-US">
                    <a:noFill/>
                  </a:rPr>
                  <a:t> </a:t>
                </a:r>
              </a:p>
            </p:txBody>
          </p:sp>
        </mc:Fallback>
      </mc:AlternateContent>
    </p:spTree>
    <p:extLst>
      <p:ext uri="{BB962C8B-B14F-4D97-AF65-F5344CB8AC3E}">
        <p14:creationId xmlns:p14="http://schemas.microsoft.com/office/powerpoint/2010/main" val="3927461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 What-if with US Treasuries…</a:t>
            </a:r>
          </a:p>
        </p:txBody>
      </p:sp>
      <p:sp>
        <p:nvSpPr>
          <p:cNvPr id="4" name="Content Placeholder 3">
            <a:extLst>
              <a:ext uri="{FF2B5EF4-FFF2-40B4-BE49-F238E27FC236}">
                <a16:creationId xmlns:a16="http://schemas.microsoft.com/office/drawing/2014/main" id="{7DCA7EDD-78E7-FA34-E38D-94551DB8B036}"/>
              </a:ext>
            </a:extLst>
          </p:cNvPr>
          <p:cNvSpPr>
            <a:spLocks noGrp="1"/>
          </p:cNvSpPr>
          <p:nvPr>
            <p:ph sz="quarter" idx="1"/>
          </p:nvPr>
        </p:nvSpPr>
        <p:spPr/>
        <p:txBody>
          <a:bodyPr>
            <a:normAutofit fontScale="85000" lnSpcReduction="10000"/>
          </a:bodyPr>
          <a:lstStyle/>
          <a:p>
            <a:pPr algn="l"/>
            <a:r>
              <a:rPr lang="en-US" b="0" i="0" u="none" strike="noStrike" dirty="0">
                <a:solidFill>
                  <a:srgbClr val="000000"/>
                </a:solidFill>
                <a:effectLst/>
                <a:latin typeface="-webkit-standard"/>
              </a:rPr>
              <a:t>If you believe that S&amp;P and Fitch are right on their default risk assessments for the US, and that the US should get a rating lower than </a:t>
            </a:r>
            <a:r>
              <a:rPr lang="en-US" b="0" i="0" u="none" strike="noStrike" dirty="0" err="1">
                <a:solidFill>
                  <a:srgbClr val="000000"/>
                </a:solidFill>
                <a:effectLst/>
                <a:latin typeface="-webkit-standard"/>
              </a:rPr>
              <a:t>Aaa</a:t>
            </a:r>
            <a:r>
              <a:rPr lang="en-US" b="0" i="0" u="none" strike="noStrike" dirty="0">
                <a:solidFill>
                  <a:srgbClr val="000000"/>
                </a:solidFill>
                <a:effectLst/>
                <a:latin typeface="-webkit-standard"/>
              </a:rPr>
              <a:t> (say Aa1), from Moody's, the path to getting a US risk-free rate has an added step. </a:t>
            </a:r>
          </a:p>
          <a:p>
            <a:pPr algn="l"/>
            <a:r>
              <a:rPr lang="en-US" b="0" i="0" u="none" strike="noStrike" dirty="0">
                <a:solidFill>
                  <a:srgbClr val="000000"/>
                </a:solidFill>
                <a:effectLst/>
                <a:latin typeface="-webkit-standard"/>
              </a:rPr>
              <a:t>You must net out the default spread for the US treasury bond rate to get to a risk-free rate:</a:t>
            </a:r>
          </a:p>
          <a:p>
            <a:pPr lvl="1"/>
            <a:r>
              <a:rPr lang="en-US" b="0" i="0" u="none" strike="noStrike" dirty="0">
                <a:solidFill>
                  <a:srgbClr val="000000"/>
                </a:solidFill>
                <a:effectLst/>
                <a:latin typeface="-webkit-standard"/>
              </a:rPr>
              <a:t>Riskfree Rate in US dollars = US Treasury Bond Rate - Default spread on US </a:t>
            </a:r>
            <a:r>
              <a:rPr lang="en-US" b="0" i="0" u="none" strike="noStrike" dirty="0" err="1">
                <a:solidFill>
                  <a:srgbClr val="000000"/>
                </a:solidFill>
                <a:effectLst/>
                <a:latin typeface="-webkit-standard"/>
              </a:rPr>
              <a:t>T.Bond</a:t>
            </a:r>
            <a:endParaRPr lang="en-US" b="0" i="0" u="none" strike="noStrike" dirty="0">
              <a:solidFill>
                <a:srgbClr val="000000"/>
              </a:solidFill>
              <a:effectLst/>
              <a:latin typeface="-webkit-standard"/>
            </a:endParaRPr>
          </a:p>
          <a:p>
            <a:pPr algn="l"/>
            <a:r>
              <a:rPr lang="en-US" b="0" i="0" u="none" strike="noStrike" dirty="0">
                <a:solidFill>
                  <a:srgbClr val="000000"/>
                </a:solidFill>
                <a:effectLst/>
                <a:latin typeface="-webkit-standard"/>
              </a:rPr>
              <a:t>Using the sovereign CDS market's estimate of 0.30% in August 2023, for instance, when the US treasury bond rate hit 4.10%, would have yielded a risk-free rate of 3.80% for the US dollar.</a:t>
            </a:r>
          </a:p>
          <a:p>
            <a:pPr lvl="1"/>
            <a:r>
              <a:rPr lang="en-US" b="0" i="0" u="none" strike="noStrike" dirty="0">
                <a:solidFill>
                  <a:srgbClr val="000000"/>
                </a:solidFill>
                <a:effectLst/>
                <a:latin typeface="-webkit-standard"/>
              </a:rPr>
              <a:t>Riskfree Rate in US dollars = 4.10% - -0.30% = 3.80%</a:t>
            </a:r>
          </a:p>
        </p:txBody>
      </p:sp>
    </p:spTree>
    <p:extLst>
      <p:ext uri="{BB962C8B-B14F-4D97-AF65-F5344CB8AC3E}">
        <p14:creationId xmlns:p14="http://schemas.microsoft.com/office/powerpoint/2010/main" val="2211017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169B0-65DE-A956-A86C-5DA310838AD3}"/>
              </a:ext>
            </a:extLst>
          </p:cNvPr>
          <p:cNvSpPr>
            <a:spLocks noGrp="1"/>
          </p:cNvSpPr>
          <p:nvPr>
            <p:ph type="title"/>
          </p:nvPr>
        </p:nvSpPr>
        <p:spPr/>
        <p:txBody>
          <a:bodyPr/>
          <a:lstStyle/>
          <a:p>
            <a:r>
              <a:rPr lang="en-US" dirty="0"/>
              <a:t>The Safe Haven Effect!</a:t>
            </a:r>
          </a:p>
        </p:txBody>
      </p:sp>
      <p:sp>
        <p:nvSpPr>
          <p:cNvPr id="3" name="Content Placeholder 2">
            <a:extLst>
              <a:ext uri="{FF2B5EF4-FFF2-40B4-BE49-F238E27FC236}">
                <a16:creationId xmlns:a16="http://schemas.microsoft.com/office/drawing/2014/main" id="{08FE530F-E3D1-072F-AD68-EDA2AD32DBA9}"/>
              </a:ext>
            </a:extLst>
          </p:cNvPr>
          <p:cNvSpPr>
            <a:spLocks noGrp="1"/>
          </p:cNvSpPr>
          <p:nvPr>
            <p:ph sz="quarter" idx="1"/>
          </p:nvPr>
        </p:nvSpPr>
        <p:spPr/>
        <p:txBody>
          <a:bodyPr>
            <a:normAutofit fontScale="70000" lnSpcReduction="20000"/>
          </a:bodyPr>
          <a:lstStyle/>
          <a:p>
            <a:pPr algn="just"/>
            <a:r>
              <a:rPr lang="en-US" b="0" i="0" u="none" strike="noStrike" dirty="0">
                <a:solidFill>
                  <a:srgbClr val="000000"/>
                </a:solidFill>
                <a:effectLst/>
                <a:latin typeface="-webkit-standard"/>
              </a:rPr>
              <a:t>During crises, investors seeks out safety, but that pre-supposes that there is a safe place to put your money, where you know what you will make with certainty. </a:t>
            </a:r>
          </a:p>
          <a:p>
            <a:pPr algn="just"/>
            <a:r>
              <a:rPr lang="en-US" b="0" i="0" u="none" strike="noStrike" dirty="0">
                <a:solidFill>
                  <a:srgbClr val="000000"/>
                </a:solidFill>
                <a:effectLst/>
                <a:latin typeface="-webkit-standard"/>
              </a:rPr>
              <a:t>The Fitch downgrade of the US, by itself, is not a market-shaking event, but in conjunction with an 18% return on the ten-year US treasury bond in 2022, these events undercut the notion that there is a safe haven for investors. </a:t>
            </a:r>
          </a:p>
          <a:p>
            <a:pPr algn="just"/>
            <a:r>
              <a:rPr lang="en-US" b="0" i="0" u="none" strike="noStrike" dirty="0">
                <a:solidFill>
                  <a:srgbClr val="000000"/>
                </a:solidFill>
                <a:effectLst/>
                <a:latin typeface="-webkit-standard"/>
              </a:rPr>
              <a:t>When there is no safe haven, market corrections when they happen do not have predictable patterns. </a:t>
            </a:r>
          </a:p>
          <a:p>
            <a:pPr lvl="1" algn="just"/>
            <a:r>
              <a:rPr lang="en-US" b="0" i="0" u="none" strike="noStrike" dirty="0">
                <a:solidFill>
                  <a:srgbClr val="000000"/>
                </a:solidFill>
                <a:effectLst/>
                <a:latin typeface="-webkit-standard"/>
              </a:rPr>
              <a:t>Historically, when stock prices have plunged, investors have sought out US treasuries, pushing down yields and prices. But what if government securities are viewed as risky? </a:t>
            </a:r>
          </a:p>
          <a:p>
            <a:pPr lvl="1" algn="just"/>
            <a:r>
              <a:rPr lang="en-US" b="0" i="0" u="none" strike="noStrike" dirty="0">
                <a:solidFill>
                  <a:srgbClr val="000000"/>
                </a:solidFill>
                <a:effectLst/>
                <a:latin typeface="-webkit-standard"/>
              </a:rPr>
              <a:t>Is it any surprise that the loss of trust in governments that has undercut the perception that they are default-free has also given rise to a host of other investment options, each claiming to be the next safe haven. While my skepticism about crypto currencies and NFTs is well documented, a portion of their rise over the last 15 years has been driven by the erosion of trust in institutions. </a:t>
            </a:r>
          </a:p>
        </p:txBody>
      </p:sp>
      <p:sp>
        <p:nvSpPr>
          <p:cNvPr id="4" name="Footer Placeholder 3">
            <a:extLst>
              <a:ext uri="{FF2B5EF4-FFF2-40B4-BE49-F238E27FC236}">
                <a16:creationId xmlns:a16="http://schemas.microsoft.com/office/drawing/2014/main" id="{12573693-30EE-7C82-9E96-1A95DC55DC6D}"/>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235834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BF37C-71FB-B21A-9BE5-DCC372F86CA5}"/>
              </a:ext>
            </a:extLst>
          </p:cNvPr>
          <p:cNvSpPr>
            <a:spLocks noGrp="1"/>
          </p:cNvSpPr>
          <p:nvPr>
            <p:ph type="title"/>
          </p:nvPr>
        </p:nvSpPr>
        <p:spPr/>
        <p:txBody>
          <a:bodyPr/>
          <a:lstStyle/>
          <a:p>
            <a:r>
              <a:rPr lang="en-US" dirty="0"/>
              <a:t>Concluding Thoughts</a:t>
            </a:r>
          </a:p>
        </p:txBody>
      </p:sp>
      <p:sp>
        <p:nvSpPr>
          <p:cNvPr id="3" name="Content Placeholder 2">
            <a:extLst>
              <a:ext uri="{FF2B5EF4-FFF2-40B4-BE49-F238E27FC236}">
                <a16:creationId xmlns:a16="http://schemas.microsoft.com/office/drawing/2014/main" id="{8EAA07A5-BFEB-9E6E-7D25-E86D59F9A458}"/>
              </a:ext>
            </a:extLst>
          </p:cNvPr>
          <p:cNvSpPr>
            <a:spLocks noGrp="1"/>
          </p:cNvSpPr>
          <p:nvPr>
            <p:ph sz="quarter" idx="1"/>
          </p:nvPr>
        </p:nvSpPr>
        <p:spPr/>
        <p:txBody>
          <a:bodyPr>
            <a:normAutofit fontScale="92500" lnSpcReduction="10000"/>
          </a:bodyPr>
          <a:lstStyle/>
          <a:p>
            <a:pPr algn="l">
              <a:buFont typeface="+mj-lt"/>
              <a:buAutoNum type="arabicPeriod"/>
            </a:pPr>
            <a:r>
              <a:rPr lang="en-US" sz="1600" b="0" i="0" u="sng" strike="noStrike" dirty="0">
                <a:solidFill>
                  <a:srgbClr val="000000"/>
                </a:solidFill>
                <a:effectLst/>
                <a:latin typeface="-webkit-standard"/>
              </a:rPr>
              <a:t>Risk-free rates go with currencies, not countries or governments</a:t>
            </a:r>
            <a:r>
              <a:rPr lang="en-US" sz="1600" b="0" i="0" u="none" strike="noStrike" dirty="0">
                <a:solidFill>
                  <a:srgbClr val="000000"/>
                </a:solidFill>
                <a:effectLst/>
                <a:latin typeface="-webkit-standard"/>
              </a:rPr>
              <a:t>: You estimate a risk-free rate in Euros or dollars, not one for the Euro-zone or the United States. It follows, therefore, that the notion of a global risk-free rate, touted by some, is fantasy, and using the lowest government bond rate, ignoring currencies, as an estimate of this rate, is nonsensical.</a:t>
            </a:r>
          </a:p>
          <a:p>
            <a:pPr algn="l">
              <a:buFont typeface="+mj-lt"/>
              <a:buAutoNum type="arabicPeriod"/>
            </a:pPr>
            <a:r>
              <a:rPr lang="en-US" sz="1600" b="0" i="0" u="sng" strike="noStrike" dirty="0">
                <a:solidFill>
                  <a:srgbClr val="000000"/>
                </a:solidFill>
                <a:effectLst/>
                <a:latin typeface="-webkit-standard"/>
              </a:rPr>
              <a:t>Investment returns should be currency-explicit and time-specific</a:t>
            </a:r>
            <a:r>
              <a:rPr lang="en-US" sz="1600" b="0" i="0" u="none" strike="noStrike" dirty="0">
                <a:solidFill>
                  <a:srgbClr val="000000"/>
                </a:solidFill>
                <a:effectLst/>
                <a:latin typeface="-webkit-standard"/>
              </a:rPr>
              <a:t>: Would you be okay with a 12% return on a stock, in the long term? That question is unanswerable, until you specify the currency in which you are denominating returns, and the time you are making the assessment. </a:t>
            </a:r>
            <a:endParaRPr lang="en-US" sz="1600" dirty="0">
              <a:solidFill>
                <a:srgbClr val="000000"/>
              </a:solidFill>
              <a:latin typeface="-webkit-standard"/>
            </a:endParaRPr>
          </a:p>
          <a:p>
            <a:pPr lvl="1">
              <a:buFont typeface="+mj-lt"/>
              <a:buAutoNum type="arabicPeriod"/>
            </a:pPr>
            <a:r>
              <a:rPr lang="en-US" sz="1400" b="0" i="0" u="none" strike="noStrike" dirty="0">
                <a:solidFill>
                  <a:srgbClr val="000000"/>
                </a:solidFill>
                <a:effectLst/>
                <a:latin typeface="-webkit-standard"/>
              </a:rPr>
              <a:t>An investment that earns 12%, in Zambian Kwacha, may be making less than the risk-free rate in Kwachas, but one that earns that same return in Swiss Francs may be a slam-dunk investment. </a:t>
            </a:r>
          </a:p>
          <a:p>
            <a:pPr lvl="1">
              <a:buFont typeface="+mj-lt"/>
              <a:buAutoNum type="arabicPeriod"/>
            </a:pPr>
            <a:r>
              <a:rPr lang="en-US" sz="1400" b="0" i="0" u="none" strike="noStrike" dirty="0">
                <a:solidFill>
                  <a:srgbClr val="000000"/>
                </a:solidFill>
                <a:effectLst/>
                <a:latin typeface="-webkit-standard"/>
              </a:rPr>
              <a:t>In the same vein, an investment that earns 12% in US dollars in 2023 may well pass muster as a good investment, but an investment that earned 12% in US dollars in 1980 would not (since the US treasury bond rate would have yielded more than 10% at the time).</a:t>
            </a:r>
          </a:p>
          <a:p>
            <a:pPr algn="l">
              <a:buFont typeface="+mj-lt"/>
              <a:buAutoNum type="arabicPeriod"/>
            </a:pPr>
            <a:r>
              <a:rPr lang="en-US" sz="1600" b="0" i="0" u="sng" strike="noStrike" dirty="0">
                <a:solidFill>
                  <a:srgbClr val="000000"/>
                </a:solidFill>
                <a:effectLst/>
                <a:latin typeface="-webkit-standard"/>
              </a:rPr>
              <a:t>Currencies are measurement calibrators, not value-enhancers or destroyers</a:t>
            </a:r>
            <a:r>
              <a:rPr lang="en-US" sz="1600" b="0" i="0" u="none" strike="noStrike" dirty="0">
                <a:solidFill>
                  <a:srgbClr val="000000"/>
                </a:solidFill>
                <a:effectLst/>
                <a:latin typeface="-webkit-standard"/>
              </a:rPr>
              <a:t>: A good financial analysis or valuation should be currency-invariant, with whatever conclusion you draw when you do your analysis in one currency carrying over into analyses done in different currencies. </a:t>
            </a:r>
          </a:p>
          <a:p>
            <a:pPr algn="l">
              <a:buFont typeface="+mj-lt"/>
              <a:buAutoNum type="arabicPeriod"/>
            </a:pPr>
            <a:r>
              <a:rPr lang="en-US" sz="1600" b="0" i="0" u="sng" strike="noStrike" dirty="0">
                <a:solidFill>
                  <a:srgbClr val="000000"/>
                </a:solidFill>
                <a:effectLst/>
                <a:latin typeface="-webkit-standard"/>
              </a:rPr>
              <a:t>No one (including central banks) cannot fight fundamentals</a:t>
            </a:r>
            <a:r>
              <a:rPr lang="en-US" sz="1600" b="0" i="0" u="none" strike="noStrike" dirty="0">
                <a:solidFill>
                  <a:srgbClr val="000000"/>
                </a:solidFill>
                <a:effectLst/>
                <a:latin typeface="-webkit-standard"/>
              </a:rPr>
              <a:t>: Central banks and governments that think that they have the power to raise or lower interest rates by edict, and the investors who invest on that basis, are being delusional. While they can nudge rates at the margin, they cannot fight fundamentals (inflation and real growth).</a:t>
            </a:r>
          </a:p>
        </p:txBody>
      </p:sp>
      <p:sp>
        <p:nvSpPr>
          <p:cNvPr id="4" name="Footer Placeholder 3">
            <a:extLst>
              <a:ext uri="{FF2B5EF4-FFF2-40B4-BE49-F238E27FC236}">
                <a16:creationId xmlns:a16="http://schemas.microsoft.com/office/drawing/2014/main" id="{6492CF40-F8EC-27FF-E393-8F85D6046157}"/>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150152794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36989</TotalTime>
  <Pages>63</Pages>
  <Words>2406</Words>
  <Application>Microsoft Macintosh PowerPoint</Application>
  <PresentationFormat>Letter Paper (8.5x11 in)</PresentationFormat>
  <Paragraphs>76</Paragraphs>
  <Slides>18</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-webkit-standard</vt:lpstr>
      <vt:lpstr>Calibri</vt:lpstr>
      <vt:lpstr>Cambria Math</vt:lpstr>
      <vt:lpstr>Helvetica</vt:lpstr>
      <vt:lpstr>Times New Roman</vt:lpstr>
      <vt:lpstr>Wingdings</vt:lpstr>
      <vt:lpstr>Wingdings 2</vt:lpstr>
      <vt:lpstr>Basic</vt:lpstr>
      <vt:lpstr>Loss of trust: Government Bonds and risk-free investments</vt:lpstr>
      <vt:lpstr>Risk-free Investments and Rates</vt:lpstr>
      <vt:lpstr>What is a risk-free investment?</vt:lpstr>
      <vt:lpstr>Why does the risk-free rate matter?</vt:lpstr>
      <vt:lpstr>Determinants</vt:lpstr>
      <vt:lpstr>Intrinsic versus Risk-free Rate</vt:lpstr>
      <vt:lpstr>Risk-free Rate: Government Bond Rates as Measures</vt:lpstr>
      <vt:lpstr>But Governments do default…</vt:lpstr>
      <vt:lpstr>And trust in governments has eroded…</vt:lpstr>
      <vt:lpstr>Why governments default…</vt:lpstr>
      <vt:lpstr>Measuring Government Default Risk</vt:lpstr>
      <vt:lpstr>Erosion of Trust?</vt:lpstr>
      <vt:lpstr>The Sovereign CDS Market: The US CDS</vt:lpstr>
      <vt:lpstr>Dealing with Government Default Risk: Cleaning up Risk-free Rates</vt:lpstr>
      <vt:lpstr>An Inflation-differential Risk-free Rate</vt:lpstr>
      <vt:lpstr>A What-if with US Treasuries…</vt:lpstr>
      <vt:lpstr>The Safe Haven Effect!</vt:lpstr>
      <vt:lpstr>Concluding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535</cp:revision>
  <cp:lastPrinted>2023-03-20T22:26:29Z</cp:lastPrinted>
  <dcterms:created xsi:type="dcterms:W3CDTF">2010-08-23T11:25:52Z</dcterms:created>
  <dcterms:modified xsi:type="dcterms:W3CDTF">2024-02-06T02:31:02Z</dcterms:modified>
</cp:coreProperties>
</file>