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328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D34AD-A10A-B042-B43F-DDE730D5A517}" type="datetimeFigureOut">
              <a:rPr lang="en-US" smtClean="0"/>
              <a:t>1/31/13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7E7AB-679A-294A-95D2-63D2F6059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302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B34D4-2829-D44E-80D7-CD2400259EB7}" type="datetimeFigureOut">
              <a:rPr lang="en-US" smtClean="0"/>
              <a:t>1/31/13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3E4E2-7C83-8248-9F4E-F4C15E38B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7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802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822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Value enhancement and price enhancement are equivalent in an efficient market. In a market that does not always reward long-term decision making and behaves irrationally,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843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To create value, you have to change one or more of the above inputs…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863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The key is that there is a trade off between current cashflows and future growth. If you increase current cashflows at the expense of future growth, you may destroy value rather than add to it.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884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Increasing growth will increase value if and only if the return on capital &gt; cost of capital.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90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925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9456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Reducing the cost of capital, holding cashflows constant, increases firm value.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16326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A status quo valuation of SAP, the German technology company, yields a value of 106.12 Euros/share.</a:t>
            </a:r>
          </a:p>
          <a:p>
            <a:pPr>
              <a:defRPr/>
            </a:pPr>
            <a:endParaRPr lang="en-US" dirty="0" smtClean="0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If you were the new CEO of this company, what would you change about how this company is run?</a:t>
            </a:r>
          </a:p>
          <a:p>
            <a:pPr marL="228600" indent="-228600">
              <a:buFontTx/>
              <a:buAutoNum type="alphaLcPeriod"/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Is there potential for cost cutting? (Compare the margins to industry averages; SAP earns higher margins than the sector)</a:t>
            </a:r>
          </a:p>
          <a:p>
            <a:pPr marL="228600" indent="-228600">
              <a:buFontTx/>
              <a:buAutoNum type="alphaLcPeriod"/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Is there potential for higher and more value creating growth? (Reinvestment rate is fairly high and return on capital is excellent)</a:t>
            </a:r>
          </a:p>
          <a:p>
            <a:pPr marL="228600" indent="-228600">
              <a:buFontTx/>
              <a:buAutoNum type="alphaLcPeriod"/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Is there potential for a longer high growth period? (Are there new competitive advantages that SAP can create.. Does not look like it)</a:t>
            </a:r>
          </a:p>
          <a:p>
            <a:pPr marL="228600" indent="-228600">
              <a:buFontTx/>
              <a:buAutoNum type="alphaLcPeriod"/>
              <a:defRPr/>
            </a:pP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Can it lower its cost of capital? (Only dimension where there seems to be good potential…)</a:t>
            </a:r>
          </a:p>
          <a:p>
            <a:pPr>
              <a:defRPr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26624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Looks like SAP can have a much lower cost of capital, if it moves to a 30% debt ratio…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26829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With the two changes, the value per share rises to 126.51 Euros/share…. About 20 Euros per share higher than under the status quo..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2" y="4787726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9" y="1316736"/>
            <a:ext cx="1615307" cy="1266340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Session 10: Value Enhancement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8351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Price Enhancement versus Value Enhancement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812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480" y="1314451"/>
            <a:ext cx="2011617" cy="344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4"/>
          <a:srcRect l="-11808" r="-11808"/>
          <a:stretch>
            <a:fillRect/>
          </a:stretch>
        </p:blipFill>
        <p:spPr>
          <a:xfrm>
            <a:off x="219851" y="1645961"/>
            <a:ext cx="6183570" cy="2557224"/>
          </a:xfrm>
        </p:spPr>
      </p:pic>
    </p:spTree>
    <p:extLst>
      <p:ext uri="{BB962C8B-B14F-4D97-AF65-F5344CB8AC3E}">
        <p14:creationId xmlns:p14="http://schemas.microsoft.com/office/powerpoint/2010/main" val="30339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 Paths to Value Creation.. Back to the determinants of value..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83298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2" b="-8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292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Value Creation 1: Increase Cash Flows from Assets in Place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8534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521" b="-115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2799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Value Creation 2: Increase Expected Growth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87394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977" b="-85977"/>
          <a:stretch>
            <a:fillRect/>
          </a:stretch>
        </p:blipFill>
        <p:spPr/>
      </p:pic>
      <p:sp>
        <p:nvSpPr>
          <p:cNvPr id="187395" name="Text Box 4"/>
          <p:cNvSpPr txBox="1">
            <a:spLocks noChangeArrowheads="1"/>
          </p:cNvSpPr>
          <p:nvPr/>
        </p:nvSpPr>
        <p:spPr bwMode="auto">
          <a:xfrm>
            <a:off x="1828800" y="1670990"/>
            <a:ext cx="587963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i="1" dirty="0">
                <a:latin typeface="Helvetica" charset="0"/>
              </a:rPr>
              <a:t>Price Leader versus Volume Leader Strategies</a:t>
            </a:r>
          </a:p>
          <a:p>
            <a:r>
              <a:rPr lang="en-US" sz="1600" i="1" dirty="0">
                <a:latin typeface="Helvetica" charset="0"/>
              </a:rPr>
              <a:t>Return on Capital = Operating Margin * Capital Turnover Ratio</a:t>
            </a:r>
          </a:p>
        </p:txBody>
      </p:sp>
    </p:spTree>
    <p:extLst>
      <p:ext uri="{BB962C8B-B14F-4D97-AF65-F5344CB8AC3E}">
        <p14:creationId xmlns:p14="http://schemas.microsoft.com/office/powerpoint/2010/main" val="2200184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Value Creating Growth… Evaluating the Alternatives..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89442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38" r="-214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41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III. Building Competitive Advantages: Increase length of the growth period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91490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2" b="-29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480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IV. Reduce Cost of Capital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93538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0" b="-2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040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825"/>
            <a:ext cx="9121775" cy="4757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015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SAP : Optimal Capital Structure</a:t>
            </a:r>
          </a:p>
        </p:txBody>
      </p:sp>
      <p:pic>
        <p:nvPicPr>
          <p:cNvPr id="26521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643062"/>
            <a:ext cx="7753350" cy="1120379"/>
          </a:xfr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797906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825"/>
            <a:ext cx="9121775" cy="4757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997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72</TotalTime>
  <Words>419</Words>
  <Application>Microsoft Macintosh PowerPoint</Application>
  <PresentationFormat>On-screen Show (16:9)</PresentationFormat>
  <Paragraphs>41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Basic</vt:lpstr>
      <vt:lpstr>Session 10: Value Enhancement</vt:lpstr>
      <vt:lpstr>Price Enhancement versus Value Enhancement</vt:lpstr>
      <vt:lpstr>The Paths to Value Creation.. Back to the determinants of value..</vt:lpstr>
      <vt:lpstr>Value Creation 1: Increase Cash Flows from Assets in Place</vt:lpstr>
      <vt:lpstr>Value Creation 2: Increase Expected Growth</vt:lpstr>
      <vt:lpstr>Value Creating Growth… Evaluating the Alternatives..</vt:lpstr>
      <vt:lpstr>III. Building Competitive Advantages: Increase length of the growth period</vt:lpstr>
      <vt:lpstr>IV. Reduce Cost of Capital </vt:lpstr>
      <vt:lpstr>PowerPoint Presentation</vt:lpstr>
      <vt:lpstr>SAP : Optimal Capital Structure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Aswath Damodaran</dc:creator>
  <cp:lastModifiedBy>Aswath Damodaran</cp:lastModifiedBy>
  <cp:revision>10</cp:revision>
  <dcterms:created xsi:type="dcterms:W3CDTF">2011-11-03T12:36:22Z</dcterms:created>
  <dcterms:modified xsi:type="dcterms:W3CDTF">2013-01-31T16:23:57Z</dcterms:modified>
</cp:coreProperties>
</file>