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6" autoAdjust="0"/>
    <p:restoredTop sz="94689" autoAdjust="0"/>
  </p:normalViewPr>
  <p:slideViewPr>
    <p:cSldViewPr snapToGrid="0" snapToObjects="1">
      <p:cViewPr varScale="1">
        <p:scale>
          <a:sx n="133" d="100"/>
          <a:sy n="133" d="100"/>
        </p:scale>
        <p:origin x="-112" y="-104"/>
      </p:cViewPr>
      <p:guideLst>
        <p:guide orient="horz" pos="1620"/>
        <p:guide pos="2880"/>
      </p:guideLst>
    </p:cSldViewPr>
  </p:slideViewPr>
  <p:outlineViewPr>
    <p:cViewPr>
      <p:scale>
        <a:sx n="33" d="100"/>
        <a:sy n="33" d="100"/>
      </p:scale>
      <p:origin x="0" y="45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94BC13-1B51-2840-9886-67B3406C30DE}" type="datetimeFigureOut">
              <a:rPr lang="en-US" smtClean="0"/>
              <a:t>1/31/13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306983-EACC-0A4D-953D-88E52B5B8F0B}" type="slidenum">
              <a:rPr lang="en-US" smtClean="0"/>
              <a:t>‹#›</a:t>
            </a:fld>
            <a:endParaRPr lang="en-US"/>
          </a:p>
        </p:txBody>
      </p:sp>
    </p:spTree>
    <p:extLst>
      <p:ext uri="{BB962C8B-B14F-4D97-AF65-F5344CB8AC3E}">
        <p14:creationId xmlns:p14="http://schemas.microsoft.com/office/powerpoint/2010/main" val="254044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p:cNvSpPr>
          <p:nvPr>
            <p:ph type="sldImg"/>
          </p:nvPr>
        </p:nvSpPr>
        <p:spPr>
          <a:xfrm>
            <a:off x="393700" y="692150"/>
            <a:ext cx="6070600" cy="3416300"/>
          </a:xfrm>
          <a:solidFill>
            <a:srgbClr val="FFFFFF"/>
          </a:solidFill>
          <a:ln/>
        </p:spPr>
      </p:sp>
      <p:sp>
        <p:nvSpPr>
          <p:cNvPr id="6246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p:cNvSpPr>
          <p:nvPr>
            <p:ph type="sldImg"/>
          </p:nvPr>
        </p:nvSpPr>
        <p:spPr>
          <a:xfrm>
            <a:off x="393700" y="692150"/>
            <a:ext cx="6070600" cy="3416300"/>
          </a:xfrm>
          <a:solidFill>
            <a:srgbClr val="FFFFFF"/>
          </a:solidFill>
          <a:ln/>
        </p:spPr>
      </p:sp>
      <p:sp>
        <p:nvSpPr>
          <p:cNvPr id="6451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p:cNvSpPr>
          <p:nvPr>
            <p:ph type="sldImg"/>
          </p:nvPr>
        </p:nvSpPr>
        <p:spPr>
          <a:xfrm>
            <a:off x="393700" y="692150"/>
            <a:ext cx="6070600" cy="3416300"/>
          </a:xfrm>
          <a:solidFill>
            <a:srgbClr val="FFFFFF"/>
          </a:solidFill>
          <a:ln/>
        </p:spPr>
      </p:sp>
      <p:sp>
        <p:nvSpPr>
          <p:cNvPr id="6656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p:cNvSpPr>
          <p:nvPr>
            <p:ph type="sldImg"/>
          </p:nvPr>
        </p:nvSpPr>
        <p:spPr>
          <a:xfrm>
            <a:off x="393700" y="692150"/>
            <a:ext cx="6070600" cy="3416300"/>
          </a:xfrm>
          <a:solidFill>
            <a:srgbClr val="FFFFFF"/>
          </a:solidFill>
          <a:ln/>
        </p:spPr>
      </p:sp>
      <p:sp>
        <p:nvSpPr>
          <p:cNvPr id="686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How you deal with cross holdings depends upon which scenario you face.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p:cNvSpPr>
          <p:nvPr>
            <p:ph type="sldImg"/>
          </p:nvPr>
        </p:nvSpPr>
        <p:spPr>
          <a:xfrm>
            <a:off x="393700" y="692150"/>
            <a:ext cx="6070600" cy="3416300"/>
          </a:xfrm>
          <a:solidFill>
            <a:srgbClr val="FFFFFF"/>
          </a:solidFill>
          <a:ln/>
        </p:spPr>
      </p:sp>
      <p:sp>
        <p:nvSpPr>
          <p:cNvPr id="7065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atin typeface="Helvetica" charset="0"/>
                <a:ea typeface="ＭＳ Ｐゴシック" charset="0"/>
                <a:cs typeface="ＭＳ Ｐゴシック" charset="0"/>
              </a:rPr>
              <a:t>If a holding is consolidated, you are valuing a combined firm - the parent and the subsidiary. You have to ensure that you subtract out the portion of the subsidiary that does not belong to you.</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p:cNvSpPr>
          <p:nvPr>
            <p:ph type="sldImg"/>
          </p:nvPr>
        </p:nvSpPr>
        <p:spPr>
          <a:xfrm>
            <a:off x="393700" y="692150"/>
            <a:ext cx="6070600" cy="3416300"/>
          </a:xfrm>
          <a:solidFill>
            <a:srgbClr val="FFFFFF"/>
          </a:solidFill>
          <a:ln/>
        </p:spPr>
      </p:sp>
      <p:sp>
        <p:nvSpPr>
          <p:cNvPr id="7270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p:cNvSpPr>
          <p:nvPr>
            <p:ph type="sldImg"/>
          </p:nvPr>
        </p:nvSpPr>
        <p:spPr>
          <a:xfrm>
            <a:off x="393700" y="692150"/>
            <a:ext cx="6070600" cy="3416300"/>
          </a:xfrm>
          <a:solidFill>
            <a:srgbClr val="FFFFFF"/>
          </a:solidFill>
          <a:ln/>
        </p:spPr>
      </p:sp>
      <p:sp>
        <p:nvSpPr>
          <p:cNvPr id="7577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p:cNvSpPr>
          <p:nvPr>
            <p:ph type="sldImg"/>
          </p:nvPr>
        </p:nvSpPr>
        <p:spPr>
          <a:xfrm>
            <a:off x="393700" y="692150"/>
            <a:ext cx="6070600" cy="3416300"/>
          </a:xfrm>
          <a:solidFill>
            <a:srgbClr val="FFFFFF"/>
          </a:solidFill>
          <a:ln/>
        </p:spPr>
      </p:sp>
      <p:sp>
        <p:nvSpPr>
          <p:cNvPr id="9625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p:cNvSpPr>
          <p:nvPr>
            <p:ph type="sldImg"/>
          </p:nvPr>
        </p:nvSpPr>
        <p:spPr>
          <a:xfrm>
            <a:off x="393700" y="692150"/>
            <a:ext cx="6070600"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r>
              <a:rPr lang="en-US" smtClean="0"/>
              <a:t>‹#›</a:t>
            </a:r>
            <a:endParaRPr lang="en-US" dirty="0"/>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r>
              <a:rPr lang="en-US" smtClean="0"/>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Session 11: Loose Ends in Valuation –  I</a:t>
            </a:r>
            <a:br>
              <a:rPr lang="en-US" dirty="0" smtClean="0"/>
            </a:br>
            <a:r>
              <a:rPr lang="en-US" dirty="0" smtClean="0"/>
              <a:t>From Operating assets to Equity Value</a:t>
            </a:r>
            <a:endParaRPr lang="en-US" dirty="0"/>
          </a:p>
        </p:txBody>
      </p:sp>
      <p:sp>
        <p:nvSpPr>
          <p:cNvPr id="5" name="Subtitle 4"/>
          <p:cNvSpPr>
            <a:spLocks noGrp="1"/>
          </p:cNvSpPr>
          <p:nvPr>
            <p:ph type="subTitle" idx="1"/>
          </p:nvPr>
        </p:nvSpPr>
        <p:spPr/>
        <p:txBody>
          <a:bodyPr/>
          <a:lstStyle/>
          <a:p>
            <a:r>
              <a:rPr lang="en-US" dirty="0" smtClean="0"/>
              <a:t>Aswath Damodaran</a:t>
            </a:r>
            <a:endParaRPr lang="en-US" dirty="0"/>
          </a:p>
        </p:txBody>
      </p:sp>
    </p:spTree>
    <p:extLst>
      <p:ext uri="{BB962C8B-B14F-4D97-AF65-F5344CB8AC3E}">
        <p14:creationId xmlns:p14="http://schemas.microsoft.com/office/powerpoint/2010/main" val="27242191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US" dirty="0" smtClean="0"/>
              <a:t>The loose ends matter…</a:t>
            </a:r>
            <a:endParaRPr lang="en-US" dirty="0"/>
          </a:p>
        </p:txBody>
      </p:sp>
      <p:sp>
        <p:nvSpPr>
          <p:cNvPr id="2" name="Content Placeholder 1"/>
          <p:cNvSpPr>
            <a:spLocks noGrp="1"/>
          </p:cNvSpPr>
          <p:nvPr>
            <p:ph sz="quarter" idx="1"/>
          </p:nvPr>
        </p:nvSpPr>
        <p:spPr/>
        <p:txBody>
          <a:bodyPr>
            <a:normAutofit fontScale="62500" lnSpcReduction="20000"/>
          </a:bodyPr>
          <a:lstStyle/>
          <a:p>
            <a:r>
              <a:rPr lang="en-US" dirty="0" smtClean="0"/>
              <a:t>Once you have discounted cash flows back at the cost of capital, you have estimated the value of operating assets in the firm. To get to the value of equity, you need to deal with the following.</a:t>
            </a:r>
          </a:p>
          <a:p>
            <a:pPr marL="514350" indent="-514350">
              <a:buFont typeface="+mj-lt"/>
              <a:buAutoNum type="alphaLcPeriod"/>
            </a:pPr>
            <a:r>
              <a:rPr lang="en-US" dirty="0" smtClean="0"/>
              <a:t>Cash and marketable securities: If the income from these investments is not in your cash flows, you need to incorporate their value into the company. But what should that value be? The number that is on the balance sheet? A discount on that value? A premium?</a:t>
            </a:r>
          </a:p>
          <a:p>
            <a:pPr marL="514350" indent="-514350">
              <a:buFont typeface="+mj-lt"/>
              <a:buAutoNum type="alphaLcPeriod"/>
            </a:pPr>
            <a:r>
              <a:rPr lang="en-US" dirty="0" smtClean="0"/>
              <a:t>Cross holdings in other companies: Depending on how the income for these holdings is accounted for, you may or may not have valued them already.</a:t>
            </a:r>
          </a:p>
          <a:p>
            <a:pPr marL="514350" indent="-514350">
              <a:buFont typeface="+mj-lt"/>
              <a:buAutoNum type="alphaLcPeriod"/>
            </a:pPr>
            <a:r>
              <a:rPr lang="en-US" dirty="0" smtClean="0"/>
              <a:t>Other assets: If there are any other assets that have not been counted in your DCF valuation, here is your last chance to mop up.</a:t>
            </a:r>
          </a:p>
          <a:p>
            <a:pPr marL="514350" indent="-514350">
              <a:buFont typeface="+mj-lt"/>
              <a:buAutoNum type="alphaLcPeriod"/>
            </a:pPr>
            <a:r>
              <a:rPr lang="en-US" dirty="0" smtClean="0"/>
              <a:t>Debt: Finally, if you have valued the firm, you need to net out debt (but what should be in this number?)</a:t>
            </a:r>
          </a:p>
        </p:txBody>
      </p:sp>
    </p:spTree>
    <p:extLst>
      <p:ext uri="{BB962C8B-B14F-4D97-AF65-F5344CB8AC3E}">
        <p14:creationId xmlns:p14="http://schemas.microsoft.com/office/powerpoint/2010/main" val="33433053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normAutofit fontScale="90000"/>
          </a:bodyPr>
          <a:lstStyle/>
          <a:p>
            <a:r>
              <a:rPr lang="en-US" dirty="0" smtClean="0"/>
              <a:t>1. The Value of Cash</a:t>
            </a:r>
            <a:br>
              <a:rPr lang="en-US" dirty="0" smtClean="0"/>
            </a:br>
            <a:r>
              <a:rPr lang="en-US" dirty="0" smtClean="0"/>
              <a:t>An Exercise in Cash Valuation</a:t>
            </a:r>
            <a:endParaRPr lang="en-US" dirty="0"/>
          </a:p>
        </p:txBody>
      </p:sp>
      <p:sp>
        <p:nvSpPr>
          <p:cNvPr id="63490" name="Rectangle 3"/>
          <p:cNvSpPr>
            <a:spLocks noGrp="1" noChangeArrowheads="1"/>
          </p:cNvSpPr>
          <p:nvPr>
            <p:ph sz="quarter" idx="1"/>
          </p:nvPr>
        </p:nvSpPr>
        <p:spPr/>
        <p:txBody>
          <a:bodyPr>
            <a:normAutofit fontScale="70000" lnSpcReduction="20000"/>
          </a:bodyPr>
          <a:lstStyle/>
          <a:p>
            <a:pPr marL="0" indent="0">
              <a:buNone/>
            </a:pPr>
            <a:r>
              <a:rPr lang="en-US" dirty="0" smtClean="0"/>
              <a:t>			Firm A		Firm B		Firm C</a:t>
            </a:r>
          </a:p>
          <a:p>
            <a:pPr marL="0" indent="0">
              <a:buNone/>
            </a:pPr>
            <a:r>
              <a:rPr lang="en-US" dirty="0" smtClean="0"/>
              <a:t>Enterprise Value		$ 1 billion	$ 1 billion	$ 1 billion</a:t>
            </a:r>
          </a:p>
          <a:p>
            <a:pPr marL="0" indent="0">
              <a:buNone/>
            </a:pPr>
            <a:r>
              <a:rPr lang="en-US" dirty="0" smtClean="0"/>
              <a:t>Cash 			$ 100 mil	$ 100 mil	$ 100 mil</a:t>
            </a:r>
          </a:p>
          <a:p>
            <a:pPr marL="0" indent="0">
              <a:buNone/>
            </a:pPr>
            <a:r>
              <a:rPr lang="en-US" dirty="0" smtClean="0"/>
              <a:t>Return on Capital		10%		5%		22%</a:t>
            </a:r>
          </a:p>
          <a:p>
            <a:pPr marL="0" indent="0">
              <a:buNone/>
            </a:pPr>
            <a:r>
              <a:rPr lang="en-US" dirty="0" smtClean="0"/>
              <a:t>Cost of Capital		10%		10%		12%</a:t>
            </a:r>
          </a:p>
          <a:p>
            <a:pPr marL="0" indent="0">
              <a:buNone/>
            </a:pPr>
            <a:r>
              <a:rPr lang="en-US" dirty="0" smtClean="0"/>
              <a:t>Trades in 		US		US		Argentina</a:t>
            </a:r>
          </a:p>
          <a:p>
            <a:r>
              <a:rPr lang="en-US" dirty="0" smtClean="0"/>
              <a:t>In which of these companies is cash most likely to trade at </a:t>
            </a:r>
          </a:p>
          <a:p>
            <a:pPr lvl="1"/>
            <a:r>
              <a:rPr lang="en-US" dirty="0" smtClean="0"/>
              <a:t>Face value?</a:t>
            </a:r>
          </a:p>
          <a:p>
            <a:pPr lvl="1"/>
            <a:r>
              <a:rPr lang="en-US" dirty="0" smtClean="0"/>
              <a:t>At a discount?</a:t>
            </a:r>
          </a:p>
          <a:p>
            <a:pPr lvl="1"/>
            <a:r>
              <a:rPr lang="en-US" dirty="0" smtClean="0"/>
              <a:t>At a premium?</a:t>
            </a:r>
            <a:endParaRPr lang="en-US" dirty="0"/>
          </a:p>
        </p:txBody>
      </p:sp>
    </p:spTree>
    <p:extLst>
      <p:ext uri="{BB962C8B-B14F-4D97-AF65-F5344CB8AC3E}">
        <p14:creationId xmlns:p14="http://schemas.microsoft.com/office/powerpoint/2010/main" val="29087352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US" smtClean="0"/>
              <a:t>Cash: Discount or Premium?</a:t>
            </a:r>
            <a:endParaRPr lang="en-US"/>
          </a:p>
        </p:txBody>
      </p:sp>
      <p:pic>
        <p:nvPicPr>
          <p:cNvPr id="6553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2670" r="-32670"/>
          <a:stretch>
            <a:fillRect/>
          </a:stretch>
        </p:blipFill>
        <p:spPr/>
      </p:pic>
    </p:spTree>
    <p:extLst>
      <p:ext uri="{BB962C8B-B14F-4D97-AF65-F5344CB8AC3E}">
        <p14:creationId xmlns:p14="http://schemas.microsoft.com/office/powerpoint/2010/main" val="20622403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smtClean="0"/>
              <a:t>2. Dealing with Holdings in Other firms</a:t>
            </a:r>
            <a:endParaRPr lang="en-US"/>
          </a:p>
        </p:txBody>
      </p:sp>
      <p:sp>
        <p:nvSpPr>
          <p:cNvPr id="67586" name="Rectangle 3"/>
          <p:cNvSpPr>
            <a:spLocks noGrp="1" noChangeArrowheads="1"/>
          </p:cNvSpPr>
          <p:nvPr>
            <p:ph sz="quarter" idx="1"/>
          </p:nvPr>
        </p:nvSpPr>
        <p:spPr/>
        <p:txBody>
          <a:bodyPr>
            <a:normAutofit fontScale="70000" lnSpcReduction="20000"/>
          </a:bodyPr>
          <a:lstStyle/>
          <a:p>
            <a:r>
              <a:rPr lang="en-US" smtClean="0"/>
              <a:t>Holdings in other firms can be categorized into</a:t>
            </a:r>
          </a:p>
          <a:p>
            <a:pPr lvl="1"/>
            <a:r>
              <a:rPr lang="en-US" smtClean="0"/>
              <a:t>Minority passive holdings, in which case only the dividend from the holdings is shown in the balance sheet</a:t>
            </a:r>
          </a:p>
          <a:p>
            <a:pPr lvl="1"/>
            <a:r>
              <a:rPr lang="en-US" smtClean="0"/>
              <a:t>Minority active holdings, in which case the share of equity income is shown in the income statements</a:t>
            </a:r>
          </a:p>
          <a:p>
            <a:pPr lvl="1"/>
            <a:r>
              <a:rPr lang="en-US" smtClean="0"/>
              <a:t>Majority active holdings, in which case the financial statements are consolidated.</a:t>
            </a:r>
          </a:p>
          <a:p>
            <a:r>
              <a:rPr lang="en-US" smtClean="0"/>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endParaRPr lang="en-US"/>
          </a:p>
        </p:txBody>
      </p:sp>
    </p:spTree>
    <p:extLst>
      <p:ext uri="{BB962C8B-B14F-4D97-AF65-F5344CB8AC3E}">
        <p14:creationId xmlns:p14="http://schemas.microsoft.com/office/powerpoint/2010/main" val="983441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normAutofit fontScale="90000"/>
          </a:bodyPr>
          <a:lstStyle/>
          <a:p>
            <a:r>
              <a:rPr lang="en-US" smtClean="0"/>
              <a:t>How to value holdings in other firms.. In a perfect world..</a:t>
            </a:r>
            <a:endParaRPr lang="en-US"/>
          </a:p>
        </p:txBody>
      </p:sp>
      <p:sp>
        <p:nvSpPr>
          <p:cNvPr id="69634" name="Rectangle 3"/>
          <p:cNvSpPr>
            <a:spLocks noGrp="1" noChangeArrowheads="1"/>
          </p:cNvSpPr>
          <p:nvPr>
            <p:ph sz="quarter" idx="1"/>
          </p:nvPr>
        </p:nvSpPr>
        <p:spPr/>
        <p:txBody>
          <a:bodyPr>
            <a:normAutofit fontScale="77500" lnSpcReduction="20000"/>
          </a:bodyPr>
          <a:lstStyle/>
          <a:p>
            <a:r>
              <a:rPr lang="en-US" smtClean="0"/>
              <a:t>In a perfect world, we would strip the parent company from its subsidiaries and value each one separately. </a:t>
            </a:r>
          </a:p>
          <a:p>
            <a:pPr lvl="1"/>
            <a:r>
              <a:rPr lang="en-US" smtClean="0"/>
              <a:t>Value of the combined firm= Value of parent company + Proportion of value of each subsidiary</a:t>
            </a:r>
          </a:p>
          <a:p>
            <a:r>
              <a:rPr lang="en-US" smtClean="0"/>
              <a:t>To do this right, you will need to be provided detailed information on each subsidiary to estimated cash flows and discount rates.</a:t>
            </a:r>
          </a:p>
          <a:p>
            <a:r>
              <a:rPr lang="en-US" smtClean="0"/>
              <a:t>In practice, you generally will not have or be provided enough information to value the subsidiaries fully or even partially, especially if the subsidiaries are privately owned.</a:t>
            </a:r>
          </a:p>
          <a:p>
            <a:r>
              <a:rPr lang="en-US" smtClean="0"/>
              <a:t>In many cases, that opacity on the part of firms with cross holdings is intentional and is a way of preserving control over these firms.</a:t>
            </a:r>
            <a:endParaRPr lang="en-US" dirty="0"/>
          </a:p>
        </p:txBody>
      </p:sp>
    </p:spTree>
    <p:extLst>
      <p:ext uri="{BB962C8B-B14F-4D97-AF65-F5344CB8AC3E}">
        <p14:creationId xmlns:p14="http://schemas.microsoft.com/office/powerpoint/2010/main" val="306575567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US" smtClean="0"/>
              <a:t>Two compromise solutions…</a:t>
            </a:r>
            <a:endParaRPr lang="en-US"/>
          </a:p>
        </p:txBody>
      </p:sp>
      <p:sp>
        <p:nvSpPr>
          <p:cNvPr id="71682" name="Rectangle 3"/>
          <p:cNvSpPr>
            <a:spLocks noGrp="1" noChangeArrowheads="1"/>
          </p:cNvSpPr>
          <p:nvPr>
            <p:ph sz="quarter" idx="1"/>
          </p:nvPr>
        </p:nvSpPr>
        <p:spPr/>
        <p:txBody>
          <a:bodyPr>
            <a:normAutofit fontScale="70000" lnSpcReduction="20000"/>
          </a:bodyPr>
          <a:lstStyle/>
          <a:p>
            <a:r>
              <a:rPr lang="en-US" u="sng" dirty="0" smtClean="0"/>
              <a:t>The market value solution</a:t>
            </a:r>
            <a:r>
              <a:rPr lang="en-US" dirty="0" smtClean="0"/>
              <a:t>: When the subsidiaries are publicly traded, you could use their traded market capitalizations to estimate the values of the cross holdings. You do risk carrying into your valuation any mistakes that the market may be making in valuation.</a:t>
            </a:r>
          </a:p>
          <a:p>
            <a:r>
              <a:rPr lang="en-US" u="sng" dirty="0" smtClean="0"/>
              <a:t>The relative value solution</a:t>
            </a:r>
            <a:r>
              <a:rPr lang="en-US" dirty="0" smtClean="0"/>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endParaRPr lang="en-US" dirty="0"/>
          </a:p>
        </p:txBody>
      </p:sp>
    </p:spTree>
    <p:extLst>
      <p:ext uri="{BB962C8B-B14F-4D97-AF65-F5344CB8AC3E}">
        <p14:creationId xmlns:p14="http://schemas.microsoft.com/office/powerpoint/2010/main" val="24516419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rmAutofit fontScale="90000"/>
          </a:bodyPr>
          <a:lstStyle/>
          <a:p>
            <a:r>
              <a:rPr lang="en-US" smtClean="0"/>
              <a:t>3. Other Assets that have not been counted yet..</a:t>
            </a:r>
            <a:endParaRPr lang="en-US"/>
          </a:p>
        </p:txBody>
      </p:sp>
      <p:sp>
        <p:nvSpPr>
          <p:cNvPr id="74754" name="Rectangle 3"/>
          <p:cNvSpPr>
            <a:spLocks noGrp="1" noChangeArrowheads="1"/>
          </p:cNvSpPr>
          <p:nvPr>
            <p:ph sz="quarter" idx="1"/>
          </p:nvPr>
        </p:nvSpPr>
        <p:spPr/>
        <p:txBody>
          <a:bodyPr>
            <a:normAutofit fontScale="62500" lnSpcReduction="20000"/>
          </a:bodyPr>
          <a:lstStyle/>
          <a:p>
            <a:pPr>
              <a:defRPr/>
            </a:pPr>
            <a:r>
              <a:rPr lang="en-US" dirty="0"/>
              <a:t>Assets that you should not be counting (or adding on to DCF values)</a:t>
            </a:r>
          </a:p>
          <a:p>
            <a:pPr lvl="1">
              <a:defRPr/>
            </a:pPr>
            <a:r>
              <a:rPr lang="en-US" dirty="0"/>
              <a:t>If an asset is contributing to your </a:t>
            </a:r>
            <a:r>
              <a:rPr lang="en-US" dirty="0" err="1"/>
              <a:t>cashflows</a:t>
            </a:r>
            <a:r>
              <a:rPr lang="en-US" dirty="0"/>
              <a:t>, you cannot count the market value of the asset in your value. Thus, you should not be counting the real estate on which your offices stand, the PP&amp;E representing your factories and other productive assets, any values attached to brand names or customer lists and definitely no non-assets (such as goodwill).</a:t>
            </a:r>
          </a:p>
          <a:p>
            <a:pPr>
              <a:defRPr/>
            </a:pPr>
            <a:r>
              <a:rPr lang="en-US" dirty="0"/>
              <a:t>Assets that you can count (or add on to your DCF valuation)</a:t>
            </a:r>
          </a:p>
          <a:p>
            <a:pPr lvl="1">
              <a:defRPr/>
            </a:pPr>
            <a:r>
              <a:rPr lang="en-US" dirty="0"/>
              <a:t>Overfunded pension plans: If you have a defined benefit plan and your assets exceed your expected liabilities, you could consider the over funding with two caveats:</a:t>
            </a:r>
          </a:p>
          <a:p>
            <a:pPr lvl="2">
              <a:defRPr/>
            </a:pPr>
            <a:r>
              <a:rPr lang="en-US" dirty="0"/>
              <a:t>Collective bargaining agreements may prevent you from laying claim to these excess assets.</a:t>
            </a:r>
          </a:p>
          <a:p>
            <a:pPr lvl="2">
              <a:defRPr/>
            </a:pPr>
            <a:r>
              <a:rPr lang="en-US" dirty="0"/>
              <a:t>There are tax consequences. Often, withdrawals from pension plans get taxed at much higher rates.</a:t>
            </a:r>
          </a:p>
          <a:p>
            <a:pPr lvl="1">
              <a:defRPr/>
            </a:pPr>
            <a:r>
              <a:rPr lang="en-US" dirty="0"/>
              <a:t>Unutilized assets: If you have assets or property that are not being utilized to generate cash flows (vacant land, for example), you have not valued it yet. You can</a:t>
            </a:r>
          </a:p>
        </p:txBody>
      </p:sp>
    </p:spTree>
    <p:extLst>
      <p:ext uri="{BB962C8B-B14F-4D97-AF65-F5344CB8AC3E}">
        <p14:creationId xmlns:p14="http://schemas.microsoft.com/office/powerpoint/2010/main" val="3032486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normAutofit fontScale="90000"/>
          </a:bodyPr>
          <a:lstStyle/>
          <a:p>
            <a:r>
              <a:rPr lang="en-US" smtClean="0"/>
              <a:t>4. Be circumspect about defining debt for cost of capital purposes…</a:t>
            </a:r>
            <a:endParaRPr lang="en-US" dirty="0"/>
          </a:p>
        </p:txBody>
      </p:sp>
      <p:sp>
        <p:nvSpPr>
          <p:cNvPr id="95234" name="Rectangle 3"/>
          <p:cNvSpPr>
            <a:spLocks noGrp="1" noChangeArrowheads="1"/>
          </p:cNvSpPr>
          <p:nvPr>
            <p:ph sz="quarter" idx="1"/>
          </p:nvPr>
        </p:nvSpPr>
        <p:spPr/>
        <p:txBody>
          <a:bodyPr>
            <a:normAutofit fontScale="77500" lnSpcReduction="20000"/>
          </a:bodyPr>
          <a:lstStyle/>
          <a:p>
            <a:r>
              <a:rPr lang="en-US" smtClean="0"/>
              <a:t>General Rule: Debt generally has the following characteristics:</a:t>
            </a:r>
          </a:p>
          <a:p>
            <a:pPr lvl="1"/>
            <a:r>
              <a:rPr lang="en-US" smtClean="0"/>
              <a:t>Commitment to make fixed payments in the future</a:t>
            </a:r>
          </a:p>
          <a:p>
            <a:pPr lvl="1"/>
            <a:r>
              <a:rPr lang="en-US" smtClean="0"/>
              <a:t>The fixed payments are tax deductible</a:t>
            </a:r>
          </a:p>
          <a:p>
            <a:pPr lvl="1"/>
            <a:r>
              <a:rPr lang="en-US" smtClean="0"/>
              <a:t>Failure to make the payments can lead to either default or loss of control of the firm to the party to whom payments are due.</a:t>
            </a:r>
          </a:p>
          <a:p>
            <a:r>
              <a:rPr lang="en-US" smtClean="0"/>
              <a:t>Defined as such, debt should include </a:t>
            </a:r>
          </a:p>
          <a:p>
            <a:pPr lvl="1"/>
            <a:r>
              <a:rPr lang="en-US" smtClean="0"/>
              <a:t>All interest bearing liabilities, short term as well as long term</a:t>
            </a:r>
          </a:p>
          <a:p>
            <a:pPr lvl="1"/>
            <a:r>
              <a:rPr lang="en-US" smtClean="0"/>
              <a:t>All leases, operating as well as capital</a:t>
            </a:r>
          </a:p>
          <a:p>
            <a:r>
              <a:rPr lang="en-US" smtClean="0"/>
              <a:t>Debt should not include</a:t>
            </a:r>
          </a:p>
          <a:p>
            <a:pPr lvl="1"/>
            <a:r>
              <a:rPr lang="en-US" smtClean="0"/>
              <a:t>Accounts payable or supplier credit</a:t>
            </a:r>
            <a:endParaRPr lang="en-US"/>
          </a:p>
        </p:txBody>
      </p:sp>
    </p:spTree>
    <p:extLst>
      <p:ext uri="{BB962C8B-B14F-4D97-AF65-F5344CB8AC3E}">
        <p14:creationId xmlns:p14="http://schemas.microsoft.com/office/powerpoint/2010/main" val="31849407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normAutofit fontScale="90000"/>
          </a:bodyPr>
          <a:lstStyle/>
          <a:p>
            <a:r>
              <a:rPr lang="en-US" smtClean="0"/>
              <a:t>But should consider other potential liabilities when getting to equity value…</a:t>
            </a:r>
            <a:endParaRPr lang="en-US"/>
          </a:p>
        </p:txBody>
      </p:sp>
      <p:sp>
        <p:nvSpPr>
          <p:cNvPr id="97282" name="Rectangle 3"/>
          <p:cNvSpPr>
            <a:spLocks noGrp="1" noChangeArrowheads="1"/>
          </p:cNvSpPr>
          <p:nvPr>
            <p:ph sz="quarter" idx="1"/>
          </p:nvPr>
        </p:nvSpPr>
        <p:spPr/>
        <p:txBody>
          <a:bodyPr>
            <a:normAutofit fontScale="70000" lnSpcReduction="20000"/>
          </a:bodyPr>
          <a:lstStyle/>
          <a:p>
            <a:r>
              <a:rPr lang="en-US" smtClean="0"/>
              <a:t>If you have under funded pension fund or health care plans, you should consider the under funding at this stage in getting to the value of equity.</a:t>
            </a:r>
          </a:p>
          <a:p>
            <a:pPr lvl="1"/>
            <a:r>
              <a:rPr lang="en-US" smtClean="0"/>
              <a:t>If you do so, you should not double count by also including a cash flow line item reflecting cash you would need to set aside to meet the unfunded obligation.</a:t>
            </a:r>
          </a:p>
          <a:p>
            <a:pPr lvl="1"/>
            <a:r>
              <a:rPr lang="en-US" smtClean="0"/>
              <a:t>You should not be counting these items as debt in your cost of capital calculations….</a:t>
            </a:r>
          </a:p>
          <a:p>
            <a:r>
              <a:rPr lang="en-US" smtClean="0"/>
              <a:t>If you have contingent liabilities - for example, a potential liability from a lawsuit that has not been decided - you should consider the expected value of these contingent liabilities</a:t>
            </a:r>
          </a:p>
          <a:p>
            <a:pPr lvl="1"/>
            <a:r>
              <a:rPr lang="en-US" smtClean="0"/>
              <a:t>Value of contingent liability = Probability that the liability will occur * Expected value of liability</a:t>
            </a:r>
            <a:endParaRPr lang="en-US"/>
          </a:p>
        </p:txBody>
      </p:sp>
    </p:spTree>
    <p:extLst>
      <p:ext uri="{BB962C8B-B14F-4D97-AF65-F5344CB8AC3E}">
        <p14:creationId xmlns:p14="http://schemas.microsoft.com/office/powerpoint/2010/main" val="52335783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26</TotalTime>
  <Words>1166</Words>
  <Application>Microsoft Macintosh PowerPoint</Application>
  <PresentationFormat>On-screen Show (16:9)</PresentationFormat>
  <Paragraphs>62</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Basic</vt:lpstr>
      <vt:lpstr>Session 11: Loose Ends in Valuation –  I From Operating assets to Equity Value</vt:lpstr>
      <vt:lpstr>The loose ends matter…</vt:lpstr>
      <vt:lpstr>1. The Value of Cash An Exercise in Cash Valuation</vt:lpstr>
      <vt:lpstr>Cash: Discount or Premium?</vt:lpstr>
      <vt:lpstr>2. Dealing with Holdings in Other firms</vt:lpstr>
      <vt:lpstr>How to value holdings in other firms.. In a perfect world..</vt:lpstr>
      <vt:lpstr>Two compromise solutions…</vt:lpstr>
      <vt:lpstr>3. Other Assets that have not been counted yet..</vt:lpstr>
      <vt:lpstr>4. Be circumspect about defining debt for cost of capital purposes…</vt:lpstr>
      <vt:lpstr>But should consider other potential liabilities when getting to equity value…</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11: Loose Ends in Valuation – Part I From Operating assets to Equity Value</dc:title>
  <dc:creator>Aswath Damodaran</dc:creator>
  <cp:lastModifiedBy>Aswath Damodaran</cp:lastModifiedBy>
  <cp:revision>9</cp:revision>
  <dcterms:created xsi:type="dcterms:W3CDTF">2011-11-03T14:24:35Z</dcterms:created>
  <dcterms:modified xsi:type="dcterms:W3CDTF">2013-01-31T16:38:56Z</dcterms:modified>
</cp:coreProperties>
</file>