
<file path=[Content_Types].xml><?xml version="1.0" encoding="utf-8"?>
<Types xmlns="http://schemas.openxmlformats.org/package/2006/content-types">
  <Default Extension="xml" ContentType="application/xml"/>
  <Default Extension="doc" ContentType="application/msword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xls" ContentType="application/vnd.ms-exce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6" r:id="rId1"/>
  </p:sldMasterIdLst>
  <p:notesMasterIdLst>
    <p:notesMasterId r:id="rId14"/>
  </p:notesMasterIdLst>
  <p:handoutMasterIdLst>
    <p:handoutMasterId r:id="rId15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5143500" type="screen16x9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112" y="-71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F74C59-1416-7349-BBEA-526E57521CF7}" type="datetimeFigureOut">
              <a:rPr lang="en-US" smtClean="0"/>
              <a:t>1/28/13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E4B142-B7E8-7F44-AF6F-C48EB811D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15765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3E1013-478F-6D48-BEE4-8D9F6F38AD78}" type="datetimeFigureOut">
              <a:rPr lang="en-US" smtClean="0"/>
              <a:t>1/28/13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AA06EE-98D9-1249-BD0E-8400766B0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5832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solidFill>
            <a:srgbClr val="FFFFFF"/>
          </a:solidFill>
          <a:ln/>
        </p:spPr>
      </p:sp>
      <p:sp>
        <p:nvSpPr>
          <p:cNvPr id="8601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8806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>
                <a:latin typeface="Helvetica" charset="0"/>
                <a:ea typeface="ＭＳ Ｐゴシック" charset="0"/>
                <a:cs typeface="ＭＳ Ｐゴシック" charset="0"/>
              </a:rPr>
              <a:t>You have to do three valuations to value synergy and you have to quantify the impact of synergy into valuation inputs.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solidFill>
            <a:srgbClr val="FFFFFF"/>
          </a:solidFill>
          <a:ln/>
        </p:spPr>
      </p:sp>
      <p:sp>
        <p:nvSpPr>
          <p:cNvPr id="9011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solidFill>
            <a:srgbClr val="FFFFFF"/>
          </a:solidFill>
          <a:ln/>
        </p:spPr>
      </p:sp>
      <p:sp>
        <p:nvSpPr>
          <p:cNvPr id="10035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044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0649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solidFill>
            <a:srgbClr val="FFFFFF"/>
          </a:solidFill>
          <a:ln/>
        </p:spPr>
      </p:sp>
      <p:sp>
        <p:nvSpPr>
          <p:cNvPr id="7782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solidFill>
            <a:srgbClr val="FFFFFF"/>
          </a:solidFill>
          <a:ln/>
        </p:spPr>
      </p:sp>
      <p:sp>
        <p:nvSpPr>
          <p:cNvPr id="7987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solidFill>
            <a:srgbClr val="FFFFFF"/>
          </a:solidFill>
          <a:ln/>
        </p:spPr>
      </p:sp>
      <p:sp>
        <p:nvSpPr>
          <p:cNvPr id="8192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solidFill>
            <a:srgbClr val="FFFFFF"/>
          </a:solidFill>
          <a:ln/>
        </p:spPr>
      </p:sp>
      <p:sp>
        <p:nvSpPr>
          <p:cNvPr id="8397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l="-9000" r="-5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4478274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-9144" y="4539996"/>
            <a:ext cx="2249424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4533138"/>
            <a:ext cx="6784848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3028950"/>
            <a:ext cx="6477000" cy="13716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4537528"/>
            <a:ext cx="6705600" cy="51435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4551524"/>
            <a:ext cx="2057400" cy="51435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/>
            <a:r>
              <a:rPr lang="en-US" sz="2000" smtClean="0">
                <a:solidFill>
                  <a:srgbClr val="FFFFFF"/>
                </a:solidFill>
              </a:rPr>
              <a:t>‹#›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177404"/>
            <a:ext cx="5867400" cy="273844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/>
            <a:r>
              <a:rPr lang="en-US" smtClean="0">
                <a:solidFill>
                  <a:schemeClr val="tx2"/>
                </a:solidFill>
              </a:rPr>
              <a:t>Aswath Damodaran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171450"/>
            <a:ext cx="8382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AC53DF-4216-466D-99A7-94400E6C2A25}" type="slidenum">
              <a:rPr lang="en-US" smtClean="0"/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71450"/>
            <a:ext cx="81534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Aswath Damodaran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200150"/>
            <a:ext cx="8153400" cy="33718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587762" y="4787726"/>
            <a:ext cx="4790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1DA0126-419A-8843-BA24-8B1DD2FAED52}" type="slidenum">
              <a:rPr lang="en-US" sz="1600" smtClean="0"/>
              <a:t>‹#›</a:t>
            </a:fld>
            <a:endParaRPr lang="en-US" sz="1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1" y="2057400"/>
            <a:ext cx="7123113" cy="1254919"/>
          </a:xfrm>
        </p:spPr>
        <p:txBody>
          <a:bodyPr anchor="t"/>
          <a:lstStyle>
            <a:lvl1pPr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143000"/>
            <a:ext cx="9144000" cy="8572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00150"/>
            <a:ext cx="1295400" cy="7429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200150"/>
            <a:ext cx="7772400" cy="7429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00150"/>
            <a:ext cx="7620000" cy="74295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314450"/>
            <a:ext cx="1295400" cy="526257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Aswath Damodaran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192175"/>
            <a:ext cx="3886200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192175"/>
            <a:ext cx="3886200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lang="en-US" dirty="0" smtClean="0"/>
              <a:t>Aswath Damodaran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1828800"/>
            <a:ext cx="3886200" cy="2686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1828800"/>
            <a:ext cx="3886200" cy="2686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314450"/>
            <a:ext cx="3886200" cy="48006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314450"/>
            <a:ext cx="3886200" cy="48006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 algn="ctr"/>
              <a:t>‹#›</a:t>
            </a:fld>
            <a:endParaRPr lang="en-US"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Aswath Damodaran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4787"/>
            <a:ext cx="8077200" cy="652463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Aswath Damodaran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314450"/>
            <a:ext cx="6400800" cy="3314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0" name="Picture 9" descr="sm_glob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9" y="1316736"/>
            <a:ext cx="1615307" cy="1266340"/>
          </a:xfrm>
          <a:prstGeom prst="rect">
            <a:avLst/>
          </a:prstGeom>
          <a:ln w="50800" cap="sq" cmpd="dbl">
            <a:solidFill>
              <a:schemeClr val="accent2"/>
            </a:solidFill>
            <a:miter lim="800000"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315200" cy="51435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3429000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-9144" y="3497580"/>
            <a:ext cx="1463040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3490722"/>
            <a:ext cx="7598664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486150"/>
            <a:ext cx="7315200" cy="51435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515035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4686300"/>
            <a:ext cx="2667000" cy="273844"/>
          </a:xfrm>
        </p:spPr>
        <p:txBody>
          <a:bodyPr rtlCol="0"/>
          <a:lstStyle/>
          <a:p>
            <a:r>
              <a:rPr lang="en-US" smtClean="0"/>
              <a:t>‹#›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3500437"/>
            <a:ext cx="1447800" cy="497684"/>
          </a:xfrm>
        </p:spPr>
        <p:txBody>
          <a:bodyPr rtlCol="0"/>
          <a:lstStyle>
            <a:lvl1pPr>
              <a:defRPr sz="2800"/>
            </a:lvl1pPr>
          </a:lstStyle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4686155"/>
            <a:ext cx="4572000" cy="273844"/>
          </a:xfrm>
        </p:spPr>
        <p:txBody>
          <a:bodyPr rtlCol="0"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3426714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chemeClr val="tx2"/>
                </a:solidFill>
              </a:rPr>
              <a:t>‹#›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457201"/>
            <a:ext cx="2057400" cy="413742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5562600" cy="413742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4686302"/>
            <a:ext cx="2209800" cy="273844"/>
          </a:xfrm>
        </p:spPr>
        <p:txBody>
          <a:bodyPr/>
          <a:lstStyle/>
          <a:p>
            <a:r>
              <a:rPr lang="en-US" smtClean="0">
                <a:solidFill>
                  <a:schemeClr val="tx2"/>
                </a:solidFill>
              </a:rPr>
              <a:t>‹#›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2" y="4686156"/>
            <a:ext cx="5573483" cy="273844"/>
          </a:xfrm>
        </p:spPr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51435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142038" y="457200"/>
            <a:ext cx="228600" cy="46863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40005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6056313" y="77787"/>
            <a:ext cx="400050" cy="244476"/>
          </a:xfrm>
        </p:spPr>
        <p:txBody>
          <a:bodyPr/>
          <a:lstStyle/>
          <a:p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1828800"/>
            <a:ext cx="3886200" cy="2686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1828800"/>
            <a:ext cx="3886200" cy="2686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314450"/>
            <a:ext cx="3886200" cy="48006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314450"/>
            <a:ext cx="3886200" cy="48006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13"/>
          <p:cNvSpPr>
            <a:spLocks noGrp="1"/>
          </p:cNvSpPr>
          <p:nvPr>
            <p:ph type="dt" sz="half" idx="10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‹#›</a:t>
            </a:r>
            <a:endParaRPr lang="en-US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09601" y="4686300"/>
            <a:ext cx="5421313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  <a:endParaRPr lang="en-US" dirty="0"/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0" y="953692"/>
            <a:ext cx="533400" cy="18335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A3B3F2-A7CD-1040-BA6D-B7AAC5507D45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001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71450"/>
            <a:ext cx="8153400" cy="74295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200150"/>
            <a:ext cx="8153400" cy="339471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 vert="horz" anchor="ctr" anchorCtr="0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1" y="4686155"/>
            <a:ext cx="5421083" cy="273844"/>
          </a:xfrm>
          <a:prstGeom prst="rect">
            <a:avLst/>
          </a:prstGeom>
        </p:spPr>
        <p:txBody>
          <a:bodyPr vert="horz" anchor="ctr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Aswath Damodaran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925830"/>
            <a:ext cx="9144000" cy="2400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960120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960120"/>
            <a:ext cx="8553450" cy="171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954167"/>
            <a:ext cx="533400" cy="18335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pPr algn="ctr"/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 algn="ctr"/>
              <a:t>‹#›</a:t>
            </a:fld>
            <a:endParaRPr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p:hf hdr="0" dt="0"/>
  <p:txStyles>
    <p:titleStyle>
      <a:lvl1pPr algn="l" rtl="0" eaLnBrk="1" latinLnBrk="0" hangingPunct="1"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Microsoft_Excel_97_-_2004_Worksheet1.xls"/><Relationship Id="rId5" Type="http://schemas.openxmlformats.org/officeDocument/2006/relationships/image" Target="../media/image6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oleObject" Target="../embeddings/Microsoft_Word_97_-_2004_Document2.doc"/><Relationship Id="rId5" Type="http://schemas.openxmlformats.org/officeDocument/2006/relationships/image" Target="../media/image9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Session 12: Loose Ends in Valuation – II</a:t>
            </a:r>
            <a:br>
              <a:rPr lang="en-US" smtClean="0"/>
            </a:br>
            <a:r>
              <a:rPr lang="en-US" smtClean="0"/>
              <a:t>Acquisition Ornaments – Synergy, Control and Complexity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Aswath Damodaran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smtClean="0">
                <a:solidFill>
                  <a:schemeClr val="tx2"/>
                </a:solidFill>
              </a:rPr>
              <a:t>Aswath Damodaran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72AC53DF-4216-466D-99A7-94400E6C2A25}" type="slidenum">
              <a:rPr lang="en-US" smtClean="0"/>
              <a:pPr/>
              <a:t>1</a:t>
            </a:fld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020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1. The Value of Synergy</a:t>
            </a:r>
            <a:endParaRPr lang="en-US" dirty="0"/>
          </a:p>
        </p:txBody>
      </p:sp>
      <p:pic>
        <p:nvPicPr>
          <p:cNvPr id="84994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99" r="-2799"/>
          <a:stretch>
            <a:fillRect/>
          </a:stretch>
        </p:blipFill>
        <p:spPr/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47500" lnSpcReduction="20000"/>
          </a:bodyPr>
          <a:lstStyle/>
          <a:p>
            <a:fld id="{1AD93096-5B34-4342-9326-69289CEAE4C2}" type="slidenum">
              <a:rPr lang="en-US" smtClean="0"/>
              <a:pPr/>
              <a:t>2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1504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Valuing Synergy</a:t>
            </a:r>
            <a:endParaRPr lang="en-US"/>
          </a:p>
        </p:txBody>
      </p:sp>
      <p:sp>
        <p:nvSpPr>
          <p:cNvPr id="87042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firms involved in the merger are valued independently, by discounting expected cash flows to each firm at the weighted average cost of capital for that firm.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value of the combined firm, with no synergy, is obtained by adding the values obtained for each firm in the first step.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effects of synergy are built into expected growth rates and </a:t>
            </a:r>
            <a:r>
              <a:rPr lang="en-US" dirty="0" err="1" smtClean="0"/>
              <a:t>cashflows</a:t>
            </a:r>
            <a:r>
              <a:rPr lang="en-US" dirty="0" smtClean="0"/>
              <a:t>, and the combined firm is re-valued with synergy. </a:t>
            </a:r>
          </a:p>
          <a:p>
            <a:pPr marL="0" indent="0" algn="ctr">
              <a:buNone/>
            </a:pPr>
            <a:r>
              <a:rPr lang="en-US" dirty="0" smtClean="0"/>
              <a:t>Value of Synergy = Value of the combined firm, with synergy -  Value of the combined firm, without synergy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47500" lnSpcReduction="20000"/>
          </a:bodyPr>
          <a:lstStyle/>
          <a:p>
            <a:fld id="{1AD93096-5B34-4342-9326-69289CEAE4C2}" type="slidenum">
              <a:rPr lang="en-US" smtClean="0"/>
              <a:pPr/>
              <a:t>3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3912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Valuing Synergy: P&amp;G + Gillette</a:t>
            </a:r>
            <a:endParaRPr lang="en-US"/>
          </a:p>
        </p:txBody>
      </p:sp>
      <p:graphicFrame>
        <p:nvGraphicFramePr>
          <p:cNvPr id="89090" name="Object 2"/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607379687"/>
              </p:ext>
            </p:extLst>
          </p:nvPr>
        </p:nvGraphicFramePr>
        <p:xfrm>
          <a:off x="240438" y="2004631"/>
          <a:ext cx="8903562" cy="12247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Worksheet" r:id="rId4" imgW="11823700" imgH="1625600" progId="Excel.Sheet.8">
                  <p:embed/>
                </p:oleObj>
              </mc:Choice>
              <mc:Fallback>
                <p:oleObj name="Worksheet" r:id="rId4" imgW="11823700" imgH="162560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438" y="2004631"/>
                        <a:ext cx="8903562" cy="122474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47500" lnSpcReduction="20000"/>
          </a:bodyPr>
          <a:lstStyle/>
          <a:p>
            <a:fld id="{1AD93096-5B34-4342-9326-69289CEAE4C2}" type="slidenum">
              <a:rPr lang="en-US" smtClean="0"/>
              <a:pPr/>
              <a:t>4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628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2. The Value of Control</a:t>
            </a:r>
            <a:endParaRPr lang="en-US" dirty="0"/>
          </a:p>
        </p:txBody>
      </p:sp>
      <p:sp>
        <p:nvSpPr>
          <p:cNvPr id="99330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mtClean="0"/>
              <a:t>The value of the control premium that will be paid to acquire a block of equity will depend upon two factors -</a:t>
            </a:r>
          </a:p>
          <a:p>
            <a:pPr lvl="1"/>
            <a:r>
              <a:rPr lang="en-US" smtClean="0"/>
              <a:t>Probability that control of firm will change: This refers to the probability that incumbent management will be replaced. this can be either through acquisition or through existing stockholders exercising their muscle.</a:t>
            </a:r>
          </a:p>
          <a:p>
            <a:pPr lvl="1"/>
            <a:r>
              <a:rPr lang="en-US" smtClean="0"/>
              <a:t>Value of Gaining Control of the Company: The value of gaining control of a company arises from two sources - the increase in value that can be wrought by changes in the way the company is managed and run, and the side benefits and perquisites of being in control</a:t>
            </a:r>
          </a:p>
          <a:p>
            <a:pPr lvl="1"/>
            <a:r>
              <a:rPr lang="en-US" smtClean="0">
                <a:hlinkClick r:id=""/>
              </a:rPr>
              <a:t>Value of Gaining Control = Present Value (Value of Company with change in control - Value of company without change in control) + Side Benefits of Control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47500" lnSpcReduction="20000"/>
          </a:bodyPr>
          <a:lstStyle/>
          <a:p>
            <a:fld id="{1AD93096-5B34-4342-9326-69289CEAE4C2}" type="slidenum">
              <a:rPr lang="en-US" smtClean="0"/>
              <a:pPr/>
              <a:t>5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37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1AD93096-5B34-4342-9326-69289CEAE4C2}" type="slidenum">
              <a:rPr lang="en-US" smtClean="0"/>
              <a:pPr/>
              <a:t>6</a:t>
            </a:fld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38" y="228601"/>
            <a:ext cx="9033561" cy="443651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545690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3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60" y="171450"/>
            <a:ext cx="9194490" cy="4514705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1AD93096-5B34-4342-9326-69289CEAE4C2}" type="slidenum">
              <a:rPr lang="en-US" smtClean="0"/>
              <a:pPr/>
              <a:t>7</a:t>
            </a:fld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152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Value of Control and the Value of Voting Rights</a:t>
            </a:r>
            <a:endParaRPr lang="en-US"/>
          </a:p>
        </p:txBody>
      </p:sp>
      <p:sp>
        <p:nvSpPr>
          <p:cNvPr id="107522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1600" dirty="0" smtClean="0"/>
              <a:t>The value of control at </a:t>
            </a:r>
            <a:r>
              <a:rPr lang="en-US" sz="1600" dirty="0" err="1" smtClean="0"/>
              <a:t>Adris</a:t>
            </a:r>
            <a:r>
              <a:rPr lang="en-US" sz="1600" dirty="0" smtClean="0"/>
              <a:t> </a:t>
            </a:r>
            <a:r>
              <a:rPr lang="en-US" sz="1600" dirty="0" err="1" smtClean="0"/>
              <a:t>Grupa</a:t>
            </a:r>
            <a:r>
              <a:rPr lang="en-US" sz="1600" dirty="0" smtClean="0"/>
              <a:t> can be computed as the difference between the status quo value (5469) and the optimal value (5735).</a:t>
            </a:r>
          </a:p>
          <a:p>
            <a:r>
              <a:rPr lang="en-US" sz="1600" dirty="0" smtClean="0"/>
              <a:t>In this case, we have two values for </a:t>
            </a:r>
            <a:r>
              <a:rPr lang="en-US" sz="1600" dirty="0" err="1" smtClean="0"/>
              <a:t>Adris</a:t>
            </a:r>
            <a:r>
              <a:rPr lang="en-US" sz="1600" dirty="0" smtClean="0"/>
              <a:t> </a:t>
            </a:r>
            <a:r>
              <a:rPr lang="en-US" sz="1600" dirty="0" err="1" smtClean="0"/>
              <a:t>Grupa</a:t>
            </a:r>
            <a:r>
              <a:rPr lang="ja-JP" altLang="en-US" sz="1600" dirty="0" smtClean="0"/>
              <a:t>’</a:t>
            </a:r>
            <a:r>
              <a:rPr lang="en-US" altLang="ja-JP" sz="1600" dirty="0" smtClean="0"/>
              <a:t>s  Equity.</a:t>
            </a:r>
          </a:p>
          <a:p>
            <a:pPr marL="0" indent="0">
              <a:buNone/>
            </a:pPr>
            <a:r>
              <a:rPr lang="en-US" sz="1600" dirty="0" smtClean="0"/>
              <a:t>	Status Quo Value of Equity = 5,469 million HKR</a:t>
            </a:r>
          </a:p>
          <a:p>
            <a:r>
              <a:rPr lang="en-US" sz="1600" dirty="0" smtClean="0"/>
              <a:t>All shareholders, common and preferred, get an equal share of the status quo value.</a:t>
            </a:r>
          </a:p>
          <a:p>
            <a:pPr marL="0" indent="0">
              <a:buNone/>
            </a:pPr>
            <a:r>
              <a:rPr lang="en-US" sz="1600" dirty="0" smtClean="0"/>
              <a:t>	Value for a non-voting share = 5469/(9.616+6.748) = 334 HKR/share</a:t>
            </a:r>
          </a:p>
          <a:p>
            <a:r>
              <a:rPr lang="en-US" sz="1600" dirty="0" smtClean="0"/>
              <a:t>The value of the voting shares derives from the capacity to change the way the firm is run</a:t>
            </a:r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/>
              <a:t>	Optimal value of Equity = 5,735 million HKR</a:t>
            </a:r>
          </a:p>
          <a:p>
            <a:pPr marL="0" indent="0">
              <a:buNone/>
            </a:pPr>
            <a:r>
              <a:rPr lang="en-US" sz="1600" dirty="0" smtClean="0"/>
              <a:t>	Value of control at </a:t>
            </a:r>
            <a:r>
              <a:rPr lang="en-US" sz="1600" dirty="0" err="1" smtClean="0"/>
              <a:t>Adris</a:t>
            </a:r>
            <a:r>
              <a:rPr lang="en-US" sz="1600" dirty="0" smtClean="0"/>
              <a:t> </a:t>
            </a:r>
            <a:r>
              <a:rPr lang="en-US" sz="1600" dirty="0" err="1" smtClean="0"/>
              <a:t>Grupa</a:t>
            </a:r>
            <a:r>
              <a:rPr lang="en-US" sz="1600" dirty="0" smtClean="0"/>
              <a:t> = 5,735 – 5469 = 266 million HKR</a:t>
            </a:r>
          </a:p>
          <a:p>
            <a:pPr marL="0" indent="0">
              <a:buNone/>
            </a:pPr>
            <a:r>
              <a:rPr lang="en-US" sz="1600" dirty="0" smtClean="0"/>
              <a:t>	Only voting shares get a share of this value of control</a:t>
            </a:r>
          </a:p>
          <a:p>
            <a:pPr marL="0" indent="0">
              <a:buNone/>
            </a:pPr>
            <a:r>
              <a:rPr lang="en-US" sz="1600" dirty="0" smtClean="0"/>
              <a:t>	Value per voting share =334 HKR +  266/9.616 = 362 HKR</a:t>
            </a:r>
            <a:endParaRPr lang="en-US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47500" lnSpcReduction="20000"/>
          </a:bodyPr>
          <a:lstStyle/>
          <a:p>
            <a:fld id="{1AD93096-5B34-4342-9326-69289CEAE4C2}" type="slidenum">
              <a:rPr lang="en-US" smtClean="0"/>
              <a:pPr/>
              <a:t>8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6866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3. A Discount for Complexity:</a:t>
            </a:r>
            <a:br>
              <a:rPr lang="en-US" smtClean="0"/>
            </a:br>
            <a:r>
              <a:rPr lang="en-US" smtClean="0"/>
              <a:t>An Experiment</a:t>
            </a:r>
            <a:endParaRPr lang="en-US" dirty="0"/>
          </a:p>
        </p:txBody>
      </p:sp>
      <p:sp>
        <p:nvSpPr>
          <p:cNvPr id="76802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			Company A	Company B</a:t>
            </a:r>
          </a:p>
          <a:p>
            <a:pPr marL="0" indent="0">
              <a:buNone/>
            </a:pPr>
            <a:r>
              <a:rPr lang="en-US" dirty="0" smtClean="0"/>
              <a:t>Operating Income	$ 1 billion	$ 1 billion</a:t>
            </a:r>
          </a:p>
          <a:p>
            <a:pPr marL="0" indent="0">
              <a:buNone/>
            </a:pPr>
            <a:r>
              <a:rPr lang="en-US" dirty="0" smtClean="0"/>
              <a:t>Tax rate 			40%		40%</a:t>
            </a:r>
          </a:p>
          <a:p>
            <a:pPr marL="0" indent="0">
              <a:buNone/>
            </a:pPr>
            <a:r>
              <a:rPr lang="en-US" dirty="0" smtClean="0"/>
              <a:t>ROIC			10%		10%</a:t>
            </a:r>
          </a:p>
          <a:p>
            <a:pPr marL="0" indent="0">
              <a:buNone/>
            </a:pPr>
            <a:r>
              <a:rPr lang="en-US" dirty="0" smtClean="0"/>
              <a:t>Expected Growth		5%		5%</a:t>
            </a:r>
          </a:p>
          <a:p>
            <a:pPr marL="0" indent="0">
              <a:buNone/>
            </a:pPr>
            <a:r>
              <a:rPr lang="en-US" dirty="0" smtClean="0"/>
              <a:t>Cost of capital		8%		8%</a:t>
            </a:r>
          </a:p>
          <a:p>
            <a:pPr marL="0" indent="0">
              <a:buNone/>
            </a:pPr>
            <a:r>
              <a:rPr lang="en-US" dirty="0" smtClean="0"/>
              <a:t>Business Mix		Single Business	Multiple Businesses</a:t>
            </a:r>
          </a:p>
          <a:p>
            <a:pPr marL="0" indent="0">
              <a:buNone/>
            </a:pPr>
            <a:r>
              <a:rPr lang="en-US" dirty="0" smtClean="0"/>
              <a:t>Holdings			Simple		Complex</a:t>
            </a:r>
          </a:p>
          <a:p>
            <a:pPr marL="0" indent="0">
              <a:buNone/>
            </a:pPr>
            <a:r>
              <a:rPr lang="en-US" dirty="0" smtClean="0"/>
              <a:t>Accounting		Transparent	Opaque</a:t>
            </a:r>
          </a:p>
          <a:p>
            <a:r>
              <a:rPr lang="en-US" dirty="0" smtClean="0"/>
              <a:t>Which firm would you value more highly?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47500" lnSpcReduction="20000"/>
          </a:bodyPr>
          <a:lstStyle/>
          <a:p>
            <a:fld id="{1AD93096-5B34-4342-9326-69289CEAE4C2}" type="slidenum">
              <a:rPr lang="en-US" smtClean="0"/>
              <a:pPr/>
              <a:t>9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742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Measuring Complexity: Volume of Data in Financial Statements</a:t>
            </a:r>
            <a:endParaRPr lang="en-US"/>
          </a:p>
        </p:txBody>
      </p:sp>
      <p:graphicFrame>
        <p:nvGraphicFramePr>
          <p:cNvPr id="78850" name="Object 2"/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655158758"/>
              </p:ext>
            </p:extLst>
          </p:nvPr>
        </p:nvGraphicFramePr>
        <p:xfrm>
          <a:off x="1739414" y="1553859"/>
          <a:ext cx="5022930" cy="2548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6" name="Document" r:id="rId4" imgW="8382000" imgH="4254500" progId="Word.Document.8">
                  <p:embed/>
                </p:oleObj>
              </mc:Choice>
              <mc:Fallback>
                <p:oleObj name="Document" r:id="rId4" imgW="8382000" imgH="425450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9414" y="1553859"/>
                        <a:ext cx="5022930" cy="254857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47500" lnSpcReduction="20000"/>
          </a:bodyPr>
          <a:lstStyle/>
          <a:p>
            <a:fld id="{1AD93096-5B34-4342-9326-69289CEAE4C2}" type="slidenum">
              <a:rPr lang="en-US" smtClean="0"/>
              <a:pPr/>
              <a:t>10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144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Measuring Complexity: A Complexity Score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47500" lnSpcReduction="20000"/>
          </a:bodyPr>
          <a:lstStyle/>
          <a:p>
            <a:fld id="{1AD93096-5B34-4342-9326-69289CEAE4C2}" type="slidenum">
              <a:rPr lang="en-US" smtClean="0"/>
              <a:pPr/>
              <a:t>11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"/>
          </p:nvPr>
        </p:nvPicPr>
        <p:blipFill>
          <a:blip r:embed="rId3"/>
          <a:srcRect l="-38590" r="-385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47520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Dealing with Complexity</a:t>
            </a:r>
            <a:endParaRPr lang="en-US"/>
          </a:p>
        </p:txBody>
      </p:sp>
      <p:sp>
        <p:nvSpPr>
          <p:cNvPr id="82946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In Discounted </a:t>
            </a:r>
            <a:r>
              <a:rPr lang="en-US" dirty="0" err="1" smtClean="0"/>
              <a:t>Cashflow</a:t>
            </a:r>
            <a:r>
              <a:rPr lang="en-US" dirty="0" smtClean="0"/>
              <a:t> Valuation</a:t>
            </a:r>
          </a:p>
          <a:p>
            <a:pPr lvl="1"/>
            <a:r>
              <a:rPr lang="en-US" dirty="0" smtClean="0"/>
              <a:t>The Aggressive Analyst: Trust the firm to tell the truth and value the firm based upon the firm</a:t>
            </a:r>
            <a:r>
              <a:rPr lang="ja-JP" altLang="en-US" dirty="0" smtClean="0"/>
              <a:t>’</a:t>
            </a:r>
            <a:r>
              <a:rPr lang="en-US" altLang="ja-JP" dirty="0" smtClean="0"/>
              <a:t>s statements about their value.</a:t>
            </a:r>
          </a:p>
          <a:p>
            <a:pPr lvl="1"/>
            <a:r>
              <a:rPr lang="en-US" dirty="0" smtClean="0"/>
              <a:t>The Conservative Analyst: Don</a:t>
            </a:r>
            <a:r>
              <a:rPr lang="ja-JP" altLang="en-US" dirty="0" smtClean="0"/>
              <a:t>’</a:t>
            </a:r>
            <a:r>
              <a:rPr lang="en-US" altLang="ja-JP" dirty="0" smtClean="0"/>
              <a:t>t value what you cannot see.</a:t>
            </a:r>
          </a:p>
          <a:p>
            <a:pPr lvl="1"/>
            <a:r>
              <a:rPr lang="en-US" dirty="0" smtClean="0"/>
              <a:t>The Compromise: Adjust the value for complexity</a:t>
            </a:r>
          </a:p>
          <a:p>
            <a:pPr lvl="2"/>
            <a:r>
              <a:rPr lang="en-US" dirty="0" smtClean="0"/>
              <a:t>Adjust cash flows for complexity</a:t>
            </a:r>
          </a:p>
          <a:p>
            <a:pPr lvl="2"/>
            <a:r>
              <a:rPr lang="en-US" dirty="0" smtClean="0"/>
              <a:t>Adjust the discount rate for complexity</a:t>
            </a:r>
          </a:p>
          <a:p>
            <a:pPr lvl="2"/>
            <a:r>
              <a:rPr lang="en-US" dirty="0" smtClean="0"/>
              <a:t>Adjust the expected growth rate/ length of growth period</a:t>
            </a:r>
          </a:p>
          <a:p>
            <a:pPr lvl="2"/>
            <a:r>
              <a:rPr lang="en-US" dirty="0" smtClean="0"/>
              <a:t>Value the firm and then discount value for complexity</a:t>
            </a:r>
          </a:p>
          <a:p>
            <a:r>
              <a:rPr lang="en-US" dirty="0" smtClean="0"/>
              <a:t>In relative valuation</a:t>
            </a:r>
          </a:p>
          <a:p>
            <a:pPr lvl="1"/>
            <a:r>
              <a:rPr lang="en-US" dirty="0" smtClean="0"/>
              <a:t>You may be able to assess the price that the market is charging for complexity:</a:t>
            </a:r>
          </a:p>
          <a:p>
            <a:pPr lvl="1"/>
            <a:r>
              <a:rPr lang="en-US" dirty="0" smtClean="0"/>
              <a:t>With the hundred largest market cap firms, for instance:</a:t>
            </a:r>
          </a:p>
          <a:p>
            <a:pPr marL="0" indent="0" algn="ctr">
              <a:buNone/>
            </a:pPr>
            <a:r>
              <a:rPr lang="en-US" dirty="0" smtClean="0"/>
              <a:t>PBV = 0.65 + 15.31 ROE – 0.55 Beta + 3.04 Expected growth rate – 0.003 # Pages in 10K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47500" lnSpcReduction="20000"/>
          </a:bodyPr>
          <a:lstStyle/>
          <a:p>
            <a:fld id="{1AD93096-5B34-4342-9326-69289CEAE4C2}" type="slidenum">
              <a:rPr lang="en-US" smtClean="0"/>
              <a:pPr/>
              <a:t>12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141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Basic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Basic.thmx</Template>
  <TotalTime>13</TotalTime>
  <Words>528</Words>
  <Application>Microsoft Macintosh PowerPoint</Application>
  <PresentationFormat>On-screen Show (16:9)</PresentationFormat>
  <Paragraphs>75</Paragraphs>
  <Slides>12</Slides>
  <Notes>10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Basic</vt:lpstr>
      <vt:lpstr>Microsoft Excel 97 - 2004 Worksheet</vt:lpstr>
      <vt:lpstr>Microsoft Word 97 - 2004 Document</vt:lpstr>
      <vt:lpstr>Session 12: Loose Ends in Valuation – II Acquisition Ornaments – Synergy, Control and Complexity</vt:lpstr>
      <vt:lpstr>1. The Value of Synergy</vt:lpstr>
      <vt:lpstr>Valuing Synergy</vt:lpstr>
      <vt:lpstr>Valuing Synergy: P&amp;G + Gillette</vt:lpstr>
      <vt:lpstr>2. The Value of Control</vt:lpstr>
      <vt:lpstr>PowerPoint Presentation</vt:lpstr>
      <vt:lpstr>PowerPoint Presentation</vt:lpstr>
      <vt:lpstr>Value of Control and the Value of Voting Rights</vt:lpstr>
      <vt:lpstr>3. A Discount for Complexity: An Experiment</vt:lpstr>
      <vt:lpstr>Measuring Complexity: Volume of Data in Financial Statements</vt:lpstr>
      <vt:lpstr>Measuring Complexity: A Complexity Score</vt:lpstr>
      <vt:lpstr>Dealing with Complexity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12: Loose Ends in Valuation – Part II Acquisition Ornaments – Synergy, Control and Complexity</dc:title>
  <dc:creator>Aswath Damodaran</dc:creator>
  <cp:lastModifiedBy>Aswath Damodaran</cp:lastModifiedBy>
  <cp:revision>5</cp:revision>
  <dcterms:created xsi:type="dcterms:W3CDTF">2011-11-03T14:25:42Z</dcterms:created>
  <dcterms:modified xsi:type="dcterms:W3CDTF">2013-01-29T02:13:32Z</dcterms:modified>
</cp:coreProperties>
</file>