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embeddings/Microsoft_Equation1.bin" ContentType="application/vnd.openxmlformats-officedocument.oleObject"/>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3"/>
  </p:notesMasterIdLst>
  <p:handoutMasterIdLst>
    <p:handoutMasterId r:id="rId14"/>
  </p:handoutMasterIdLst>
  <p:sldIdLst>
    <p:sldId id="257" r:id="rId2"/>
    <p:sldId id="258" r:id="rId3"/>
    <p:sldId id="259" r:id="rId4"/>
    <p:sldId id="260" r:id="rId5"/>
    <p:sldId id="265" r:id="rId6"/>
    <p:sldId id="267" r:id="rId7"/>
    <p:sldId id="268" r:id="rId8"/>
    <p:sldId id="269" r:id="rId9"/>
    <p:sldId id="263" r:id="rId10"/>
    <p:sldId id="270" r:id="rId11"/>
    <p:sldId id="264" r:id="rId12"/>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11" d="100"/>
          <a:sy n="111" d="100"/>
        </p:scale>
        <p:origin x="-104" y="-368"/>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handoutMaster" Target="handoutMasters/handout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BCFEAEE-1F4E-774C-AF34-DA8D0CE76BED}" type="datetimeFigureOut">
              <a:rPr lang="en-US" smtClean="0"/>
              <a:t>1/28/13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E0E4DE4-B564-AA43-A91C-C444D1EEA557}" type="slidenum">
              <a:rPr lang="en-US" smtClean="0"/>
              <a:t>‹#›</a:t>
            </a:fld>
            <a:endParaRPr lang="en-US"/>
          </a:p>
        </p:txBody>
      </p:sp>
    </p:spTree>
    <p:extLst>
      <p:ext uri="{BB962C8B-B14F-4D97-AF65-F5344CB8AC3E}">
        <p14:creationId xmlns:p14="http://schemas.microsoft.com/office/powerpoint/2010/main" val="225746550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9F9BC4-1FFC-2D4D-B74C-4F896143D75D}" type="datetimeFigureOut">
              <a:rPr lang="en-US" smtClean="0"/>
              <a:t>1/28/13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5FD1EA-2662-7940-B4AE-677FDFFD5A68}" type="slidenum">
              <a:rPr lang="en-US" smtClean="0"/>
              <a:t>‹#›</a:t>
            </a:fld>
            <a:endParaRPr lang="en-US"/>
          </a:p>
        </p:txBody>
      </p:sp>
    </p:spTree>
    <p:extLst>
      <p:ext uri="{BB962C8B-B14F-4D97-AF65-F5344CB8AC3E}">
        <p14:creationId xmlns:p14="http://schemas.microsoft.com/office/powerpoint/2010/main" val="299398222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p:cNvSpPr>
          <p:nvPr>
            <p:ph type="sldImg"/>
          </p:nvPr>
        </p:nvSpPr>
        <p:spPr>
          <a:xfrm>
            <a:off x="393700" y="692150"/>
            <a:ext cx="6070600" cy="3416300"/>
          </a:xfrm>
          <a:solidFill>
            <a:srgbClr val="FFFFFF"/>
          </a:solidFill>
          <a:ln/>
        </p:spPr>
      </p:sp>
      <p:sp>
        <p:nvSpPr>
          <p:cNvPr id="109570"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The going concern assumption is central in traditional valuation. We often consider firms to have perpetual lives and we value them as such. We either ignore the possibility of distress or consider it, at best, in an ad hoc way.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xfrm>
            <a:off x="393700" y="692150"/>
            <a:ext cx="6070600" cy="3416300"/>
          </a:xfrm>
          <a:ln/>
        </p:spPr>
      </p:sp>
      <p:sp>
        <p:nvSpPr>
          <p:cNvPr id="215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xfrm>
            <a:off x="393700" y="692150"/>
            <a:ext cx="6070600" cy="3416300"/>
          </a:xfrm>
          <a:ln/>
        </p:spPr>
      </p:sp>
      <p:sp>
        <p:nvSpPr>
          <p:cNvPr id="296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xfrm>
            <a:off x="393700" y="692150"/>
            <a:ext cx="6070600" cy="3416300"/>
          </a:xfrm>
          <a:ln/>
        </p:spPr>
      </p:sp>
      <p:sp>
        <p:nvSpPr>
          <p:cNvPr id="317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xfrm>
            <a:off x="393700" y="692150"/>
            <a:ext cx="6070600" cy="3416300"/>
          </a:xfrm>
          <a:ln/>
        </p:spPr>
      </p:sp>
      <p:sp>
        <p:nvSpPr>
          <p:cNvPr id="337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Rectangle 2"/>
          <p:cNvSpPr>
            <a:spLocks noGrp="1" noRot="1" noChangeAspect="1" noChangeArrowheads="1"/>
          </p:cNvSpPr>
          <p:nvPr>
            <p:ph type="sldImg"/>
          </p:nvPr>
        </p:nvSpPr>
        <p:spPr>
          <a:xfrm>
            <a:off x="393700" y="692150"/>
            <a:ext cx="6070600" cy="3416300"/>
          </a:xfrm>
          <a:solidFill>
            <a:srgbClr val="FFFFFF"/>
          </a:solidFill>
          <a:ln/>
        </p:spPr>
      </p:sp>
      <p:sp>
        <p:nvSpPr>
          <p:cNvPr id="3133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Any options issued by the firm to its employees or investors qualifies. Options  issued by third parties (the CBOE) have no effect on value.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p:cNvSpPr>
            <a:spLocks noGrp="1" noRot="1" noChangeAspect="1" noChangeArrowheads="1" noTextEdit="1"/>
          </p:cNvSpPr>
          <p:nvPr>
            <p:ph type="sldImg"/>
          </p:nvPr>
        </p:nvSpPr>
        <p:spPr>
          <a:xfrm>
            <a:off x="393700" y="692150"/>
            <a:ext cx="6070600" cy="3416300"/>
          </a:xfrm>
          <a:ln/>
        </p:spPr>
      </p:sp>
      <p:sp>
        <p:nvSpPr>
          <p:cNvPr id="3153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4551524"/>
            <a:ext cx="2057400" cy="51435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177404"/>
            <a:ext cx="5867400" cy="273844"/>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2" y="4787726"/>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1" y="2057400"/>
            <a:ext cx="7123113" cy="1254919"/>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314450"/>
            <a:ext cx="1295400" cy="526257"/>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4686300"/>
            <a:ext cx="533400" cy="28575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04787"/>
            <a:ext cx="8077200" cy="652463"/>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49" y="1316736"/>
            <a:ext cx="1615307" cy="1266340"/>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3490722"/>
            <a:ext cx="7598664"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3486150"/>
            <a:ext cx="7315200" cy="51435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4686300"/>
            <a:ext cx="2667000" cy="273844"/>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3500437"/>
            <a:ext cx="1447800" cy="497684"/>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4686155"/>
            <a:ext cx="4572000" cy="273844"/>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0"/>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4686302"/>
            <a:ext cx="2209800" cy="273844"/>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2" y="4686156"/>
            <a:ext cx="5573483" cy="273844"/>
          </a:xfrm>
        </p:spPr>
        <p:txBody>
          <a:bodyPr/>
          <a:lstStyle/>
          <a:p>
            <a:r>
              <a:rPr lang="en-US" smtClean="0"/>
              <a:t>Aswath Damodaran</a:t>
            </a:r>
            <a:endParaRPr lang="en-US" dirty="0"/>
          </a:p>
        </p:txBody>
      </p:sp>
      <p:sp>
        <p:nvSpPr>
          <p:cNvPr id="7" name="Rectangle 6"/>
          <p:cNvSpPr/>
          <p:nvPr/>
        </p:nvSpPr>
        <p:spPr bwMode="white">
          <a:xfrm>
            <a:off x="6096318" y="0"/>
            <a:ext cx="320040"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6056313" y="77787"/>
            <a:ext cx="40005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4686300"/>
            <a:ext cx="2667000" cy="273844"/>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1" y="4686300"/>
            <a:ext cx="5421313" cy="273844"/>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953692"/>
            <a:ext cx="533400" cy="183356"/>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171450"/>
            <a:ext cx="8153400" cy="74295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200150"/>
            <a:ext cx="8153400" cy="339471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1" y="4686155"/>
            <a:ext cx="5421083" cy="273844"/>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92583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96012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96012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954167"/>
            <a:ext cx="533400" cy="183357"/>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dt="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Microsoft_Equation1.bin"/><Relationship Id="rId5" Type="http://schemas.openxmlformats.org/officeDocument/2006/relationships/image" Target="../media/image8.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mtClean="0"/>
              <a:t>Session 13: Loose Ends in Valuation –III</a:t>
            </a:r>
            <a:br>
              <a:rPr lang="en-US" smtClean="0"/>
            </a:br>
            <a:r>
              <a:rPr lang="en-US" smtClean="0"/>
              <a:t>Distress, Dilution and Illiquidity</a:t>
            </a:r>
            <a:endParaRPr lang="en-US" dirty="0"/>
          </a:p>
        </p:txBody>
      </p:sp>
      <p:sp>
        <p:nvSpPr>
          <p:cNvPr id="9" name="Subtitle 8"/>
          <p:cNvSpPr>
            <a:spLocks noGrp="1"/>
          </p:cNvSpPr>
          <p:nvPr>
            <p:ph type="subTitle" idx="1"/>
          </p:nvPr>
        </p:nvSpPr>
        <p:spPr/>
        <p:txBody>
          <a:bodyPr/>
          <a:lstStyle/>
          <a:p>
            <a:r>
              <a:rPr lang="en-US" dirty="0" smtClean="0"/>
              <a:t>Aswath Damodaran</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lnSpcReduction="10000"/>
          </a:bodyPr>
          <a:lstStyle/>
          <a:p>
            <a:fld id="{72AC53DF-4216-466D-99A7-94400E6C2A25}" type="slidenum">
              <a:rPr lang="en-US" smtClean="0"/>
              <a:pPr/>
              <a:t>1</a:t>
            </a:fld>
            <a:endParaRPr lang="en-US" dirty="0"/>
          </a:p>
        </p:txBody>
      </p:sp>
    </p:spTree>
    <p:extLst>
      <p:ext uri="{BB962C8B-B14F-4D97-AF65-F5344CB8AC3E}">
        <p14:creationId xmlns:p14="http://schemas.microsoft.com/office/powerpoint/2010/main" val="411542631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p:txBody>
          <a:bodyPr>
            <a:normAutofit fontScale="90000"/>
          </a:bodyPr>
          <a:lstStyle/>
          <a:p>
            <a:r>
              <a:rPr lang="en-US" smtClean="0"/>
              <a:t>1.  Distress and the Going Concern Assumption</a:t>
            </a:r>
            <a:endParaRPr lang="en-US" dirty="0"/>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2</a:t>
            </a:fld>
            <a:endParaRPr lang="en-US" dirty="0"/>
          </a:p>
        </p:txBody>
      </p:sp>
      <p:sp>
        <p:nvSpPr>
          <p:cNvPr id="108546" name="Rectangle 3"/>
          <p:cNvSpPr>
            <a:spLocks noGrp="1" noChangeArrowheads="1"/>
          </p:cNvSpPr>
          <p:nvPr>
            <p:ph sz="quarter" idx="1"/>
          </p:nvPr>
        </p:nvSpPr>
        <p:spPr/>
        <p:txBody>
          <a:bodyPr>
            <a:normAutofit fontScale="77500" lnSpcReduction="20000"/>
          </a:bodyPr>
          <a:lstStyle/>
          <a:p>
            <a:r>
              <a:rPr lang="en-US" smtClean="0"/>
              <a:t>Traditional valuation techniques are built on the assumption of a going concern, i.e., a firm that has continuing operations and there is no significant threat to these operations.</a:t>
            </a:r>
          </a:p>
          <a:p>
            <a:pPr lvl="1"/>
            <a:r>
              <a:rPr lang="en-US" smtClean="0"/>
              <a:t>In discounted cashflow valuation, this going concern assumption finds its place most prominently in the terminal value calculation, which usually is based upon an infinite life and ever-growing cashflows.</a:t>
            </a:r>
          </a:p>
          <a:p>
            <a:pPr lvl="1"/>
            <a:r>
              <a:rPr lang="en-US" smtClean="0"/>
              <a:t>In relative valuation, this going concern assumption often shows up implicitly because a firm is valued based upon how other firms - most of which are healthy - are priced by the market today.</a:t>
            </a:r>
          </a:p>
          <a:p>
            <a:r>
              <a:rPr lang="en-US" smtClean="0"/>
              <a:t>When there is a significant likelihood that a firm will not survive the immediate future (next few years), traditional valuation models may yield an over-optimistic estimate of value.</a:t>
            </a:r>
            <a:endParaRPr lang="en-US"/>
          </a:p>
        </p:txBody>
      </p:sp>
    </p:spTree>
    <p:extLst>
      <p:ext uri="{BB962C8B-B14F-4D97-AF65-F5344CB8AC3E}">
        <p14:creationId xmlns:p14="http://schemas.microsoft.com/office/powerpoint/2010/main" val="265550323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3"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 y="-4763"/>
            <a:ext cx="9220200" cy="5153025"/>
          </a:xfrm>
          <a:prstGeom prst="rect">
            <a:avLst/>
          </a:prstGeom>
          <a:solidFill>
            <a:srgbClr val="FFFFFF"/>
          </a:solidFill>
          <a:ln w="9525">
            <a:solidFill>
              <a:srgbClr val="00FFFF"/>
            </a:solidFill>
            <a:miter lim="800000"/>
            <a:headEnd/>
            <a:tailEnd/>
          </a:ln>
        </p:spPr>
      </p:pic>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lnSpcReduction="10000"/>
          </a:bodyPr>
          <a:lstStyle/>
          <a:p>
            <a:fld id="{1AD93096-5B34-4342-9326-69289CEAE4C2}" type="slidenum">
              <a:rPr lang="en-US" smtClean="0"/>
              <a:pPr/>
              <a:t>3</a:t>
            </a:fld>
            <a:endParaRPr lang="en-US" dirty="0"/>
          </a:p>
        </p:txBody>
      </p:sp>
    </p:spTree>
    <p:extLst>
      <p:ext uri="{BB962C8B-B14F-4D97-AF65-F5344CB8AC3E}">
        <p14:creationId xmlns:p14="http://schemas.microsoft.com/office/powerpoint/2010/main" val="157238093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itle 1"/>
          <p:cNvSpPr>
            <a:spLocks noGrp="1"/>
          </p:cNvSpPr>
          <p:nvPr>
            <p:ph type="title"/>
          </p:nvPr>
        </p:nvSpPr>
        <p:spPr/>
        <p:txBody>
          <a:bodyPr/>
          <a:lstStyle/>
          <a:p>
            <a:r>
              <a:rPr lang="en-US" smtClean="0"/>
              <a:t>The Distress Factor</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4</a:t>
            </a:fld>
            <a:endParaRPr lang="en-US" dirty="0"/>
          </a:p>
        </p:txBody>
      </p:sp>
      <p:sp>
        <p:nvSpPr>
          <p:cNvPr id="111618" name="Content Placeholder 2"/>
          <p:cNvSpPr>
            <a:spLocks noGrp="1"/>
          </p:cNvSpPr>
          <p:nvPr>
            <p:ph sz="quarter" idx="1"/>
          </p:nvPr>
        </p:nvSpPr>
        <p:spPr/>
        <p:txBody>
          <a:bodyPr>
            <a:normAutofit fontScale="55000" lnSpcReduction="20000"/>
          </a:bodyPr>
          <a:lstStyle/>
          <a:p>
            <a:r>
              <a:rPr lang="en-US" dirty="0" smtClean="0"/>
              <a:t>In February 2009, LVS was rated B+ by S&amp;P. Historically, 28.25% of B+ rated bonds default within 10 years. LVS has a 6.375% bond, maturing in February 2015 (7 years), trading at $529. If we discount the expected cash flows on the bond at the </a:t>
            </a:r>
            <a:r>
              <a:rPr lang="en-US" dirty="0" err="1" smtClean="0"/>
              <a:t>riskfree</a:t>
            </a:r>
            <a:r>
              <a:rPr lang="en-US" dirty="0" smtClean="0"/>
              <a:t> rate, we can back out the probability of distress from the bond price:</a:t>
            </a:r>
          </a:p>
          <a:p>
            <a:endParaRPr lang="en-US" dirty="0" smtClean="0"/>
          </a:p>
          <a:p>
            <a:endParaRPr lang="en-US" dirty="0" smtClean="0"/>
          </a:p>
          <a:p>
            <a:r>
              <a:rPr lang="en-US" dirty="0" smtClean="0"/>
              <a:t>Solving for the probability of bankruptcy, we get:</a:t>
            </a:r>
          </a:p>
          <a:p>
            <a:r>
              <a:rPr lang="en-US" dirty="0" smtClean="0">
                <a:sym typeface="Symbol" charset="0"/>
              </a:rPr>
              <a:t></a:t>
            </a:r>
            <a:r>
              <a:rPr lang="en-US" baseline="-25000" dirty="0" smtClean="0"/>
              <a:t>Distress</a:t>
            </a:r>
            <a:r>
              <a:rPr lang="en-US" dirty="0" smtClean="0"/>
              <a:t>  = Annual probability of default = 13.54%</a:t>
            </a:r>
          </a:p>
          <a:p>
            <a:pPr lvl="1"/>
            <a:r>
              <a:rPr lang="en-US" dirty="0" smtClean="0"/>
              <a:t>Cumulative probability of surviving 10 years = (1 - .1354)10 = 23.34%</a:t>
            </a:r>
          </a:p>
          <a:p>
            <a:pPr lvl="1"/>
            <a:r>
              <a:rPr lang="en-US" dirty="0" smtClean="0"/>
              <a:t>Cumulative probability of distress over 10 years = 1 - .2334 = .7666 or 76.66%</a:t>
            </a:r>
          </a:p>
          <a:p>
            <a:r>
              <a:rPr lang="en-US" dirty="0" smtClean="0"/>
              <a:t>If LVS is becomes distressed:</a:t>
            </a:r>
          </a:p>
          <a:p>
            <a:pPr lvl="1"/>
            <a:r>
              <a:rPr lang="en-US" dirty="0" smtClean="0"/>
              <a:t>Expected distress sale proceeds = $2,769 million &lt; Face value of debt</a:t>
            </a:r>
          </a:p>
          <a:p>
            <a:pPr lvl="1"/>
            <a:r>
              <a:rPr lang="en-US" dirty="0" smtClean="0"/>
              <a:t>Expected equity value/share = $0.00</a:t>
            </a:r>
          </a:p>
          <a:p>
            <a:r>
              <a:rPr lang="en-US" dirty="0" smtClean="0"/>
              <a:t>Expected value per share = $8.12 (1 - .7666) + $0.00 (.7666) = $1.92</a:t>
            </a:r>
          </a:p>
          <a:p>
            <a:endParaRPr lang="en-US" dirty="0" smtClean="0"/>
          </a:p>
          <a:p>
            <a:endParaRPr lang="en-US" dirty="0"/>
          </a:p>
        </p:txBody>
      </p:sp>
      <p:pic>
        <p:nvPicPr>
          <p:cNvPr id="111619"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57103" y="2086853"/>
            <a:ext cx="30734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227791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4850" name="Rectangle 2"/>
          <p:cNvSpPr>
            <a:spLocks noGrp="1" noChangeArrowheads="1"/>
          </p:cNvSpPr>
          <p:nvPr>
            <p:ph type="title"/>
          </p:nvPr>
        </p:nvSpPr>
        <p:spPr/>
        <p:txBody>
          <a:bodyPr>
            <a:normAutofit fontScale="90000"/>
          </a:bodyPr>
          <a:lstStyle/>
          <a:p>
            <a:r>
              <a:rPr lang="en-US" smtClean="0"/>
              <a:t>2. Analyzing the Effect of Illiquidity on Value</a:t>
            </a:r>
            <a:endParaRPr lang="en-US" dirty="0"/>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5</a:t>
            </a:fld>
            <a:endParaRPr lang="en-US" dirty="0"/>
          </a:p>
        </p:txBody>
      </p:sp>
      <p:sp>
        <p:nvSpPr>
          <p:cNvPr id="20482" name="Rectangle 3"/>
          <p:cNvSpPr>
            <a:spLocks noGrp="1" noChangeArrowheads="1"/>
          </p:cNvSpPr>
          <p:nvPr>
            <p:ph sz="quarter" idx="1"/>
          </p:nvPr>
        </p:nvSpPr>
        <p:spPr/>
        <p:txBody>
          <a:bodyPr>
            <a:normAutofit fontScale="92500" lnSpcReduction="20000"/>
          </a:bodyPr>
          <a:lstStyle/>
          <a:p>
            <a:r>
              <a:rPr lang="en-US" smtClean="0"/>
              <a:t>The simplest way to think about illiquidity is to consider it the cost of buyer</a:t>
            </a:r>
            <a:r>
              <a:rPr lang="ja-JP" altLang="en-US" smtClean="0"/>
              <a:t>’</a:t>
            </a:r>
            <a:r>
              <a:rPr lang="en-US" altLang="ja-JP" smtClean="0"/>
              <a:t>s remorse: it is the cost of reversing an asset trade almost instantaneously after you make the trade.</a:t>
            </a:r>
          </a:p>
          <a:p>
            <a:r>
              <a:rPr lang="en-US" smtClean="0"/>
              <a:t>Defined thus, all assets are illiquid. The difference is really a continuum, with some assets being more liquid than others.</a:t>
            </a:r>
          </a:p>
          <a:p>
            <a:r>
              <a:rPr lang="en-US" smtClean="0"/>
              <a:t>The notion that publicly traded firms are liquid and private businesses are not is too simplistic. </a:t>
            </a:r>
            <a:endParaRPr lang="en-US"/>
          </a:p>
        </p:txBody>
      </p:sp>
      <p:pic>
        <p:nvPicPr>
          <p:cNvPr id="2048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200400"/>
            <a:ext cx="8064500" cy="1143000"/>
          </a:xfrm>
          <a:prstGeom prst="rect">
            <a:avLst/>
          </a:prstGeom>
          <a:solidFill>
            <a:srgbClr val="FFFFFF"/>
          </a:solidFill>
          <a:ln>
            <a:noFill/>
          </a:ln>
          <a:extLst/>
        </p:spPr>
      </p:pic>
    </p:spTree>
    <p:extLst>
      <p:ext uri="{BB962C8B-B14F-4D97-AF65-F5344CB8AC3E}">
        <p14:creationId xmlns:p14="http://schemas.microsoft.com/office/powerpoint/2010/main" val="80056340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1234" name="Rectangle 2"/>
          <p:cNvSpPr>
            <a:spLocks noGrp="1" noChangeArrowheads="1"/>
          </p:cNvSpPr>
          <p:nvPr>
            <p:ph type="title"/>
          </p:nvPr>
        </p:nvSpPr>
        <p:spPr/>
        <p:txBody>
          <a:bodyPr/>
          <a:lstStyle/>
          <a:p>
            <a:r>
              <a:rPr lang="en-US" smtClean="0"/>
              <a:t>The Theory on Illiquidity Discounts</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6</a:t>
            </a:fld>
            <a:endParaRPr lang="en-US" dirty="0"/>
          </a:p>
        </p:txBody>
      </p:sp>
      <p:sp>
        <p:nvSpPr>
          <p:cNvPr id="28674" name="Rectangle 3"/>
          <p:cNvSpPr>
            <a:spLocks noGrp="1" noChangeArrowheads="1"/>
          </p:cNvSpPr>
          <p:nvPr>
            <p:ph sz="quarter" idx="1"/>
          </p:nvPr>
        </p:nvSpPr>
        <p:spPr/>
        <p:txBody>
          <a:bodyPr>
            <a:normAutofit fontScale="62500" lnSpcReduction="20000"/>
          </a:bodyPr>
          <a:lstStyle/>
          <a:p>
            <a:r>
              <a:rPr lang="en-US" smtClean="0"/>
              <a:t>Illiquidity discount on value: You should reduce the value of an asset by the expected cost of trading that asset over its lifetime.</a:t>
            </a:r>
          </a:p>
          <a:p>
            <a:pPr lvl="1"/>
            <a:r>
              <a:rPr lang="en-US" smtClean="0"/>
              <a:t>The illiquidity discount should be greater for assets with higher trading costs</a:t>
            </a:r>
          </a:p>
          <a:p>
            <a:pPr lvl="1"/>
            <a:r>
              <a:rPr lang="en-US" smtClean="0"/>
              <a:t>The illiquidity discount should be decrease as the time horizon of the investor holding the asset increases</a:t>
            </a:r>
          </a:p>
          <a:p>
            <a:r>
              <a:rPr lang="en-US" smtClean="0"/>
              <a:t>Illiquid assets should be valued using higher discount rates</a:t>
            </a:r>
          </a:p>
          <a:p>
            <a:pPr lvl="1"/>
            <a:r>
              <a:rPr lang="en-US" smtClean="0"/>
              <a:t>Risk-Return model: Some illiquidity risk is systematic. In other words, the illiquidity increases when the market is down. This risk should be built into the discount rate.</a:t>
            </a:r>
          </a:p>
          <a:p>
            <a:pPr lvl="1"/>
            <a:r>
              <a:rPr lang="en-US" smtClean="0"/>
              <a:t>Empirical: Assets that are less liquid have historically earned higher returns. Relating returns to measures of illiquidity (turnover rates, spreads etc.) should allow us to estimate the discount rate for less liquid assets.</a:t>
            </a:r>
          </a:p>
          <a:p>
            <a:r>
              <a:rPr lang="en-US" smtClean="0"/>
              <a:t>Illiqudiity can be valued as an option: When you are not allowed to trade an asset, you lose the option to sell it if the price goes up (and you want to get out).</a:t>
            </a:r>
          </a:p>
          <a:p>
            <a:endParaRPr lang="en-US"/>
          </a:p>
        </p:txBody>
      </p:sp>
    </p:spTree>
    <p:extLst>
      <p:ext uri="{BB962C8B-B14F-4D97-AF65-F5344CB8AC3E}">
        <p14:creationId xmlns:p14="http://schemas.microsoft.com/office/powerpoint/2010/main" val="191273874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5810" name="Rectangle 2"/>
          <p:cNvSpPr>
            <a:spLocks noGrp="1" noChangeArrowheads="1"/>
          </p:cNvSpPr>
          <p:nvPr>
            <p:ph type="title"/>
          </p:nvPr>
        </p:nvSpPr>
        <p:spPr/>
        <p:txBody>
          <a:bodyPr/>
          <a:lstStyle/>
          <a:p>
            <a:r>
              <a:rPr lang="en-US" smtClean="0"/>
              <a:t>a. Illiquidity Discount in Value</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7</a:t>
            </a:fld>
            <a:endParaRPr lang="en-US" dirty="0"/>
          </a:p>
        </p:txBody>
      </p:sp>
      <p:sp>
        <p:nvSpPr>
          <p:cNvPr id="30722" name="Rectangle 3"/>
          <p:cNvSpPr>
            <a:spLocks noGrp="1" noChangeArrowheads="1"/>
          </p:cNvSpPr>
          <p:nvPr>
            <p:ph sz="quarter" idx="1"/>
          </p:nvPr>
        </p:nvSpPr>
        <p:spPr/>
        <p:txBody>
          <a:bodyPr>
            <a:normAutofit fontScale="70000" lnSpcReduction="20000"/>
          </a:bodyPr>
          <a:lstStyle/>
          <a:p>
            <a:r>
              <a:rPr lang="en-US" dirty="0" err="1" smtClean="0"/>
              <a:t>Amihud</a:t>
            </a:r>
            <a:r>
              <a:rPr lang="en-US" dirty="0" smtClean="0"/>
              <a:t> and </a:t>
            </a:r>
            <a:r>
              <a:rPr lang="en-US" dirty="0" err="1" smtClean="0"/>
              <a:t>Mendelson</a:t>
            </a:r>
            <a:r>
              <a:rPr lang="en-US" dirty="0" smtClean="0"/>
              <a:t> make the interesting argument that when you pay for an asset today will incorporate the present value of all expected future transactions costs on that asset. For instance, assume that the transactions </a:t>
            </a:r>
            <a:r>
              <a:rPr lang="en-US" dirty="0" err="1" smtClean="0"/>
              <a:t>costts</a:t>
            </a:r>
            <a:r>
              <a:rPr lang="en-US" dirty="0" smtClean="0"/>
              <a:t> are 2% of the price and that the average holding period is 1 year. The illiquidity discount can be computed as follows:</a:t>
            </a:r>
          </a:p>
          <a:p>
            <a:pPr lvl="1"/>
            <a:r>
              <a:rPr lang="en-US" dirty="0" smtClean="0"/>
              <a:t>Illiquidity discount = </a:t>
            </a:r>
          </a:p>
          <a:p>
            <a:endParaRPr lang="en-US" dirty="0" smtClean="0"/>
          </a:p>
          <a:p>
            <a:pPr lvl="1"/>
            <a:r>
              <a:rPr lang="en-US" dirty="0" smtClean="0"/>
              <a:t>With a holding period of 3 years, the </a:t>
            </a:r>
            <a:r>
              <a:rPr lang="en-US" dirty="0" err="1" smtClean="0"/>
              <a:t>illiqudity</a:t>
            </a:r>
            <a:r>
              <a:rPr lang="en-US" dirty="0" smtClean="0"/>
              <a:t> discount will be much smaller (about 6.67%) </a:t>
            </a:r>
          </a:p>
          <a:p>
            <a:r>
              <a:rPr lang="en-US" dirty="0" smtClean="0"/>
              <a:t>It follows then that the illiquidity discount will be</a:t>
            </a:r>
          </a:p>
          <a:p>
            <a:pPr lvl="1"/>
            <a:r>
              <a:rPr lang="en-US" dirty="0" smtClean="0"/>
              <a:t>An increasing function of transactions costs</a:t>
            </a:r>
          </a:p>
          <a:p>
            <a:pPr lvl="1"/>
            <a:r>
              <a:rPr lang="en-US" dirty="0" smtClean="0"/>
              <a:t>A decreasing function of the average holding period</a:t>
            </a:r>
            <a:endParaRPr lang="en-US" dirty="0"/>
          </a:p>
        </p:txBody>
      </p:sp>
      <p:graphicFrame>
        <p:nvGraphicFramePr>
          <p:cNvPr id="30723" name="Object 2"/>
          <p:cNvGraphicFramePr>
            <a:graphicFrameLocks noChangeAspect="1"/>
          </p:cNvGraphicFramePr>
          <p:nvPr>
            <p:extLst>
              <p:ext uri="{D42A27DB-BD31-4B8C-83A1-F6EECF244321}">
                <p14:modId xmlns:p14="http://schemas.microsoft.com/office/powerpoint/2010/main" val="2656724988"/>
              </p:ext>
            </p:extLst>
          </p:nvPr>
        </p:nvGraphicFramePr>
        <p:xfrm>
          <a:off x="3256286" y="2532899"/>
          <a:ext cx="4152900" cy="495300"/>
        </p:xfrm>
        <a:graphic>
          <a:graphicData uri="http://schemas.openxmlformats.org/presentationml/2006/ole">
            <mc:AlternateContent xmlns:mc="http://schemas.openxmlformats.org/markup-compatibility/2006">
              <mc:Choice xmlns:v="urn:schemas-microsoft-com:vml" Requires="v">
                <p:oleObj spid="_x0000_s13320" name="Equation" r:id="rId4" imgW="4152900" imgH="660400" progId="Equation.3">
                  <p:embed/>
                </p:oleObj>
              </mc:Choice>
              <mc:Fallback>
                <p:oleObj name="Equation" r:id="rId4" imgW="4152900" imgH="660400" progId="Equation.3">
                  <p:embed/>
                  <p:pic>
                    <p:nvPicPr>
                      <p:cNvPr id="0" name=""/>
                      <p:cNvPicPr>
                        <a:picLocks noChangeAspect="1" noChangeArrowheads="1"/>
                      </p:cNvPicPr>
                      <p:nvPr/>
                    </p:nvPicPr>
                    <p:blipFill>
                      <a:blip r:embed="rId5"/>
                      <a:srcRect/>
                      <a:stretch>
                        <a:fillRect/>
                      </a:stretch>
                    </p:blipFill>
                    <p:spPr bwMode="auto">
                      <a:xfrm>
                        <a:off x="3256286" y="2532899"/>
                        <a:ext cx="4152900" cy="495300"/>
                      </a:xfrm>
                      <a:prstGeom prst="rect">
                        <a:avLst/>
                      </a:prstGeom>
                      <a:solidFill>
                        <a:srgbClr val="FFFFFF"/>
                      </a:solidFill>
                      <a:ln>
                        <a:noFill/>
                      </a:ln>
                      <a:effectLst/>
                      <a:extLst/>
                    </p:spPr>
                  </p:pic>
                </p:oleObj>
              </mc:Fallback>
            </mc:AlternateContent>
          </a:graphicData>
        </a:graphic>
      </p:graphicFrame>
    </p:spTree>
    <p:extLst>
      <p:ext uri="{BB962C8B-B14F-4D97-AF65-F5344CB8AC3E}">
        <p14:creationId xmlns:p14="http://schemas.microsoft.com/office/powerpoint/2010/main" val="112997987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6834" name="Rectangle 2"/>
          <p:cNvSpPr>
            <a:spLocks noGrp="1" noChangeArrowheads="1"/>
          </p:cNvSpPr>
          <p:nvPr>
            <p:ph type="title"/>
          </p:nvPr>
        </p:nvSpPr>
        <p:spPr/>
        <p:txBody>
          <a:bodyPr/>
          <a:lstStyle/>
          <a:p>
            <a:r>
              <a:rPr lang="en-US" smtClean="0"/>
              <a:t>b. Adjusting discount rates for illiquidity</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8</a:t>
            </a:fld>
            <a:endParaRPr lang="en-US" dirty="0"/>
          </a:p>
        </p:txBody>
      </p:sp>
      <p:sp>
        <p:nvSpPr>
          <p:cNvPr id="32770" name="Rectangle 3"/>
          <p:cNvSpPr>
            <a:spLocks noGrp="1" noChangeArrowheads="1"/>
          </p:cNvSpPr>
          <p:nvPr>
            <p:ph sz="quarter" idx="1"/>
          </p:nvPr>
        </p:nvSpPr>
        <p:spPr/>
        <p:txBody>
          <a:bodyPr>
            <a:normAutofit fontScale="62500" lnSpcReduction="20000"/>
          </a:bodyPr>
          <a:lstStyle/>
          <a:p>
            <a:r>
              <a:rPr lang="en-US" smtClean="0"/>
              <a:t>Liquidity as a systematic risk factor</a:t>
            </a:r>
          </a:p>
          <a:p>
            <a:pPr lvl="1"/>
            <a:r>
              <a:rPr lang="en-US" smtClean="0"/>
              <a:t>If liquidity is correlated with overall market conditions, less liquid stocks should have more market risk than more liquid stocks</a:t>
            </a:r>
          </a:p>
          <a:p>
            <a:pPr lvl="1"/>
            <a:r>
              <a:rPr lang="en-US" smtClean="0"/>
              <a:t>To estimate the cost of equity for stocks, we would then need to estimate a </a:t>
            </a:r>
            <a:r>
              <a:rPr lang="ja-JP" altLang="en-US" smtClean="0"/>
              <a:t>“</a:t>
            </a:r>
            <a:r>
              <a:rPr lang="en-US" altLang="ja-JP" smtClean="0"/>
              <a:t>liquidity beta</a:t>
            </a:r>
            <a:r>
              <a:rPr lang="ja-JP" altLang="en-US" smtClean="0"/>
              <a:t>”</a:t>
            </a:r>
            <a:r>
              <a:rPr lang="en-US" altLang="ja-JP" smtClean="0"/>
              <a:t> for every stock and multiply this liquidity beta by a liquidity risk premium.</a:t>
            </a:r>
          </a:p>
          <a:p>
            <a:pPr lvl="1"/>
            <a:r>
              <a:rPr lang="en-US" smtClean="0"/>
              <a:t>The liquidity beta is not a measure of liquidity, per se, but a measure of liquidity that is correlated with market conditions.</a:t>
            </a:r>
          </a:p>
          <a:p>
            <a:r>
              <a:rPr lang="en-US" smtClean="0"/>
              <a:t>Liquidity premiums</a:t>
            </a:r>
          </a:p>
          <a:p>
            <a:pPr lvl="1"/>
            <a:r>
              <a:rPr lang="en-US" smtClean="0"/>
              <a:t>You can always add liquidity premiums to conventional risk and return models to reflect the higher risk of less liquid stocks.</a:t>
            </a:r>
          </a:p>
          <a:p>
            <a:pPr lvl="1"/>
            <a:r>
              <a:rPr lang="en-US" smtClean="0"/>
              <a:t>These premiums are usually based upon historical data and reflect what you would have earned on less liquid investments historically (usually smaller stocks with lower trading volume) relative to more liquid investments. Amihud and Mendelson estimate that the expected return increases about 0.25% for every 1% increase in the bid-ask spread.</a:t>
            </a:r>
            <a:endParaRPr lang="en-US"/>
          </a:p>
        </p:txBody>
      </p:sp>
    </p:spTree>
    <p:extLst>
      <p:ext uri="{BB962C8B-B14F-4D97-AF65-F5344CB8AC3E}">
        <p14:creationId xmlns:p14="http://schemas.microsoft.com/office/powerpoint/2010/main" val="112652446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ChangeArrowheads="1"/>
          </p:cNvSpPr>
          <p:nvPr>
            <p:ph type="title"/>
          </p:nvPr>
        </p:nvSpPr>
        <p:spPr/>
        <p:txBody>
          <a:bodyPr/>
          <a:lstStyle/>
          <a:p>
            <a:r>
              <a:rPr lang="en-US" smtClean="0"/>
              <a:t>3. Equity to Employees: Effect on Value</a:t>
            </a:r>
            <a:endParaRPr lang="en-US" dirty="0"/>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9</a:t>
            </a:fld>
            <a:endParaRPr lang="en-US" dirty="0"/>
          </a:p>
        </p:txBody>
      </p:sp>
      <p:sp>
        <p:nvSpPr>
          <p:cNvPr id="312322" name="Rectangle 3"/>
          <p:cNvSpPr>
            <a:spLocks noGrp="1" noChangeArrowheads="1"/>
          </p:cNvSpPr>
          <p:nvPr>
            <p:ph sz="quarter" idx="1"/>
          </p:nvPr>
        </p:nvSpPr>
        <p:spPr/>
        <p:txBody>
          <a:bodyPr>
            <a:normAutofit fontScale="77500" lnSpcReduction="20000"/>
          </a:bodyPr>
          <a:lstStyle/>
          <a:p>
            <a:r>
              <a:rPr lang="en-US" smtClean="0"/>
              <a:t>In recent years, firms have turned to giving employees (and especially top managers) equity option packages as part of compensation. These options are usually</a:t>
            </a:r>
          </a:p>
          <a:p>
            <a:pPr lvl="1"/>
            <a:r>
              <a:rPr lang="en-US" smtClean="0"/>
              <a:t>Long term</a:t>
            </a:r>
          </a:p>
          <a:p>
            <a:pPr lvl="1"/>
            <a:r>
              <a:rPr lang="en-US" smtClean="0"/>
              <a:t>At-the-money when issued</a:t>
            </a:r>
          </a:p>
          <a:p>
            <a:pPr lvl="1"/>
            <a:r>
              <a:rPr lang="en-US" smtClean="0"/>
              <a:t>On volatile stocks</a:t>
            </a:r>
          </a:p>
          <a:p>
            <a:r>
              <a:rPr lang="en-US" smtClean="0"/>
              <a:t>Are they worth money? And if yes, who is paying for them?</a:t>
            </a:r>
          </a:p>
          <a:p>
            <a:r>
              <a:rPr lang="en-US" smtClean="0"/>
              <a:t>Two key issues with employee options:</a:t>
            </a:r>
          </a:p>
          <a:p>
            <a:pPr lvl="1"/>
            <a:r>
              <a:rPr lang="en-US" smtClean="0"/>
              <a:t>How do options granted in the past affect equity value per share today?</a:t>
            </a:r>
          </a:p>
          <a:p>
            <a:pPr lvl="1"/>
            <a:r>
              <a:rPr lang="en-US" smtClean="0"/>
              <a:t>How do expected future option grants affect equity value today?</a:t>
            </a:r>
            <a:endParaRPr lang="en-US"/>
          </a:p>
        </p:txBody>
      </p:sp>
    </p:spTree>
    <p:extLst>
      <p:ext uri="{BB962C8B-B14F-4D97-AF65-F5344CB8AC3E}">
        <p14:creationId xmlns:p14="http://schemas.microsoft.com/office/powerpoint/2010/main" val="41642672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Short cuts used to deal with options</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47500" lnSpcReduction="20000"/>
          </a:bodyPr>
          <a:lstStyle/>
          <a:p>
            <a:fld id="{1AD93096-5B34-4342-9326-69289CEAE4C2}" type="slidenum">
              <a:rPr lang="en-US" smtClean="0"/>
              <a:pPr/>
              <a:t>10</a:t>
            </a:fld>
            <a:endParaRPr lang="en-US" dirty="0">
              <a:solidFill>
                <a:srgbClr val="FFFFFF"/>
              </a:solidFill>
            </a:endParaRPr>
          </a:p>
        </p:txBody>
      </p:sp>
      <p:sp>
        <p:nvSpPr>
          <p:cNvPr id="5" name="Content Placeholder 4"/>
          <p:cNvSpPr>
            <a:spLocks noGrp="1"/>
          </p:cNvSpPr>
          <p:nvPr>
            <p:ph sz="quarter" idx="1"/>
          </p:nvPr>
        </p:nvSpPr>
        <p:spPr/>
        <p:txBody>
          <a:bodyPr>
            <a:normAutofit fontScale="85000" lnSpcReduction="20000"/>
          </a:bodyPr>
          <a:lstStyle/>
          <a:p>
            <a:r>
              <a:rPr lang="en-US" dirty="0" smtClean="0"/>
              <a:t>Fully diluted value per share</a:t>
            </a:r>
          </a:p>
          <a:p>
            <a:pPr lvl="1"/>
            <a:r>
              <a:rPr lang="en-US" dirty="0" smtClean="0"/>
              <a:t>Once you have estimated the overall value of equity, you can divide by the total number of shares outstanding, including those underlying the options.</a:t>
            </a:r>
          </a:p>
          <a:p>
            <a:pPr lvl="1"/>
            <a:r>
              <a:rPr lang="en-US" dirty="0" smtClean="0"/>
              <a:t>Doing so will understate the value of your equity, since the options, even if exercised, will bring in cash to the firm.</a:t>
            </a:r>
          </a:p>
          <a:p>
            <a:r>
              <a:rPr lang="en-US" dirty="0" smtClean="0"/>
              <a:t>Treasury stock approach</a:t>
            </a:r>
          </a:p>
          <a:p>
            <a:pPr lvl="1"/>
            <a:r>
              <a:rPr lang="en-US" dirty="0" smtClean="0"/>
              <a:t>Value per share = (Estimated Equity value + Proceeds from exercise of options)/ (Number of shares + Number of options)</a:t>
            </a:r>
          </a:p>
          <a:p>
            <a:pPr lvl="1"/>
            <a:r>
              <a:rPr lang="en-US" dirty="0" smtClean="0"/>
              <a:t>This approach will overstate the value of equity since it values options at exercise value and ignores the time premium on options.</a:t>
            </a:r>
          </a:p>
        </p:txBody>
      </p:sp>
    </p:spTree>
    <p:extLst>
      <p:ext uri="{BB962C8B-B14F-4D97-AF65-F5344CB8AC3E}">
        <p14:creationId xmlns:p14="http://schemas.microsoft.com/office/powerpoint/2010/main" val="2938536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p:cNvSpPr>
            <a:spLocks noGrp="1" noChangeArrowheads="1"/>
          </p:cNvSpPr>
          <p:nvPr>
            <p:ph type="title"/>
          </p:nvPr>
        </p:nvSpPr>
        <p:spPr/>
        <p:txBody>
          <a:bodyPr>
            <a:normAutofit fontScale="90000"/>
          </a:bodyPr>
          <a:lstStyle/>
          <a:p>
            <a:r>
              <a:rPr lang="en-US" dirty="0" smtClean="0"/>
              <a:t>Dealing with Employee Options: The </a:t>
            </a:r>
            <a:r>
              <a:rPr lang="en-US" smtClean="0"/>
              <a:t>Right way</a:t>
            </a:r>
            <a:endParaRPr lang="en-US" dirty="0"/>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11</a:t>
            </a:fld>
            <a:endParaRPr lang="en-US" dirty="0"/>
          </a:p>
        </p:txBody>
      </p:sp>
      <p:sp>
        <p:nvSpPr>
          <p:cNvPr id="314370" name="Rectangle 3"/>
          <p:cNvSpPr>
            <a:spLocks noGrp="1" noChangeArrowheads="1"/>
          </p:cNvSpPr>
          <p:nvPr>
            <p:ph sz="quarter" idx="1"/>
          </p:nvPr>
        </p:nvSpPr>
        <p:spPr/>
        <p:txBody>
          <a:bodyPr>
            <a:normAutofit fontScale="70000" lnSpcReduction="20000"/>
          </a:bodyPr>
          <a:lstStyle/>
          <a:p>
            <a:r>
              <a:rPr lang="en-US" dirty="0" smtClean="0"/>
              <a:t>Options outstanding</a:t>
            </a:r>
          </a:p>
          <a:p>
            <a:pPr lvl="1"/>
            <a:r>
              <a:rPr lang="en-US" dirty="0" smtClean="0"/>
              <a:t>Step 1: List all options outstanding, with maturity, exercise price and vesting status.</a:t>
            </a:r>
          </a:p>
          <a:p>
            <a:pPr lvl="1"/>
            <a:r>
              <a:rPr lang="en-US" dirty="0" smtClean="0"/>
              <a:t>Step 2: Value the options, taking into account dilution, vesting and early exercise considerations</a:t>
            </a:r>
          </a:p>
          <a:p>
            <a:pPr lvl="1"/>
            <a:r>
              <a:rPr lang="en-US" dirty="0" smtClean="0"/>
              <a:t>Step 3: Subtract from the  value of equity and divide by the actual number of shares outstanding (not diluted or partially diluted).</a:t>
            </a:r>
          </a:p>
          <a:p>
            <a:r>
              <a:rPr lang="en-US" dirty="0" smtClean="0"/>
              <a:t>Expected future option and restricted stock issues</a:t>
            </a:r>
          </a:p>
          <a:p>
            <a:pPr lvl="1"/>
            <a:r>
              <a:rPr lang="en-US" dirty="0" smtClean="0"/>
              <a:t>Step 1: Forecast value of options that will be granted each year as percent of revenues that year. (As firm gets larger, this should decrease)</a:t>
            </a:r>
          </a:p>
          <a:p>
            <a:pPr lvl="1"/>
            <a:r>
              <a:rPr lang="en-US" dirty="0" smtClean="0"/>
              <a:t>Step 2: Treat as operating expense and reduce operating income and cash flows</a:t>
            </a:r>
          </a:p>
          <a:p>
            <a:pPr lvl="1"/>
            <a:r>
              <a:rPr lang="en-US" dirty="0" smtClean="0"/>
              <a:t>Step 3: Take present value of </a:t>
            </a:r>
            <a:r>
              <a:rPr lang="en-US" dirty="0" err="1" smtClean="0"/>
              <a:t>cashflows</a:t>
            </a:r>
            <a:r>
              <a:rPr lang="en-US" dirty="0" smtClean="0"/>
              <a:t> to value operations or equity.</a:t>
            </a:r>
            <a:endParaRPr lang="en-US" dirty="0"/>
          </a:p>
        </p:txBody>
      </p:sp>
    </p:spTree>
    <p:extLst>
      <p:ext uri="{BB962C8B-B14F-4D97-AF65-F5344CB8AC3E}">
        <p14:creationId xmlns:p14="http://schemas.microsoft.com/office/powerpoint/2010/main" val="2801149562"/>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63</TotalTime>
  <Words>1349</Words>
  <Application>Microsoft Macintosh PowerPoint</Application>
  <PresentationFormat>On-screen Show (16:9)</PresentationFormat>
  <Paragraphs>96</Paragraphs>
  <Slides>11</Slides>
  <Notes>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3" baseType="lpstr">
      <vt:lpstr>Basic</vt:lpstr>
      <vt:lpstr>Microsoft Equation</vt:lpstr>
      <vt:lpstr>Session 13: Loose Ends in Valuation –III Distress, Dilution and Illiquidity</vt:lpstr>
      <vt:lpstr>1.  Distress and the Going Concern Assumption</vt:lpstr>
      <vt:lpstr>PowerPoint Presentation</vt:lpstr>
      <vt:lpstr>The Distress Factor</vt:lpstr>
      <vt:lpstr>2. Analyzing the Effect of Illiquidity on Value</vt:lpstr>
      <vt:lpstr>The Theory on Illiquidity Discounts</vt:lpstr>
      <vt:lpstr>a. Illiquidity Discount in Value</vt:lpstr>
      <vt:lpstr>b. Adjusting discount rates for illiquidity</vt:lpstr>
      <vt:lpstr>3. Equity to Employees: Effect on Value</vt:lpstr>
      <vt:lpstr>Short cuts used to deal with options</vt:lpstr>
      <vt:lpstr>Dealing with Employee Options: The Right way</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13: Loose Ends in Valuation – Part III Distress, Dilution and Illiquidity</dc:title>
  <dc:creator>Aswath Damodaran</dc:creator>
  <cp:lastModifiedBy>Aswath Damodaran</cp:lastModifiedBy>
  <cp:revision>8</cp:revision>
  <dcterms:created xsi:type="dcterms:W3CDTF">2011-11-03T14:26:26Z</dcterms:created>
  <dcterms:modified xsi:type="dcterms:W3CDTF">2013-01-29T02:19:21Z</dcterms:modified>
</cp:coreProperties>
</file>