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4"/>
  </p:notesMasterIdLst>
  <p:handoutMasterIdLst>
    <p:handoutMasterId r:id="rId15"/>
  </p:handoutMasterIdLst>
  <p:sldIdLst>
    <p:sldId id="257" r:id="rId2"/>
    <p:sldId id="258" r:id="rId3"/>
    <p:sldId id="259" r:id="rId4"/>
    <p:sldId id="260" r:id="rId5"/>
    <p:sldId id="261" r:id="rId6"/>
    <p:sldId id="262" r:id="rId7"/>
    <p:sldId id="263" r:id="rId8"/>
    <p:sldId id="264" r:id="rId9"/>
    <p:sldId id="265" r:id="rId10"/>
    <p:sldId id="266" r:id="rId11"/>
    <p:sldId id="268" r:id="rId12"/>
    <p:sldId id="267" r:id="rId13"/>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11" d="100"/>
          <a:sy n="111" d="100"/>
        </p:scale>
        <p:origin x="-104" y="-368"/>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ED625C9-5C35-9442-8CCF-3032D1FCE268}" type="datetimeFigureOut">
              <a:rPr lang="en-US" smtClean="0"/>
              <a:t>1/28/13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AC460AD-F760-E048-B388-88DEF9953034}" type="slidenum">
              <a:rPr lang="en-US" smtClean="0"/>
              <a:t>‹#›</a:t>
            </a:fld>
            <a:endParaRPr lang="en-US"/>
          </a:p>
        </p:txBody>
      </p:sp>
    </p:spTree>
    <p:extLst>
      <p:ext uri="{BB962C8B-B14F-4D97-AF65-F5344CB8AC3E}">
        <p14:creationId xmlns:p14="http://schemas.microsoft.com/office/powerpoint/2010/main" val="192945777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9D6571-7200-ED4C-AC7E-61B075B21320}" type="datetimeFigureOut">
              <a:rPr lang="en-US" smtClean="0"/>
              <a:t>1/28/13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C96A2-F7FB-0B48-BE2A-CFAA6597C0DA}" type="slidenum">
              <a:rPr lang="en-US" smtClean="0"/>
              <a:t>‹#›</a:t>
            </a:fld>
            <a:endParaRPr lang="en-US"/>
          </a:p>
        </p:txBody>
      </p:sp>
    </p:spTree>
    <p:extLst>
      <p:ext uri="{BB962C8B-B14F-4D97-AF65-F5344CB8AC3E}">
        <p14:creationId xmlns:p14="http://schemas.microsoft.com/office/powerpoint/2010/main" val="204442144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Rot="1" noChangeAspect="1" noChangeArrowheads="1" noTextEdit="1"/>
          </p:cNvSpPr>
          <p:nvPr>
            <p:ph type="sldImg"/>
          </p:nvPr>
        </p:nvSpPr>
        <p:spPr>
          <a:xfrm>
            <a:off x="393700" y="692150"/>
            <a:ext cx="6070600" cy="3416300"/>
          </a:xfrm>
          <a:ln/>
        </p:spPr>
      </p:sp>
      <p:sp>
        <p:nvSpPr>
          <p:cNvPr id="51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noRot="1" noChangeAspect="1" noChangeArrowheads="1"/>
          </p:cNvSpPr>
          <p:nvPr>
            <p:ph type="sldImg"/>
          </p:nvPr>
        </p:nvSpPr>
        <p:spPr>
          <a:xfrm>
            <a:off x="393700" y="692150"/>
            <a:ext cx="6070600" cy="3416300"/>
          </a:xfrm>
          <a:solidFill>
            <a:srgbClr val="FFFFFF"/>
          </a:solidFill>
          <a:ln/>
        </p:spPr>
      </p:sp>
      <p:sp>
        <p:nvSpPr>
          <p:cNvPr id="71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the three ingredients you find in almost every equity research report - comparables, a multiple (or standardized price) and a story (which represents the attempt to control for differences).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Rot="1" noChangeAspect="1" noChangeArrowheads="1" noTextEdit="1"/>
          </p:cNvSpPr>
          <p:nvPr>
            <p:ph type="sldImg"/>
          </p:nvPr>
        </p:nvSpPr>
        <p:spPr>
          <a:xfrm>
            <a:off x="393700" y="692150"/>
            <a:ext cx="6070600" cy="3416300"/>
          </a:xfrm>
          <a:ln/>
        </p:spPr>
      </p:sp>
      <p:sp>
        <p:nvSpPr>
          <p:cNvPr id="92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Relative valuations are everywhere and most valuations are relative valuations.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Rot="1" noChangeAspect="1" noChangeArrowheads="1" noTextEdit="1"/>
          </p:cNvSpPr>
          <p:nvPr>
            <p:ph type="sldImg"/>
          </p:nvPr>
        </p:nvSpPr>
        <p:spPr>
          <a:xfrm>
            <a:off x="393700" y="692150"/>
            <a:ext cx="6070600" cy="3416300"/>
          </a:xfrm>
          <a:ln/>
        </p:spPr>
      </p:sp>
      <p:sp>
        <p:nvSpPr>
          <p:cNvPr id="112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Most valuations that you see are relative valuations. There are two reasons why relative valuations are so popular:</a:t>
            </a:r>
          </a:p>
          <a:p>
            <a:pPr marL="228600" indent="-228600">
              <a:buFontTx/>
              <a:buAutoNum type="arabicPeriod"/>
            </a:pPr>
            <a:r>
              <a:rPr lang="en-US">
                <a:latin typeface="Times" charset="0"/>
                <a:ea typeface="ＭＳ Ｐゴシック" charset="0"/>
                <a:cs typeface="ＭＳ Ｐゴシック" charset="0"/>
              </a:rPr>
              <a:t>If your objective is to buy or sell something,  not matter what the price, you can justify your decision using relative valuation. There will always be some other assets out there which are more underpriced or overpriced than the asset you are buying or selling.</a:t>
            </a:r>
          </a:p>
          <a:p>
            <a:pPr marL="228600" indent="-228600">
              <a:buFontTx/>
              <a:buAutoNum type="arabicPeriod"/>
            </a:pPr>
            <a:r>
              <a:rPr lang="en-US">
                <a:latin typeface="Times" charset="0"/>
                <a:ea typeface="ＭＳ Ｐゴシック" charset="0"/>
                <a:cs typeface="ＭＳ Ｐゴシック" charset="0"/>
              </a:rPr>
              <a:t>In contrast to the detail and time needed for discounted cashflow valuation, relative valuation is quicker and seems to require fewer assumptions about the future. (This, we will argue, is really an illusion.)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Rot="1" noChangeAspect="1" noChangeArrowheads="1" noTextEdit="1"/>
          </p:cNvSpPr>
          <p:nvPr>
            <p:ph type="sldImg"/>
          </p:nvPr>
        </p:nvSpPr>
        <p:spPr>
          <a:xfrm>
            <a:off x="393700" y="692150"/>
            <a:ext cx="6070600" cy="3416300"/>
          </a:xfrm>
          <a:ln/>
        </p:spPr>
      </p:sp>
      <p:sp>
        <p:nvSpPr>
          <p:cNvPr id="133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Even if you believe that discounted cashflow valuation is the only way to go, learning the language of relative valuation can be useful.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Rot="1" noChangeAspect="1" noChangeArrowheads="1" noTextEdit="1"/>
          </p:cNvSpPr>
          <p:nvPr>
            <p:ph type="sldImg"/>
          </p:nvPr>
        </p:nvSpPr>
        <p:spPr>
          <a:xfrm>
            <a:off x="393700" y="692150"/>
            <a:ext cx="6070600" cy="3416300"/>
          </a:xfrm>
          <a:ln/>
        </p:spPr>
      </p:sp>
      <p:sp>
        <p:nvSpPr>
          <p:cNvPr id="153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distinction between price (representing equity value) and value (representing the combined market value of equity and debt) and enterprise value (representing firm value - cash and marketable securities) should be noted.</a:t>
            </a:r>
          </a:p>
          <a:p>
            <a:r>
              <a:rPr lang="en-US">
                <a:latin typeface="Times" charset="0"/>
                <a:ea typeface="ＭＳ Ｐゴシック" charset="0"/>
                <a:cs typeface="ＭＳ Ｐゴシック" charset="0"/>
              </a:rPr>
              <a:t>The last set of multiples - industry specific multiples - will vary depending upon the sector you look at. With power companies, it can take the form of market value of the firm/ kwh of power produced. With new economy companies in the late 1990s, this was taken to whole new levels of detail - value per subscriber, value per web site visitor….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393700" y="692150"/>
            <a:ext cx="6070600"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we can rail about the fact that a valuation based upon multiples is not as detailed as a discounted cashflow valuation,, the reality is that analysts will continue to use multiples to value companies and that we will often have to use these valuations.</a:t>
            </a:r>
          </a:p>
          <a:p>
            <a:r>
              <a:rPr lang="en-US">
                <a:latin typeface="Times" charset="0"/>
                <a:ea typeface="ＭＳ Ｐゴシック" charset="0"/>
                <a:cs typeface="ＭＳ Ｐゴシック" charset="0"/>
              </a:rPr>
              <a:t>Given this reality, we have to think about how best to use multiples. These four steps represent a way in which we can deconstruct any multiple, understand how to use it well and discover when it is being misused.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xfrm>
            <a:off x="393700" y="692150"/>
            <a:ext cx="6070600" cy="3416300"/>
          </a:xfrm>
          <a:ln/>
        </p:spPr>
      </p:sp>
      <p:sp>
        <p:nvSpPr>
          <p:cNvPr id="194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i="1">
                <a:latin typeface="Times" charset="0"/>
                <a:ea typeface="ＭＳ Ｐゴシック" charset="0"/>
                <a:cs typeface="ＭＳ Ｐゴシック" charset="0"/>
              </a:rPr>
              <a:t>Consistent definition:</a:t>
            </a:r>
            <a:endParaRPr lang="en-US">
              <a:latin typeface="Times" charset="0"/>
              <a:ea typeface="ＭＳ Ｐゴシック" charset="0"/>
              <a:cs typeface="ＭＳ Ｐゴシック" charset="0"/>
            </a:endParaRPr>
          </a:p>
          <a:p>
            <a:pPr marL="228600" indent="-228600"/>
            <a:r>
              <a:rPr lang="en-US">
                <a:latin typeface="Times" charset="0"/>
                <a:ea typeface="ＭＳ Ｐゴシック" charset="0"/>
                <a:cs typeface="ＭＳ Ｐゴシック" charset="0"/>
              </a:rPr>
              <a:t>Consider two widely used multiples that are consistently defined. In the price-earnings ratio (PE), the numerator is equity value per share and the denominator is equity earnings per share. In the enterprise value/ EBITDA multiple, the numerator is firm value and the denominator is a pre-tax cash flow to all claimholders in the firm. In contrast, the price to EBITDA multiple is inconsistent. Why is this a problem? If you are comparing firms with different debt ratios, the firms will more debt will look cheaper on a price to EBITDA basis.</a:t>
            </a:r>
          </a:p>
          <a:p>
            <a:pPr marL="228600" indent="-228600"/>
            <a:r>
              <a:rPr lang="en-US" i="1">
                <a:latin typeface="Times" charset="0"/>
                <a:ea typeface="ＭＳ Ｐゴシック" charset="0"/>
                <a:cs typeface="ＭＳ Ｐゴシック" charset="0"/>
              </a:rPr>
              <a:t>Uniformally Estimated:</a:t>
            </a:r>
            <a:endParaRPr lang="en-US">
              <a:latin typeface="Times" charset="0"/>
              <a:ea typeface="ＭＳ Ｐゴシック" charset="0"/>
              <a:cs typeface="ＭＳ Ｐゴシック" charset="0"/>
            </a:endParaRPr>
          </a:p>
          <a:p>
            <a:pPr marL="228600" indent="-228600"/>
            <a:r>
              <a:rPr lang="en-US">
                <a:latin typeface="Times" charset="0"/>
                <a:ea typeface="ＭＳ Ｐゴシック" charset="0"/>
                <a:cs typeface="ＭＳ Ｐゴシック" charset="0"/>
              </a:rPr>
              <a:t>This is actually much more difficult than it looks. Even if accounting standards are the same across firms, you run into two problems:</a:t>
            </a:r>
          </a:p>
          <a:p>
            <a:pPr marL="228600" indent="-228600">
              <a:buFontTx/>
              <a:buAutoNum type="arabicPeriod"/>
            </a:pPr>
            <a:r>
              <a:rPr lang="en-US">
                <a:latin typeface="Times" charset="0"/>
                <a:ea typeface="ＭＳ Ｐゴシック" charset="0"/>
                <a:cs typeface="ＭＳ Ｐゴシック" charset="0"/>
              </a:rPr>
              <a:t>The degree to which firms bend accounting rules for their own purposes varies across firms. Some firms are inherently more conservative in reporting earnings than others.</a:t>
            </a:r>
          </a:p>
          <a:p>
            <a:pPr marL="228600" indent="-228600">
              <a:buFontTx/>
              <a:buAutoNum type="arabicPeriod"/>
            </a:pPr>
            <a:r>
              <a:rPr lang="en-US">
                <a:latin typeface="Times" charset="0"/>
                <a:ea typeface="ＭＳ Ｐゴシック" charset="0"/>
                <a:cs typeface="ＭＳ Ｐゴシック" charset="0"/>
              </a:rPr>
              <a:t>The financial year ends at different points for different firms. If the denominator is the earnings in the most recent financial year, the multiple may not be comparable if some firms have December year-ends and some have June year-ends.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xfrm>
            <a:off x="393700" y="692150"/>
            <a:ext cx="6070600" cy="3416300"/>
          </a:xfrm>
          <a:ln/>
        </p:spPr>
      </p:sp>
      <p:sp>
        <p:nvSpPr>
          <p:cNvPr id="215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Before you use a multiple and develop rules of thumb (8 times EBITDA is cheap), you need to get a sense of the cross-sectional distribution. </a:t>
            </a:r>
          </a:p>
          <a:p>
            <a:r>
              <a:rPr lang="en-US">
                <a:latin typeface="Times" charset="0"/>
                <a:ea typeface="ＭＳ Ｐゴシック" charset="0"/>
                <a:cs typeface="ＭＳ Ｐゴシック" charset="0"/>
              </a:rPr>
              <a:t>Multiples have skewed distributions. Because a multiple cannot be less than zero but can potentially be infinite, the averages for multiples will be much higher than their medians, and the difference will increase as the outliers become larger. Many services cap outliers to prevent them from altering the averages too much, results…</a:t>
            </a:r>
          </a:p>
          <a:p>
            <a:r>
              <a:rPr lang="en-US">
                <a:latin typeface="Times" charset="0"/>
                <a:ea typeface="ＭＳ Ｐゴシック" charset="0"/>
                <a:cs typeface="ＭＳ Ｐゴシック" charset="0"/>
              </a:rPr>
              <a:t>The PE ratio cannot be estimated when the earnings per share are negative. Thus, if you have a sample of 20 firms and 10 have negative earnings, you will be able to compute the PE ratio for only the 10 that have positive earnings and will throw out the remaining firms. This will induce a bias in your sample. One way to avoid this is to take the cumulative values for market capitalization and net income for all 20 firms, and compute a PE ratio based upon the cumulated values. The resulting PE ratio will generally be much higher….</a:t>
            </a:r>
          </a:p>
          <a:p>
            <a:endParaRPr lang="en-US">
              <a:latin typeface="Times"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xfrm>
            <a:off x="393700" y="692150"/>
            <a:ext cx="6070600" cy="3416300"/>
          </a:xfrm>
          <a:ln/>
        </p:spPr>
      </p:sp>
      <p:sp>
        <p:nvSpPr>
          <p:cNvPr id="235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Behind every multiple (PE of 22, Value to EBITDA of 9) are implicit assumptions about growth, risk and cash flows.. In fact, you make the same assumptions when you use multiples that you make in discounted cashflow valuation.. The difference is that your assumptions are explicit in the latter. The first step in understanding a multiple is determining its fundamental drives…</a:t>
            </a:r>
          </a:p>
          <a:p>
            <a:r>
              <a:rPr lang="en-US">
                <a:latin typeface="Times" charset="0"/>
                <a:ea typeface="ＭＳ Ｐゴシック" charset="0"/>
                <a:cs typeface="ＭＳ Ｐゴシック" charset="0"/>
              </a:rPr>
              <a:t>Not only is it important that you find the drivers for each multiple, but you need to understand how changes in these drivers change the multiple. For example, we all accept the intuition that a company with a 20% growth rate should have a higher PE than an otherwise similar company with a 10% growth rate, but how much higher? Twice as high (which would make the relationship linear), 2.5 times as high, 1.5 times as high…</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393700" y="692150"/>
            <a:ext cx="6070600" cy="3416300"/>
          </a:xfrm>
          <a:ln/>
        </p:spPr>
      </p:sp>
      <p:sp>
        <p:nvSpPr>
          <p:cNvPr id="256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practice, we all too often define comparable as a firm in the same industry or business. This is too narrow a definition. You can have firms in different businesses that have similar cashflow, growth and risk characteristics. These firms can be viewed as comparable firms.</a:t>
            </a:r>
          </a:p>
          <a:p>
            <a:r>
              <a:rPr lang="en-US">
                <a:latin typeface="Times" charset="0"/>
                <a:ea typeface="ＭＳ Ｐゴシック" charset="0"/>
                <a:cs typeface="ＭＳ Ｐゴシック" charset="0"/>
              </a:rPr>
              <a:t>You will never find two identical firms, no matter how hard you search. You therefore have to always control for the residual differences when making comparisons.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2" y="4787726"/>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1" y="2057400"/>
            <a:ext cx="7123113" cy="1254919"/>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314450"/>
            <a:ext cx="1295400" cy="526257"/>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04787"/>
            <a:ext cx="8077200" cy="652463"/>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49" y="1316736"/>
            <a:ext cx="1615307" cy="1266340"/>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3490722"/>
            <a:ext cx="7598664"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3486150"/>
            <a:ext cx="7315200" cy="51435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4686300"/>
            <a:ext cx="2667000" cy="273844"/>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4686155"/>
            <a:ext cx="4572000" cy="273844"/>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0"/>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4686302"/>
            <a:ext cx="2209800" cy="273844"/>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2" y="4686156"/>
            <a:ext cx="5573483" cy="273844"/>
          </a:xfrm>
        </p:spPr>
        <p:txBody>
          <a:bodyPr/>
          <a:lstStyle/>
          <a:p>
            <a:r>
              <a:rPr lang="en-US" smtClean="0"/>
              <a:t>Aswath Damodaran</a:t>
            </a:r>
            <a:endParaRPr lang="en-US" dirty="0"/>
          </a:p>
        </p:txBody>
      </p:sp>
      <p:sp>
        <p:nvSpPr>
          <p:cNvPr id="7" name="Rectangle 6"/>
          <p:cNvSpPr/>
          <p:nvPr/>
        </p:nvSpPr>
        <p:spPr bwMode="white">
          <a:xfrm>
            <a:off x="6096318" y="0"/>
            <a:ext cx="320040"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6056313" y="77787"/>
            <a:ext cx="40005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4686300"/>
            <a:ext cx="2667000" cy="273844"/>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1" y="4686300"/>
            <a:ext cx="5421313" cy="273844"/>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953692"/>
            <a:ext cx="533400" cy="183356"/>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171450"/>
            <a:ext cx="8153400" cy="74295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200150"/>
            <a:ext cx="8153400" cy="339471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92583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96012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96012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954167"/>
            <a:ext cx="533400" cy="183357"/>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dt="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fontScale="90000"/>
          </a:bodyPr>
          <a:lstStyle/>
          <a:p>
            <a:r>
              <a:rPr lang="en-US" smtClean="0"/>
              <a:t>Session 14: Relative Valuation</a:t>
            </a:r>
            <a:br>
              <a:rPr lang="en-US" smtClean="0"/>
            </a:br>
            <a:r>
              <a:rPr lang="en-US" smtClean="0"/>
              <a:t>Introduction and Basics</a:t>
            </a:r>
            <a:endParaRPr lang="en-US" dirty="0"/>
          </a:p>
        </p:txBody>
      </p:sp>
      <p:sp>
        <p:nvSpPr>
          <p:cNvPr id="7" name="Subtitle 6"/>
          <p:cNvSpPr>
            <a:spLocks noGrp="1"/>
          </p:cNvSpPr>
          <p:nvPr>
            <p:ph type="subTitle" idx="1"/>
          </p:nvPr>
        </p:nvSpPr>
        <p:spPr/>
        <p:txBody>
          <a:bodyPr/>
          <a:lstStyle/>
          <a:p>
            <a:r>
              <a:rPr lang="en-US" dirty="0" smtClean="0"/>
              <a:t>Aswath Damodaran</a:t>
            </a:r>
            <a:endParaRPr lang="en-US" dirty="0"/>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lnSpcReduction="10000"/>
          </a:bodyPr>
          <a:lstStyle/>
          <a:p>
            <a:fld id="{72AC53DF-4216-466D-99A7-94400E6C2A25}" type="slidenum">
              <a:rPr lang="en-US" smtClean="0"/>
              <a:pPr/>
              <a:t>1</a:t>
            </a:fld>
            <a:endParaRPr lang="en-US" dirty="0"/>
          </a:p>
        </p:txBody>
      </p:sp>
    </p:spTree>
    <p:extLst>
      <p:ext uri="{BB962C8B-B14F-4D97-AF65-F5344CB8AC3E}">
        <p14:creationId xmlns:p14="http://schemas.microsoft.com/office/powerpoint/2010/main" val="26529343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title"/>
          </p:nvPr>
        </p:nvSpPr>
        <p:spPr/>
        <p:txBody>
          <a:bodyPr/>
          <a:lstStyle/>
          <a:p>
            <a:r>
              <a:rPr lang="en-US" smtClean="0"/>
              <a:t>The Essence of  relative valuation?</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2</a:t>
            </a:fld>
            <a:endParaRPr lang="en-US" dirty="0"/>
          </a:p>
        </p:txBody>
      </p:sp>
      <p:sp>
        <p:nvSpPr>
          <p:cNvPr id="6146" name="Rectangle 3"/>
          <p:cNvSpPr>
            <a:spLocks noGrp="1" noChangeArrowheads="1"/>
          </p:cNvSpPr>
          <p:nvPr>
            <p:ph sz="quarter" idx="1"/>
          </p:nvPr>
        </p:nvSpPr>
        <p:spPr/>
        <p:txBody>
          <a:bodyPr>
            <a:normAutofit fontScale="77500" lnSpcReduction="20000"/>
          </a:bodyPr>
          <a:lstStyle/>
          <a:p>
            <a:r>
              <a:rPr lang="en-US" smtClean="0"/>
              <a:t>In relative valuation, the value of an asset is compared to the values assessed by the market for similar or comparable assets.</a:t>
            </a:r>
          </a:p>
          <a:p>
            <a:r>
              <a:rPr lang="en-US" smtClean="0"/>
              <a:t>To do relative valuation then,</a:t>
            </a:r>
          </a:p>
          <a:p>
            <a:pPr lvl="1"/>
            <a:r>
              <a:rPr lang="en-US" smtClean="0"/>
              <a:t>we need to identify comparable assets and obtain market values for these assets</a:t>
            </a:r>
          </a:p>
          <a:p>
            <a:pPr lvl="1"/>
            <a:r>
              <a:rPr lang="en-US" smtClean="0"/>
              <a:t>convert these market values into standardized values, since the absolute prices cannot be compared This process of standardizing creates price multiples.</a:t>
            </a:r>
          </a:p>
          <a:p>
            <a:pPr lvl="1"/>
            <a:r>
              <a:rPr lang="en-US" smtClean="0"/>
              <a:t>compare the standardized value or multiple for the asset being analyzed to the standardized values for comparable asset, controlling for any differences between the firms that might affect the multiple, to judge whether the asset is under or over valued</a:t>
            </a:r>
            <a:endParaRPr lang="en-US"/>
          </a:p>
        </p:txBody>
      </p:sp>
    </p:spTree>
    <p:extLst>
      <p:ext uri="{BB962C8B-B14F-4D97-AF65-F5344CB8AC3E}">
        <p14:creationId xmlns:p14="http://schemas.microsoft.com/office/powerpoint/2010/main" val="116625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title"/>
          </p:nvPr>
        </p:nvSpPr>
        <p:spPr/>
        <p:txBody>
          <a:bodyPr/>
          <a:lstStyle/>
          <a:p>
            <a:r>
              <a:rPr lang="en-US" smtClean="0"/>
              <a:t>Relative valuation is pervasive…</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3</a:t>
            </a:fld>
            <a:endParaRPr lang="en-US" dirty="0"/>
          </a:p>
        </p:txBody>
      </p:sp>
      <p:sp>
        <p:nvSpPr>
          <p:cNvPr id="8194" name="Rectangle 3"/>
          <p:cNvSpPr>
            <a:spLocks noGrp="1" noChangeArrowheads="1"/>
          </p:cNvSpPr>
          <p:nvPr>
            <p:ph sz="quarter" idx="1"/>
          </p:nvPr>
        </p:nvSpPr>
        <p:spPr/>
        <p:txBody>
          <a:bodyPr>
            <a:normAutofit fontScale="70000" lnSpcReduction="20000"/>
          </a:bodyPr>
          <a:lstStyle/>
          <a:p>
            <a:r>
              <a:rPr lang="en-US" smtClean="0"/>
              <a:t>Most valuations on Wall Street are relative valuations. </a:t>
            </a:r>
          </a:p>
          <a:p>
            <a:pPr lvl="1"/>
            <a:r>
              <a:rPr lang="en-US" smtClean="0"/>
              <a:t>Almost 85% of equity research reports are based upon a multiple and comparables.</a:t>
            </a:r>
          </a:p>
          <a:p>
            <a:pPr lvl="1"/>
            <a:r>
              <a:rPr lang="en-US" smtClean="0"/>
              <a:t>More than 50% of all acquisition valuations are based upon multiples</a:t>
            </a:r>
          </a:p>
          <a:p>
            <a:pPr lvl="1"/>
            <a:r>
              <a:rPr lang="en-US" smtClean="0"/>
              <a:t>Rules of thumb based on multiples are not only common but are often the basis for final valuation judgments.</a:t>
            </a:r>
          </a:p>
          <a:p>
            <a:r>
              <a:rPr lang="en-US" smtClean="0"/>
              <a:t>While there are more discounted cashflow valuations in consulting and corporate finance, they are often relative valuations masquerading as discounted cash flow valuations.</a:t>
            </a:r>
          </a:p>
          <a:p>
            <a:pPr lvl="1"/>
            <a:r>
              <a:rPr lang="en-US" smtClean="0"/>
              <a:t>The objective in many discounted cashflow valuations is to back into a number that has been obtained by using a multiple.</a:t>
            </a:r>
          </a:p>
          <a:p>
            <a:pPr lvl="1"/>
            <a:r>
              <a:rPr lang="en-US" smtClean="0"/>
              <a:t>The terminal value in a significant number of discounted cashflow valuations is estimated using a multiple.</a:t>
            </a:r>
            <a:endParaRPr lang="en-US"/>
          </a:p>
        </p:txBody>
      </p:sp>
    </p:spTree>
    <p:extLst>
      <p:ext uri="{BB962C8B-B14F-4D97-AF65-F5344CB8AC3E}">
        <p14:creationId xmlns:p14="http://schemas.microsoft.com/office/powerpoint/2010/main" val="411226797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ChangeArrowheads="1"/>
          </p:cNvSpPr>
          <p:nvPr>
            <p:ph type="title"/>
          </p:nvPr>
        </p:nvSpPr>
        <p:spPr/>
        <p:txBody>
          <a:bodyPr/>
          <a:lstStyle/>
          <a:p>
            <a:r>
              <a:rPr lang="en-US" smtClean="0"/>
              <a:t>Why relative valuation?</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4</a:t>
            </a:fld>
            <a:endParaRPr lang="en-US" dirty="0"/>
          </a:p>
        </p:txBody>
      </p:sp>
      <p:sp>
        <p:nvSpPr>
          <p:cNvPr id="10242" name="Rectangle 3"/>
          <p:cNvSpPr>
            <a:spLocks noGrp="1" noChangeArrowheads="1"/>
          </p:cNvSpPr>
          <p:nvPr>
            <p:ph sz="quarter" idx="1"/>
          </p:nvPr>
        </p:nvSpPr>
        <p:spPr/>
        <p:txBody>
          <a:bodyPr/>
          <a:lstStyle/>
          <a:p>
            <a:pPr marL="0" indent="0">
              <a:buNone/>
            </a:pPr>
            <a:r>
              <a:rPr lang="ja-JP" altLang="en-US" dirty="0" smtClean="0"/>
              <a:t>“</a:t>
            </a:r>
            <a:r>
              <a:rPr lang="en-US" altLang="ja-JP" sz="2400" dirty="0" smtClean="0"/>
              <a:t>If you think I</a:t>
            </a:r>
            <a:r>
              <a:rPr lang="ja-JP" altLang="en-US" sz="2400" dirty="0" smtClean="0"/>
              <a:t>’</a:t>
            </a:r>
            <a:r>
              <a:rPr lang="en-US" altLang="ja-JP" sz="2400" dirty="0" smtClean="0"/>
              <a:t>m crazy, you should see the guy who lives </a:t>
            </a:r>
            <a:r>
              <a:rPr lang="en-US" sz="2400" dirty="0" smtClean="0"/>
              <a:t>across the hall</a:t>
            </a:r>
            <a:r>
              <a:rPr lang="ja-JP" altLang="en-US" sz="2400" dirty="0" smtClean="0"/>
              <a:t>“</a:t>
            </a:r>
            <a:endParaRPr lang="en-US" altLang="ja-JP" sz="2400" dirty="0"/>
          </a:p>
          <a:p>
            <a:pPr marL="1097280" lvl="3" indent="0">
              <a:buNone/>
            </a:pPr>
            <a:r>
              <a:rPr lang="en-US" sz="1600" dirty="0" smtClean="0"/>
              <a:t>	Jerry Seinfeld talking about Kramer in a Seinfeld episode</a:t>
            </a:r>
          </a:p>
          <a:p>
            <a:pPr>
              <a:spcBef>
                <a:spcPct val="20000"/>
              </a:spcBef>
              <a:buClr>
                <a:schemeClr val="tx1"/>
              </a:buClr>
              <a:buSzPct val="75000"/>
              <a:buFont typeface="Monotype Sorts" charset="0"/>
              <a:buNone/>
            </a:pPr>
            <a:r>
              <a:rPr lang="ja-JP" altLang="en-US" sz="2400" dirty="0">
                <a:solidFill>
                  <a:srgbClr val="000000"/>
                </a:solidFill>
              </a:rPr>
              <a:t>“</a:t>
            </a:r>
            <a:r>
              <a:rPr lang="en-US" altLang="ja-JP" sz="2400" dirty="0">
                <a:solidFill>
                  <a:srgbClr val="000000"/>
                </a:solidFill>
              </a:rPr>
              <a:t> A little inaccuracy sometimes saves tons of explanation</a:t>
            </a:r>
            <a:r>
              <a:rPr lang="ja-JP" altLang="en-US" dirty="0" smtClean="0">
                <a:solidFill>
                  <a:srgbClr val="000000"/>
                </a:solidFill>
              </a:rPr>
              <a:t>”</a:t>
            </a:r>
            <a:endParaRPr lang="en-US" altLang="ja-JP" dirty="0" smtClean="0">
              <a:solidFill>
                <a:srgbClr val="000000"/>
              </a:solidFill>
            </a:endParaRPr>
          </a:p>
          <a:p>
            <a:pPr lvl="5">
              <a:buClr>
                <a:schemeClr val="tx1"/>
              </a:buClr>
              <a:buFont typeface="Monotype Sorts" charset="0"/>
              <a:buNone/>
            </a:pPr>
            <a:r>
              <a:rPr lang="en-US" altLang="ja-JP" dirty="0" smtClean="0">
                <a:solidFill>
                  <a:srgbClr val="000000"/>
                </a:solidFill>
              </a:rPr>
              <a:t>H.H. Munro</a:t>
            </a:r>
            <a:endParaRPr lang="en-US" altLang="ja-JP" dirty="0">
              <a:solidFill>
                <a:srgbClr val="000000"/>
              </a:solidFill>
            </a:endParaRPr>
          </a:p>
          <a:p>
            <a:pPr>
              <a:spcBef>
                <a:spcPct val="20000"/>
              </a:spcBef>
              <a:buClr>
                <a:schemeClr val="tx1"/>
              </a:buClr>
              <a:buSzPct val="75000"/>
              <a:buFont typeface="Monotype Sorts" charset="0"/>
              <a:buNone/>
            </a:pPr>
            <a:r>
              <a:rPr lang="ja-JP" altLang="en-US" sz="2400" dirty="0">
                <a:solidFill>
                  <a:srgbClr val="000000"/>
                </a:solidFill>
              </a:rPr>
              <a:t>“</a:t>
            </a:r>
            <a:r>
              <a:rPr lang="en-US" altLang="ja-JP" sz="2400" dirty="0">
                <a:solidFill>
                  <a:srgbClr val="000000"/>
                </a:solidFill>
              </a:rPr>
              <a:t> If you are going to screw up, make sure that you have lots of company</a:t>
            </a:r>
            <a:r>
              <a:rPr lang="ja-JP" altLang="en-US" sz="2400" dirty="0">
                <a:solidFill>
                  <a:srgbClr val="000000"/>
                </a:solidFill>
              </a:rPr>
              <a:t>”</a:t>
            </a:r>
            <a:endParaRPr lang="en-US" altLang="ja-JP" sz="2400" dirty="0">
              <a:solidFill>
                <a:srgbClr val="000000"/>
              </a:solidFill>
            </a:endParaRPr>
          </a:p>
          <a:p>
            <a:pPr lvl="3">
              <a:spcBef>
                <a:spcPct val="20000"/>
              </a:spcBef>
              <a:buClr>
                <a:schemeClr val="tx1"/>
              </a:buClr>
              <a:buFont typeface="Monotype Sorts" charset="0"/>
              <a:buNone/>
            </a:pPr>
            <a:r>
              <a:rPr lang="en-US" sz="1600" dirty="0" smtClean="0">
                <a:solidFill>
                  <a:srgbClr val="000000"/>
                </a:solidFill>
              </a:rPr>
              <a:t>		Ex</a:t>
            </a:r>
            <a:r>
              <a:rPr lang="en-US" sz="1600" dirty="0">
                <a:solidFill>
                  <a:srgbClr val="000000"/>
                </a:solidFill>
              </a:rPr>
              <a:t>-portfolio manager</a:t>
            </a:r>
          </a:p>
          <a:p>
            <a:pPr>
              <a:spcBef>
                <a:spcPct val="20000"/>
              </a:spcBef>
              <a:buClr>
                <a:schemeClr val="tx1"/>
              </a:buClr>
              <a:buSzPct val="75000"/>
              <a:buFont typeface="Monotype Sorts" charset="0"/>
              <a:buNone/>
            </a:pPr>
            <a:endParaRPr lang="en-US" sz="2400" dirty="0"/>
          </a:p>
        </p:txBody>
      </p:sp>
    </p:spTree>
    <p:extLst>
      <p:ext uri="{BB962C8B-B14F-4D97-AF65-F5344CB8AC3E}">
        <p14:creationId xmlns:p14="http://schemas.microsoft.com/office/powerpoint/2010/main" val="6677909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noChangeArrowheads="1"/>
          </p:cNvSpPr>
          <p:nvPr>
            <p:ph type="title"/>
          </p:nvPr>
        </p:nvSpPr>
        <p:spPr/>
        <p:txBody>
          <a:bodyPr>
            <a:normAutofit fontScale="90000"/>
          </a:bodyPr>
          <a:lstStyle/>
          <a:p>
            <a:r>
              <a:rPr lang="en-US" smtClean="0"/>
              <a:t>So, you believe only in intrinsic value? Here</a:t>
            </a:r>
            <a:r>
              <a:rPr lang="ja-JP" altLang="en-US" smtClean="0"/>
              <a:t>’</a:t>
            </a:r>
            <a:r>
              <a:rPr lang="en-US" altLang="ja-JP" smtClean="0"/>
              <a:t>s why you should still care about relative value</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5</a:t>
            </a:fld>
            <a:endParaRPr lang="en-US" dirty="0"/>
          </a:p>
        </p:txBody>
      </p:sp>
      <p:sp>
        <p:nvSpPr>
          <p:cNvPr id="12290" name="Rectangle 3"/>
          <p:cNvSpPr>
            <a:spLocks noGrp="1" noChangeArrowheads="1"/>
          </p:cNvSpPr>
          <p:nvPr>
            <p:ph sz="quarter" idx="1"/>
          </p:nvPr>
        </p:nvSpPr>
        <p:spPr/>
        <p:txBody>
          <a:bodyPr>
            <a:normAutofit fontScale="85000" lnSpcReduction="10000"/>
          </a:bodyPr>
          <a:lstStyle/>
          <a:p>
            <a:r>
              <a:rPr lang="en-US" smtClean="0"/>
              <a:t>Even if you are a true believer in discounted cashflow valuation, presenting your findings on a relative valuation basis will make it more likely that your findings/recommendations will reach a receptive audience.</a:t>
            </a:r>
          </a:p>
          <a:p>
            <a:r>
              <a:rPr lang="en-US" smtClean="0"/>
              <a:t>In some cases, relative valuation can help find weak spots in discounted cash flow valuations and fix them.</a:t>
            </a:r>
          </a:p>
          <a:p>
            <a:r>
              <a:rPr lang="en-US" smtClean="0"/>
              <a:t>The problem with multiples is not in their use but in their abuse. If we can find ways to frame multiples right, we should be able to use them better.</a:t>
            </a:r>
          </a:p>
          <a:p>
            <a:endParaRPr lang="en-US"/>
          </a:p>
        </p:txBody>
      </p:sp>
    </p:spTree>
    <p:extLst>
      <p:ext uri="{BB962C8B-B14F-4D97-AF65-F5344CB8AC3E}">
        <p14:creationId xmlns:p14="http://schemas.microsoft.com/office/powerpoint/2010/main" val="122022303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normAutofit fontScale="90000"/>
          </a:bodyPr>
          <a:lstStyle/>
          <a:p>
            <a:r>
              <a:rPr lang="en-US" smtClean="0"/>
              <a:t>Multiples are just standardized estimates of price…</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6</a:t>
            </a:fld>
            <a:endParaRPr lang="en-US" dirty="0"/>
          </a:p>
        </p:txBody>
      </p:sp>
      <p:pic>
        <p:nvPicPr>
          <p:cNvPr id="14338"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2106" r="-2106"/>
          <a:stretch>
            <a:fillRect/>
          </a:stretch>
        </p:blipFill>
        <p:spPr/>
      </p:pic>
    </p:spTree>
    <p:extLst>
      <p:ext uri="{BB962C8B-B14F-4D97-AF65-F5344CB8AC3E}">
        <p14:creationId xmlns:p14="http://schemas.microsoft.com/office/powerpoint/2010/main" val="4336471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lstStyle/>
          <a:p>
            <a:r>
              <a:rPr lang="en-US" smtClean="0"/>
              <a:t>The Four Steps to Understanding Multiples</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7</a:t>
            </a:fld>
            <a:endParaRPr lang="en-US" dirty="0"/>
          </a:p>
        </p:txBody>
      </p:sp>
      <p:sp>
        <p:nvSpPr>
          <p:cNvPr id="16386" name="Rectangle 3"/>
          <p:cNvSpPr>
            <a:spLocks noGrp="1" noChangeArrowheads="1"/>
          </p:cNvSpPr>
          <p:nvPr>
            <p:ph sz="quarter" idx="1"/>
          </p:nvPr>
        </p:nvSpPr>
        <p:spPr/>
        <p:txBody>
          <a:bodyPr>
            <a:normAutofit fontScale="62500" lnSpcReduction="20000"/>
          </a:bodyPr>
          <a:lstStyle/>
          <a:p>
            <a:r>
              <a:rPr lang="en-US" smtClean="0"/>
              <a:t>Define the multiple</a:t>
            </a:r>
          </a:p>
          <a:p>
            <a:pPr lvl="1"/>
            <a:r>
              <a:rPr lang="en-US" smtClean="0"/>
              <a:t>In use, the same multiple can be defined in different ways by different users. When comparing and using multiples, estimated by someone else, it is critical that we understand how the multiples have been estimated</a:t>
            </a:r>
          </a:p>
          <a:p>
            <a:r>
              <a:rPr lang="en-US" smtClean="0"/>
              <a:t>Describe the multiple</a:t>
            </a:r>
          </a:p>
          <a:p>
            <a:pPr lvl="1"/>
            <a:r>
              <a:rPr lang="en-US" smtClean="0"/>
              <a:t>Too many people who use a multiple have no idea what its cross sectional distribution is. If you do not know what the cross sectional distribution of a multiple is, it is difficult to look at a number and pass judgment on whether it is too high or low.</a:t>
            </a:r>
          </a:p>
          <a:p>
            <a:r>
              <a:rPr lang="en-US" smtClean="0"/>
              <a:t>Analyze the multiple</a:t>
            </a:r>
          </a:p>
          <a:p>
            <a:pPr lvl="1"/>
            <a:r>
              <a:rPr lang="en-US" smtClean="0"/>
              <a:t>It is critical that we understand the fundamentals that drive each multiple, and the nature of the relationship between the multiple and each variable.</a:t>
            </a:r>
          </a:p>
          <a:p>
            <a:r>
              <a:rPr lang="en-US" smtClean="0"/>
              <a:t>Apply the multiple</a:t>
            </a:r>
          </a:p>
          <a:p>
            <a:pPr lvl="1"/>
            <a:r>
              <a:rPr lang="en-US" smtClean="0"/>
              <a:t>Defining the comparable universe and controlling for differences is far more difficult in practice than it is in theory.</a:t>
            </a:r>
            <a:endParaRPr lang="en-US"/>
          </a:p>
        </p:txBody>
      </p:sp>
    </p:spTree>
    <p:extLst>
      <p:ext uri="{BB962C8B-B14F-4D97-AF65-F5344CB8AC3E}">
        <p14:creationId xmlns:p14="http://schemas.microsoft.com/office/powerpoint/2010/main" val="19996340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p:txBody>
          <a:bodyPr/>
          <a:lstStyle/>
          <a:p>
            <a:r>
              <a:rPr lang="en-US" smtClean="0"/>
              <a:t>Definitional Tests</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8</a:t>
            </a:fld>
            <a:endParaRPr lang="en-US" dirty="0"/>
          </a:p>
        </p:txBody>
      </p:sp>
      <p:sp>
        <p:nvSpPr>
          <p:cNvPr id="18434" name="Rectangle 3"/>
          <p:cNvSpPr>
            <a:spLocks noGrp="1" noChangeArrowheads="1"/>
          </p:cNvSpPr>
          <p:nvPr>
            <p:ph sz="quarter" idx="1"/>
          </p:nvPr>
        </p:nvSpPr>
        <p:spPr/>
        <p:txBody>
          <a:bodyPr>
            <a:normAutofit fontScale="77500" lnSpcReduction="20000"/>
          </a:bodyPr>
          <a:lstStyle/>
          <a:p>
            <a:r>
              <a:rPr lang="en-US" smtClean="0"/>
              <a:t>Is the multiple consistently defined?</a:t>
            </a:r>
          </a:p>
          <a:p>
            <a:pPr lvl="1"/>
            <a:r>
              <a:rPr lang="en-US" smtClean="0"/>
              <a:t>Proposition 1: Both the value (the numerator) and the standardizing variable ( the denominator) should be to the same claimholders in the firm. In other words, the value of equity should be divided by equity earnings or equity book value, and firm value should be divided by firm earnings or book value.</a:t>
            </a:r>
          </a:p>
          <a:p>
            <a:r>
              <a:rPr lang="en-US" smtClean="0"/>
              <a:t>Is the multiple uniformly estimated?</a:t>
            </a:r>
          </a:p>
          <a:p>
            <a:pPr lvl="1"/>
            <a:r>
              <a:rPr lang="en-US" smtClean="0"/>
              <a:t>The variables used in defining the multiple should be estimated uniformly across assets in the </a:t>
            </a:r>
            <a:r>
              <a:rPr lang="ja-JP" altLang="en-US" smtClean="0"/>
              <a:t>“</a:t>
            </a:r>
            <a:r>
              <a:rPr lang="en-US" altLang="ja-JP" smtClean="0"/>
              <a:t>comparable firm</a:t>
            </a:r>
            <a:r>
              <a:rPr lang="ja-JP" altLang="en-US" smtClean="0"/>
              <a:t>”</a:t>
            </a:r>
            <a:r>
              <a:rPr lang="en-US" altLang="ja-JP" smtClean="0"/>
              <a:t> list.</a:t>
            </a:r>
          </a:p>
          <a:p>
            <a:pPr lvl="1"/>
            <a:r>
              <a:rPr lang="en-US" smtClean="0"/>
              <a:t>If earnings-based multiples are used, the accounting rules to measure earnings should be applied consistently across assets. The same rule applies with book-value based multiples.</a:t>
            </a:r>
            <a:endParaRPr lang="en-US"/>
          </a:p>
        </p:txBody>
      </p:sp>
    </p:spTree>
    <p:extLst>
      <p:ext uri="{BB962C8B-B14F-4D97-AF65-F5344CB8AC3E}">
        <p14:creationId xmlns:p14="http://schemas.microsoft.com/office/powerpoint/2010/main" val="2171076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r>
              <a:rPr lang="en-US" smtClean="0"/>
              <a:t>Descriptive Tests</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9</a:t>
            </a:fld>
            <a:endParaRPr lang="en-US" dirty="0"/>
          </a:p>
        </p:txBody>
      </p:sp>
      <p:sp>
        <p:nvSpPr>
          <p:cNvPr id="20482" name="Rectangle 3"/>
          <p:cNvSpPr>
            <a:spLocks noGrp="1" noChangeArrowheads="1"/>
          </p:cNvSpPr>
          <p:nvPr>
            <p:ph sz="quarter" idx="1"/>
          </p:nvPr>
        </p:nvSpPr>
        <p:spPr/>
        <p:txBody>
          <a:bodyPr>
            <a:normAutofit fontScale="62500" lnSpcReduction="20000"/>
          </a:bodyPr>
          <a:lstStyle/>
          <a:p>
            <a:r>
              <a:rPr lang="en-US" smtClean="0"/>
              <a:t>What is the average and standard deviation for this multiple, across the universe (market)?</a:t>
            </a:r>
          </a:p>
          <a:p>
            <a:r>
              <a:rPr lang="en-US" smtClean="0"/>
              <a:t>How asymmetric is the distribution and what is the effect of this asymmetry on the moments of  the distribution? </a:t>
            </a:r>
          </a:p>
          <a:p>
            <a:r>
              <a:rPr lang="en-US" smtClean="0"/>
              <a:t>How large are the outliers to the distribution, and how do we deal with the outliers?</a:t>
            </a:r>
          </a:p>
          <a:p>
            <a:pPr lvl="1"/>
            <a:r>
              <a:rPr lang="en-US" smtClean="0"/>
              <a:t>Throwing out the outliers may seem like an obvious solution, but if the outliers all lie on one side of the distribution, this can lead to a biased estimate.</a:t>
            </a:r>
          </a:p>
          <a:p>
            <a:pPr lvl="1"/>
            <a:r>
              <a:rPr lang="en-US" smtClean="0"/>
              <a:t>Capping the outliers is another solution, though the point at which you cap is arbitrary and can skew results</a:t>
            </a:r>
          </a:p>
          <a:p>
            <a:r>
              <a:rPr lang="en-US" smtClean="0"/>
              <a:t>Are there cases where the multiple cannot be estimated? Will ignoring these cases lead to a biased estimate of the multiple?</a:t>
            </a:r>
          </a:p>
          <a:p>
            <a:r>
              <a:rPr lang="en-US" smtClean="0"/>
              <a:t>How has this multiple changed over time?</a:t>
            </a:r>
            <a:endParaRPr lang="en-US"/>
          </a:p>
        </p:txBody>
      </p:sp>
    </p:spTree>
    <p:extLst>
      <p:ext uri="{BB962C8B-B14F-4D97-AF65-F5344CB8AC3E}">
        <p14:creationId xmlns:p14="http://schemas.microsoft.com/office/powerpoint/2010/main" val="3559567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r>
              <a:rPr lang="en-US" smtClean="0"/>
              <a:t>Analytical Tests</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10</a:t>
            </a:fld>
            <a:endParaRPr lang="en-US" dirty="0"/>
          </a:p>
        </p:txBody>
      </p:sp>
      <p:sp>
        <p:nvSpPr>
          <p:cNvPr id="22530" name="Rectangle 3"/>
          <p:cNvSpPr>
            <a:spLocks noGrp="1" noChangeArrowheads="1"/>
          </p:cNvSpPr>
          <p:nvPr>
            <p:ph sz="quarter" idx="1"/>
          </p:nvPr>
        </p:nvSpPr>
        <p:spPr/>
        <p:txBody>
          <a:bodyPr>
            <a:normAutofit fontScale="85000" lnSpcReduction="10000"/>
          </a:bodyPr>
          <a:lstStyle/>
          <a:p>
            <a:r>
              <a:rPr lang="en-US" dirty="0" smtClean="0"/>
              <a:t>What are the fundamentals that determine and drive these multiples?</a:t>
            </a:r>
          </a:p>
          <a:p>
            <a:pPr lvl="1"/>
            <a:r>
              <a:rPr lang="en-US" u="sng" dirty="0" smtClean="0"/>
              <a:t>Proposition 2</a:t>
            </a:r>
            <a:r>
              <a:rPr lang="en-US" dirty="0" smtClean="0"/>
              <a:t>: Embedded in every multiple are all of the variables that drive every discounted cash flow valuation - growth, risk and cash flow patterns.</a:t>
            </a:r>
          </a:p>
          <a:p>
            <a:r>
              <a:rPr lang="en-US" dirty="0" smtClean="0"/>
              <a:t>How do changes in these fundamentals change the multiple?</a:t>
            </a:r>
          </a:p>
          <a:p>
            <a:pPr lvl="1"/>
            <a:r>
              <a:rPr lang="en-US" dirty="0" smtClean="0"/>
              <a:t>The relationship between a fundamental (like growth) and a multiple (such as PE) is almost never linear. </a:t>
            </a:r>
          </a:p>
          <a:p>
            <a:pPr lvl="1"/>
            <a:r>
              <a:rPr lang="en-US" u="sng" dirty="0" smtClean="0"/>
              <a:t>Proposition 3</a:t>
            </a:r>
            <a:r>
              <a:rPr lang="en-US" dirty="0" smtClean="0"/>
              <a:t>: It is impossible to properly compare firms on a multiple, if we do not know how fundamentals and the multiple move.</a:t>
            </a:r>
            <a:endParaRPr lang="en-US" dirty="0"/>
          </a:p>
        </p:txBody>
      </p:sp>
    </p:spTree>
    <p:extLst>
      <p:ext uri="{BB962C8B-B14F-4D97-AF65-F5344CB8AC3E}">
        <p14:creationId xmlns:p14="http://schemas.microsoft.com/office/powerpoint/2010/main" val="5285106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Deconstructing Multiples</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47500" lnSpcReduction="20000"/>
          </a:bodyPr>
          <a:lstStyle/>
          <a:p>
            <a:fld id="{1AD93096-5B34-4342-9326-69289CEAE4C2}" type="slidenum">
              <a:rPr lang="en-US" smtClean="0"/>
              <a:pPr/>
              <a:t>11</a:t>
            </a:fld>
            <a:endParaRPr lang="en-US" dirty="0">
              <a:solidFill>
                <a:srgbClr val="FFFFFF"/>
              </a:solidFill>
            </a:endParaRPr>
          </a:p>
        </p:txBody>
      </p:sp>
      <p:pic>
        <p:nvPicPr>
          <p:cNvPr id="6" name="Picture 4"/>
          <p:cNvPicPr>
            <a:picLocks noGrp="1" noChangeAspect="1"/>
          </p:cNvPicPr>
          <p:nvPr>
            <p:ph sz="quarter" idx="1"/>
          </p:nvPr>
        </p:nvPicPr>
        <p:blipFill>
          <a:blip r:embed="rId2">
            <a:extLst>
              <a:ext uri="{28A0092B-C50C-407E-A947-70E740481C1C}">
                <a14:useLocalDpi xmlns:a14="http://schemas.microsoft.com/office/drawing/2010/main" val="0"/>
              </a:ext>
            </a:extLst>
          </a:blip>
          <a:srcRect t="-36481" b="-36481"/>
          <a:stretch>
            <a:fillRect/>
          </a:stretch>
        </p:blipFill>
        <p:spPr bwMode="auto">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8530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lstStyle/>
          <a:p>
            <a:r>
              <a:rPr lang="en-US" smtClean="0"/>
              <a:t>Application Tests</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12</a:t>
            </a:fld>
            <a:endParaRPr lang="en-US" dirty="0"/>
          </a:p>
        </p:txBody>
      </p:sp>
      <p:sp>
        <p:nvSpPr>
          <p:cNvPr id="24578" name="Rectangle 3"/>
          <p:cNvSpPr>
            <a:spLocks noGrp="1" noChangeArrowheads="1"/>
          </p:cNvSpPr>
          <p:nvPr>
            <p:ph sz="quarter" idx="1"/>
          </p:nvPr>
        </p:nvSpPr>
        <p:spPr/>
        <p:txBody>
          <a:bodyPr>
            <a:normAutofit fontScale="77500" lnSpcReduction="20000"/>
          </a:bodyPr>
          <a:lstStyle/>
          <a:p>
            <a:r>
              <a:rPr lang="en-US" smtClean="0"/>
              <a:t>Given the firm that we are valuing, what is a </a:t>
            </a:r>
            <a:r>
              <a:rPr lang="ja-JP" altLang="en-US" smtClean="0"/>
              <a:t>“</a:t>
            </a:r>
            <a:r>
              <a:rPr lang="en-US" altLang="ja-JP" smtClean="0"/>
              <a:t>comparable</a:t>
            </a:r>
            <a:r>
              <a:rPr lang="ja-JP" altLang="en-US" smtClean="0"/>
              <a:t>”</a:t>
            </a:r>
            <a:r>
              <a:rPr lang="en-US" altLang="ja-JP" smtClean="0"/>
              <a:t> firm?</a:t>
            </a:r>
          </a:p>
          <a:p>
            <a:pPr lvl="1"/>
            <a:r>
              <a:rPr lang="en-US" smtClean="0"/>
              <a:t>While traditional analysis is built on the premise that firms in the same sector are comparable firms, valuation theory would suggest that a comparable firm is one which is similar to the one being analyzed in terms of fundamentals.</a:t>
            </a:r>
          </a:p>
          <a:p>
            <a:pPr lvl="1"/>
            <a:r>
              <a:rPr lang="en-US" smtClean="0"/>
              <a:t>Proposition 4: There is no reason why a firm cannot be compared with another firm in a very different business, if the two firms have the same risk, growth and cash flow characteristics.</a:t>
            </a:r>
          </a:p>
          <a:p>
            <a:r>
              <a:rPr lang="en-US" smtClean="0"/>
              <a:t>Given the comparable firms, how do we adjust for differences across firms on  the fundamentals?</a:t>
            </a:r>
          </a:p>
          <a:p>
            <a:pPr lvl="1"/>
            <a:r>
              <a:rPr lang="en-US" smtClean="0"/>
              <a:t>Proposition 5: It is impossible to find an exactly identical firm to the one you are valuing.</a:t>
            </a:r>
            <a:endParaRPr lang="en-US"/>
          </a:p>
        </p:txBody>
      </p:sp>
    </p:spTree>
    <p:extLst>
      <p:ext uri="{BB962C8B-B14F-4D97-AF65-F5344CB8AC3E}">
        <p14:creationId xmlns:p14="http://schemas.microsoft.com/office/powerpoint/2010/main" val="21131199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24</TotalTime>
  <Words>2111</Words>
  <Application>Microsoft Macintosh PowerPoint</Application>
  <PresentationFormat>On-screen Show (16:9)</PresentationFormat>
  <Paragraphs>111</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Basic</vt:lpstr>
      <vt:lpstr>Session 14: Relative Valuation Introduction and Basics</vt:lpstr>
      <vt:lpstr>The Essence of  relative valuation?</vt:lpstr>
      <vt:lpstr>Relative valuation is pervasive…</vt:lpstr>
      <vt:lpstr>Why relative valuation?</vt:lpstr>
      <vt:lpstr>So, you believe only in intrinsic value? Here’s why you should still care about relative value</vt:lpstr>
      <vt:lpstr>Multiples are just standardized estimates of price…</vt:lpstr>
      <vt:lpstr>The Four Steps to Understanding Multiples</vt:lpstr>
      <vt:lpstr>Definitional Tests</vt:lpstr>
      <vt:lpstr>Descriptive Tests</vt:lpstr>
      <vt:lpstr>Analytical Tests</vt:lpstr>
      <vt:lpstr>Deconstructing Multiples</vt:lpstr>
      <vt:lpstr>Application Tests</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14: Relative Valuation Introduction and Basics</dc:title>
  <dc:creator>Aswath Damodaran</dc:creator>
  <cp:lastModifiedBy>Aswath Damodaran</cp:lastModifiedBy>
  <cp:revision>6</cp:revision>
  <dcterms:created xsi:type="dcterms:W3CDTF">2011-11-03T14:27:47Z</dcterms:created>
  <dcterms:modified xsi:type="dcterms:W3CDTF">2013-01-29T02:23:40Z</dcterms:modified>
</cp:coreProperties>
</file>