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6.bin" ContentType="application/vnd.openxmlformats-officedocument.oleObject"/>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3"/>
  </p:notesMasterIdLst>
  <p:handoutMasterIdLst>
    <p:handoutMasterId r:id="rId14"/>
  </p:handoutMasterIdLst>
  <p:sldIdLst>
    <p:sldId id="271" r:id="rId2"/>
    <p:sldId id="257" r:id="rId3"/>
    <p:sldId id="258" r:id="rId4"/>
    <p:sldId id="259" r:id="rId5"/>
    <p:sldId id="260" r:id="rId6"/>
    <p:sldId id="261" r:id="rId7"/>
    <p:sldId id="262" r:id="rId8"/>
    <p:sldId id="270" r:id="rId9"/>
    <p:sldId id="272" r:id="rId10"/>
    <p:sldId id="274" r:id="rId11"/>
    <p:sldId id="275" r:id="rId1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1" d="100"/>
          <a:sy n="111" d="100"/>
        </p:scale>
        <p:origin x="-104" y="-36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emf"/><Relationship Id="rId4" Type="http://schemas.openxmlformats.org/officeDocument/2006/relationships/image" Target="../media/image12.emf"/><Relationship Id="rId5" Type="http://schemas.openxmlformats.org/officeDocument/2006/relationships/image" Target="../media/image13.emf"/><Relationship Id="rId1" Type="http://schemas.openxmlformats.org/officeDocument/2006/relationships/image" Target="../media/image9.emf"/><Relationship Id="rId2"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B5C71E4-9F9E-B84D-AE3C-6A351A8D0CC3}" type="datetimeFigureOut">
              <a:rPr lang="en-US" smtClean="0"/>
              <a:t>1/28/13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C6B83F8-582F-8B46-A2D1-98DCAE780790}" type="slidenum">
              <a:rPr lang="en-US" smtClean="0"/>
              <a:t>‹#›</a:t>
            </a:fld>
            <a:endParaRPr lang="en-US"/>
          </a:p>
        </p:txBody>
      </p:sp>
    </p:spTree>
    <p:extLst>
      <p:ext uri="{BB962C8B-B14F-4D97-AF65-F5344CB8AC3E}">
        <p14:creationId xmlns:p14="http://schemas.microsoft.com/office/powerpoint/2010/main" val="355420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A1AAF6-CF7F-D94A-B1B2-675463C056D4}" type="datetimeFigureOut">
              <a:rPr lang="en-US" smtClean="0"/>
              <a:t>1/28/13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57D00D-3D34-4E40-98DD-F662F9FEAF9B}" type="slidenum">
              <a:rPr lang="en-US" smtClean="0"/>
              <a:t>‹#›</a:t>
            </a:fld>
            <a:endParaRPr lang="en-US"/>
          </a:p>
        </p:txBody>
      </p:sp>
    </p:spTree>
    <p:extLst>
      <p:ext uri="{BB962C8B-B14F-4D97-AF65-F5344CB8AC3E}">
        <p14:creationId xmlns:p14="http://schemas.microsoft.com/office/powerpoint/2010/main" val="7749018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393700" y="692150"/>
            <a:ext cx="6070600"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only the tip of the iceberg. You can have EPS before and after extraordinary items, primary and diluted EPS..</a:t>
            </a:r>
          </a:p>
          <a:p>
            <a:r>
              <a:rPr lang="en-US">
                <a:latin typeface="Times" charset="0"/>
                <a:ea typeface="ＭＳ Ｐゴシック" charset="0"/>
                <a:cs typeface="ＭＳ Ｐゴシック" charset="0"/>
              </a:rPr>
              <a:t>When you are negotiating with someone else and you are both using PE ratios to make your case, the first step is to make sure that you are using the same PE ratio.</a:t>
            </a:r>
          </a:p>
          <a:p>
            <a:r>
              <a:rPr lang="en-US">
                <a:latin typeface="Times" charset="0"/>
                <a:ea typeface="ＭＳ Ｐゴシック" charset="0"/>
                <a:cs typeface="ＭＳ Ｐゴシック" charset="0"/>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393700" y="692150"/>
            <a:ext cx="6070600" cy="3416300"/>
          </a:xfrm>
          <a:ln/>
        </p:spPr>
      </p:sp>
      <p:sp>
        <p:nvSpPr>
          <p:cNvPr id="296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graph for all U.S. firms with data available on the Value Line dataset (contains about 7200 firms in the overall sample). Notice that the distributions are skewed to the left and that we have capped the PE ratios at 100….</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393700" y="692150"/>
            <a:ext cx="6070600"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Four things to note…</a:t>
            </a:r>
          </a:p>
          <a:p>
            <a:pPr marL="228600" indent="-228600">
              <a:buFontTx/>
              <a:buAutoNum type="arabicPeriod"/>
            </a:pPr>
            <a:r>
              <a:rPr lang="en-US">
                <a:latin typeface="Times" charset="0"/>
                <a:ea typeface="ＭＳ Ｐゴシック" charset="0"/>
                <a:cs typeface="ＭＳ Ｐゴシック" charset="0"/>
              </a:rPr>
              <a:t>Notice the number of firms that we have lost in the sample as we compute PE ratios.</a:t>
            </a:r>
          </a:p>
          <a:p>
            <a:pPr marL="228600" indent="-228600">
              <a:buFontTx/>
              <a:buAutoNum type="arabicPeriod"/>
            </a:pPr>
            <a:r>
              <a:rPr lang="en-US">
                <a:latin typeface="Times" charset="0"/>
                <a:ea typeface="ＭＳ Ｐゴシック" charset="0"/>
                <a:cs typeface="ＭＳ Ｐゴシック" charset="0"/>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atin typeface="Times" charset="0"/>
                <a:ea typeface="ＭＳ Ｐゴシック" charset="0"/>
                <a:cs typeface="ＭＳ Ｐゴシック" charset="0"/>
              </a:rPr>
              <a:t>The means were computed without capping the PE ratios… the outliers (notice the maximum values for the ratios) push the average to almost twice the median.</a:t>
            </a:r>
          </a:p>
          <a:p>
            <a:pPr marL="228600" indent="-228600">
              <a:buFontTx/>
              <a:buAutoNum type="arabicPeriod"/>
            </a:pPr>
            <a:r>
              <a:rPr lang="en-US">
                <a:latin typeface="Times" charset="0"/>
                <a:ea typeface="ＭＳ Ｐゴシック" charset="0"/>
                <a:cs typeface="ＭＳ Ｐゴシック" charset="0"/>
              </a:rPr>
              <a:t>The median forward PE is higher than the trailing PE which is higher than the current PE…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393700" y="692150"/>
            <a:ext cx="6070600"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compares the percentages of firms in each market that trade in each PE ratio class…  Some interesting differences:</a:t>
            </a:r>
          </a:p>
          <a:p>
            <a:pPr marL="228600" indent="-228600">
              <a:buFontTx/>
              <a:buAutoNum type="arabicPeriod"/>
            </a:pPr>
            <a:r>
              <a:rPr lang="en-US">
                <a:latin typeface="Times" charset="0"/>
                <a:ea typeface="ＭＳ Ｐゴシック" charset="0"/>
                <a:cs typeface="ＭＳ Ｐゴシック" charset="0"/>
              </a:rPr>
              <a:t>More emerging market companies trade at very low PE ratios (less than 8) than European or US companies </a:t>
            </a:r>
          </a:p>
          <a:p>
            <a:pPr marL="228600" indent="-228600">
              <a:buFontTx/>
              <a:buAutoNum type="arabicPeriod"/>
            </a:pPr>
            <a:r>
              <a:rPr lang="en-US">
                <a:latin typeface="Times" charset="0"/>
                <a:ea typeface="ＭＳ Ｐゴシック" charset="0"/>
                <a:cs typeface="ＭＳ Ｐゴシック" charset="0"/>
              </a:rPr>
              <a:t>More emerging market companies also trade at very high multiples of earnings.</a:t>
            </a:r>
          </a:p>
          <a:p>
            <a:pPr marL="228600" indent="-228600">
              <a:buFontTx/>
              <a:buAutoNum type="arabicPeriod"/>
            </a:pPr>
            <a:r>
              <a:rPr lang="en-US">
                <a:latin typeface="Times" charset="0"/>
                <a:ea typeface="ＭＳ Ｐゴシック" charset="0"/>
                <a:cs typeface="ＭＳ Ｐゴシック" charset="0"/>
              </a:rPr>
              <a:t>The median PE ratio is lowest in emerging markets, reflecting the effect of country risk on PE.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393700" y="692150"/>
            <a:ext cx="6070600"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To get to the heart of equity multiples, we start with an equity DCF model. In this case, we consider the simplest equity valuation model - a stable growth dividend discount model. Restated in terms of the PE ratio, we find that the PE ratio fo a stable growth firm can be written in terms of three variables:</a:t>
            </a:r>
          </a:p>
          <a:p>
            <a:pPr marL="228600" indent="-228600">
              <a:buFontTx/>
              <a:buAutoNum type="arabicPeriod"/>
            </a:pPr>
            <a:r>
              <a:rPr lang="en-US">
                <a:latin typeface="Times" charset="0"/>
                <a:ea typeface="ＭＳ Ｐゴシック" charset="0"/>
                <a:cs typeface="ＭＳ Ｐゴシック" charset="0"/>
              </a:rPr>
              <a:t>The expected growth rate in earnings per share</a:t>
            </a:r>
          </a:p>
          <a:p>
            <a:pPr marL="228600" indent="-228600">
              <a:buFontTx/>
              <a:buAutoNum type="arabicPeriod"/>
            </a:pPr>
            <a:r>
              <a:rPr lang="en-US">
                <a:latin typeface="Times" charset="0"/>
                <a:ea typeface="ＭＳ Ｐゴシック" charset="0"/>
                <a:cs typeface="ＭＳ Ｐゴシック" charset="0"/>
              </a:rPr>
              <a:t>The riskiness of the equity, which determines the cost of equity</a:t>
            </a:r>
          </a:p>
          <a:p>
            <a:pPr marL="228600" indent="-228600">
              <a:buFontTx/>
              <a:buAutoNum type="arabicPeriod"/>
            </a:pPr>
            <a:r>
              <a:rPr lang="en-US">
                <a:latin typeface="Times" charset="0"/>
                <a:ea typeface="ＭＳ Ｐゴシック" charset="0"/>
                <a:cs typeface="ＭＳ Ｐゴシック" charset="0"/>
              </a:rPr>
              <a:t>The efficiency with which the firm generates growth,which is measured by how much the firm can pay out or afford to pay out after reinvested to create the growth.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xfrm>
            <a:off x="393700" y="692150"/>
            <a:ext cx="6070600" cy="3416300"/>
          </a:xfrm>
          <a:ln/>
        </p:spPr>
      </p:sp>
      <p:sp>
        <p:nvSpPr>
          <p:cNvPr id="378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At first sight, the second proposition may seem counter intuitive. After all, riskiest firms often have the highest PE ratios. The answer lies, of course, in the reality that firms with high risk also tend to have high growth, and growth usually trumps risk….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a:xfrm>
            <a:off x="393700" y="692150"/>
            <a:ext cx="6070600" cy="3416300"/>
          </a:xfrm>
          <a:ln/>
        </p:spPr>
      </p:sp>
      <p:sp>
        <p:nvSpPr>
          <p:cNvPr id="737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Notice that while we consider this to be an industry group, these are very different firms in terms of expected growth and size.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Rot="1" noChangeAspect="1" noChangeArrowheads="1" noTextEdit="1"/>
          </p:cNvSpPr>
          <p:nvPr>
            <p:ph type="sldImg"/>
          </p:nvPr>
        </p:nvSpPr>
        <p:spPr>
          <a:xfrm>
            <a:off x="393700" y="692150"/>
            <a:ext cx="6070600" cy="3416300"/>
          </a:xfrm>
          <a:ln/>
        </p:spPr>
      </p:sp>
      <p:sp>
        <p:nvSpPr>
          <p:cNvPr id="778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this sample, note that some of the firms in the sample are emerging market firms any may be exposed to more risk (political risk, economic risk, inflation risk…)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xfrm>
            <a:off x="393700" y="692150"/>
            <a:ext cx="6070600" cy="3416300"/>
          </a:xfrm>
          <a:ln/>
        </p:spPr>
      </p:sp>
      <p:sp>
        <p:nvSpPr>
          <p:cNvPr id="798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Higher growth telecomm companies have higher PE ratios..</a:t>
            </a:r>
          </a:p>
          <a:p>
            <a:r>
              <a:rPr lang="en-US">
                <a:latin typeface="Times" charset="0"/>
                <a:ea typeface="ＭＳ Ｐゴシック" charset="0"/>
                <a:cs typeface="ＭＳ Ｐゴシック" charset="0"/>
              </a:rPr>
              <a:t>One way to read this regression: If you have two companies - one with a growth rate of 10% and one with a growth rate of 20%, the latter should have a PE that is 12.1 higher..</a:t>
            </a:r>
          </a:p>
          <a:p>
            <a:r>
              <a:rPr lang="en-US">
                <a:latin typeface="Times" charset="0"/>
                <a:ea typeface="ＭＳ Ｐゴシック" charset="0"/>
                <a:cs typeface="ＭＳ Ｐゴシック" charset="0"/>
              </a:rPr>
              <a:t>If the firm happens to be an emerging market firm, though, you would expect its PE ratio to be 13.85 lower than a firm with similar growth in a developed market.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5"/>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6"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057402"/>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1"/>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9"/>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6"/>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2"/>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3"/>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6"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5"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5" y="4686156"/>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1" Type="http://schemas.openxmlformats.org/officeDocument/2006/relationships/image" Target="../media/image12.emf"/><Relationship Id="rId12" Type="http://schemas.openxmlformats.org/officeDocument/2006/relationships/oleObject" Target="../embeddings/oleObject5.bin"/><Relationship Id="rId13" Type="http://schemas.openxmlformats.org/officeDocument/2006/relationships/image" Target="../media/image13.emf"/><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9.emf"/><Relationship Id="rId6" Type="http://schemas.openxmlformats.org/officeDocument/2006/relationships/oleObject" Target="../embeddings/oleObject2.bin"/><Relationship Id="rId7" Type="http://schemas.openxmlformats.org/officeDocument/2006/relationships/image" Target="../media/image10.emf"/><Relationship Id="rId8" Type="http://schemas.openxmlformats.org/officeDocument/2006/relationships/oleObject" Target="../embeddings/oleObject3.bin"/><Relationship Id="rId9" Type="http://schemas.openxmlformats.org/officeDocument/2006/relationships/image" Target="../media/image11.emf"/><Relationship Id="rId10"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6.bin"/><Relationship Id="rId5" Type="http://schemas.openxmlformats.org/officeDocument/2006/relationships/oleObject" Target="../embeddings/Microsoft_Excel_97_-_2004_Worksheet1.xls"/><Relationship Id="rId6" Type="http://schemas.openxmlformats.org/officeDocument/2006/relationships/image" Target="../media/image15.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Session 15: PE ratios</a:t>
            </a:r>
            <a:endParaRPr lang="en-US" dirty="0"/>
          </a:p>
        </p:txBody>
      </p:sp>
      <p:sp>
        <p:nvSpPr>
          <p:cNvPr id="3" name="Subtitle 2"/>
          <p:cNvSpPr>
            <a:spLocks noGrp="1"/>
          </p:cNvSpPr>
          <p:nvPr>
            <p:ph type="subTitle" idx="1"/>
          </p:nvPr>
        </p:nvSpPr>
        <p:spPr/>
        <p:txBody>
          <a:bodyPr/>
          <a:lstStyle/>
          <a:p>
            <a:r>
              <a:rPr lang="en-US" smtClean="0"/>
              <a:t>Aswath Damodaran</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p>
        </p:txBody>
      </p:sp>
    </p:spTree>
    <p:extLst>
      <p:ext uri="{BB962C8B-B14F-4D97-AF65-F5344CB8AC3E}">
        <p14:creationId xmlns:p14="http://schemas.microsoft.com/office/powerpoint/2010/main" val="3476648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r>
              <a:rPr lang="en-US" smtClean="0"/>
              <a:t>Price Earnings Ratio: Definition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p>
        </p:txBody>
      </p:sp>
      <p:sp>
        <p:nvSpPr>
          <p:cNvPr id="26626" name="Rectangle 3"/>
          <p:cNvSpPr>
            <a:spLocks noGrp="1" noChangeArrowheads="1"/>
          </p:cNvSpPr>
          <p:nvPr>
            <p:ph sz="quarter" idx="1"/>
          </p:nvPr>
        </p:nvSpPr>
        <p:spPr/>
        <p:txBody>
          <a:bodyPr>
            <a:normAutofit fontScale="62500" lnSpcReduction="20000"/>
          </a:bodyPr>
          <a:lstStyle/>
          <a:p>
            <a:pPr marL="0" indent="0" algn="ctr">
              <a:buNone/>
            </a:pPr>
            <a:r>
              <a:rPr lang="en-US" dirty="0" smtClean="0"/>
              <a:t>PE = Market Price per Share / Earnings per Share</a:t>
            </a:r>
          </a:p>
          <a:p>
            <a:r>
              <a:rPr lang="en-US" dirty="0" smtClean="0"/>
              <a:t>There are a number of variants on the basic PE ratio in use. They are based upon how the price and the earnings are defined.</a:t>
            </a:r>
          </a:p>
          <a:p>
            <a:r>
              <a:rPr lang="en-US" dirty="0" smtClean="0"/>
              <a:t>Price:	</a:t>
            </a:r>
          </a:p>
          <a:p>
            <a:pPr lvl="1"/>
            <a:r>
              <a:rPr lang="en-US" dirty="0" smtClean="0"/>
              <a:t>is usually the current price (though some like to use average price over last 6 months or year)</a:t>
            </a:r>
          </a:p>
          <a:p>
            <a:r>
              <a:rPr lang="en-US" dirty="0" smtClean="0"/>
              <a:t>EPS:		</a:t>
            </a:r>
          </a:p>
          <a:p>
            <a:pPr lvl="1"/>
            <a:r>
              <a:rPr lang="en-US" dirty="0" smtClean="0"/>
              <a:t>Time variants: EPS in most recent financial year (current), EPS in most recent four quarters (trailing), EPS expected in next fiscal year or next four </a:t>
            </a:r>
            <a:r>
              <a:rPr lang="en-US" dirty="0" err="1" smtClean="0"/>
              <a:t>quartes</a:t>
            </a:r>
            <a:r>
              <a:rPr lang="en-US" dirty="0" smtClean="0"/>
              <a:t> (both called forward) or EPS in some future year</a:t>
            </a:r>
          </a:p>
          <a:p>
            <a:pPr lvl="1"/>
            <a:r>
              <a:rPr lang="en-US" dirty="0" smtClean="0"/>
              <a:t>Primary, diluted or partially diluted</a:t>
            </a:r>
          </a:p>
          <a:p>
            <a:pPr lvl="1"/>
            <a:r>
              <a:rPr lang="en-US" dirty="0" smtClean="0"/>
              <a:t>Before or after extraordinary items</a:t>
            </a:r>
          </a:p>
          <a:p>
            <a:pPr lvl="1"/>
            <a:r>
              <a:rPr lang="en-US" dirty="0" smtClean="0"/>
              <a:t>Measured using different accounting rules (options expensed or not, pension fund income counted or not…)</a:t>
            </a:r>
            <a:endParaRPr lang="en-US" dirty="0"/>
          </a:p>
        </p:txBody>
      </p:sp>
    </p:spTree>
    <p:extLst>
      <p:ext uri="{BB962C8B-B14F-4D97-AF65-F5344CB8AC3E}">
        <p14:creationId xmlns:p14="http://schemas.microsoft.com/office/powerpoint/2010/main" val="2008037925"/>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026"/>
          <p:cNvSpPr>
            <a:spLocks noGrp="1" noChangeArrowheads="1"/>
          </p:cNvSpPr>
          <p:nvPr>
            <p:ph type="title"/>
          </p:nvPr>
        </p:nvSpPr>
        <p:spPr/>
        <p:txBody>
          <a:bodyPr>
            <a:normAutofit fontScale="90000"/>
          </a:bodyPr>
          <a:lstStyle/>
          <a:p>
            <a:r>
              <a:rPr lang="en-US" dirty="0" smtClean="0"/>
              <a:t>Characteristic 1: Skewed Distributions</a:t>
            </a:r>
            <a:br>
              <a:rPr lang="en-US" dirty="0" smtClean="0"/>
            </a:br>
            <a:r>
              <a:rPr lang="en-US" dirty="0" smtClean="0"/>
              <a:t>PE ratios for US companies in January 2013</a:t>
            </a:r>
            <a:endParaRPr lang="en-US" dirty="0"/>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p>
        </p:txBody>
      </p:sp>
      <p:pic>
        <p:nvPicPr>
          <p:cNvPr id="1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32329" r="-32329"/>
          <a:stretch>
            <a:fillRect/>
          </a:stretch>
        </p:blipFill>
        <p:spPr/>
      </p:pic>
    </p:spTree>
    <p:extLst>
      <p:ext uri="{BB962C8B-B14F-4D97-AF65-F5344CB8AC3E}">
        <p14:creationId xmlns:p14="http://schemas.microsoft.com/office/powerpoint/2010/main" val="196191601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026"/>
          <p:cNvSpPr>
            <a:spLocks noGrp="1" noChangeArrowheads="1"/>
          </p:cNvSpPr>
          <p:nvPr>
            <p:ph type="title"/>
          </p:nvPr>
        </p:nvSpPr>
        <p:spPr/>
        <p:txBody>
          <a:bodyPr>
            <a:normAutofit fontScale="90000"/>
          </a:bodyPr>
          <a:lstStyle/>
          <a:p>
            <a:r>
              <a:rPr lang="en-US" dirty="0" smtClean="0"/>
              <a:t>Characteristic 2: Biased Samples</a:t>
            </a:r>
            <a:br>
              <a:rPr lang="en-US" dirty="0" smtClean="0"/>
            </a:br>
            <a:r>
              <a:rPr lang="en-US" dirty="0" smtClean="0"/>
              <a:t>PE ratios in January 2013</a:t>
            </a:r>
            <a:endParaRPr lang="en-US" dirty="0"/>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p>
        </p:txBody>
      </p:sp>
      <p:pic>
        <p:nvPicPr>
          <p:cNvPr id="11"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18125" r="-18125"/>
          <a:stretch>
            <a:fillRect/>
          </a:stretch>
        </p:blipFill>
        <p:spPr/>
      </p:pic>
    </p:spTree>
    <p:extLst>
      <p:ext uri="{BB962C8B-B14F-4D97-AF65-F5344CB8AC3E}">
        <p14:creationId xmlns:p14="http://schemas.microsoft.com/office/powerpoint/2010/main" val="112433136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050"/>
          <p:cNvSpPr>
            <a:spLocks noGrp="1" noChangeArrowheads="1"/>
          </p:cNvSpPr>
          <p:nvPr>
            <p:ph type="title"/>
          </p:nvPr>
        </p:nvSpPr>
        <p:spPr>
          <a:xfrm>
            <a:off x="1" y="171452"/>
            <a:ext cx="8946646" cy="640983"/>
          </a:xfrm>
        </p:spPr>
        <p:txBody>
          <a:bodyPr>
            <a:noAutofit/>
          </a:bodyPr>
          <a:lstStyle/>
          <a:p>
            <a:r>
              <a:rPr lang="en-US" sz="2400" dirty="0" smtClean="0"/>
              <a:t>Characteristic 3: Across Markets</a:t>
            </a:r>
            <a:br>
              <a:rPr lang="en-US" sz="2400" dirty="0" smtClean="0"/>
            </a:br>
            <a:r>
              <a:rPr lang="en-US" sz="2400" dirty="0" smtClean="0"/>
              <a:t>PE Ratios: US, Europe, Japan and Emerging Markets – January 2013</a:t>
            </a:r>
            <a:endParaRPr lang="en-US" sz="2400" dirty="0"/>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p>
        </p:txBody>
      </p:sp>
      <p:sp>
        <p:nvSpPr>
          <p:cNvPr id="32771" name="Text Box 2055"/>
          <p:cNvSpPr txBox="1">
            <a:spLocks noChangeArrowheads="1"/>
          </p:cNvSpPr>
          <p:nvPr/>
        </p:nvSpPr>
        <p:spPr bwMode="auto">
          <a:xfrm>
            <a:off x="8197592" y="1257300"/>
            <a:ext cx="1846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aseline="30000">
                <a:solidFill>
                  <a:schemeClr val="tx1"/>
                </a:solidFill>
                <a:latin typeface="Times" charset="0"/>
                <a:ea typeface="ＭＳ Ｐゴシック" charset="0"/>
                <a:cs typeface="ＭＳ Ｐゴシック" charset="0"/>
              </a:defRPr>
            </a:lvl1pPr>
            <a:lvl2pPr marL="742950" indent="-285750">
              <a:defRPr sz="2400" baseline="30000">
                <a:solidFill>
                  <a:schemeClr val="tx1"/>
                </a:solidFill>
                <a:latin typeface="Times" charset="0"/>
                <a:ea typeface="ＭＳ Ｐゴシック" charset="0"/>
              </a:defRPr>
            </a:lvl2pPr>
            <a:lvl3pPr marL="1143000" indent="-228600">
              <a:defRPr sz="2400" baseline="30000">
                <a:solidFill>
                  <a:schemeClr val="tx1"/>
                </a:solidFill>
                <a:latin typeface="Times" charset="0"/>
                <a:ea typeface="ＭＳ Ｐゴシック" charset="0"/>
              </a:defRPr>
            </a:lvl3pPr>
            <a:lvl4pPr marL="1600200" indent="-228600">
              <a:defRPr sz="2400" baseline="30000">
                <a:solidFill>
                  <a:schemeClr val="tx1"/>
                </a:solidFill>
                <a:latin typeface="Times" charset="0"/>
                <a:ea typeface="ＭＳ Ｐゴシック" charset="0"/>
              </a:defRPr>
            </a:lvl4pPr>
            <a:lvl5pPr marL="2057400" indent="-228600">
              <a:defRPr sz="2400" baseline="30000">
                <a:solidFill>
                  <a:schemeClr val="tx1"/>
                </a:solidFill>
                <a:latin typeface="Times" charset="0"/>
                <a:ea typeface="ＭＳ Ｐゴシック" charset="0"/>
              </a:defRPr>
            </a:lvl5pPr>
            <a:lvl6pPr marL="2514600" indent="-228600" eaLnBrk="0" fontAlgn="base" hangingPunct="0">
              <a:spcBef>
                <a:spcPct val="0"/>
              </a:spcBef>
              <a:spcAft>
                <a:spcPct val="0"/>
              </a:spcAft>
              <a:defRPr sz="2400" baseline="30000">
                <a:solidFill>
                  <a:schemeClr val="tx1"/>
                </a:solidFill>
                <a:latin typeface="Times" charset="0"/>
                <a:ea typeface="ＭＳ Ｐゴシック" charset="0"/>
              </a:defRPr>
            </a:lvl6pPr>
            <a:lvl7pPr marL="2971800" indent="-228600" eaLnBrk="0" fontAlgn="base" hangingPunct="0">
              <a:spcBef>
                <a:spcPct val="0"/>
              </a:spcBef>
              <a:spcAft>
                <a:spcPct val="0"/>
              </a:spcAft>
              <a:defRPr sz="2400" baseline="30000">
                <a:solidFill>
                  <a:schemeClr val="tx1"/>
                </a:solidFill>
                <a:latin typeface="Times" charset="0"/>
                <a:ea typeface="ＭＳ Ｐゴシック" charset="0"/>
              </a:defRPr>
            </a:lvl7pPr>
            <a:lvl8pPr marL="3429000" indent="-228600" eaLnBrk="0" fontAlgn="base" hangingPunct="0">
              <a:spcBef>
                <a:spcPct val="0"/>
              </a:spcBef>
              <a:spcAft>
                <a:spcPct val="0"/>
              </a:spcAft>
              <a:defRPr sz="2400" baseline="30000">
                <a:solidFill>
                  <a:schemeClr val="tx1"/>
                </a:solidFill>
                <a:latin typeface="Times" charset="0"/>
                <a:ea typeface="ＭＳ Ｐゴシック" charset="0"/>
              </a:defRPr>
            </a:lvl8pPr>
            <a:lvl9pPr marL="3886200" indent="-228600" eaLnBrk="0" fontAlgn="base" hangingPunct="0">
              <a:spcBef>
                <a:spcPct val="0"/>
              </a:spcBef>
              <a:spcAft>
                <a:spcPct val="0"/>
              </a:spcAft>
              <a:defRPr sz="2400" baseline="30000">
                <a:solidFill>
                  <a:schemeClr val="tx1"/>
                </a:solidFill>
                <a:latin typeface="Times" charset="0"/>
                <a:ea typeface="ＭＳ Ｐゴシック" charset="0"/>
              </a:defRPr>
            </a:lvl9pPr>
          </a:lstStyle>
          <a:p>
            <a:pPr algn="ctr"/>
            <a:endParaRPr lang="en-US" sz="1600" baseline="0"/>
          </a:p>
        </p:txBody>
      </p:sp>
      <p:pic>
        <p:nvPicPr>
          <p:cNvPr id="1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8450" r="-28450"/>
          <a:stretch>
            <a:fillRect/>
          </a:stretch>
        </p:blipFill>
        <p:spPr>
          <a:xfrm>
            <a:off x="841379" y="1257300"/>
            <a:ext cx="7769225" cy="3371850"/>
          </a:xfrm>
        </p:spPr>
      </p:pic>
      <p:pic>
        <p:nvPicPr>
          <p:cNvPr id="14"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76881" y="1490581"/>
            <a:ext cx="3137158" cy="108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01114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r>
              <a:rPr lang="en-US" smtClean="0"/>
              <a:t>PE Ratio: Understanding the Fundamentals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p>
        </p:txBody>
      </p:sp>
      <p:sp>
        <p:nvSpPr>
          <p:cNvPr id="34818" name="Rectangle 3"/>
          <p:cNvSpPr>
            <a:spLocks noGrp="1" noChangeArrowheads="1"/>
          </p:cNvSpPr>
          <p:nvPr>
            <p:ph sz="quarter" idx="1"/>
          </p:nvPr>
        </p:nvSpPr>
        <p:spPr/>
        <p:txBody>
          <a:bodyPr>
            <a:normAutofit/>
          </a:bodyPr>
          <a:lstStyle/>
          <a:p>
            <a:r>
              <a:rPr lang="en-US" sz="1800" dirty="0" smtClean="0"/>
              <a:t>To understand the fundamentals, start with a basic equity discounted cash flow model. With a stable growth dividend discount model:</a:t>
            </a:r>
          </a:p>
          <a:p>
            <a:pPr marL="0" indent="0">
              <a:buNone/>
            </a:pPr>
            <a:endParaRPr lang="en-US" sz="1800" dirty="0" smtClean="0"/>
          </a:p>
          <a:p>
            <a:r>
              <a:rPr lang="en-US" sz="1800" dirty="0" smtClean="0"/>
              <a:t>Dividing both sides by the current earnings per share or forward EPS:</a:t>
            </a:r>
          </a:p>
          <a:p>
            <a:pPr marL="0" indent="0">
              <a:buNone/>
            </a:pPr>
            <a:r>
              <a:rPr lang="en-US" sz="1800" dirty="0" smtClean="0"/>
              <a:t>						</a:t>
            </a:r>
          </a:p>
          <a:p>
            <a:endParaRPr lang="en-US" sz="1800" dirty="0" smtClean="0"/>
          </a:p>
          <a:p>
            <a:r>
              <a:rPr lang="en-US" sz="1800" dirty="0" smtClean="0"/>
              <a:t>If this had been a FCFE Model, </a:t>
            </a:r>
            <a:endParaRPr lang="en-US" sz="1800" dirty="0"/>
          </a:p>
        </p:txBody>
      </p:sp>
      <p:graphicFrame>
        <p:nvGraphicFramePr>
          <p:cNvPr id="34819" name="Object 2"/>
          <p:cNvGraphicFramePr>
            <a:graphicFrameLocks/>
          </p:cNvGraphicFramePr>
          <p:nvPr>
            <p:extLst>
              <p:ext uri="{D42A27DB-BD31-4B8C-83A1-F6EECF244321}">
                <p14:modId xmlns:p14="http://schemas.microsoft.com/office/powerpoint/2010/main" val="2383272743"/>
              </p:ext>
            </p:extLst>
          </p:nvPr>
        </p:nvGraphicFramePr>
        <p:xfrm>
          <a:off x="3959229" y="1816102"/>
          <a:ext cx="1082675" cy="500063"/>
        </p:xfrm>
        <a:graphic>
          <a:graphicData uri="http://schemas.openxmlformats.org/presentationml/2006/ole">
            <mc:AlternateContent xmlns:mc="http://schemas.openxmlformats.org/markup-compatibility/2006">
              <mc:Choice xmlns:v="urn:schemas-microsoft-com:vml" Requires="v">
                <p:oleObj spid="_x0000_s9235" name="Equation" r:id="rId4" imgW="876300" imgH="546100" progId="Equation.3">
                  <p:embed/>
                </p:oleObj>
              </mc:Choice>
              <mc:Fallback>
                <p:oleObj name="Equation" r:id="rId4" imgW="876300" imgH="546100" progId="Equation.3">
                  <p:embed/>
                  <p:pic>
                    <p:nvPicPr>
                      <p:cNvPr id="0" name=""/>
                      <p:cNvPicPr>
                        <a:picLocks noChangeArrowheads="1"/>
                      </p:cNvPicPr>
                      <p:nvPr/>
                    </p:nvPicPr>
                    <p:blipFill>
                      <a:blip r:embed="rId5"/>
                      <a:srcRect/>
                      <a:stretch>
                        <a:fillRect/>
                      </a:stretch>
                    </p:blipFill>
                    <p:spPr bwMode="auto">
                      <a:xfrm>
                        <a:off x="3959229" y="1816102"/>
                        <a:ext cx="1082675" cy="500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20" name="Object 3"/>
          <p:cNvGraphicFramePr>
            <a:graphicFrameLocks/>
          </p:cNvGraphicFramePr>
          <p:nvPr>
            <p:extLst>
              <p:ext uri="{D42A27DB-BD31-4B8C-83A1-F6EECF244321}">
                <p14:modId xmlns:p14="http://schemas.microsoft.com/office/powerpoint/2010/main" val="3559334017"/>
              </p:ext>
            </p:extLst>
          </p:nvPr>
        </p:nvGraphicFramePr>
        <p:xfrm>
          <a:off x="1047154" y="2635252"/>
          <a:ext cx="3605212" cy="558800"/>
        </p:xfrm>
        <a:graphic>
          <a:graphicData uri="http://schemas.openxmlformats.org/presentationml/2006/ole">
            <mc:AlternateContent xmlns:mc="http://schemas.openxmlformats.org/markup-compatibility/2006">
              <mc:Choice xmlns:v="urn:schemas-microsoft-com:vml" Requires="v">
                <p:oleObj spid="_x0000_s9236" name="Equation" r:id="rId6" imgW="2895600" imgH="609600" progId="Equation.3">
                  <p:embed/>
                </p:oleObj>
              </mc:Choice>
              <mc:Fallback>
                <p:oleObj name="Equation" r:id="rId6" imgW="2895600" imgH="609600" progId="Equation.3">
                  <p:embed/>
                  <p:pic>
                    <p:nvPicPr>
                      <p:cNvPr id="0" name=""/>
                      <p:cNvPicPr>
                        <a:picLocks noChangeArrowheads="1"/>
                      </p:cNvPicPr>
                      <p:nvPr/>
                    </p:nvPicPr>
                    <p:blipFill>
                      <a:blip r:embed="rId7"/>
                      <a:srcRect/>
                      <a:stretch>
                        <a:fillRect/>
                      </a:stretch>
                    </p:blipFill>
                    <p:spPr bwMode="auto">
                      <a:xfrm>
                        <a:off x="1047154" y="2635252"/>
                        <a:ext cx="3605212" cy="558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21" name="Object 4"/>
          <p:cNvGraphicFramePr>
            <a:graphicFrameLocks/>
          </p:cNvGraphicFramePr>
          <p:nvPr>
            <p:extLst>
              <p:ext uri="{D42A27DB-BD31-4B8C-83A1-F6EECF244321}">
                <p14:modId xmlns:p14="http://schemas.microsoft.com/office/powerpoint/2010/main" val="277903425"/>
              </p:ext>
            </p:extLst>
          </p:nvPr>
        </p:nvGraphicFramePr>
        <p:xfrm>
          <a:off x="4257676" y="3450439"/>
          <a:ext cx="1257300" cy="501650"/>
        </p:xfrm>
        <a:graphic>
          <a:graphicData uri="http://schemas.openxmlformats.org/presentationml/2006/ole">
            <mc:AlternateContent xmlns:mc="http://schemas.openxmlformats.org/markup-compatibility/2006">
              <mc:Choice xmlns:v="urn:schemas-microsoft-com:vml" Requires="v">
                <p:oleObj spid="_x0000_s9237" name="Equation" r:id="rId8" imgW="1003300" imgH="546100" progId="Equation.3">
                  <p:embed/>
                </p:oleObj>
              </mc:Choice>
              <mc:Fallback>
                <p:oleObj name="Equation" r:id="rId8" imgW="1003300" imgH="546100" progId="Equation.3">
                  <p:embed/>
                  <p:pic>
                    <p:nvPicPr>
                      <p:cNvPr id="0" name=""/>
                      <p:cNvPicPr>
                        <a:picLocks noChangeArrowheads="1"/>
                      </p:cNvPicPr>
                      <p:nvPr/>
                    </p:nvPicPr>
                    <p:blipFill>
                      <a:blip r:embed="rId9"/>
                      <a:srcRect/>
                      <a:stretch>
                        <a:fillRect/>
                      </a:stretch>
                    </p:blipFill>
                    <p:spPr bwMode="auto">
                      <a:xfrm>
                        <a:off x="4257676" y="3450439"/>
                        <a:ext cx="1257300" cy="50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22" name="Object 5"/>
          <p:cNvGraphicFramePr>
            <a:graphicFrameLocks/>
          </p:cNvGraphicFramePr>
          <p:nvPr>
            <p:extLst>
              <p:ext uri="{D42A27DB-BD31-4B8C-83A1-F6EECF244321}">
                <p14:modId xmlns:p14="http://schemas.microsoft.com/office/powerpoint/2010/main" val="3957283853"/>
              </p:ext>
            </p:extLst>
          </p:nvPr>
        </p:nvGraphicFramePr>
        <p:xfrm>
          <a:off x="3328992" y="4095752"/>
          <a:ext cx="3959225" cy="563563"/>
        </p:xfrm>
        <a:graphic>
          <a:graphicData uri="http://schemas.openxmlformats.org/presentationml/2006/ole">
            <mc:AlternateContent xmlns:mc="http://schemas.openxmlformats.org/markup-compatibility/2006">
              <mc:Choice xmlns:v="urn:schemas-microsoft-com:vml" Requires="v">
                <p:oleObj spid="_x0000_s9238" name="Equation" r:id="rId10" imgW="3225800" imgH="609600" progId="Equation.3">
                  <p:embed/>
                </p:oleObj>
              </mc:Choice>
              <mc:Fallback>
                <p:oleObj name="Equation" r:id="rId10" imgW="3225800" imgH="609600" progId="Equation.3">
                  <p:embed/>
                  <p:pic>
                    <p:nvPicPr>
                      <p:cNvPr id="0" name=""/>
                      <p:cNvPicPr>
                        <a:picLocks noChangeArrowheads="1"/>
                      </p:cNvPicPr>
                      <p:nvPr/>
                    </p:nvPicPr>
                    <p:blipFill>
                      <a:blip r:embed="rId11"/>
                      <a:srcRect/>
                      <a:stretch>
                        <a:fillRect/>
                      </a:stretch>
                    </p:blipFill>
                    <p:spPr bwMode="auto">
                      <a:xfrm>
                        <a:off x="3328992" y="4095752"/>
                        <a:ext cx="3959225" cy="563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23" name="Object 6"/>
          <p:cNvGraphicFramePr>
            <a:graphicFrameLocks/>
          </p:cNvGraphicFramePr>
          <p:nvPr>
            <p:extLst>
              <p:ext uri="{D42A27DB-BD31-4B8C-83A1-F6EECF244321}">
                <p14:modId xmlns:p14="http://schemas.microsoft.com/office/powerpoint/2010/main" val="3027813949"/>
              </p:ext>
            </p:extLst>
          </p:nvPr>
        </p:nvGraphicFramePr>
        <p:xfrm>
          <a:off x="5514980" y="2635252"/>
          <a:ext cx="2733675" cy="558800"/>
        </p:xfrm>
        <a:graphic>
          <a:graphicData uri="http://schemas.openxmlformats.org/presentationml/2006/ole">
            <mc:AlternateContent xmlns:mc="http://schemas.openxmlformats.org/markup-compatibility/2006">
              <mc:Choice xmlns:v="urn:schemas-microsoft-com:vml" Requires="v">
                <p:oleObj spid="_x0000_s9239" name="Equation" r:id="rId12" imgW="2197100" imgH="609600" progId="Equation.3">
                  <p:embed/>
                </p:oleObj>
              </mc:Choice>
              <mc:Fallback>
                <p:oleObj name="Equation" r:id="rId12" imgW="2197100" imgH="609600" progId="Equation.3">
                  <p:embed/>
                  <p:pic>
                    <p:nvPicPr>
                      <p:cNvPr id="0" name=""/>
                      <p:cNvPicPr>
                        <a:picLocks noChangeArrowheads="1"/>
                      </p:cNvPicPr>
                      <p:nvPr/>
                    </p:nvPicPr>
                    <p:blipFill>
                      <a:blip r:embed="rId13"/>
                      <a:srcRect/>
                      <a:stretch>
                        <a:fillRect/>
                      </a:stretch>
                    </p:blipFill>
                    <p:spPr bwMode="auto">
                      <a:xfrm>
                        <a:off x="5514980" y="2635252"/>
                        <a:ext cx="2733675" cy="558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489420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r>
              <a:rPr lang="en-US" smtClean="0"/>
              <a:t>PE Ratio and Fundamentals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p>
        </p:txBody>
      </p:sp>
      <p:sp>
        <p:nvSpPr>
          <p:cNvPr id="36866" name="Rectangle 3"/>
          <p:cNvSpPr>
            <a:spLocks noGrp="1" noChangeArrowheads="1"/>
          </p:cNvSpPr>
          <p:nvPr>
            <p:ph sz="quarter" idx="1"/>
          </p:nvPr>
        </p:nvSpPr>
        <p:spPr/>
        <p:txBody>
          <a:bodyPr>
            <a:normAutofit fontScale="92500" lnSpcReduction="20000"/>
          </a:bodyPr>
          <a:lstStyle/>
          <a:p>
            <a:r>
              <a:rPr lang="en-US" dirty="0" smtClean="0"/>
              <a:t>Proposition 1: Other things held equal, higher growth firms will have higher PE ratios than lower growth firms.</a:t>
            </a:r>
          </a:p>
          <a:p>
            <a:r>
              <a:rPr lang="en-US" dirty="0" smtClean="0"/>
              <a:t>Proposition 2: Other things held equal, higher risk firms will have lower PE ratios than lower risk firms</a:t>
            </a:r>
          </a:p>
          <a:p>
            <a:r>
              <a:rPr lang="en-US" dirty="0" smtClean="0"/>
              <a:t>Proposition 3: Other things held equal, firms with lower reinvestment needs will have higher PE ratios than firms with higher reinvestment rates.</a:t>
            </a:r>
          </a:p>
          <a:p>
            <a:pPr marL="0" indent="0">
              <a:buNone/>
            </a:pPr>
            <a:r>
              <a:rPr lang="en-US" dirty="0" smtClean="0"/>
              <a:t>Of course, other things are difficult to hold equal since high growth firms, tend to have risk and high reinvestment rats.</a:t>
            </a:r>
            <a:endParaRPr lang="en-US" dirty="0"/>
          </a:p>
        </p:txBody>
      </p:sp>
    </p:spTree>
    <p:extLst>
      <p:ext uri="{BB962C8B-B14F-4D97-AF65-F5344CB8AC3E}">
        <p14:creationId xmlns:p14="http://schemas.microsoft.com/office/powerpoint/2010/main" val="1811425868"/>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050"/>
          <p:cNvSpPr>
            <a:spLocks noGrp="1" noChangeArrowheads="1"/>
          </p:cNvSpPr>
          <p:nvPr>
            <p:ph type="title"/>
          </p:nvPr>
        </p:nvSpPr>
        <p:spPr/>
        <p:txBody>
          <a:bodyPr/>
          <a:lstStyle/>
          <a:p>
            <a:r>
              <a:rPr lang="en-US" smtClean="0"/>
              <a:t>The perfect under valued company…</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p>
        </p:txBody>
      </p:sp>
      <p:sp>
        <p:nvSpPr>
          <p:cNvPr id="53250" name="Rectangle 2051"/>
          <p:cNvSpPr>
            <a:spLocks noGrp="1" noChangeArrowheads="1"/>
          </p:cNvSpPr>
          <p:nvPr>
            <p:ph sz="quarter" idx="1"/>
          </p:nvPr>
        </p:nvSpPr>
        <p:spPr/>
        <p:txBody>
          <a:bodyPr>
            <a:normAutofit fontScale="55000" lnSpcReduction="20000"/>
          </a:bodyPr>
          <a:lstStyle/>
          <a:p>
            <a:r>
              <a:rPr lang="en-US" smtClean="0"/>
              <a:t>If you were looking for the perfect undervalued asset, it would be one</a:t>
            </a:r>
          </a:p>
          <a:p>
            <a:pPr lvl="1"/>
            <a:r>
              <a:rPr lang="en-US" smtClean="0"/>
              <a:t>With a low PE ratio (it is cheap)</a:t>
            </a:r>
          </a:p>
          <a:p>
            <a:pPr lvl="1"/>
            <a:r>
              <a:rPr lang="en-US" smtClean="0"/>
              <a:t>With high expected growth in earnings</a:t>
            </a:r>
          </a:p>
          <a:p>
            <a:pPr lvl="1"/>
            <a:r>
              <a:rPr lang="en-US" smtClean="0"/>
              <a:t>With low risk (and cost of equity)</a:t>
            </a:r>
          </a:p>
          <a:p>
            <a:pPr lvl="1"/>
            <a:r>
              <a:rPr lang="en-US" smtClean="0"/>
              <a:t>And with high ROE</a:t>
            </a:r>
          </a:p>
          <a:p>
            <a:pPr lvl="1"/>
            <a:r>
              <a:rPr lang="en-US" smtClean="0"/>
              <a:t>In other words, it would be cheap with no good reason for being cheap</a:t>
            </a:r>
          </a:p>
          <a:p>
            <a:r>
              <a:rPr lang="en-US" smtClean="0"/>
              <a:t>In the real world, most assets that look cheap on a multiple of earnings basis deserve to be cheap. In other words, one or more of these variables works against the company (It has low growth, high risk or a low ROE). </a:t>
            </a:r>
          </a:p>
          <a:p>
            <a:r>
              <a:rPr lang="en-US" smtClean="0"/>
              <a:t>When presented with a cheap stock (low PE), here are the key questions:</a:t>
            </a:r>
          </a:p>
          <a:p>
            <a:pPr lvl="1"/>
            <a:r>
              <a:rPr lang="en-US" smtClean="0"/>
              <a:t>What is the expected growth in earnings?</a:t>
            </a:r>
          </a:p>
          <a:p>
            <a:pPr lvl="1"/>
            <a:r>
              <a:rPr lang="en-US" smtClean="0"/>
              <a:t>What is the risk in the stock?</a:t>
            </a:r>
          </a:p>
          <a:p>
            <a:pPr lvl="1"/>
            <a:r>
              <a:rPr lang="en-US" smtClean="0"/>
              <a:t>How efficiently does this company generate its growth?</a:t>
            </a:r>
            <a:endParaRPr lang="en-US"/>
          </a:p>
        </p:txBody>
      </p:sp>
    </p:spTree>
    <p:extLst>
      <p:ext uri="{BB962C8B-B14F-4D97-AF65-F5344CB8AC3E}">
        <p14:creationId xmlns:p14="http://schemas.microsoft.com/office/powerpoint/2010/main" val="1086820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normAutofit fontScale="90000"/>
          </a:bodyPr>
          <a:lstStyle/>
          <a:p>
            <a:r>
              <a:rPr lang="en-US" smtClean="0"/>
              <a:t>Example 1: Let</a:t>
            </a:r>
            <a:r>
              <a:rPr lang="ja-JP" altLang="en-US" smtClean="0"/>
              <a:t>’</a:t>
            </a:r>
            <a:r>
              <a:rPr lang="en-US" altLang="ja-JP" smtClean="0"/>
              <a:t>s try some story telling</a:t>
            </a:r>
            <a:br>
              <a:rPr lang="en-US" altLang="ja-JP" smtClean="0"/>
            </a:br>
            <a:r>
              <a:rPr lang="en-US" altLang="ja-JP" smtClean="0"/>
              <a:t>Comparing PE ratios across firms in a sector</a:t>
            </a:r>
            <a:endParaRPr lang="en-US" dirty="0"/>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p>
        </p:txBody>
      </p:sp>
      <p:pic>
        <p:nvPicPr>
          <p:cNvPr id="8" name="Content Placeholder 7"/>
          <p:cNvPicPr>
            <a:picLocks noGrp="1" noChangeAspect="1"/>
          </p:cNvPicPr>
          <p:nvPr>
            <p:ph sz="quarter" idx="1"/>
          </p:nvPr>
        </p:nvPicPr>
        <p:blipFill>
          <a:blip r:embed="rId3"/>
          <a:srcRect l="-32260" r="-32260"/>
          <a:stretch>
            <a:fillRect/>
          </a:stretch>
        </p:blipFill>
        <p:spPr>
          <a:xfrm>
            <a:off x="738188" y="1200150"/>
            <a:ext cx="8153400" cy="3371850"/>
          </a:xfrm>
        </p:spPr>
      </p:pic>
    </p:spTree>
    <p:extLst>
      <p:ext uri="{BB962C8B-B14F-4D97-AF65-F5344CB8AC3E}">
        <p14:creationId xmlns:p14="http://schemas.microsoft.com/office/powerpoint/2010/main" val="3283414365"/>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normAutofit fontScale="90000"/>
          </a:bodyPr>
          <a:lstStyle/>
          <a:p>
            <a:r>
              <a:rPr lang="en-US" smtClean="0"/>
              <a:t>Example 2: The limits of story telling</a:t>
            </a:r>
            <a:br>
              <a:rPr lang="en-US" smtClean="0"/>
            </a:br>
            <a:r>
              <a:rPr lang="en-US" smtClean="0"/>
              <a:t>Telecom ADRs in 1999</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p>
        </p:txBody>
      </p:sp>
      <p:graphicFrame>
        <p:nvGraphicFramePr>
          <p:cNvPr id="76802" name="Object 2"/>
          <p:cNvGraphicFramePr>
            <a:graphicFrameLocks noGrp="1" noChangeAspect="1"/>
          </p:cNvGraphicFramePr>
          <p:nvPr>
            <p:ph sz="quarter" idx="1"/>
          </p:nvPr>
        </p:nvGraphicFramePr>
        <p:xfrm>
          <a:off x="2839434" y="1200150"/>
          <a:ext cx="3700083" cy="3371850"/>
        </p:xfrm>
        <a:graphic>
          <a:graphicData uri="http://schemas.openxmlformats.org/presentationml/2006/ole">
            <mc:AlternateContent xmlns:mc="http://schemas.openxmlformats.org/markup-compatibility/2006">
              <mc:Choice xmlns:v="urn:schemas-microsoft-com:vml" Requires="v">
                <p:oleObj spid="_x0000_s32775" name="Worksheet" r:id="rId5" imgW="4724400" imgH="4305300" progId="Excel.Sheet.8">
                  <p:embed/>
                </p:oleObj>
              </mc:Choice>
              <mc:Fallback>
                <p:oleObj name="Worksheet" r:id="rId5" imgW="4724400" imgH="4305300" progId="Excel.Shee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9434" y="1200150"/>
                        <a:ext cx="3700083" cy="33718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160414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1026"/>
          <p:cNvSpPr>
            <a:spLocks noGrp="1" noChangeArrowheads="1"/>
          </p:cNvSpPr>
          <p:nvPr>
            <p:ph type="title"/>
          </p:nvPr>
        </p:nvSpPr>
        <p:spPr/>
        <p:txBody>
          <a:bodyPr/>
          <a:lstStyle/>
          <a:p>
            <a:r>
              <a:rPr lang="en-US" smtClean="0"/>
              <a:t>PE, Growth and Risk</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p>
        </p:txBody>
      </p:sp>
      <p:sp>
        <p:nvSpPr>
          <p:cNvPr id="78850" name="Rectangle 1027"/>
          <p:cNvSpPr>
            <a:spLocks noGrp="1" noChangeArrowheads="1"/>
          </p:cNvSpPr>
          <p:nvPr>
            <p:ph sz="quarter" idx="1"/>
          </p:nvPr>
        </p:nvSpPr>
        <p:spPr/>
        <p:txBody>
          <a:bodyPr>
            <a:normAutofit fontScale="70000" lnSpcReduction="20000"/>
          </a:bodyPr>
          <a:lstStyle/>
          <a:p>
            <a:r>
              <a:rPr lang="en-US" dirty="0" smtClean="0"/>
              <a:t>Dependent variable is:	PE	 </a:t>
            </a:r>
          </a:p>
          <a:p>
            <a:r>
              <a:rPr lang="en-US" dirty="0" smtClean="0"/>
              <a:t>R squared = 66.2%     R squared (adjusted) = 63.1%</a:t>
            </a:r>
          </a:p>
          <a:p>
            <a:pPr marL="0" indent="0">
              <a:buNone/>
            </a:pPr>
            <a:r>
              <a:rPr lang="en-US" i="1" dirty="0" smtClean="0"/>
              <a:t>Variable		Coefficient	SE	t-ratio</a:t>
            </a:r>
            <a:r>
              <a:rPr lang="en-US" i="1" smtClean="0"/>
              <a:t>	Probability</a:t>
            </a:r>
            <a:endParaRPr lang="en-US" i="1" dirty="0" smtClean="0"/>
          </a:p>
          <a:p>
            <a:pPr marL="0" indent="0">
              <a:buNone/>
            </a:pPr>
            <a:r>
              <a:rPr lang="en-US" dirty="0" smtClean="0"/>
              <a:t>Constant	13.1151		3.471	3.78	0.0010</a:t>
            </a:r>
          </a:p>
          <a:p>
            <a:pPr marL="0" indent="0">
              <a:buNone/>
            </a:pPr>
            <a:r>
              <a:rPr lang="en-US" dirty="0" smtClean="0"/>
              <a:t>Growth rate	1.21223		19.27	6.29	 ≤ 0.0001</a:t>
            </a:r>
          </a:p>
          <a:p>
            <a:pPr marL="0" indent="0">
              <a:buNone/>
            </a:pPr>
            <a:r>
              <a:rPr lang="en-US" dirty="0" smtClean="0"/>
              <a:t>Emerging Market -13.8531	3.606	-3.84	0.0009</a:t>
            </a:r>
          </a:p>
          <a:p>
            <a:pPr marL="0" indent="0">
              <a:buNone/>
            </a:pPr>
            <a:r>
              <a:rPr lang="en-US" sz="2600" dirty="0" smtClean="0"/>
              <a:t>Emerging Market is a dummy:	1 if emerging market</a:t>
            </a:r>
          </a:p>
          <a:p>
            <a:pPr marL="0" indent="0">
              <a:buNone/>
            </a:pPr>
            <a:r>
              <a:rPr lang="en-US" sz="2600" dirty="0" smtClean="0"/>
              <a:t>		 </a:t>
            </a:r>
            <a:r>
              <a:rPr lang="en-US" sz="2600" dirty="0"/>
              <a:t>	</a:t>
            </a:r>
            <a:r>
              <a:rPr lang="en-US" sz="2600" dirty="0" smtClean="0"/>
              <a:t>	</a:t>
            </a:r>
            <a:r>
              <a:rPr lang="en-US" sz="2600" dirty="0" smtClean="0"/>
              <a:t>0 if not</a:t>
            </a:r>
          </a:p>
          <a:p>
            <a:r>
              <a:rPr lang="en-US" dirty="0" smtClean="0"/>
              <a:t>Predicted PE for </a:t>
            </a:r>
            <a:r>
              <a:rPr lang="en-US" dirty="0" err="1" smtClean="0"/>
              <a:t>Telebras</a:t>
            </a:r>
            <a:r>
              <a:rPr lang="en-US" dirty="0" smtClean="0"/>
              <a:t>= 13.12 + 1.2122 (7.5) - 13.85 (1) = 8.35</a:t>
            </a:r>
          </a:p>
          <a:p>
            <a:r>
              <a:rPr lang="en-US" dirty="0" smtClean="0"/>
              <a:t>At an actual price to earnings ratio of 8.9, </a:t>
            </a:r>
            <a:r>
              <a:rPr lang="en-US" dirty="0" err="1" smtClean="0"/>
              <a:t>Telebras</a:t>
            </a:r>
            <a:r>
              <a:rPr lang="en-US" dirty="0" smtClean="0"/>
              <a:t> is slightly overvalued.</a:t>
            </a:r>
          </a:p>
          <a:p>
            <a:endParaRPr lang="en-US" dirty="0" smtClean="0"/>
          </a:p>
          <a:p>
            <a:endParaRPr lang="en-US" dirty="0"/>
          </a:p>
        </p:txBody>
      </p:sp>
    </p:spTree>
    <p:extLst>
      <p:ext uri="{BB962C8B-B14F-4D97-AF65-F5344CB8AC3E}">
        <p14:creationId xmlns:p14="http://schemas.microsoft.com/office/powerpoint/2010/main" val="28451081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12</TotalTime>
  <Words>1077</Words>
  <Application>Microsoft Macintosh PowerPoint</Application>
  <PresentationFormat>On-screen Show (16:9)</PresentationFormat>
  <Paragraphs>97</Paragraphs>
  <Slides>11</Slides>
  <Notes>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vt:i4>
      </vt:variant>
    </vt:vector>
  </HeadingPairs>
  <TitlesOfParts>
    <vt:vector size="14" baseType="lpstr">
      <vt:lpstr>Basic</vt:lpstr>
      <vt:lpstr>Microsoft Equation</vt:lpstr>
      <vt:lpstr>Worksheet</vt:lpstr>
      <vt:lpstr>Session 15: PE ratios</vt:lpstr>
      <vt:lpstr>Price Earnings Ratio: Definition</vt:lpstr>
      <vt:lpstr>Characteristic 1: Skewed Distributions PE ratios for US companies in January 2013</vt:lpstr>
      <vt:lpstr>Characteristic 2: Biased Samples PE ratios in January 2013</vt:lpstr>
      <vt:lpstr>Characteristic 3: Across Markets PE Ratios: US, Europe, Japan and Emerging Markets – January 2013</vt:lpstr>
      <vt:lpstr>PE Ratio: Understanding the Fundamentals</vt:lpstr>
      <vt:lpstr>PE Ratio and Fundamentals</vt:lpstr>
      <vt:lpstr>The perfect under valued company…</vt:lpstr>
      <vt:lpstr>Example 1: Let’s try some story telling Comparing PE ratios across firms in a sector</vt:lpstr>
      <vt:lpstr>Example 2: The limits of story telling Telecom ADRs in 1999</vt:lpstr>
      <vt:lpstr>PE, Growth and Risk</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15: PE ratios</dc:title>
  <dc:creator>Aswath Damodaran</dc:creator>
  <cp:lastModifiedBy>Aswath Damodaran</cp:lastModifiedBy>
  <cp:revision>4</cp:revision>
  <dcterms:created xsi:type="dcterms:W3CDTF">2011-11-03T14:29:29Z</dcterms:created>
  <dcterms:modified xsi:type="dcterms:W3CDTF">2013-01-29T02:35:38Z</dcterms:modified>
</cp:coreProperties>
</file>