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embeddings/oleObject1.bin" ContentType="application/vnd.openxmlformats-officedocument.oleObject"/>
  <Override PartName="/ppt/embeddings/oleObject2.bin" ContentType="application/vnd.openxmlformats-officedocument.oleObject"/>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embeddings/oleObject3.bin" ContentType="application/vnd.openxmlformats-officedocument.oleObject"/>
  <Override PartName="/ppt/notesSlides/notesSlide6.xml" ContentType="application/vnd.openxmlformats-officedocument.presentationml.notesSlide+xml"/>
  <Override PartName="/ppt/embeddings/oleObject4.bin" ContentType="application/vnd.openxmlformats-officedocument.oleObject"/>
  <Override PartName="/ppt/embeddings/oleObject5.bin" ContentType="application/vnd.openxmlformats-officedocument.oleObject"/>
  <Override PartName="/ppt/notesSlides/notesSlide7.xml" ContentType="application/vnd.openxmlformats-officedocument.presentationml.notesSlide+xml"/>
  <Override PartName="/ppt/notesSlides/notesSlide8.xml" ContentType="application/vnd.openxmlformats-officedocument.presentationml.notesSlide+xml"/>
  <Override PartName="/ppt/embeddings/oleObject6.bin" ContentType="application/vnd.openxmlformats-officedocument.oleObject"/>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Lst>
  <p:notesMasterIdLst>
    <p:notesMasterId r:id="rId13"/>
  </p:notesMasterIdLst>
  <p:handoutMasterIdLst>
    <p:handoutMasterId r:id="rId14"/>
  </p:handoutMasterIdLst>
  <p:sldIdLst>
    <p:sldId id="256" r:id="rId2"/>
    <p:sldId id="257" r:id="rId3"/>
    <p:sldId id="263" r:id="rId4"/>
    <p:sldId id="265" r:id="rId5"/>
    <p:sldId id="266" r:id="rId6"/>
    <p:sldId id="267" r:id="rId7"/>
    <p:sldId id="268" r:id="rId8"/>
    <p:sldId id="269" r:id="rId9"/>
    <p:sldId id="270" r:id="rId10"/>
    <p:sldId id="271" r:id="rId11"/>
    <p:sldId id="273" r:id="rId12"/>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1pPr>
    <a:lvl2pPr marL="4572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2pPr>
    <a:lvl3pPr marL="9144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3pPr>
    <a:lvl4pPr marL="13716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4pPr>
    <a:lvl5pPr marL="1828800" algn="l" rtl="0" eaLnBrk="0" fontAlgn="base" hangingPunct="0">
      <a:spcBef>
        <a:spcPct val="0"/>
      </a:spcBef>
      <a:spcAft>
        <a:spcPct val="0"/>
      </a:spcAft>
      <a:defRPr sz="2400" i="1" kern="1200">
        <a:solidFill>
          <a:schemeClr val="tx1"/>
        </a:solidFill>
        <a:latin typeface="Helvetica" charset="0"/>
        <a:ea typeface="ＭＳ Ｐゴシック" charset="0"/>
        <a:cs typeface="ＭＳ Ｐゴシック" charset="0"/>
      </a:defRPr>
    </a:lvl5pPr>
    <a:lvl6pPr marL="2286000" algn="l" defTabSz="457200" rtl="0" eaLnBrk="1" latinLnBrk="0" hangingPunct="1">
      <a:defRPr sz="2400" i="1" kern="1200">
        <a:solidFill>
          <a:schemeClr val="tx1"/>
        </a:solidFill>
        <a:latin typeface="Helvetica" charset="0"/>
        <a:ea typeface="ＭＳ Ｐゴシック" charset="0"/>
        <a:cs typeface="ＭＳ Ｐゴシック" charset="0"/>
      </a:defRPr>
    </a:lvl6pPr>
    <a:lvl7pPr marL="2743200" algn="l" defTabSz="457200" rtl="0" eaLnBrk="1" latinLnBrk="0" hangingPunct="1">
      <a:defRPr sz="2400" i="1" kern="1200">
        <a:solidFill>
          <a:schemeClr val="tx1"/>
        </a:solidFill>
        <a:latin typeface="Helvetica" charset="0"/>
        <a:ea typeface="ＭＳ Ｐゴシック" charset="0"/>
        <a:cs typeface="ＭＳ Ｐゴシック" charset="0"/>
      </a:defRPr>
    </a:lvl7pPr>
    <a:lvl8pPr marL="3200400" algn="l" defTabSz="457200" rtl="0" eaLnBrk="1" latinLnBrk="0" hangingPunct="1">
      <a:defRPr sz="2400" i="1" kern="1200">
        <a:solidFill>
          <a:schemeClr val="tx1"/>
        </a:solidFill>
        <a:latin typeface="Helvetica" charset="0"/>
        <a:ea typeface="ＭＳ Ｐゴシック" charset="0"/>
        <a:cs typeface="ＭＳ Ｐゴシック" charset="0"/>
      </a:defRPr>
    </a:lvl8pPr>
    <a:lvl9pPr marL="3657600" algn="l" defTabSz="457200" rtl="0" eaLnBrk="1" latinLnBrk="0" hangingPunct="1">
      <a:defRPr sz="2400" i="1" kern="1200">
        <a:solidFill>
          <a:schemeClr val="tx1"/>
        </a:solidFill>
        <a:latin typeface="Helvetic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25" d="100"/>
          <a:sy n="125" d="100"/>
        </p:scale>
        <p:origin x="-352" y="-112"/>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handoutMaster" Target="handoutMasters/handoutMaster1.xml"/><Relationship Id="rId15" Type="http://schemas.openxmlformats.org/officeDocument/2006/relationships/printerSettings" Target="printerSettings/printerSettings1.bin"/><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 Id="rId2"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emf"/><Relationship Id="rId2" Type="http://schemas.openxmlformats.org/officeDocument/2006/relationships/image" Target="../media/image12.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27D4D12-79D8-AA4A-A738-221F6AEFE9D0}" type="datetimeFigureOut">
              <a:rPr lang="en-US" smtClean="0"/>
              <a:t>1/30/13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083E2AD-8C22-3044-AF16-D26672B40B1C}" type="slidenum">
              <a:rPr lang="en-US" smtClean="0"/>
              <a:t>‹#›</a:t>
            </a:fld>
            <a:endParaRPr lang="en-US"/>
          </a:p>
        </p:txBody>
      </p:sp>
    </p:spTree>
    <p:extLst>
      <p:ext uri="{BB962C8B-B14F-4D97-AF65-F5344CB8AC3E}">
        <p14:creationId xmlns:p14="http://schemas.microsoft.com/office/powerpoint/2010/main" val="383093619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BAD246F-57A7-3D4D-875C-9B1293BC0069}" type="datetimeFigureOut">
              <a:rPr lang="en-US" smtClean="0"/>
              <a:t>1/30/13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F898BB4-655E-5F46-9E0F-7CC2235DCC03}" type="slidenum">
              <a:rPr lang="en-US" smtClean="0"/>
              <a:t>‹#›</a:t>
            </a:fld>
            <a:endParaRPr lang="en-US"/>
          </a:p>
        </p:txBody>
      </p:sp>
    </p:spTree>
    <p:extLst>
      <p:ext uri="{BB962C8B-B14F-4D97-AF65-F5344CB8AC3E}">
        <p14:creationId xmlns:p14="http://schemas.microsoft.com/office/powerpoint/2010/main" val="371707829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2"/>
          <p:cNvSpPr>
            <a:spLocks noGrp="1" noRot="1" noChangeAspect="1" noChangeArrowheads="1" noTextEdit="1"/>
          </p:cNvSpPr>
          <p:nvPr>
            <p:ph type="sldImg"/>
          </p:nvPr>
        </p:nvSpPr>
        <p:spPr>
          <a:xfrm>
            <a:off x="393700" y="692150"/>
            <a:ext cx="6070600" cy="3416300"/>
          </a:xfrm>
          <a:ln/>
        </p:spPr>
      </p:sp>
      <p:sp>
        <p:nvSpPr>
          <p:cNvPr id="15053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In contrast to price multiples, you look at firm or enterprise value when you compute value multiples. Firm value is the market value of equity + market value of debt. Enterprise value = Firm value - cash. Why would you use one as opposed to the other? When we compute value to earnings multiples, the earnings that are used tend to be operating earnings (EBIT, EBITDA etc.). Since the income from cash and marketable securities is not included in operating income, we exclude it from the numerator as well.</a:t>
            </a:r>
          </a:p>
          <a:p>
            <a:r>
              <a:rPr lang="en-US">
                <a:latin typeface="Times" charset="0"/>
                <a:ea typeface="ＭＳ Ｐゴシック" charset="0"/>
                <a:cs typeface="ＭＳ Ｐゴシック" charset="0"/>
              </a:rPr>
              <a:t>The most logical denominator for enterprise value is the free cashflow to the firm, which is the cashflow prior to debt payments but after taxes and reinvestment needs.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Rot="1" noChangeAspect="1" noChangeArrowheads="1" noTextEdit="1"/>
          </p:cNvSpPr>
          <p:nvPr>
            <p:ph type="sldImg"/>
          </p:nvPr>
        </p:nvSpPr>
        <p:spPr>
          <a:xfrm>
            <a:off x="393700" y="692150"/>
            <a:ext cx="6070600" cy="3416300"/>
          </a:xfrm>
          <a:ln/>
        </p:spPr>
      </p:sp>
      <p:sp>
        <p:nvSpPr>
          <p:cNvPr id="1628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The problem with using firm value is that cash is included in the numerator but not in the denominator. That is why the enterprise value version makes more sense…</a:t>
            </a:r>
          </a:p>
          <a:p>
            <a:r>
              <a:rPr lang="en-US">
                <a:latin typeface="Times" charset="0"/>
                <a:ea typeface="ＭＳ Ｐゴシック" charset="0"/>
                <a:cs typeface="ＭＳ Ｐゴシック" charset="0"/>
              </a:rPr>
              <a:t>A broad problem is posed when firms have holdings in other firms. If such holdings are passive, Value to EBITDA multiples will be overstated, since the numerator will include the value of your holdings, while the EBITDA will not include any of the income from these holdings. If such holdings are majority active and consolidated, the value to EBITDA will be understated because the numerator will include only the portion of the equity you own in the subsidiary but the EBITDA will include all of the EBITDA in the subsidiary.</a:t>
            </a:r>
          </a:p>
          <a:p>
            <a:r>
              <a:rPr lang="en-US">
                <a:latin typeface="Times" charset="0"/>
                <a:ea typeface="ＭＳ Ｐゴシック" charset="0"/>
                <a:cs typeface="ＭＳ Ｐゴシック" charset="0"/>
              </a:rPr>
              <a:t>The safest thing to do (assuming you can do this) is to net out the market value of your holdings from the numerator (for both active and passive holdings) and the EBITDA of your holdings from the denominator ( for majority active holdings)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2"/>
          <p:cNvSpPr>
            <a:spLocks noGrp="1" noRot="1" noChangeAspect="1" noChangeArrowheads="1" noTextEdit="1"/>
          </p:cNvSpPr>
          <p:nvPr>
            <p:ph type="sldImg"/>
          </p:nvPr>
        </p:nvSpPr>
        <p:spPr>
          <a:xfrm>
            <a:off x="393700" y="692150"/>
            <a:ext cx="6070600" cy="3416300"/>
          </a:xfrm>
          <a:ln/>
        </p:spPr>
      </p:sp>
      <p:sp>
        <p:nvSpPr>
          <p:cNvPr id="16691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Distribution looks very similar to the distribution in the US…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Rectangle 2"/>
          <p:cNvSpPr>
            <a:spLocks noGrp="1" noRot="1" noChangeAspect="1" noChangeArrowheads="1" noTextEdit="1"/>
          </p:cNvSpPr>
          <p:nvPr>
            <p:ph type="sldImg"/>
          </p:nvPr>
        </p:nvSpPr>
        <p:spPr>
          <a:xfrm>
            <a:off x="393700" y="692150"/>
            <a:ext cx="6070600" cy="3416300"/>
          </a:xfrm>
          <a:ln/>
        </p:spPr>
      </p:sp>
      <p:sp>
        <p:nvSpPr>
          <p:cNvPr id="16896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Rules of thumb have to adapt to data… Fixed rules of thumb work sometimes and not at others…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p:cNvSpPr>
            <a:spLocks noGrp="1" noRot="1" noChangeAspect="1" noChangeArrowheads="1" noTextEdit="1"/>
          </p:cNvSpPr>
          <p:nvPr>
            <p:ph type="sldImg"/>
          </p:nvPr>
        </p:nvSpPr>
        <p:spPr>
          <a:xfrm>
            <a:off x="393700" y="692150"/>
            <a:ext cx="6070600" cy="3416300"/>
          </a:xfrm>
          <a:ln/>
        </p:spPr>
      </p:sp>
      <p:sp>
        <p:nvSpPr>
          <p:cNvPr id="1710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To delve into the fundamentals that determine EBITDA multiples, we return to a FCFF valuation model. We keep things simple by using a stable growth model.</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Rectangle 2"/>
          <p:cNvSpPr>
            <a:spLocks noGrp="1" noRot="1" noChangeAspect="1" noChangeArrowheads="1" noTextEdit="1"/>
          </p:cNvSpPr>
          <p:nvPr>
            <p:ph type="sldImg"/>
          </p:nvPr>
        </p:nvSpPr>
        <p:spPr>
          <a:xfrm>
            <a:off x="393700" y="692150"/>
            <a:ext cx="6070600" cy="3416300"/>
          </a:xfrm>
          <a:ln/>
        </p:spPr>
      </p:sp>
      <p:sp>
        <p:nvSpPr>
          <p:cNvPr id="17305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atin typeface="Times" charset="0"/>
                <a:ea typeface="ＭＳ Ｐゴシック" charset="0"/>
                <a:cs typeface="ＭＳ Ｐゴシック" charset="0"/>
              </a:rPr>
              <a:t>The enterprise value to EbITDA multiple is a function of</a:t>
            </a:r>
          </a:p>
          <a:p>
            <a:pPr marL="228600" indent="-228600">
              <a:buFontTx/>
              <a:buAutoNum type="alphaLcPeriod"/>
            </a:pPr>
            <a:r>
              <a:rPr lang="en-US">
                <a:latin typeface="Times" charset="0"/>
                <a:ea typeface="ＭＳ Ｐゴシック" charset="0"/>
                <a:cs typeface="ＭＳ Ｐゴシック" charset="0"/>
              </a:rPr>
              <a:t>The tax rate: Higher tax rates -&gt; Lower multiple</a:t>
            </a:r>
          </a:p>
          <a:p>
            <a:pPr marL="228600" indent="-228600">
              <a:buFontTx/>
              <a:buAutoNum type="alphaLcPeriod"/>
            </a:pPr>
            <a:r>
              <a:rPr lang="en-US">
                <a:latin typeface="Times" charset="0"/>
                <a:ea typeface="ＭＳ Ｐゴシック" charset="0"/>
                <a:cs typeface="ＭＳ Ｐゴシック" charset="0"/>
              </a:rPr>
              <a:t>Net Capital Expenditures and reinvestment (for any given growth rate): Higher net cap ex and reinvestment -&gt; Lower multiple</a:t>
            </a:r>
          </a:p>
          <a:p>
            <a:pPr marL="228600" indent="-228600">
              <a:buFontTx/>
              <a:buAutoNum type="alphaLcPeriod"/>
            </a:pPr>
            <a:r>
              <a:rPr lang="en-US">
                <a:latin typeface="Times" charset="0"/>
                <a:ea typeface="ＭＳ Ｐゴシック" charset="0"/>
                <a:cs typeface="ＭＳ Ｐゴシック" charset="0"/>
              </a:rPr>
              <a:t>Cost of capital: Higher cost of capital -&gt; Lower multiple</a:t>
            </a:r>
          </a:p>
          <a:p>
            <a:pPr marL="228600" indent="-228600">
              <a:buFontTx/>
              <a:buAutoNum type="alphaLcPeriod"/>
            </a:pPr>
            <a:r>
              <a:rPr lang="en-US">
                <a:latin typeface="Times" charset="0"/>
                <a:ea typeface="ＭＳ Ｐゴシック" charset="0"/>
                <a:cs typeface="ＭＳ Ｐゴシック" charset="0"/>
              </a:rPr>
              <a:t>Growth: Lower growth -&gt; Lower multiple</a:t>
            </a:r>
          </a:p>
          <a:p>
            <a:pPr marL="228600" indent="-228600">
              <a:buFontTx/>
              <a:buAutoNum type="alphaLcPeriod"/>
            </a:pPr>
            <a:endParaRPr lang="en-US">
              <a:latin typeface="Times" charset="0"/>
              <a:ea typeface="ＭＳ Ｐゴシック" charset="0"/>
              <a:cs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Rectangle 2"/>
          <p:cNvSpPr>
            <a:spLocks noGrp="1" noRot="1" noChangeAspect="1" noChangeArrowheads="1" noTextEdit="1"/>
          </p:cNvSpPr>
          <p:nvPr>
            <p:ph type="sldImg"/>
          </p:nvPr>
        </p:nvSpPr>
        <p:spPr>
          <a:xfrm>
            <a:off x="393700" y="692150"/>
            <a:ext cx="6070600" cy="3416300"/>
          </a:xfrm>
          <a:ln/>
        </p:spPr>
      </p:sp>
      <p:sp>
        <p:nvSpPr>
          <p:cNvPr id="17510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A hypothetical firm. Note that I am making assumptions about the reinvestment rate and growth rate. Implicitly, I am also making assumptions about the return on capital. In fact, I am assuming (whether I want to or not) that my return on capital will be 25.60%. Note that the return on capital implied in this growth rate can be calculated as follows:</a:t>
            </a:r>
          </a:p>
          <a:p>
            <a:r>
              <a:rPr lang="en-US">
                <a:latin typeface="Times" charset="0"/>
                <a:ea typeface="ＭＳ Ｐゴシック" charset="0"/>
                <a:cs typeface="ＭＳ Ｐゴシック" charset="0"/>
              </a:rPr>
              <a:t>g 	= ROC * Reinvestment Rate</a:t>
            </a:r>
          </a:p>
          <a:p>
            <a:r>
              <a:rPr lang="en-US">
                <a:latin typeface="Times" charset="0"/>
                <a:ea typeface="ＭＳ Ｐゴシック" charset="0"/>
                <a:cs typeface="ＭＳ Ｐゴシック" charset="0"/>
              </a:rPr>
              <a:t>.05	= ROC * Net Cap Ex/EBIT (1-t)</a:t>
            </a:r>
          </a:p>
          <a:p>
            <a:r>
              <a:rPr lang="en-US">
                <a:latin typeface="Times" charset="0"/>
                <a:ea typeface="ＭＳ Ｐゴシック" charset="0"/>
                <a:cs typeface="ＭＳ Ｐゴシック" charset="0"/>
              </a:rPr>
              <a:t>	= ROC * (.30-.20)/[(1-.2)(1-.36)]</a:t>
            </a:r>
          </a:p>
          <a:p>
            <a:r>
              <a:rPr lang="en-US">
                <a:latin typeface="Times" charset="0"/>
                <a:ea typeface="ＭＳ Ｐゴシック" charset="0"/>
                <a:cs typeface="ＭＳ Ｐゴシック" charset="0"/>
              </a:rPr>
              <a:t>Solving for ROC,  ROC = 25.60%</a:t>
            </a:r>
          </a:p>
          <a:p>
            <a:endParaRPr lang="en-US">
              <a:latin typeface="Times" charset="0"/>
              <a:ea typeface="ＭＳ Ｐゴシック" charset="0"/>
              <a:cs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2"/>
          <p:cNvSpPr>
            <a:spLocks noGrp="1" noRot="1" noChangeAspect="1" noChangeArrowheads="1" noTextEdit="1"/>
          </p:cNvSpPr>
          <p:nvPr>
            <p:ph type="sldImg"/>
          </p:nvPr>
        </p:nvSpPr>
        <p:spPr>
          <a:xfrm>
            <a:off x="393700" y="692150"/>
            <a:ext cx="6070600" cy="3416300"/>
          </a:xfrm>
          <a:ln/>
        </p:spPr>
      </p:sp>
      <p:sp>
        <p:nvSpPr>
          <p:cNvPr id="17715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If this firm were fairly valued, it should trade at 8.24 times EBITDA.</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2"/>
          <p:cNvSpPr>
            <a:spLocks noGrp="1" noRot="1" noChangeAspect="1" noChangeArrowheads="1" noTextEdit="1"/>
          </p:cNvSpPr>
          <p:nvPr>
            <p:ph type="sldImg"/>
          </p:nvPr>
        </p:nvSpPr>
        <p:spPr>
          <a:xfrm>
            <a:off x="393700" y="692150"/>
            <a:ext cx="6070600" cy="3416300"/>
          </a:xfrm>
          <a:ln/>
        </p:spPr>
      </p:sp>
      <p:sp>
        <p:nvSpPr>
          <p:cNvPr id="18125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imes" charset="0"/>
                <a:ea typeface="ＭＳ Ｐゴシック" charset="0"/>
                <a:cs typeface="ＭＳ Ｐゴシック" charset="0"/>
              </a:rPr>
              <a:t>Trucking companies have fleets that they replace every few years. Thus, the capital expenditures for these firms are often discontinuous, with a year of very heavy cap ex followed by a few years of almost no cap ex…</a:t>
            </a:r>
          </a:p>
          <a:p>
            <a:r>
              <a:rPr lang="en-US">
                <a:latin typeface="Times" charset="0"/>
                <a:ea typeface="ＭＳ Ｐゴシック" charset="0"/>
                <a:cs typeface="ＭＳ Ｐゴシック" charset="0"/>
              </a:rPr>
              <a:t>It could well be that Ryder Systems has the oldest fleet in this group. In that case, the firm may look cheap right now but it will soon have to make a large capital expenditure to replace the fleet.</a:t>
            </a:r>
          </a:p>
          <a:p>
            <a:r>
              <a:rPr lang="en-US">
                <a:latin typeface="Times" charset="0"/>
                <a:ea typeface="ＭＳ Ｐゴシック" charset="0"/>
                <a:cs typeface="ＭＳ Ｐゴシック" charset="0"/>
              </a:rPr>
              <a:t>(While cap ex is discontinuous, depreciation and amortization are smoothed out…)</a:t>
            </a:r>
          </a:p>
          <a:p>
            <a:endParaRPr lang="en-US">
              <a:latin typeface="Times"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4478274"/>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4539996"/>
            <a:ext cx="2249424"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4533138"/>
            <a:ext cx="6784848"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4551524"/>
            <a:ext cx="2057400" cy="514350"/>
          </a:xfrm>
        </p:spPr>
        <p:txBody>
          <a:bodyPr>
            <a:noAutofit/>
          </a:bodyPr>
          <a:lstStyle>
            <a:lvl1pPr algn="ctr">
              <a:defRPr sz="2000">
                <a:solidFill>
                  <a:srgbClr val="FFFFFF"/>
                </a:solidFill>
              </a:defRPr>
            </a:lvl1pPr>
          </a:lstStyle>
          <a:p>
            <a:pPr algn="ctr"/>
            <a:r>
              <a:rPr lang="en-US" sz="2000" smtClean="0">
                <a:solidFill>
                  <a:srgbClr val="FFFFFF"/>
                </a:solidFill>
              </a:rPr>
              <a:t>‹#›</a:t>
            </a:r>
            <a:endParaRPr lang="en-US" sz="2000" dirty="0">
              <a:solidFill>
                <a:srgbClr val="FFFFFF"/>
              </a:solidFill>
            </a:endParaRPr>
          </a:p>
        </p:txBody>
      </p:sp>
      <p:sp>
        <p:nvSpPr>
          <p:cNvPr id="17" name="Footer Placeholder 16"/>
          <p:cNvSpPr>
            <a:spLocks noGrp="1"/>
          </p:cNvSpPr>
          <p:nvPr>
            <p:ph type="ftr" sz="quarter" idx="11"/>
          </p:nvPr>
        </p:nvSpPr>
        <p:spPr>
          <a:xfrm>
            <a:off x="2085393" y="177404"/>
            <a:ext cx="5867400" cy="273844"/>
          </a:xfrm>
        </p:spPr>
        <p:txBody>
          <a:bodyPr/>
          <a:lstStyle>
            <a:lvl1pPr algn="r">
              <a:defRPr>
                <a:solidFill>
                  <a:schemeClr val="tx2"/>
                </a:solidFill>
              </a:defRPr>
            </a:lvl1pPr>
          </a:lstStyle>
          <a:p>
            <a:pPr algn="r"/>
            <a:r>
              <a:rPr lang="en-US" smtClean="0">
                <a:solidFill>
                  <a:schemeClr val="tx2"/>
                </a:solidFill>
              </a:rPr>
              <a:t>Aswath Damodaran</a:t>
            </a:r>
            <a:endParaRPr lang="en-US" dirty="0">
              <a:solidFill>
                <a:schemeClr val="tx2"/>
              </a:solidFill>
            </a:endParaRPr>
          </a:p>
        </p:txBody>
      </p:sp>
      <p:sp>
        <p:nvSpPr>
          <p:cNvPr id="29" name="Slide Number Placeholder 28"/>
          <p:cNvSpPr>
            <a:spLocks noGrp="1"/>
          </p:cNvSpPr>
          <p:nvPr>
            <p:ph type="sldNum" sz="quarter" idx="12"/>
          </p:nvPr>
        </p:nvSpPr>
        <p:spPr>
          <a:xfrm>
            <a:off x="8001000" y="171450"/>
            <a:ext cx="838200" cy="28575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lgn="l">
              <a:defRPr/>
            </a:lvl1pPr>
          </a:lstStyle>
          <a:p>
            <a:r>
              <a:rPr lang="en-US" dirty="0" smtClean="0"/>
              <a:t>Aswath Damodaran</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Box 2"/>
          <p:cNvSpPr txBox="1"/>
          <p:nvPr/>
        </p:nvSpPr>
        <p:spPr>
          <a:xfrm>
            <a:off x="8587762" y="4787726"/>
            <a:ext cx="479017" cy="338554"/>
          </a:xfrm>
          <a:prstGeom prst="rect">
            <a:avLst/>
          </a:prstGeom>
          <a:noFill/>
        </p:spPr>
        <p:txBody>
          <a:bodyPr wrap="none" rtlCol="0">
            <a:spAutoFit/>
          </a:bodyPr>
          <a:lstStyle/>
          <a:p>
            <a:fld id="{A1DA0126-419A-8843-BA24-8B1DD2FAED52}" type="slidenum">
              <a:rPr lang="en-US" sz="1600" smtClean="0"/>
              <a:t>‹#›</a:t>
            </a:fld>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1" y="2057400"/>
            <a:ext cx="7123113" cy="1254919"/>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r>
              <a:rPr lang="en-US" smtClean="0"/>
              <a:t>‹#›</a:t>
            </a:r>
            <a:endParaRPr lang="en-US" dirty="0"/>
          </a:p>
        </p:txBody>
      </p:sp>
      <p:sp>
        <p:nvSpPr>
          <p:cNvPr id="13" name="Slide Number Placeholder 12"/>
          <p:cNvSpPr>
            <a:spLocks noGrp="1"/>
          </p:cNvSpPr>
          <p:nvPr>
            <p:ph type="sldNum" sz="quarter" idx="11"/>
          </p:nvPr>
        </p:nvSpPr>
        <p:spPr>
          <a:xfrm>
            <a:off x="0" y="1314450"/>
            <a:ext cx="1295400" cy="526257"/>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r>
              <a:rPr lang="en-US" dirty="0" smtClean="0"/>
              <a:t>Aswath Damodaran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r>
              <a:rPr lang="en-US" smtClean="0"/>
              <a:t>‹#›</a:t>
            </a:r>
            <a:endParaRPr lang="en-US" dirty="0"/>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r>
              <a:rPr lang="en-US" dirty="0" smtClean="0"/>
              <a:t>Aswath Damodaran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a:t>
            </a:r>
            <a:endParaRPr lang="en-US"/>
          </a:p>
        </p:txBody>
      </p:sp>
      <p:sp>
        <p:nvSpPr>
          <p:cNvPr id="4" name="Footer Placeholder 3"/>
          <p:cNvSpPr>
            <a:spLocks noGrp="1"/>
          </p:cNvSpPr>
          <p:nvPr>
            <p:ph type="ftr" sz="quarter" idx="11"/>
          </p:nvPr>
        </p:nvSpPr>
        <p:spPr/>
        <p:txBody>
          <a:bodyPr/>
          <a:lstStyle/>
          <a:p>
            <a:r>
              <a:rPr lang="en-US" smtClean="0"/>
              <a:t>Aswath Damodaran</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a:t>
            </a:r>
            <a:endParaRPr lang="en-US" dirty="0"/>
          </a:p>
        </p:txBody>
      </p:sp>
      <p:sp>
        <p:nvSpPr>
          <p:cNvPr id="3" name="Footer Placeholder 2"/>
          <p:cNvSpPr>
            <a:spLocks noGrp="1"/>
          </p:cNvSpPr>
          <p:nvPr>
            <p:ph type="ftr" sz="quarter" idx="11"/>
          </p:nvPr>
        </p:nvSpPr>
        <p:spPr/>
        <p:txBody>
          <a:bodyPr/>
          <a:lstStyle/>
          <a:p>
            <a:r>
              <a:rPr lang="en-US" dirty="0" smtClean="0"/>
              <a:t>Aswath Damodaran</a:t>
            </a:r>
            <a:endParaRPr lang="en-US" dirty="0"/>
          </a:p>
        </p:txBody>
      </p:sp>
      <p:sp>
        <p:nvSpPr>
          <p:cNvPr id="4" name="Slide Number Placeholder 3"/>
          <p:cNvSpPr>
            <a:spLocks noGrp="1"/>
          </p:cNvSpPr>
          <p:nvPr>
            <p:ph type="sldNum" sz="quarter" idx="12"/>
          </p:nvPr>
        </p:nvSpPr>
        <p:spPr>
          <a:xfrm>
            <a:off x="0" y="4686300"/>
            <a:ext cx="533400" cy="28575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04787"/>
            <a:ext cx="8077200" cy="652463"/>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r>
              <a:rPr lang="en-US" smtClean="0"/>
              <a:t>‹#›</a:t>
            </a:r>
            <a:endParaRPr lang="en-US" dirty="0"/>
          </a:p>
        </p:txBody>
      </p:sp>
      <p:sp>
        <p:nvSpPr>
          <p:cNvPr id="6" name="Footer Placeholder 5"/>
          <p:cNvSpPr>
            <a:spLocks noGrp="1"/>
          </p:cNvSpPr>
          <p:nvPr>
            <p:ph type="ftr" sz="quarter" idx="11"/>
          </p:nvPr>
        </p:nvSpPr>
        <p:spPr/>
        <p:txBody>
          <a:bodyPr/>
          <a:lstStyle/>
          <a:p>
            <a:r>
              <a:rPr lang="en-US" dirty="0" smtClean="0"/>
              <a:t>Aswath Damodaran</a:t>
            </a:r>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p:nvPicPr>
        <p:blipFill>
          <a:blip r:embed="rId2"/>
          <a:stretch>
            <a:fillRect/>
          </a:stretch>
        </p:blipFill>
        <p:spPr>
          <a:xfrm>
            <a:off x="612649" y="1316736"/>
            <a:ext cx="1615307" cy="1266340"/>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3429000"/>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3497580"/>
            <a:ext cx="1463040"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3490722"/>
            <a:ext cx="7598664"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3486150"/>
            <a:ext cx="7315200" cy="51435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515035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4686300"/>
            <a:ext cx="2667000" cy="273844"/>
          </a:xfrm>
        </p:spPr>
        <p:txBody>
          <a:bodyPr rtlCol="0"/>
          <a:lstStyle/>
          <a:p>
            <a:r>
              <a:rPr lang="en-US" smtClean="0"/>
              <a:t>‹#›</a:t>
            </a:r>
            <a:endParaRPr lang="en-US"/>
          </a:p>
        </p:txBody>
      </p:sp>
      <p:sp>
        <p:nvSpPr>
          <p:cNvPr id="13" name="Slide Number Placeholder 12"/>
          <p:cNvSpPr>
            <a:spLocks noGrp="1"/>
          </p:cNvSpPr>
          <p:nvPr>
            <p:ph type="sldNum" sz="quarter" idx="11"/>
          </p:nvPr>
        </p:nvSpPr>
        <p:spPr>
          <a:xfrm>
            <a:off x="0" y="3500437"/>
            <a:ext cx="1447800" cy="497684"/>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4686155"/>
            <a:ext cx="4572000" cy="273844"/>
          </a:xfrm>
        </p:spPr>
        <p:txBody>
          <a:bodyPr rtlCol="0"/>
          <a:lstStyle/>
          <a:p>
            <a:r>
              <a:rPr lang="en-US" smtClean="0"/>
              <a:t>Aswath Damodaran</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lstStyle>
            <a:lvl1pPr marL="0" indent="0">
              <a:buNone/>
              <a:defRPr sz="3200"/>
            </a:lvl1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schemeClr val="tx2"/>
                </a:solidFill>
              </a:rPr>
              <a:t>‹#›</a:t>
            </a:r>
            <a:endParaRPr lang="en-US"/>
          </a:p>
        </p:txBody>
      </p:sp>
      <p:sp>
        <p:nvSpPr>
          <p:cNvPr id="5" name="Footer Placeholder 4"/>
          <p:cNvSpPr>
            <a:spLocks noGrp="1"/>
          </p:cNvSpPr>
          <p:nvPr>
            <p:ph type="ftr" sz="quarter" idx="11"/>
          </p:nvPr>
        </p:nvSpPr>
        <p:spPr/>
        <p:txBody>
          <a:bodyPr/>
          <a:lstStyle/>
          <a:p>
            <a:r>
              <a:rPr lang="en-US" smtClean="0"/>
              <a:t>Aswath Damodaran</a:t>
            </a:r>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0"/>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4686302"/>
            <a:ext cx="2209800" cy="273844"/>
          </a:xfrm>
        </p:spPr>
        <p:txBody>
          <a:bodyPr/>
          <a:lstStyle/>
          <a:p>
            <a:r>
              <a:rPr lang="en-US" smtClean="0">
                <a:solidFill>
                  <a:schemeClr val="tx2"/>
                </a:solidFill>
              </a:rPr>
              <a:t>‹#›</a:t>
            </a:r>
            <a:endParaRPr lang="en-US" dirty="0"/>
          </a:p>
        </p:txBody>
      </p:sp>
      <p:sp>
        <p:nvSpPr>
          <p:cNvPr id="5" name="Footer Placeholder 4"/>
          <p:cNvSpPr>
            <a:spLocks noGrp="1"/>
          </p:cNvSpPr>
          <p:nvPr>
            <p:ph type="ftr" sz="quarter" idx="11"/>
          </p:nvPr>
        </p:nvSpPr>
        <p:spPr>
          <a:xfrm>
            <a:off x="457202" y="4686156"/>
            <a:ext cx="5573483" cy="273844"/>
          </a:xfrm>
        </p:spPr>
        <p:txBody>
          <a:bodyPr/>
          <a:lstStyle/>
          <a:p>
            <a:r>
              <a:rPr lang="en-US" smtClean="0"/>
              <a:t>Aswath Damodaran</a:t>
            </a:r>
            <a:endParaRPr lang="en-US" dirty="0"/>
          </a:p>
        </p:txBody>
      </p:sp>
      <p:sp>
        <p:nvSpPr>
          <p:cNvPr id="7" name="Rectangle 6"/>
          <p:cNvSpPr/>
          <p:nvPr/>
        </p:nvSpPr>
        <p:spPr bwMode="white">
          <a:xfrm>
            <a:off x="6096318" y="0"/>
            <a:ext cx="320040"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6056313" y="77787"/>
            <a:ext cx="40005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a:xfrm>
            <a:off x="6096000" y="4686300"/>
            <a:ext cx="2667000" cy="273844"/>
          </a:xfrm>
          <a:prstGeom prst="rect">
            <a:avLst/>
          </a:prstGeom>
        </p:spPr>
        <p:txBody>
          <a:bodyPr/>
          <a:lstStyle>
            <a:lvl1pPr>
              <a:defRPr/>
            </a:lvl1pPr>
          </a:lstStyle>
          <a:p>
            <a:pPr>
              <a:defRPr/>
            </a:pPr>
            <a:r>
              <a:rPr lang="en-US" smtClean="0"/>
              <a:t>‹#›</a:t>
            </a:r>
            <a:endParaRPr lang="en-US"/>
          </a:p>
        </p:txBody>
      </p:sp>
      <p:sp>
        <p:nvSpPr>
          <p:cNvPr id="7" name="Footer Placeholder 2"/>
          <p:cNvSpPr>
            <a:spLocks noGrp="1"/>
          </p:cNvSpPr>
          <p:nvPr>
            <p:ph type="ftr" sz="quarter" idx="11"/>
          </p:nvPr>
        </p:nvSpPr>
        <p:spPr>
          <a:xfrm>
            <a:off x="609601" y="4686300"/>
            <a:ext cx="5421313" cy="273844"/>
          </a:xfrm>
          <a:prstGeom prst="rect">
            <a:avLst/>
          </a:prstGeom>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a:xfrm>
            <a:off x="0" y="953692"/>
            <a:ext cx="533400" cy="183356"/>
          </a:xfrm>
          <a:prstGeom prst="rect">
            <a:avLst/>
          </a:prstGeom>
        </p:spPr>
        <p:txBody>
          <a:bodyPr/>
          <a:lstStyle>
            <a:lvl1pPr>
              <a:defRPr/>
            </a:lvl1pPr>
          </a:lstStyle>
          <a:p>
            <a:pPr>
              <a:defRPr/>
            </a:pPr>
            <a:fld id="{F6A3B3F2-A7CD-1040-BA6D-B7AAC5507D45}" type="slidenum">
              <a:rPr lang="en-US"/>
              <a:pPr>
                <a:defRPr/>
              </a:pPr>
              <a:t>‹#›</a:t>
            </a:fld>
            <a:endParaRPr lang="en-US" sz="1400" dirty="0">
              <a:solidFill>
                <a:srgbClr val="FFFFFF"/>
              </a:solidFill>
            </a:endParaRPr>
          </a:p>
        </p:txBody>
      </p:sp>
    </p:spTree>
    <p:extLst>
      <p:ext uri="{BB962C8B-B14F-4D97-AF65-F5344CB8AC3E}">
        <p14:creationId xmlns:p14="http://schemas.microsoft.com/office/powerpoint/2010/main" val="1067001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171450"/>
            <a:ext cx="8153400" cy="74295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200150"/>
            <a:ext cx="8153400" cy="339471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4686300"/>
            <a:ext cx="2667000" cy="273844"/>
          </a:xfrm>
          <a:prstGeom prst="rect">
            <a:avLst/>
          </a:prstGeom>
        </p:spPr>
        <p:txBody>
          <a:bodyPr vert="horz" anchor="ctr" anchorCtr="0"/>
          <a:lstStyle>
            <a:lvl1pPr algn="r">
              <a:defRPr sz="1400">
                <a:solidFill>
                  <a:schemeClr val="tx2"/>
                </a:solidFill>
              </a:defRPr>
            </a:lvl1pPr>
          </a:lstStyle>
          <a:p>
            <a:r>
              <a:rPr lang="en-US" smtClean="0"/>
              <a:t>‹#›</a:t>
            </a:r>
            <a:endParaRPr lang="en-US" dirty="0"/>
          </a:p>
        </p:txBody>
      </p:sp>
      <p:sp>
        <p:nvSpPr>
          <p:cNvPr id="3" name="Footer Placeholder 2"/>
          <p:cNvSpPr>
            <a:spLocks noGrp="1"/>
          </p:cNvSpPr>
          <p:nvPr>
            <p:ph type="ftr" sz="quarter" idx="3"/>
          </p:nvPr>
        </p:nvSpPr>
        <p:spPr>
          <a:xfrm>
            <a:off x="609601" y="4686155"/>
            <a:ext cx="5421083" cy="273844"/>
          </a:xfrm>
          <a:prstGeom prst="rect">
            <a:avLst/>
          </a:prstGeom>
        </p:spPr>
        <p:txBody>
          <a:bodyPr vert="horz" anchor="ctr"/>
          <a:lstStyle>
            <a:lvl1pPr algn="l">
              <a:defRPr sz="1400">
                <a:solidFill>
                  <a:schemeClr val="tx2"/>
                </a:solidFill>
              </a:defRPr>
            </a:lvl1pPr>
          </a:lstStyle>
          <a:p>
            <a:r>
              <a:rPr lang="en-US" dirty="0" smtClean="0"/>
              <a:t>Aswath Damodaran</a:t>
            </a:r>
            <a:endParaRPr lang="en-US" dirty="0"/>
          </a:p>
        </p:txBody>
      </p:sp>
      <p:sp>
        <p:nvSpPr>
          <p:cNvPr id="7" name="Rectangle 6"/>
          <p:cNvSpPr/>
          <p:nvPr/>
        </p:nvSpPr>
        <p:spPr bwMode="white">
          <a:xfrm>
            <a:off x="0" y="925830"/>
            <a:ext cx="9144000" cy="24003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960120"/>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chemeClr val="tx1"/>
              </a:solidFill>
            </a:endParaRPr>
          </a:p>
        </p:txBody>
      </p:sp>
      <p:sp>
        <p:nvSpPr>
          <p:cNvPr id="9" name="Rectangle 8"/>
          <p:cNvSpPr/>
          <p:nvPr/>
        </p:nvSpPr>
        <p:spPr>
          <a:xfrm>
            <a:off x="590550" y="960120"/>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954167"/>
            <a:ext cx="533400" cy="183357"/>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dt="0"/>
  <p:txStyles>
    <p:titleStyle>
      <a:lvl1pPr algn="l" rtl="0" eaLnBrk="1" latinLnBrk="0" hangingPunct="1">
        <a:spcBef>
          <a:spcPct val="0"/>
        </a:spcBef>
        <a:buNone/>
        <a:defRPr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8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4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4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4" Type="http://schemas.openxmlformats.org/officeDocument/2006/relationships/oleObject" Target="../embeddings/oleObject1.bin"/><Relationship Id="rId5" Type="http://schemas.openxmlformats.org/officeDocument/2006/relationships/image" Target="../media/image5.emf"/><Relationship Id="rId6" Type="http://schemas.openxmlformats.org/officeDocument/2006/relationships/oleObject" Target="../embeddings/oleObject2.bin"/><Relationship Id="rId7" Type="http://schemas.openxmlformats.org/officeDocument/2006/relationships/image" Target="../media/image6.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oleObject" Target="../embeddings/oleObject3.bin"/><Relationship Id="rId5" Type="http://schemas.openxmlformats.org/officeDocument/2006/relationships/image" Target="../media/image10.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oleObject" Target="../embeddings/oleObject4.bin"/><Relationship Id="rId5" Type="http://schemas.openxmlformats.org/officeDocument/2006/relationships/image" Target="../media/image11.emf"/><Relationship Id="rId6" Type="http://schemas.openxmlformats.org/officeDocument/2006/relationships/oleObject" Target="../embeddings/oleObject5.bin"/><Relationship Id="rId7" Type="http://schemas.openxmlformats.org/officeDocument/2006/relationships/image" Target="../media/image12.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4" Type="http://schemas.openxmlformats.org/officeDocument/2006/relationships/oleObject" Target="../embeddings/oleObject6.bin"/><Relationship Id="rId5" Type="http://schemas.openxmlformats.org/officeDocument/2006/relationships/image" Target="../media/image13.e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png"/><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7.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mtClean="0"/>
              <a:t>Session 16: More Earnings Multiples</a:t>
            </a:r>
            <a:endParaRPr lang="en-US" dirty="0"/>
          </a:p>
        </p:txBody>
      </p:sp>
      <p:sp>
        <p:nvSpPr>
          <p:cNvPr id="3" name="Subtitle 2"/>
          <p:cNvSpPr>
            <a:spLocks noGrp="1"/>
          </p:cNvSpPr>
          <p:nvPr>
            <p:ph type="subTitle" idx="1"/>
          </p:nvPr>
        </p:nvSpPr>
        <p:spPr/>
        <p:txBody>
          <a:bodyPr/>
          <a:lstStyle/>
          <a:p>
            <a:r>
              <a:rPr lang="en-US" smtClean="0"/>
              <a:t>Aswath Damodaran</a:t>
            </a:r>
            <a:endParaRPr lang="en-US" dirty="0"/>
          </a:p>
        </p:txBody>
      </p:sp>
      <p:sp>
        <p:nvSpPr>
          <p:cNvPr id="4" name="Footer Placeholder 3"/>
          <p:cNvSpPr>
            <a:spLocks noGrp="1"/>
          </p:cNvSpPr>
          <p:nvPr>
            <p:ph type="ftr" sz="quarter" idx="11"/>
          </p:nvPr>
        </p:nvSpPr>
        <p:spPr/>
        <p:txBody>
          <a:bodyPr/>
          <a:lstStyle/>
          <a:p>
            <a:r>
              <a:rPr lang="en-US" smtClean="0"/>
              <a:t>Aswath Damodaran</a:t>
            </a:r>
            <a:endParaRPr lang="en-US" dirty="0"/>
          </a:p>
        </p:txBody>
      </p:sp>
      <p:sp>
        <p:nvSpPr>
          <p:cNvPr id="5" name="Slide Number Placeholder 4"/>
          <p:cNvSpPr>
            <a:spLocks noGrp="1"/>
          </p:cNvSpPr>
          <p:nvPr>
            <p:ph type="sldNum" sz="quarter" idx="12"/>
          </p:nvPr>
        </p:nvSpPr>
        <p:spPr/>
        <p:txBody>
          <a:bodyPr>
            <a:normAutofit lnSpcReduction="10000"/>
          </a:bodyPr>
          <a:lstStyle/>
          <a:p>
            <a:fld id="{72AC53DF-4216-466D-99A7-94400E6C2A25}" type="slidenum">
              <a:rPr lang="en-US" smtClean="0"/>
              <a:pPr/>
              <a:t>1</a:t>
            </a:fld>
            <a:endParaRPr lang="en-US" dirty="0"/>
          </a:p>
        </p:txBody>
      </p:sp>
    </p:spTree>
    <p:extLst>
      <p:ext uri="{BB962C8B-B14F-4D97-AF65-F5344CB8AC3E}">
        <p14:creationId xmlns:p14="http://schemas.microsoft.com/office/powerpoint/2010/main" val="31706701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2"/>
          <p:cNvSpPr>
            <a:spLocks noGrp="1" noChangeArrowheads="1"/>
          </p:cNvSpPr>
          <p:nvPr>
            <p:ph type="title"/>
          </p:nvPr>
        </p:nvSpPr>
        <p:spPr/>
        <p:txBody>
          <a:bodyPr/>
          <a:lstStyle/>
          <a:p>
            <a:r>
              <a:rPr lang="en-US" smtClean="0"/>
              <a:t>Value/Earnings and Value/Cashflow Ratios</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2</a:t>
            </a:fld>
            <a:endParaRPr lang="en-US" dirty="0"/>
          </a:p>
        </p:txBody>
      </p:sp>
      <p:sp>
        <p:nvSpPr>
          <p:cNvPr id="149506" name="Rectangle 3"/>
          <p:cNvSpPr>
            <a:spLocks noGrp="1" noChangeArrowheads="1"/>
          </p:cNvSpPr>
          <p:nvPr>
            <p:ph sz="quarter" idx="1"/>
          </p:nvPr>
        </p:nvSpPr>
        <p:spPr/>
        <p:txBody>
          <a:bodyPr>
            <a:normAutofit fontScale="70000" lnSpcReduction="20000"/>
          </a:bodyPr>
          <a:lstStyle/>
          <a:p>
            <a:r>
              <a:rPr lang="en-US" dirty="0" smtClean="0"/>
              <a:t>While Price earnings ratios look at the market value of equity relative to earnings to equity investors, Value earnings ratios look at the market value of the operating assets of the firm (Enterprise value or EV) relative to operating earnings or cash flows.</a:t>
            </a:r>
          </a:p>
          <a:p>
            <a:pPr marL="0" indent="0" algn="ctr">
              <a:buNone/>
            </a:pPr>
            <a:r>
              <a:rPr lang="en-US" dirty="0" smtClean="0"/>
              <a:t>	EV = Market value of equity + Debt – Cash</a:t>
            </a:r>
          </a:p>
          <a:p>
            <a:r>
              <a:rPr lang="en-US" dirty="0" smtClean="0"/>
              <a:t>The form of value to cash flow ratios that has the closest parallels in DCF valuation is the ratio of Enterprise value to Free Cash Flow to the Firm.</a:t>
            </a:r>
          </a:p>
          <a:p>
            <a:pPr marL="365760" lvl="1" indent="0" algn="ctr">
              <a:buNone/>
            </a:pPr>
            <a:r>
              <a:rPr lang="en-US" dirty="0" smtClean="0"/>
              <a:t>FCFF = EBIT (1-t) - Net Cap Ex - Change in WC</a:t>
            </a:r>
          </a:p>
          <a:p>
            <a:r>
              <a:rPr lang="en-US" dirty="0" smtClean="0"/>
              <a:t>In practice, what we observe more commonly are firm values as multiples of operating income (EBIT), after-tax operating income (EBIT (1-t)) or EBITDA.</a:t>
            </a:r>
            <a:endParaRPr lang="en-US" dirty="0"/>
          </a:p>
        </p:txBody>
      </p:sp>
    </p:spTree>
    <p:extLst>
      <p:ext uri="{BB962C8B-B14F-4D97-AF65-F5344CB8AC3E}">
        <p14:creationId xmlns:p14="http://schemas.microsoft.com/office/powerpoint/2010/main" val="793105534"/>
      </p:ext>
    </p:extLst>
  </p:cSld>
  <p:clrMapOvr>
    <a:masterClrMapping/>
  </p:clrMapOvr>
  <p:transition xmlns:p14="http://schemas.microsoft.com/office/powerpoint/2010/mai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ChangeArrowheads="1"/>
          </p:cNvSpPr>
          <p:nvPr>
            <p:ph type="title"/>
          </p:nvPr>
        </p:nvSpPr>
        <p:spPr/>
        <p:txBody>
          <a:bodyPr/>
          <a:lstStyle/>
          <a:p>
            <a:r>
              <a:rPr lang="en-US" smtClean="0"/>
              <a:t>Enterprise Value/EBITDA Multiple</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3</a:t>
            </a:fld>
            <a:endParaRPr lang="en-US" dirty="0"/>
          </a:p>
        </p:txBody>
      </p:sp>
      <p:sp>
        <p:nvSpPr>
          <p:cNvPr id="161794" name="Rectangle 3"/>
          <p:cNvSpPr>
            <a:spLocks noGrp="1" noChangeArrowheads="1"/>
          </p:cNvSpPr>
          <p:nvPr>
            <p:ph sz="quarter" idx="1"/>
          </p:nvPr>
        </p:nvSpPr>
        <p:spPr/>
        <p:txBody>
          <a:bodyPr/>
          <a:lstStyle/>
          <a:p>
            <a:r>
              <a:rPr lang="en-US" dirty="0" smtClean="0"/>
              <a:t>The Classic Definition</a:t>
            </a:r>
          </a:p>
          <a:p>
            <a:endParaRPr lang="en-US" dirty="0" smtClean="0"/>
          </a:p>
          <a:p>
            <a:pPr marL="0" indent="0">
              <a:buNone/>
            </a:pPr>
            <a:endParaRPr lang="en-US" dirty="0" smtClean="0"/>
          </a:p>
          <a:p>
            <a:r>
              <a:rPr lang="en-US" dirty="0" smtClean="0"/>
              <a:t>The No-Cash Version</a:t>
            </a:r>
          </a:p>
          <a:p>
            <a:endParaRPr lang="en-US" dirty="0" smtClean="0"/>
          </a:p>
          <a:p>
            <a:endParaRPr lang="en-US" dirty="0" smtClean="0"/>
          </a:p>
          <a:p>
            <a:endParaRPr lang="en-US" dirty="0"/>
          </a:p>
        </p:txBody>
      </p:sp>
      <p:graphicFrame>
        <p:nvGraphicFramePr>
          <p:cNvPr id="161795" name="Object 2"/>
          <p:cNvGraphicFramePr>
            <a:graphicFrameLocks/>
          </p:cNvGraphicFramePr>
          <p:nvPr>
            <p:extLst>
              <p:ext uri="{D42A27DB-BD31-4B8C-83A1-F6EECF244321}">
                <p14:modId xmlns:p14="http://schemas.microsoft.com/office/powerpoint/2010/main" val="4150417270"/>
              </p:ext>
            </p:extLst>
          </p:nvPr>
        </p:nvGraphicFramePr>
        <p:xfrm>
          <a:off x="803275" y="1689100"/>
          <a:ext cx="7507288" cy="598488"/>
        </p:xfrm>
        <a:graphic>
          <a:graphicData uri="http://schemas.openxmlformats.org/presentationml/2006/ole">
            <mc:AlternateContent xmlns:mc="http://schemas.openxmlformats.org/markup-compatibility/2006">
              <mc:Choice xmlns:v="urn:schemas-microsoft-com:vml" Requires="v">
                <p:oleObj spid="_x0000_s13325" name="Equation" r:id="rId4" imgW="5016500" imgH="546100" progId="Equation.3">
                  <p:embed/>
                </p:oleObj>
              </mc:Choice>
              <mc:Fallback>
                <p:oleObj name="Equation" r:id="rId4" imgW="5016500" imgH="546100" progId="Equation.3">
                  <p:embed/>
                  <p:pic>
                    <p:nvPicPr>
                      <p:cNvPr id="0" name=""/>
                      <p:cNvPicPr>
                        <a:picLocks noChangeArrowheads="1"/>
                      </p:cNvPicPr>
                      <p:nvPr/>
                    </p:nvPicPr>
                    <p:blipFill>
                      <a:blip r:embed="rId5"/>
                      <a:srcRect/>
                      <a:stretch>
                        <a:fillRect/>
                      </a:stretch>
                    </p:blipFill>
                    <p:spPr bwMode="auto">
                      <a:xfrm>
                        <a:off x="803275" y="1689100"/>
                        <a:ext cx="7507288" cy="5984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1796" name="Object 3"/>
          <p:cNvGraphicFramePr>
            <a:graphicFrameLocks/>
          </p:cNvGraphicFramePr>
          <p:nvPr>
            <p:extLst>
              <p:ext uri="{D42A27DB-BD31-4B8C-83A1-F6EECF244321}">
                <p14:modId xmlns:p14="http://schemas.microsoft.com/office/powerpoint/2010/main" val="3324948377"/>
              </p:ext>
            </p:extLst>
          </p:nvPr>
        </p:nvGraphicFramePr>
        <p:xfrm>
          <a:off x="349250" y="3365818"/>
          <a:ext cx="8317230" cy="598487"/>
        </p:xfrm>
        <a:graphic>
          <a:graphicData uri="http://schemas.openxmlformats.org/presentationml/2006/ole">
            <mc:AlternateContent xmlns:mc="http://schemas.openxmlformats.org/markup-compatibility/2006">
              <mc:Choice xmlns:v="urn:schemas-microsoft-com:vml" Requires="v">
                <p:oleObj spid="_x0000_s13326" name="Equation" r:id="rId6" imgW="6210300" imgH="546100" progId="Equation.3">
                  <p:embed/>
                </p:oleObj>
              </mc:Choice>
              <mc:Fallback>
                <p:oleObj name="Equation" r:id="rId6" imgW="6210300" imgH="546100" progId="Equation.3">
                  <p:embed/>
                  <p:pic>
                    <p:nvPicPr>
                      <p:cNvPr id="0" name=""/>
                      <p:cNvPicPr>
                        <a:picLocks noChangeArrowheads="1"/>
                      </p:cNvPicPr>
                      <p:nvPr/>
                    </p:nvPicPr>
                    <p:blipFill>
                      <a:blip r:embed="rId7"/>
                      <a:srcRect/>
                      <a:stretch>
                        <a:fillRect/>
                      </a:stretch>
                    </p:blipFill>
                    <p:spPr bwMode="auto">
                      <a:xfrm>
                        <a:off x="349250" y="3365818"/>
                        <a:ext cx="8317230" cy="598487"/>
                      </a:xfrm>
                      <a:prstGeom prst="rect">
                        <a:avLst/>
                      </a:prstGeom>
                      <a:solidFill>
                        <a:srgbClr val="FFFFFF"/>
                      </a:solidFill>
                      <a:ln>
                        <a:noFill/>
                      </a:ln>
                      <a:extLst/>
                    </p:spPr>
                  </p:pic>
                </p:oleObj>
              </mc:Fallback>
            </mc:AlternateContent>
          </a:graphicData>
        </a:graphic>
      </p:graphicFrame>
    </p:spTree>
    <p:extLst>
      <p:ext uri="{BB962C8B-B14F-4D97-AF65-F5344CB8AC3E}">
        <p14:creationId xmlns:p14="http://schemas.microsoft.com/office/powerpoint/2010/main" val="2576457000"/>
      </p:ext>
    </p:extLst>
  </p:cSld>
  <p:clrMapOvr>
    <a:masterClrMapping/>
  </p:clrMapOvr>
  <p:transition xmlns:p14="http://schemas.microsoft.com/office/powerpoint/2010/mai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Rectangle 1026"/>
          <p:cNvSpPr>
            <a:spLocks noGrp="1" noChangeArrowheads="1"/>
          </p:cNvSpPr>
          <p:nvPr>
            <p:ph type="title"/>
          </p:nvPr>
        </p:nvSpPr>
        <p:spPr/>
        <p:txBody>
          <a:bodyPr>
            <a:noAutofit/>
          </a:bodyPr>
          <a:lstStyle/>
          <a:p>
            <a:r>
              <a:rPr lang="en-US" sz="2800" dirty="0" smtClean="0"/>
              <a:t>Enterprise Value/EBITDA : Global Data</a:t>
            </a:r>
            <a:br>
              <a:rPr lang="en-US" sz="2800" dirty="0" smtClean="0"/>
            </a:br>
            <a:r>
              <a:rPr lang="en-US" sz="2800" dirty="0" smtClean="0"/>
              <a:t>6 times EBITDA seems like a good rule of thumb..</a:t>
            </a:r>
            <a:endParaRPr lang="en-US" sz="2800" dirty="0"/>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4</a:t>
            </a:fld>
            <a:endParaRPr lang="en-US" dirty="0"/>
          </a:p>
        </p:txBody>
      </p:sp>
      <p:pic>
        <p:nvPicPr>
          <p:cNvPr id="8"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rcRect l="-32386" r="-32386"/>
          <a:stretch>
            <a:fillRect/>
          </a:stretch>
        </p:blipFill>
        <p:spPr>
          <a:xfrm>
            <a:off x="533400" y="1314450"/>
            <a:ext cx="8153400" cy="3371850"/>
          </a:xfrm>
        </p:spPr>
      </p:pic>
      <p:pic>
        <p:nvPicPr>
          <p:cNvPr id="9"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624311" y="1314450"/>
            <a:ext cx="3141737" cy="1084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62319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Rectangle 1026"/>
          <p:cNvSpPr>
            <a:spLocks noGrp="1" noChangeArrowheads="1"/>
          </p:cNvSpPr>
          <p:nvPr>
            <p:ph type="title"/>
          </p:nvPr>
        </p:nvSpPr>
        <p:spPr/>
        <p:txBody>
          <a:bodyPr/>
          <a:lstStyle/>
          <a:p>
            <a:r>
              <a:rPr lang="en-US" smtClean="0"/>
              <a:t>But not in early 2009…</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5</a:t>
            </a:fld>
            <a:endParaRPr lang="en-US" dirty="0"/>
          </a:p>
        </p:txBody>
      </p:sp>
      <p:pic>
        <p:nvPicPr>
          <p:cNvPr id="167938"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rcRect l="-32329" r="-32329"/>
          <a:stretch>
            <a:fillRect/>
          </a:stretch>
        </p:blipFill>
        <p:spPr/>
      </p:pic>
    </p:spTree>
    <p:extLst>
      <p:ext uri="{BB962C8B-B14F-4D97-AF65-F5344CB8AC3E}">
        <p14:creationId xmlns:p14="http://schemas.microsoft.com/office/powerpoint/2010/main" val="41554843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2"/>
          <p:cNvSpPr>
            <a:spLocks noGrp="1" noChangeArrowheads="1"/>
          </p:cNvSpPr>
          <p:nvPr>
            <p:ph type="title"/>
          </p:nvPr>
        </p:nvSpPr>
        <p:spPr/>
        <p:txBody>
          <a:bodyPr>
            <a:normAutofit fontScale="90000"/>
          </a:bodyPr>
          <a:lstStyle/>
          <a:p>
            <a:r>
              <a:rPr lang="en-US" smtClean="0"/>
              <a:t>The Determinants of Value/EBITDA Multiples: Linkage to DCF Valuation</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6</a:t>
            </a:fld>
            <a:endParaRPr lang="en-US" dirty="0"/>
          </a:p>
        </p:txBody>
      </p:sp>
      <p:sp>
        <p:nvSpPr>
          <p:cNvPr id="169986" name="Rectangle 3"/>
          <p:cNvSpPr>
            <a:spLocks noGrp="1" noChangeArrowheads="1"/>
          </p:cNvSpPr>
          <p:nvPr>
            <p:ph sz="quarter" idx="1"/>
          </p:nvPr>
        </p:nvSpPr>
        <p:spPr/>
        <p:txBody>
          <a:bodyPr>
            <a:normAutofit fontScale="92500" lnSpcReduction="20000"/>
          </a:bodyPr>
          <a:lstStyle/>
          <a:p>
            <a:r>
              <a:rPr lang="en-US" dirty="0" smtClean="0"/>
              <a:t>The value of the operating assets of a firm can be written as:</a:t>
            </a:r>
          </a:p>
          <a:p>
            <a:endParaRPr lang="en-US" dirty="0" smtClean="0"/>
          </a:p>
          <a:p>
            <a:endParaRPr lang="en-US" dirty="0" smtClean="0"/>
          </a:p>
          <a:p>
            <a:endParaRPr lang="en-US" dirty="0" smtClean="0"/>
          </a:p>
          <a:p>
            <a:r>
              <a:rPr lang="en-US" dirty="0" smtClean="0"/>
              <a:t>The numerator can be written as follows:</a:t>
            </a:r>
          </a:p>
          <a:p>
            <a:pPr marL="365760" lvl="1" indent="0">
              <a:buNone/>
            </a:pPr>
            <a:r>
              <a:rPr lang="en-US" dirty="0" smtClean="0"/>
              <a:t>	FCFF 	= EBIT (1-t) - (</a:t>
            </a:r>
            <a:r>
              <a:rPr lang="en-US" dirty="0" err="1" smtClean="0"/>
              <a:t>Cex</a:t>
            </a:r>
            <a:r>
              <a:rPr lang="en-US" dirty="0" smtClean="0"/>
              <a:t> - </a:t>
            </a:r>
            <a:r>
              <a:rPr lang="en-US" dirty="0" err="1" smtClean="0"/>
              <a:t>Depr</a:t>
            </a:r>
            <a:r>
              <a:rPr lang="en-US" dirty="0" smtClean="0"/>
              <a:t>) -  Working Capital</a:t>
            </a:r>
          </a:p>
          <a:p>
            <a:pPr marL="365760" lvl="1" indent="0">
              <a:buNone/>
            </a:pPr>
            <a:r>
              <a:rPr lang="en-US" dirty="0" smtClean="0"/>
              <a:t>		= (EBITDA - </a:t>
            </a:r>
            <a:r>
              <a:rPr lang="en-US" dirty="0" err="1" smtClean="0"/>
              <a:t>Depr</a:t>
            </a:r>
            <a:r>
              <a:rPr lang="en-US" dirty="0" smtClean="0"/>
              <a:t>) (1-t) - (</a:t>
            </a:r>
            <a:r>
              <a:rPr lang="en-US" dirty="0" err="1" smtClean="0"/>
              <a:t>Cex</a:t>
            </a:r>
            <a:r>
              <a:rPr lang="en-US" dirty="0" smtClean="0"/>
              <a:t> - </a:t>
            </a:r>
            <a:r>
              <a:rPr lang="en-US" dirty="0" err="1" smtClean="0"/>
              <a:t>Depr</a:t>
            </a:r>
            <a:r>
              <a:rPr lang="en-US" dirty="0" smtClean="0"/>
              <a:t>) -  Working Capital </a:t>
            </a:r>
          </a:p>
          <a:p>
            <a:pPr marL="365760" lvl="1" indent="0">
              <a:buNone/>
            </a:pPr>
            <a:r>
              <a:rPr lang="en-US" dirty="0" smtClean="0"/>
              <a:t>		= EBITDA (1-t) + </a:t>
            </a:r>
            <a:r>
              <a:rPr lang="en-US" dirty="0" err="1" smtClean="0"/>
              <a:t>Depr</a:t>
            </a:r>
            <a:r>
              <a:rPr lang="en-US" dirty="0" smtClean="0"/>
              <a:t> (t) - </a:t>
            </a:r>
            <a:r>
              <a:rPr lang="en-US" dirty="0" err="1" smtClean="0"/>
              <a:t>Cex</a:t>
            </a:r>
            <a:r>
              <a:rPr lang="en-US" dirty="0" smtClean="0"/>
              <a:t> -  Working Capital</a:t>
            </a:r>
            <a:endParaRPr lang="en-US" dirty="0"/>
          </a:p>
        </p:txBody>
      </p:sp>
      <p:graphicFrame>
        <p:nvGraphicFramePr>
          <p:cNvPr id="169987" name="Object 2"/>
          <p:cNvGraphicFramePr>
            <a:graphicFrameLocks/>
          </p:cNvGraphicFramePr>
          <p:nvPr>
            <p:extLst>
              <p:ext uri="{D42A27DB-BD31-4B8C-83A1-F6EECF244321}">
                <p14:modId xmlns:p14="http://schemas.microsoft.com/office/powerpoint/2010/main" val="896645959"/>
              </p:ext>
            </p:extLst>
          </p:nvPr>
        </p:nvGraphicFramePr>
        <p:xfrm>
          <a:off x="2947988" y="2127250"/>
          <a:ext cx="2928937" cy="804863"/>
        </p:xfrm>
        <a:graphic>
          <a:graphicData uri="http://schemas.openxmlformats.org/presentationml/2006/ole">
            <mc:AlternateContent xmlns:mc="http://schemas.openxmlformats.org/markup-compatibility/2006">
              <mc:Choice xmlns:v="urn:schemas-microsoft-com:vml" Requires="v">
                <p:oleObj spid="_x0000_s21513" name="Equation" r:id="rId4" imgW="1473200" imgH="546100" progId="Equation.3">
                  <p:embed/>
                </p:oleObj>
              </mc:Choice>
              <mc:Fallback>
                <p:oleObj name="Equation" r:id="rId4" imgW="1473200" imgH="546100" progId="Equation.3">
                  <p:embed/>
                  <p:pic>
                    <p:nvPicPr>
                      <p:cNvPr id="0" name=""/>
                      <p:cNvPicPr>
                        <a:picLocks noChangeArrowheads="1"/>
                      </p:cNvPicPr>
                      <p:nvPr/>
                    </p:nvPicPr>
                    <p:blipFill>
                      <a:blip r:embed="rId5"/>
                      <a:srcRect/>
                      <a:stretch>
                        <a:fillRect/>
                      </a:stretch>
                    </p:blipFill>
                    <p:spPr bwMode="auto">
                      <a:xfrm>
                        <a:off x="2947988" y="2127250"/>
                        <a:ext cx="2928937" cy="8048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95029390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2"/>
          <p:cNvSpPr>
            <a:spLocks noGrp="1" noChangeArrowheads="1"/>
          </p:cNvSpPr>
          <p:nvPr>
            <p:ph type="title"/>
          </p:nvPr>
        </p:nvSpPr>
        <p:spPr/>
        <p:txBody>
          <a:bodyPr/>
          <a:lstStyle/>
          <a:p>
            <a:r>
              <a:rPr lang="en-US" smtClean="0"/>
              <a:t>From Firm Value to EBITDA Multiples</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7</a:t>
            </a:fld>
            <a:endParaRPr lang="en-US" dirty="0"/>
          </a:p>
        </p:txBody>
      </p:sp>
      <p:sp>
        <p:nvSpPr>
          <p:cNvPr id="182277" name="Rectangle 3"/>
          <p:cNvSpPr>
            <a:spLocks noGrp="1" noChangeArrowheads="1"/>
          </p:cNvSpPr>
          <p:nvPr>
            <p:ph sz="quarter" idx="1"/>
          </p:nvPr>
        </p:nvSpPr>
        <p:spPr/>
        <p:txBody>
          <a:bodyPr>
            <a:normAutofit fontScale="55000" lnSpcReduction="20000"/>
          </a:bodyPr>
          <a:lstStyle/>
          <a:p>
            <a:r>
              <a:rPr lang="en-US" dirty="0" smtClean="0"/>
              <a:t>Now the value of the firm can be rewritten as,</a:t>
            </a:r>
          </a:p>
          <a:p>
            <a:endParaRPr lang="en-US" dirty="0" smtClean="0"/>
          </a:p>
          <a:p>
            <a:endParaRPr lang="en-US" dirty="0" smtClean="0"/>
          </a:p>
          <a:p>
            <a:r>
              <a:rPr lang="en-US" dirty="0" smtClean="0"/>
              <a:t>Dividing both sides of the equation by EBITDA,</a:t>
            </a:r>
          </a:p>
          <a:p>
            <a:endParaRPr lang="en-US" dirty="0" smtClean="0"/>
          </a:p>
          <a:p>
            <a:endParaRPr lang="en-US" dirty="0" smtClean="0"/>
          </a:p>
          <a:p>
            <a:r>
              <a:rPr lang="en-US" dirty="0" smtClean="0"/>
              <a:t>Since Reinvestment = (</a:t>
            </a:r>
            <a:r>
              <a:rPr lang="en-US" dirty="0" err="1" smtClean="0"/>
              <a:t>CEx</a:t>
            </a:r>
            <a:r>
              <a:rPr lang="en-US" dirty="0" smtClean="0"/>
              <a:t> – Depreciation + D Working Capital), the determinants of EV/EBITDA are:</a:t>
            </a:r>
          </a:p>
          <a:p>
            <a:pPr lvl="1"/>
            <a:r>
              <a:rPr lang="en-US" dirty="0" smtClean="0"/>
              <a:t>The cost of capital</a:t>
            </a:r>
          </a:p>
          <a:p>
            <a:pPr lvl="1"/>
            <a:r>
              <a:rPr lang="en-US" dirty="0" smtClean="0"/>
              <a:t>Expected growth rate</a:t>
            </a:r>
          </a:p>
          <a:p>
            <a:pPr lvl="1"/>
            <a:r>
              <a:rPr lang="en-US" dirty="0" smtClean="0"/>
              <a:t>Tax rate</a:t>
            </a:r>
          </a:p>
          <a:p>
            <a:pPr lvl="1"/>
            <a:r>
              <a:rPr lang="en-US" dirty="0" smtClean="0"/>
              <a:t>Reinvestment rate (or ROC)</a:t>
            </a:r>
          </a:p>
          <a:p>
            <a:endParaRPr lang="en-US" dirty="0" smtClean="0"/>
          </a:p>
          <a:p>
            <a:endParaRPr lang="en-US" dirty="0"/>
          </a:p>
        </p:txBody>
      </p:sp>
      <p:graphicFrame>
        <p:nvGraphicFramePr>
          <p:cNvPr id="172035" name="Object 2"/>
          <p:cNvGraphicFramePr>
            <a:graphicFrameLocks/>
          </p:cNvGraphicFramePr>
          <p:nvPr>
            <p:extLst>
              <p:ext uri="{D42A27DB-BD31-4B8C-83A1-F6EECF244321}">
                <p14:modId xmlns:p14="http://schemas.microsoft.com/office/powerpoint/2010/main" val="3471039146"/>
              </p:ext>
            </p:extLst>
          </p:nvPr>
        </p:nvGraphicFramePr>
        <p:xfrm>
          <a:off x="1828800" y="1466486"/>
          <a:ext cx="6064250" cy="432197"/>
        </p:xfrm>
        <a:graphic>
          <a:graphicData uri="http://schemas.openxmlformats.org/presentationml/2006/ole">
            <mc:AlternateContent xmlns:mc="http://schemas.openxmlformats.org/markup-compatibility/2006">
              <mc:Choice xmlns:v="urn:schemas-microsoft-com:vml" Requires="v">
                <p:oleObj spid="_x0000_s23565" name="Equation" r:id="rId4" imgW="4051300" imgH="393700" progId="Equation.3">
                  <p:embed/>
                </p:oleObj>
              </mc:Choice>
              <mc:Fallback>
                <p:oleObj name="Equation" r:id="rId4" imgW="4051300" imgH="393700" progId="Equation.3">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800" y="1466486"/>
                        <a:ext cx="6064250" cy="43219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2036" name="Object 3"/>
          <p:cNvGraphicFramePr>
            <a:graphicFrameLocks/>
          </p:cNvGraphicFramePr>
          <p:nvPr>
            <p:extLst>
              <p:ext uri="{D42A27DB-BD31-4B8C-83A1-F6EECF244321}">
                <p14:modId xmlns:p14="http://schemas.microsoft.com/office/powerpoint/2010/main" val="3321253648"/>
              </p:ext>
            </p:extLst>
          </p:nvPr>
        </p:nvGraphicFramePr>
        <p:xfrm>
          <a:off x="914401" y="2384823"/>
          <a:ext cx="7847013" cy="373856"/>
        </p:xfrm>
        <a:graphic>
          <a:graphicData uri="http://schemas.openxmlformats.org/presentationml/2006/ole">
            <mc:AlternateContent xmlns:mc="http://schemas.openxmlformats.org/markup-compatibility/2006">
              <mc:Choice xmlns:v="urn:schemas-microsoft-com:vml" Requires="v">
                <p:oleObj spid="_x0000_s23566" name="Equation" r:id="rId6" imgW="6045200" imgH="393700" progId="Equation.3">
                  <p:embed/>
                </p:oleObj>
              </mc:Choice>
              <mc:Fallback>
                <p:oleObj name="Equation" r:id="rId6" imgW="6045200" imgH="393700" progId="Equation.3">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4401" y="2384823"/>
                        <a:ext cx="7847013" cy="37385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19777848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Rectangle 2"/>
          <p:cNvSpPr>
            <a:spLocks noGrp="1" noChangeArrowheads="1"/>
          </p:cNvSpPr>
          <p:nvPr>
            <p:ph type="title"/>
          </p:nvPr>
        </p:nvSpPr>
        <p:spPr/>
        <p:txBody>
          <a:bodyPr/>
          <a:lstStyle/>
          <a:p>
            <a:r>
              <a:rPr lang="en-US" smtClean="0"/>
              <a:t>A Simple Example</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8</a:t>
            </a:fld>
            <a:endParaRPr lang="en-US" dirty="0"/>
          </a:p>
        </p:txBody>
      </p:sp>
      <p:sp>
        <p:nvSpPr>
          <p:cNvPr id="174082" name="Rectangle 3"/>
          <p:cNvSpPr>
            <a:spLocks noGrp="1" noChangeArrowheads="1"/>
          </p:cNvSpPr>
          <p:nvPr>
            <p:ph sz="quarter" idx="1"/>
          </p:nvPr>
        </p:nvSpPr>
        <p:spPr/>
        <p:txBody>
          <a:bodyPr>
            <a:normAutofit lnSpcReduction="10000"/>
          </a:bodyPr>
          <a:lstStyle/>
          <a:p>
            <a:r>
              <a:rPr lang="en-US" dirty="0" smtClean="0"/>
              <a:t>Consider a firm with the following characteristics:</a:t>
            </a:r>
          </a:p>
          <a:p>
            <a:pPr lvl="1"/>
            <a:r>
              <a:rPr lang="en-US" dirty="0" smtClean="0"/>
              <a:t>Tax Rate = 36%</a:t>
            </a:r>
          </a:p>
          <a:p>
            <a:pPr lvl="1"/>
            <a:r>
              <a:rPr lang="en-US" dirty="0" smtClean="0"/>
              <a:t>Capital Expenditures/EBITDA = 30%</a:t>
            </a:r>
          </a:p>
          <a:p>
            <a:pPr lvl="1"/>
            <a:r>
              <a:rPr lang="en-US" dirty="0" smtClean="0"/>
              <a:t>Depreciation/EBITDA = 20%</a:t>
            </a:r>
          </a:p>
          <a:p>
            <a:pPr lvl="1"/>
            <a:r>
              <a:rPr lang="en-US" dirty="0" smtClean="0"/>
              <a:t>Cost of Capital = 10%</a:t>
            </a:r>
          </a:p>
          <a:p>
            <a:pPr lvl="1"/>
            <a:r>
              <a:rPr lang="en-US" dirty="0" smtClean="0"/>
              <a:t>The firm has no working capital requirements</a:t>
            </a:r>
          </a:p>
          <a:p>
            <a:pPr lvl="1"/>
            <a:r>
              <a:rPr lang="en-US" dirty="0" smtClean="0"/>
              <a:t>The firm is in stable growth and is expected to grow 5% a year forever. </a:t>
            </a:r>
            <a:endParaRPr lang="en-US" dirty="0"/>
          </a:p>
        </p:txBody>
      </p:sp>
    </p:spTree>
    <p:extLst>
      <p:ext uri="{BB962C8B-B14F-4D97-AF65-F5344CB8AC3E}">
        <p14:creationId xmlns:p14="http://schemas.microsoft.com/office/powerpoint/2010/main" val="126359426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Rectangle 2"/>
          <p:cNvSpPr>
            <a:spLocks noGrp="1" noChangeArrowheads="1"/>
          </p:cNvSpPr>
          <p:nvPr>
            <p:ph type="title"/>
          </p:nvPr>
        </p:nvSpPr>
        <p:spPr/>
        <p:txBody>
          <a:bodyPr/>
          <a:lstStyle/>
          <a:p>
            <a:r>
              <a:rPr lang="en-US" smtClean="0"/>
              <a:t>Calculating Value/EBITDA Multiple</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9</a:t>
            </a:fld>
            <a:endParaRPr lang="en-US" dirty="0"/>
          </a:p>
        </p:txBody>
      </p:sp>
      <p:sp>
        <p:nvSpPr>
          <p:cNvPr id="176130" name="Rectangle 3"/>
          <p:cNvSpPr>
            <a:spLocks noGrp="1" noChangeArrowheads="1"/>
          </p:cNvSpPr>
          <p:nvPr>
            <p:ph sz="quarter" idx="1"/>
          </p:nvPr>
        </p:nvSpPr>
        <p:spPr/>
        <p:txBody>
          <a:bodyPr/>
          <a:lstStyle/>
          <a:p>
            <a:r>
              <a:rPr lang="en-US" smtClean="0"/>
              <a:t>In this case, the Value/EBITDA multiple for this firm can be estimated as follows:</a:t>
            </a:r>
          </a:p>
          <a:p>
            <a:endParaRPr lang="en-US"/>
          </a:p>
        </p:txBody>
      </p:sp>
      <p:graphicFrame>
        <p:nvGraphicFramePr>
          <p:cNvPr id="176131" name="Object 2"/>
          <p:cNvGraphicFramePr>
            <a:graphicFrameLocks/>
          </p:cNvGraphicFramePr>
          <p:nvPr>
            <p:extLst>
              <p:ext uri="{D42A27DB-BD31-4B8C-83A1-F6EECF244321}">
                <p14:modId xmlns:p14="http://schemas.microsoft.com/office/powerpoint/2010/main" val="611046034"/>
              </p:ext>
            </p:extLst>
          </p:nvPr>
        </p:nvGraphicFramePr>
        <p:xfrm>
          <a:off x="350520" y="2311004"/>
          <a:ext cx="9131300" cy="425054"/>
        </p:xfrm>
        <a:graphic>
          <a:graphicData uri="http://schemas.openxmlformats.org/presentationml/2006/ole">
            <mc:AlternateContent xmlns:mc="http://schemas.openxmlformats.org/markup-compatibility/2006">
              <mc:Choice xmlns:v="urn:schemas-microsoft-com:vml" Requires="v">
                <p:oleObj spid="_x0000_s27657" name="Equation" r:id="rId4" imgW="6159500" imgH="419100" progId="Equation.3">
                  <p:embed/>
                </p:oleObj>
              </mc:Choice>
              <mc:Fallback>
                <p:oleObj name="Equation" r:id="rId4" imgW="6159500" imgH="419100" progId="Equation.3">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0520" y="2311004"/>
                        <a:ext cx="9131300" cy="42505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409843394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Rectangle 2"/>
          <p:cNvSpPr>
            <a:spLocks noGrp="1" noChangeArrowheads="1"/>
          </p:cNvSpPr>
          <p:nvPr>
            <p:ph type="title"/>
          </p:nvPr>
        </p:nvSpPr>
        <p:spPr/>
        <p:txBody>
          <a:bodyPr/>
          <a:lstStyle/>
          <a:p>
            <a:r>
              <a:rPr lang="en-US" smtClean="0"/>
              <a:t>The Determinants of EV/EBITDA</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10</a:t>
            </a:fld>
            <a:endParaRPr lang="en-US" dirty="0"/>
          </a:p>
        </p:txBody>
      </p:sp>
      <p:sp>
        <p:nvSpPr>
          <p:cNvPr id="178178" name="Rectangle 3"/>
          <p:cNvSpPr>
            <a:spLocks noGrp="1" noChangeArrowheads="1"/>
          </p:cNvSpPr>
          <p:nvPr>
            <p:ph sz="quarter" idx="1"/>
          </p:nvPr>
        </p:nvSpPr>
        <p:spPr/>
        <p:txBody>
          <a:bodyPr/>
          <a:lstStyle/>
          <a:p>
            <a:r>
              <a:rPr lang="en-US" smtClean="0"/>
              <a:t> </a:t>
            </a:r>
            <a:endParaRPr lang="en-US"/>
          </a:p>
        </p:txBody>
      </p:sp>
      <p:pic>
        <p:nvPicPr>
          <p:cNvPr id="178179"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028701"/>
            <a:ext cx="4038600" cy="2069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78180"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1028701"/>
            <a:ext cx="4038600" cy="2069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78181"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1800" y="3143250"/>
            <a:ext cx="4572000" cy="185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78182" name="Text Box 7"/>
          <p:cNvSpPr txBox="1">
            <a:spLocks noChangeArrowheads="1"/>
          </p:cNvSpPr>
          <p:nvPr/>
        </p:nvSpPr>
        <p:spPr bwMode="auto">
          <a:xfrm>
            <a:off x="228601" y="1543050"/>
            <a:ext cx="695325"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baseline="30000">
                <a:solidFill>
                  <a:schemeClr val="tx1"/>
                </a:solidFill>
                <a:latin typeface="Times" charset="0"/>
                <a:ea typeface="ＭＳ Ｐゴシック" charset="0"/>
                <a:cs typeface="ＭＳ Ｐゴシック" charset="0"/>
              </a:defRPr>
            </a:lvl1pPr>
            <a:lvl2pPr marL="742950" indent="-285750">
              <a:defRPr sz="2400" baseline="30000">
                <a:solidFill>
                  <a:schemeClr val="tx1"/>
                </a:solidFill>
                <a:latin typeface="Times" charset="0"/>
                <a:ea typeface="ＭＳ Ｐゴシック" charset="0"/>
              </a:defRPr>
            </a:lvl2pPr>
            <a:lvl3pPr marL="1143000" indent="-228600">
              <a:defRPr sz="2400" baseline="30000">
                <a:solidFill>
                  <a:schemeClr val="tx1"/>
                </a:solidFill>
                <a:latin typeface="Times" charset="0"/>
                <a:ea typeface="ＭＳ Ｐゴシック" charset="0"/>
              </a:defRPr>
            </a:lvl3pPr>
            <a:lvl4pPr marL="1600200" indent="-228600">
              <a:defRPr sz="2400" baseline="30000">
                <a:solidFill>
                  <a:schemeClr val="tx1"/>
                </a:solidFill>
                <a:latin typeface="Times" charset="0"/>
                <a:ea typeface="ＭＳ Ｐゴシック" charset="0"/>
              </a:defRPr>
            </a:lvl4pPr>
            <a:lvl5pPr marL="2057400" indent="-228600">
              <a:defRPr sz="2400" baseline="30000">
                <a:solidFill>
                  <a:schemeClr val="tx1"/>
                </a:solidFill>
                <a:latin typeface="Times" charset="0"/>
                <a:ea typeface="ＭＳ Ｐゴシック" charset="0"/>
              </a:defRPr>
            </a:lvl5pPr>
            <a:lvl6pPr marL="2514600" indent="-228600" eaLnBrk="0" fontAlgn="base" hangingPunct="0">
              <a:spcBef>
                <a:spcPct val="0"/>
              </a:spcBef>
              <a:spcAft>
                <a:spcPct val="0"/>
              </a:spcAft>
              <a:defRPr sz="2400" baseline="30000">
                <a:solidFill>
                  <a:schemeClr val="tx1"/>
                </a:solidFill>
                <a:latin typeface="Times" charset="0"/>
                <a:ea typeface="ＭＳ Ｐゴシック" charset="0"/>
              </a:defRPr>
            </a:lvl6pPr>
            <a:lvl7pPr marL="2971800" indent="-228600" eaLnBrk="0" fontAlgn="base" hangingPunct="0">
              <a:spcBef>
                <a:spcPct val="0"/>
              </a:spcBef>
              <a:spcAft>
                <a:spcPct val="0"/>
              </a:spcAft>
              <a:defRPr sz="2400" baseline="30000">
                <a:solidFill>
                  <a:schemeClr val="tx1"/>
                </a:solidFill>
                <a:latin typeface="Times" charset="0"/>
                <a:ea typeface="ＭＳ Ｐゴシック" charset="0"/>
              </a:defRPr>
            </a:lvl7pPr>
            <a:lvl8pPr marL="3429000" indent="-228600" eaLnBrk="0" fontAlgn="base" hangingPunct="0">
              <a:spcBef>
                <a:spcPct val="0"/>
              </a:spcBef>
              <a:spcAft>
                <a:spcPct val="0"/>
              </a:spcAft>
              <a:defRPr sz="2400" baseline="30000">
                <a:solidFill>
                  <a:schemeClr val="tx1"/>
                </a:solidFill>
                <a:latin typeface="Times" charset="0"/>
                <a:ea typeface="ＭＳ Ｐゴシック" charset="0"/>
              </a:defRPr>
            </a:lvl8pPr>
            <a:lvl9pPr marL="3886200" indent="-228600" eaLnBrk="0" fontAlgn="base" hangingPunct="0">
              <a:spcBef>
                <a:spcPct val="0"/>
              </a:spcBef>
              <a:spcAft>
                <a:spcPct val="0"/>
              </a:spcAft>
              <a:defRPr sz="2400" baseline="30000">
                <a:solidFill>
                  <a:schemeClr val="tx1"/>
                </a:solidFill>
                <a:latin typeface="Times" charset="0"/>
                <a:ea typeface="ＭＳ Ｐゴシック" charset="0"/>
              </a:defRPr>
            </a:lvl9pPr>
          </a:lstStyle>
          <a:p>
            <a:r>
              <a:rPr lang="en-US"/>
              <a:t>Tax</a:t>
            </a:r>
          </a:p>
          <a:p>
            <a:r>
              <a:rPr lang="en-US"/>
              <a:t>Rates</a:t>
            </a:r>
          </a:p>
        </p:txBody>
      </p:sp>
      <p:sp>
        <p:nvSpPr>
          <p:cNvPr id="178183" name="Text Box 8"/>
          <p:cNvSpPr txBox="1">
            <a:spLocks noChangeArrowheads="1"/>
          </p:cNvSpPr>
          <p:nvPr/>
        </p:nvSpPr>
        <p:spPr bwMode="auto">
          <a:xfrm>
            <a:off x="7756526" y="1657350"/>
            <a:ext cx="1387475"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baseline="30000">
                <a:solidFill>
                  <a:schemeClr val="tx1"/>
                </a:solidFill>
                <a:latin typeface="Times" charset="0"/>
                <a:ea typeface="ＭＳ Ｐゴシック" charset="0"/>
                <a:cs typeface="ＭＳ Ｐゴシック" charset="0"/>
              </a:defRPr>
            </a:lvl1pPr>
            <a:lvl2pPr marL="742950" indent="-285750">
              <a:defRPr sz="2400" baseline="30000">
                <a:solidFill>
                  <a:schemeClr val="tx1"/>
                </a:solidFill>
                <a:latin typeface="Times" charset="0"/>
                <a:ea typeface="ＭＳ Ｐゴシック" charset="0"/>
              </a:defRPr>
            </a:lvl2pPr>
            <a:lvl3pPr marL="1143000" indent="-228600">
              <a:defRPr sz="2400" baseline="30000">
                <a:solidFill>
                  <a:schemeClr val="tx1"/>
                </a:solidFill>
                <a:latin typeface="Times" charset="0"/>
                <a:ea typeface="ＭＳ Ｐゴシック" charset="0"/>
              </a:defRPr>
            </a:lvl3pPr>
            <a:lvl4pPr marL="1600200" indent="-228600">
              <a:defRPr sz="2400" baseline="30000">
                <a:solidFill>
                  <a:schemeClr val="tx1"/>
                </a:solidFill>
                <a:latin typeface="Times" charset="0"/>
                <a:ea typeface="ＭＳ Ｐゴシック" charset="0"/>
              </a:defRPr>
            </a:lvl4pPr>
            <a:lvl5pPr marL="2057400" indent="-228600">
              <a:defRPr sz="2400" baseline="30000">
                <a:solidFill>
                  <a:schemeClr val="tx1"/>
                </a:solidFill>
                <a:latin typeface="Times" charset="0"/>
                <a:ea typeface="ＭＳ Ｐゴシック" charset="0"/>
              </a:defRPr>
            </a:lvl5pPr>
            <a:lvl6pPr marL="2514600" indent="-228600" eaLnBrk="0" fontAlgn="base" hangingPunct="0">
              <a:spcBef>
                <a:spcPct val="0"/>
              </a:spcBef>
              <a:spcAft>
                <a:spcPct val="0"/>
              </a:spcAft>
              <a:defRPr sz="2400" baseline="30000">
                <a:solidFill>
                  <a:schemeClr val="tx1"/>
                </a:solidFill>
                <a:latin typeface="Times" charset="0"/>
                <a:ea typeface="ＭＳ Ｐゴシック" charset="0"/>
              </a:defRPr>
            </a:lvl6pPr>
            <a:lvl7pPr marL="2971800" indent="-228600" eaLnBrk="0" fontAlgn="base" hangingPunct="0">
              <a:spcBef>
                <a:spcPct val="0"/>
              </a:spcBef>
              <a:spcAft>
                <a:spcPct val="0"/>
              </a:spcAft>
              <a:defRPr sz="2400" baseline="30000">
                <a:solidFill>
                  <a:schemeClr val="tx1"/>
                </a:solidFill>
                <a:latin typeface="Times" charset="0"/>
                <a:ea typeface="ＭＳ Ｐゴシック" charset="0"/>
              </a:defRPr>
            </a:lvl7pPr>
            <a:lvl8pPr marL="3429000" indent="-228600" eaLnBrk="0" fontAlgn="base" hangingPunct="0">
              <a:spcBef>
                <a:spcPct val="0"/>
              </a:spcBef>
              <a:spcAft>
                <a:spcPct val="0"/>
              </a:spcAft>
              <a:defRPr sz="2400" baseline="30000">
                <a:solidFill>
                  <a:schemeClr val="tx1"/>
                </a:solidFill>
                <a:latin typeface="Times" charset="0"/>
                <a:ea typeface="ＭＳ Ｐゴシック" charset="0"/>
              </a:defRPr>
            </a:lvl8pPr>
            <a:lvl9pPr marL="3886200" indent="-228600" eaLnBrk="0" fontAlgn="base" hangingPunct="0">
              <a:spcBef>
                <a:spcPct val="0"/>
              </a:spcBef>
              <a:spcAft>
                <a:spcPct val="0"/>
              </a:spcAft>
              <a:defRPr sz="2400" baseline="30000">
                <a:solidFill>
                  <a:schemeClr val="tx1"/>
                </a:solidFill>
                <a:latin typeface="Times" charset="0"/>
                <a:ea typeface="ＭＳ Ｐゴシック" charset="0"/>
              </a:defRPr>
            </a:lvl9pPr>
          </a:lstStyle>
          <a:p>
            <a:r>
              <a:rPr lang="en-US"/>
              <a:t>Reinvestment</a:t>
            </a:r>
          </a:p>
          <a:p>
            <a:r>
              <a:rPr lang="en-US"/>
              <a:t>Needs</a:t>
            </a:r>
          </a:p>
        </p:txBody>
      </p:sp>
      <p:sp>
        <p:nvSpPr>
          <p:cNvPr id="178184" name="Text Box 9"/>
          <p:cNvSpPr txBox="1">
            <a:spLocks noChangeArrowheads="1"/>
          </p:cNvSpPr>
          <p:nvPr/>
        </p:nvSpPr>
        <p:spPr bwMode="auto">
          <a:xfrm>
            <a:off x="1828800" y="3829050"/>
            <a:ext cx="914400"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baseline="30000">
                <a:solidFill>
                  <a:schemeClr val="tx1"/>
                </a:solidFill>
                <a:latin typeface="Times" charset="0"/>
                <a:ea typeface="ＭＳ Ｐゴシック" charset="0"/>
                <a:cs typeface="ＭＳ Ｐゴシック" charset="0"/>
              </a:defRPr>
            </a:lvl1pPr>
            <a:lvl2pPr marL="742950" indent="-285750">
              <a:defRPr sz="2400" baseline="30000">
                <a:solidFill>
                  <a:schemeClr val="tx1"/>
                </a:solidFill>
                <a:latin typeface="Times" charset="0"/>
                <a:ea typeface="ＭＳ Ｐゴシック" charset="0"/>
              </a:defRPr>
            </a:lvl2pPr>
            <a:lvl3pPr marL="1143000" indent="-228600">
              <a:defRPr sz="2400" baseline="30000">
                <a:solidFill>
                  <a:schemeClr val="tx1"/>
                </a:solidFill>
                <a:latin typeface="Times" charset="0"/>
                <a:ea typeface="ＭＳ Ｐゴシック" charset="0"/>
              </a:defRPr>
            </a:lvl3pPr>
            <a:lvl4pPr marL="1600200" indent="-228600">
              <a:defRPr sz="2400" baseline="30000">
                <a:solidFill>
                  <a:schemeClr val="tx1"/>
                </a:solidFill>
                <a:latin typeface="Times" charset="0"/>
                <a:ea typeface="ＭＳ Ｐゴシック" charset="0"/>
              </a:defRPr>
            </a:lvl4pPr>
            <a:lvl5pPr marL="2057400" indent="-228600">
              <a:defRPr sz="2400" baseline="30000">
                <a:solidFill>
                  <a:schemeClr val="tx1"/>
                </a:solidFill>
                <a:latin typeface="Times" charset="0"/>
                <a:ea typeface="ＭＳ Ｐゴシック" charset="0"/>
              </a:defRPr>
            </a:lvl5pPr>
            <a:lvl6pPr marL="2514600" indent="-228600" eaLnBrk="0" fontAlgn="base" hangingPunct="0">
              <a:spcBef>
                <a:spcPct val="0"/>
              </a:spcBef>
              <a:spcAft>
                <a:spcPct val="0"/>
              </a:spcAft>
              <a:defRPr sz="2400" baseline="30000">
                <a:solidFill>
                  <a:schemeClr val="tx1"/>
                </a:solidFill>
                <a:latin typeface="Times" charset="0"/>
                <a:ea typeface="ＭＳ Ｐゴシック" charset="0"/>
              </a:defRPr>
            </a:lvl6pPr>
            <a:lvl7pPr marL="2971800" indent="-228600" eaLnBrk="0" fontAlgn="base" hangingPunct="0">
              <a:spcBef>
                <a:spcPct val="0"/>
              </a:spcBef>
              <a:spcAft>
                <a:spcPct val="0"/>
              </a:spcAft>
              <a:defRPr sz="2400" baseline="30000">
                <a:solidFill>
                  <a:schemeClr val="tx1"/>
                </a:solidFill>
                <a:latin typeface="Times" charset="0"/>
                <a:ea typeface="ＭＳ Ｐゴシック" charset="0"/>
              </a:defRPr>
            </a:lvl7pPr>
            <a:lvl8pPr marL="3429000" indent="-228600" eaLnBrk="0" fontAlgn="base" hangingPunct="0">
              <a:spcBef>
                <a:spcPct val="0"/>
              </a:spcBef>
              <a:spcAft>
                <a:spcPct val="0"/>
              </a:spcAft>
              <a:defRPr sz="2400" baseline="30000">
                <a:solidFill>
                  <a:schemeClr val="tx1"/>
                </a:solidFill>
                <a:latin typeface="Times" charset="0"/>
                <a:ea typeface="ＭＳ Ｐゴシック" charset="0"/>
              </a:defRPr>
            </a:lvl8pPr>
            <a:lvl9pPr marL="3886200" indent="-228600" eaLnBrk="0" fontAlgn="base" hangingPunct="0">
              <a:spcBef>
                <a:spcPct val="0"/>
              </a:spcBef>
              <a:spcAft>
                <a:spcPct val="0"/>
              </a:spcAft>
              <a:defRPr sz="2400" baseline="30000">
                <a:solidFill>
                  <a:schemeClr val="tx1"/>
                </a:solidFill>
                <a:latin typeface="Times" charset="0"/>
                <a:ea typeface="ＭＳ Ｐゴシック" charset="0"/>
              </a:defRPr>
            </a:lvl9pPr>
          </a:lstStyle>
          <a:p>
            <a:r>
              <a:rPr lang="en-US"/>
              <a:t>Excess</a:t>
            </a:r>
          </a:p>
          <a:p>
            <a:r>
              <a:rPr lang="en-US"/>
              <a:t>Returns</a:t>
            </a:r>
          </a:p>
        </p:txBody>
      </p:sp>
    </p:spTree>
    <p:extLst>
      <p:ext uri="{BB962C8B-B14F-4D97-AF65-F5344CB8AC3E}">
        <p14:creationId xmlns:p14="http://schemas.microsoft.com/office/powerpoint/2010/main" val="3039973879"/>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Rectangle 2"/>
          <p:cNvSpPr>
            <a:spLocks noGrp="1" noChangeArrowheads="1"/>
          </p:cNvSpPr>
          <p:nvPr>
            <p:ph type="title"/>
          </p:nvPr>
        </p:nvSpPr>
        <p:spPr/>
        <p:txBody>
          <a:bodyPr>
            <a:normAutofit fontScale="90000"/>
          </a:bodyPr>
          <a:lstStyle/>
          <a:p>
            <a:r>
              <a:rPr lang="en-US" smtClean="0"/>
              <a:t>Value/EBITDA Multiple: Trucking Companies:</a:t>
            </a:r>
            <a:br>
              <a:rPr lang="en-US" smtClean="0"/>
            </a:br>
            <a:r>
              <a:rPr lang="en-US" smtClean="0"/>
              <a:t>Is Ryder cheap?</a:t>
            </a:r>
            <a:endParaRPr lang="en-US"/>
          </a:p>
        </p:txBody>
      </p:sp>
      <p:sp>
        <p:nvSpPr>
          <p:cNvPr id="2" name="Footer Placeholder 1"/>
          <p:cNvSpPr>
            <a:spLocks noGrp="1"/>
          </p:cNvSpPr>
          <p:nvPr>
            <p:ph type="ftr" sz="quarter" idx="11"/>
          </p:nvPr>
        </p:nvSpPr>
        <p:spPr/>
        <p:txBody>
          <a:bodyPr/>
          <a:lstStyle/>
          <a:p>
            <a:r>
              <a:rPr lang="en-US" smtClean="0"/>
              <a:t>Aswath Damodaran</a:t>
            </a:r>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1AD93096-5B34-4342-9326-69289CEAE4C2}" type="slidenum">
              <a:rPr lang="en-US" smtClean="0"/>
              <a:pPr/>
              <a:t>11</a:t>
            </a:fld>
            <a:endParaRPr lang="en-US" dirty="0"/>
          </a:p>
        </p:txBody>
      </p:sp>
      <p:pic>
        <p:nvPicPr>
          <p:cNvPr id="180226" name="Picture 3"/>
          <p:cNvPicPr>
            <a:picLocks noGrp="1" noChangeArrowheads="1"/>
          </p:cNvPicPr>
          <p:nvPr>
            <p:ph sz="quarter" idx="1"/>
          </p:nvPr>
        </p:nvPicPr>
        <p:blipFill>
          <a:blip r:embed="rId3">
            <a:extLst>
              <a:ext uri="{28A0092B-C50C-407E-A947-70E740481C1C}">
                <a14:useLocalDpi xmlns:a14="http://schemas.microsoft.com/office/drawing/2010/main" val="0"/>
              </a:ext>
            </a:extLst>
          </a:blip>
          <a:srcRect l="-146919" r="-146919"/>
          <a:stretch>
            <a:fillRect/>
          </a:stretch>
        </p:blipFill>
        <p:spPr/>
      </p:pic>
      <p:sp>
        <p:nvSpPr>
          <p:cNvPr id="8" name="TextBox 7"/>
          <p:cNvSpPr txBox="1"/>
          <p:nvPr/>
        </p:nvSpPr>
        <p:spPr>
          <a:xfrm>
            <a:off x="734568" y="1412240"/>
            <a:ext cx="2577592" cy="2554545"/>
          </a:xfrm>
          <a:prstGeom prst="rect">
            <a:avLst/>
          </a:prstGeom>
          <a:noFill/>
        </p:spPr>
        <p:txBody>
          <a:bodyPr wrap="square" rtlCol="0">
            <a:spAutoFit/>
          </a:bodyPr>
          <a:lstStyle/>
          <a:p>
            <a:r>
              <a:rPr lang="en-US" sz="2000" i="0" dirty="0" smtClean="0">
                <a:latin typeface="+mn-lt"/>
              </a:rPr>
              <a:t>With infrastructure companies, be wary about low EV/EBITDA multiples, since they can be affected by investment timing and irregular reinvestment needs</a:t>
            </a:r>
            <a:r>
              <a:rPr lang="en-US" sz="2000" dirty="0" smtClean="0"/>
              <a:t>. </a:t>
            </a:r>
            <a:endParaRPr lang="en-US" sz="2000" dirty="0"/>
          </a:p>
        </p:txBody>
      </p:sp>
    </p:spTree>
    <p:extLst>
      <p:ext uri="{BB962C8B-B14F-4D97-AF65-F5344CB8AC3E}">
        <p14:creationId xmlns:p14="http://schemas.microsoft.com/office/powerpoint/2010/main" val="1188542710"/>
      </p:ext>
    </p:extLst>
  </p:cSld>
  <p:clrMapOvr>
    <a:masterClrMapping/>
  </p:clrMapOvr>
  <p:transition xmlns:p14="http://schemas.microsoft.com/office/powerpoint/2010/mai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Bas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Basic.thmx</Template>
  <TotalTime>8</TotalTime>
  <Words>966</Words>
  <Application>Microsoft Macintosh PowerPoint</Application>
  <PresentationFormat>On-screen Show (16:9)</PresentationFormat>
  <Paragraphs>101</Paragraphs>
  <Slides>11</Slides>
  <Notes>9</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11</vt:i4>
      </vt:variant>
    </vt:vector>
  </HeadingPairs>
  <TitlesOfParts>
    <vt:vector size="13" baseType="lpstr">
      <vt:lpstr>Basic</vt:lpstr>
      <vt:lpstr>Equation</vt:lpstr>
      <vt:lpstr>Session 16: More Earnings Multiples</vt:lpstr>
      <vt:lpstr>Value/Earnings and Value/Cashflow Ratios</vt:lpstr>
      <vt:lpstr>Enterprise Value/EBITDA Multiple</vt:lpstr>
      <vt:lpstr>Enterprise Value/EBITDA : Global Data 6 times EBITDA seems like a good rule of thumb..</vt:lpstr>
      <vt:lpstr>But not in early 2009…</vt:lpstr>
      <vt:lpstr>The Determinants of Value/EBITDA Multiples: Linkage to DCF Valuation</vt:lpstr>
      <vt:lpstr>From Firm Value to EBITDA Multiples</vt:lpstr>
      <vt:lpstr>A Simple Example</vt:lpstr>
      <vt:lpstr>Calculating Value/EBITDA Multiple</vt:lpstr>
      <vt:lpstr>The Determinants of EV/EBITDA</vt:lpstr>
      <vt:lpstr>Value/EBITDA Multiple: Trucking Companies: Is Ryder cheap?</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16: More Earnings Multiples</dc:title>
  <dc:creator>Aswath Damodaran</dc:creator>
  <cp:lastModifiedBy>Aswath Damodaran</cp:lastModifiedBy>
  <cp:revision>5</cp:revision>
  <dcterms:created xsi:type="dcterms:W3CDTF">2011-11-03T14:41:15Z</dcterms:created>
  <dcterms:modified xsi:type="dcterms:W3CDTF">2013-01-30T19:01:34Z</dcterms:modified>
</cp:coreProperties>
</file>