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notesSlides/notesSlide4.xml" ContentType="application/vnd.openxmlformats-officedocument.presentationml.notesSlide+xml"/>
  <Override PartName="/ppt/embeddings/oleObject5.bin" ContentType="application/vnd.openxmlformats-officedocument.oleObject"/>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embeddings/oleObject6.bin" ContentType="application/vnd.openxmlformats-officedocument.oleObject"/>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5"/>
  </p:notesMasterIdLst>
  <p:handoutMasterIdLst>
    <p:handoutMasterId r:id="rId16"/>
  </p:handout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71" r:id="rId14"/>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6" d="100"/>
          <a:sy n="126" d="100"/>
        </p:scale>
        <p:origin x="-328" y="-104"/>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0.emf"/><Relationship Id="rId1" Type="http://schemas.openxmlformats.org/officeDocument/2006/relationships/image" Target="../media/image7.emf"/><Relationship Id="rId2"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1D097F6-462A-B64D-B877-D187526A8F1D}" type="datetimeFigureOut">
              <a:rPr lang="en-US" smtClean="0"/>
              <a:t>1/31/13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74ABD07-EE81-B74C-891D-801A5C1CFAA6}" type="slidenum">
              <a:rPr lang="en-US" smtClean="0"/>
              <a:t>‹#›</a:t>
            </a:fld>
            <a:endParaRPr lang="en-US"/>
          </a:p>
        </p:txBody>
      </p:sp>
    </p:spTree>
    <p:extLst>
      <p:ext uri="{BB962C8B-B14F-4D97-AF65-F5344CB8AC3E}">
        <p14:creationId xmlns:p14="http://schemas.microsoft.com/office/powerpoint/2010/main" val="61925914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0B3863-F432-AA43-8210-6FEBA8CC3DEA}" type="datetimeFigureOut">
              <a:rPr lang="en-US" smtClean="0"/>
              <a:t>1/31/13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907573-7ABA-4843-8C3E-5171F4C55B04}" type="slidenum">
              <a:rPr lang="en-US" smtClean="0"/>
              <a:t>‹#›</a:t>
            </a:fld>
            <a:endParaRPr lang="en-US"/>
          </a:p>
        </p:txBody>
      </p:sp>
    </p:spTree>
    <p:extLst>
      <p:ext uri="{BB962C8B-B14F-4D97-AF65-F5344CB8AC3E}">
        <p14:creationId xmlns:p14="http://schemas.microsoft.com/office/powerpoint/2010/main" val="238783440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Rot="1" noChangeAspect="1" noChangeArrowheads="1" noTextEdit="1"/>
          </p:cNvSpPr>
          <p:nvPr>
            <p:ph type="sldImg"/>
          </p:nvPr>
        </p:nvSpPr>
        <p:spPr>
          <a:xfrm>
            <a:off x="393700" y="692150"/>
            <a:ext cx="6070600" cy="3416300"/>
          </a:xfrm>
          <a:ln/>
        </p:spPr>
      </p:sp>
      <p:sp>
        <p:nvSpPr>
          <p:cNvPr id="1873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Your definitions of equity in the numerator and denominator should be consistent… this may require the breaking down of book equity if there are multiple classes of shares outstanding.</a:t>
            </a:r>
          </a:p>
          <a:p>
            <a:r>
              <a:rPr lang="en-US">
                <a:latin typeface="Times" charset="0"/>
                <a:ea typeface="ＭＳ Ｐゴシック" charset="0"/>
                <a:cs typeface="ＭＳ Ｐゴシック" charset="0"/>
              </a:rPr>
              <a:t>If you have a class of shares that is non-traded, you have two choices. You can ignore this in computing market equity and take out a proportional shares of the book equity. Alternatively,  you can estimate a value for the non-traded shares and add them to the market value of traded shares to arrive at a total market value of equity. It is generally not a good idea to include preferred stock in either the numerator or denominator.</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Rot="1" noChangeAspect="1" noChangeArrowheads="1" noTextEdit="1"/>
          </p:cNvSpPr>
          <p:nvPr>
            <p:ph type="sldImg"/>
          </p:nvPr>
        </p:nvSpPr>
        <p:spPr>
          <a:xfrm>
            <a:off x="393700" y="692150"/>
            <a:ext cx="6070600" cy="3416300"/>
          </a:xfrm>
          <a:ln/>
        </p:spPr>
      </p:sp>
      <p:sp>
        <p:nvSpPr>
          <p:cNvPr id="1914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 larger portion of stocks trade at below book value in Europe than do in the United States. An even large proportion trade at below book value in emerging markets, but there are also far more outliers with very high PBV ratios.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Rot="1" noChangeAspect="1" noChangeArrowheads="1" noTextEdit="1"/>
          </p:cNvSpPr>
          <p:nvPr>
            <p:ph type="sldImg"/>
          </p:nvPr>
        </p:nvSpPr>
        <p:spPr>
          <a:xfrm>
            <a:off x="393700" y="692150"/>
            <a:ext cx="6070600" cy="3416300"/>
          </a:xfrm>
          <a:ln/>
        </p:spPr>
      </p:sp>
      <p:sp>
        <p:nvSpPr>
          <p:cNvPr id="1935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Following a familiar route.. The price to book ratio is an equity multiple and you go back to an equity valuation model…</a:t>
            </a:r>
          </a:p>
          <a:p>
            <a:r>
              <a:rPr lang="en-US">
                <a:latin typeface="Times" charset="0"/>
                <a:ea typeface="ＭＳ Ｐゴシック" charset="0"/>
                <a:cs typeface="ＭＳ Ｐゴシック" charset="0"/>
              </a:rPr>
              <a:t>The price to book ratio is determined by the three variables that determine the PE ratio (growth, payout and risk) and one variable that is unique to it (the return on equity)</a:t>
            </a:r>
          </a:p>
          <a:p>
            <a:r>
              <a:rPr lang="en-US">
                <a:latin typeface="Times" charset="0"/>
                <a:ea typeface="ＭＳ Ｐゴシック" charset="0"/>
                <a:cs typeface="ＭＳ Ｐゴシック" charset="0"/>
              </a:rPr>
              <a:t>Every multiple has one variable that can be considered its key determinant - its companion variable, so to speak. For PE, it was growth.. For Value/EBITDA, it was the reinvestment rate. For price to book, it is return on equity.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noTextEdit="1"/>
          </p:cNvSpPr>
          <p:nvPr>
            <p:ph type="sldImg"/>
          </p:nvPr>
        </p:nvSpPr>
        <p:spPr>
          <a:xfrm>
            <a:off x="393700" y="692150"/>
            <a:ext cx="6070600" cy="3416300"/>
          </a:xfrm>
          <a:ln/>
        </p:spPr>
      </p:sp>
      <p:sp>
        <p:nvSpPr>
          <p:cNvPr id="1955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Restates the price to book in terms of excess returns.. Firms that earn excess returns (on equity) will trade at high price to book ratios… If the return on equity is estimated using the expected earnings next year, the two equations will converge.. Otherwise, the first equation will be higher by a factor (1+g)….</a:t>
            </a:r>
          </a:p>
          <a:p>
            <a:endParaRPr lang="en-US">
              <a:latin typeface="Times"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noTextEdit="1"/>
          </p:cNvSpPr>
          <p:nvPr>
            <p:ph type="sldImg"/>
          </p:nvPr>
        </p:nvSpPr>
        <p:spPr>
          <a:xfrm>
            <a:off x="393700" y="692150"/>
            <a:ext cx="6070600" cy="3416300"/>
          </a:xfrm>
          <a:ln/>
        </p:spPr>
      </p:sp>
      <p:sp>
        <p:nvSpPr>
          <p:cNvPr id="1976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Most companies that trade at high price to book or low price to book deserve to trade at those multiples. The mismatches matter…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Rot="1" noChangeAspect="1" noChangeArrowheads="1" noTextEdit="1"/>
          </p:cNvSpPr>
          <p:nvPr>
            <p:ph type="sldImg"/>
          </p:nvPr>
        </p:nvSpPr>
        <p:spPr>
          <a:xfrm>
            <a:off x="393700" y="692150"/>
            <a:ext cx="6070600" cy="3416300"/>
          </a:xfrm>
          <a:ln/>
        </p:spPr>
      </p:sp>
      <p:sp>
        <p:nvSpPr>
          <p:cNvPr id="2007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Allows us to compare banks with very different returns on equity and quantify the likely impact on price to book ratios.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noTextEdit="1"/>
          </p:cNvSpPr>
          <p:nvPr>
            <p:ph type="sldImg"/>
          </p:nvPr>
        </p:nvSpPr>
        <p:spPr>
          <a:xfrm>
            <a:off x="393700" y="692150"/>
            <a:ext cx="6070600" cy="3416300"/>
          </a:xfrm>
          <a:ln/>
        </p:spPr>
      </p:sp>
      <p:sp>
        <p:nvSpPr>
          <p:cNvPr id="2048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Presents the mismatches in a matrix. You want to buy stocks in lower right quadrant and sell the stocks in the upper left quadrant… A hedge fund?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xfrm>
            <a:off x="393700" y="692150"/>
            <a:ext cx="6070600" cy="3416300"/>
          </a:xfrm>
          <a:ln/>
        </p:spPr>
      </p:sp>
      <p:sp>
        <p:nvSpPr>
          <p:cNvPr id="2068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Looks at the 100 largest market cap firms in the United States… Shows how strong the link is between price to book and return on equity. With a 90% confidence interval, a handful of stocks fall outside the range, but there may be good reasons for each:</a:t>
            </a:r>
          </a:p>
          <a:p>
            <a:r>
              <a:rPr lang="en-US">
                <a:latin typeface="Times" charset="0"/>
                <a:ea typeface="ＭＳ Ｐゴシック" charset="0"/>
                <a:cs typeface="ＭＳ Ｐゴシック" charset="0"/>
              </a:rPr>
              <a:t>The two stocks that fall below the undervalued line are MO (Altria or Philip Morris) and FNMA (because of recent accounting and management scandals.</a:t>
            </a:r>
          </a:p>
          <a:p>
            <a:r>
              <a:rPr lang="en-US">
                <a:latin typeface="Times" charset="0"/>
                <a:ea typeface="ＭＳ Ｐゴシック" charset="0"/>
                <a:cs typeface="ＭＳ Ｐゴシック" charset="0"/>
              </a:rPr>
              <a:t>Above the overvalued line are the high flyers - EBAY, Dell, SAP where presumable investors expect the return on equity to climb over time and high growth to continue…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Slide Image Placeholder 1"/>
          <p:cNvSpPr>
            <a:spLocks noGrp="1" noRot="1" noChangeAspect="1"/>
          </p:cNvSpPr>
          <p:nvPr>
            <p:ph type="sldImg"/>
          </p:nvPr>
        </p:nvSpPr>
        <p:spPr>
          <a:xfrm>
            <a:off x="393700" y="692150"/>
            <a:ext cx="6070600" cy="3416300"/>
          </a:xfrm>
          <a:ln/>
        </p:spPr>
      </p:sp>
      <p:sp>
        <p:nvSpPr>
          <p:cNvPr id="212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Risk does not seem to matter much, ROE a great deal and growth somewhat in explaining PBV differences across large US companies.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4787726"/>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1" y="2057400"/>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314450"/>
            <a:ext cx="1295400" cy="526257"/>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04787"/>
            <a:ext cx="8077200" cy="652463"/>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9" y="1316736"/>
            <a:ext cx="1615307" cy="1266340"/>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3490722"/>
            <a:ext cx="7598664"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3486150"/>
            <a:ext cx="7315200" cy="51435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4686155"/>
            <a:ext cx="4572000" cy="273844"/>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4686302"/>
            <a:ext cx="2209800" cy="273844"/>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2" y="4686156"/>
            <a:ext cx="5573483" cy="273844"/>
          </a:xfrm>
        </p:spPr>
        <p:txBody>
          <a:bodyPr/>
          <a:lstStyle/>
          <a:p>
            <a:r>
              <a:rPr lang="en-US" smtClean="0"/>
              <a:t>Aswath Damodaran</a:t>
            </a:r>
            <a:endParaRPr lang="en-US" dirty="0"/>
          </a:p>
        </p:txBody>
      </p:sp>
      <p:sp>
        <p:nvSpPr>
          <p:cNvPr id="7" name="Rectangle 6"/>
          <p:cNvSpPr/>
          <p:nvPr/>
        </p:nvSpPr>
        <p:spPr bwMode="white">
          <a:xfrm>
            <a:off x="6096318" y="0"/>
            <a:ext cx="320040"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6056313" y="77787"/>
            <a:ext cx="40005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4686300"/>
            <a:ext cx="2667000" cy="273844"/>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1" y="4686300"/>
            <a:ext cx="5421313" cy="273844"/>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953692"/>
            <a:ext cx="533400" cy="183356"/>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71450"/>
            <a:ext cx="8153400" cy="74295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200150"/>
            <a:ext cx="8153400" cy="339471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92583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96012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96012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954167"/>
            <a:ext cx="533400" cy="183357"/>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1.bin"/><Relationship Id="rId5" Type="http://schemas.openxmlformats.org/officeDocument/2006/relationships/image" Target="../media/image7.emf"/><Relationship Id="rId6" Type="http://schemas.openxmlformats.org/officeDocument/2006/relationships/oleObject" Target="../embeddings/oleObject2.bin"/><Relationship Id="rId7" Type="http://schemas.openxmlformats.org/officeDocument/2006/relationships/image" Target="../media/image8.emf"/><Relationship Id="rId8" Type="http://schemas.openxmlformats.org/officeDocument/2006/relationships/oleObject" Target="../embeddings/oleObject3.bin"/><Relationship Id="rId9" Type="http://schemas.openxmlformats.org/officeDocument/2006/relationships/image" Target="../media/image9.emf"/><Relationship Id="rId10" Type="http://schemas.openxmlformats.org/officeDocument/2006/relationships/oleObject" Target="../embeddings/oleObject4.bin"/><Relationship Id="rId11" Type="http://schemas.openxmlformats.org/officeDocument/2006/relationships/image" Target="../media/image10.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5.bin"/><Relationship Id="rId5" Type="http://schemas.openxmlformats.org/officeDocument/2006/relationships/image" Target="../media/image11.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6.bin"/><Relationship Id="rId5" Type="http://schemas.openxmlformats.org/officeDocument/2006/relationships/image" Target="../media/image13.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Session 17: Book Value Multiples</a:t>
            </a:r>
            <a:endParaRPr lang="en-US" dirty="0"/>
          </a:p>
        </p:txBody>
      </p:sp>
      <p:sp>
        <p:nvSpPr>
          <p:cNvPr id="9" name="Subtitle 8"/>
          <p:cNvSpPr>
            <a:spLocks noGrp="1"/>
          </p:cNvSpPr>
          <p:nvPr>
            <p:ph type="subTitle" idx="1"/>
          </p:nvPr>
        </p:nvSpPr>
        <p:spPr/>
        <p:txBody>
          <a:bodyPr/>
          <a:lstStyle/>
          <a:p>
            <a:r>
              <a:rPr lang="en-US" dirty="0" smtClean="0"/>
              <a:t>Aswath Damodaran</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lnSpcReduction="10000"/>
          </a:bodyPr>
          <a:lstStyle/>
          <a:p>
            <a:fld id="{72AC53DF-4216-466D-99A7-94400E6C2A25}" type="slidenum">
              <a:rPr lang="en-US" smtClean="0"/>
              <a:pPr/>
              <a:t>1</a:t>
            </a:fld>
            <a:endParaRPr lang="en-US" dirty="0"/>
          </a:p>
        </p:txBody>
      </p:sp>
    </p:spTree>
    <p:extLst>
      <p:ext uri="{BB962C8B-B14F-4D97-AF65-F5344CB8AC3E}">
        <p14:creationId xmlns:p14="http://schemas.microsoft.com/office/powerpoint/2010/main" val="32763889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p:nvPr>
        </p:nvSpPr>
        <p:spPr/>
        <p:txBody>
          <a:bodyPr/>
          <a:lstStyle/>
          <a:p>
            <a:r>
              <a:rPr lang="en-US" smtClean="0"/>
              <a:t>Price-Book Value Ratio: Definition</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2</a:t>
            </a:fld>
            <a:endParaRPr lang="en-US" dirty="0"/>
          </a:p>
        </p:txBody>
      </p:sp>
      <p:sp>
        <p:nvSpPr>
          <p:cNvPr id="186370" name="Rectangle 3"/>
          <p:cNvSpPr>
            <a:spLocks noGrp="1" noChangeArrowheads="1"/>
          </p:cNvSpPr>
          <p:nvPr>
            <p:ph sz="quarter" idx="1"/>
          </p:nvPr>
        </p:nvSpPr>
        <p:spPr/>
        <p:txBody>
          <a:bodyPr>
            <a:normAutofit fontScale="85000" lnSpcReduction="20000"/>
          </a:bodyPr>
          <a:lstStyle/>
          <a:p>
            <a:r>
              <a:rPr lang="en-US" dirty="0" smtClean="0"/>
              <a:t>The price/book value ratio is the ratio of the market value of equity to the book value of equity, i.e., the measure of shareholders</a:t>
            </a:r>
            <a:r>
              <a:rPr lang="ja-JP" altLang="en-US" dirty="0" smtClean="0"/>
              <a:t>’</a:t>
            </a:r>
            <a:r>
              <a:rPr lang="en-US" altLang="ja-JP" dirty="0" smtClean="0"/>
              <a:t> equity in the balance sheet.</a:t>
            </a:r>
          </a:p>
          <a:p>
            <a:pPr marL="320040" lvl="1" indent="0">
              <a:buNone/>
            </a:pPr>
            <a:r>
              <a:rPr lang="en-US" dirty="0" smtClean="0"/>
              <a:t>Price/Book Value =  Market Value of Equity/ Book Value of Equity</a:t>
            </a:r>
          </a:p>
          <a:p>
            <a:r>
              <a:rPr lang="en-US" dirty="0" smtClean="0"/>
              <a:t>Extending this multiple to cover broader measures of value, we get</a:t>
            </a:r>
          </a:p>
          <a:p>
            <a:pPr marL="320040" lvl="1" indent="0">
              <a:buNone/>
            </a:pPr>
            <a:r>
              <a:rPr lang="en-US" dirty="0" smtClean="0"/>
              <a:t>Value/ Book =	(Market Value of Equity+ Debt)/	(Book Value of Equity + Debt)</a:t>
            </a:r>
          </a:p>
          <a:p>
            <a:pPr marL="320040" lvl="1" indent="0">
              <a:buNone/>
            </a:pPr>
            <a:r>
              <a:rPr lang="en-US" dirty="0" smtClean="0"/>
              <a:t>EV/ Invested Capital=	(Market Value of Equity+ Debt – Cash)/ (Book Value of Equity + Debt – Cash))</a:t>
            </a:r>
          </a:p>
          <a:p>
            <a:endParaRPr lang="en-US" dirty="0" smtClean="0"/>
          </a:p>
          <a:p>
            <a:endParaRPr lang="en-US" dirty="0" smtClean="0"/>
          </a:p>
          <a:p>
            <a:endParaRPr lang="en-US" dirty="0"/>
          </a:p>
        </p:txBody>
      </p:sp>
    </p:spTree>
    <p:extLst>
      <p:ext uri="{BB962C8B-B14F-4D97-AF65-F5344CB8AC3E}">
        <p14:creationId xmlns:p14="http://schemas.microsoft.com/office/powerpoint/2010/main" val="26112064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type="title"/>
          </p:nvPr>
        </p:nvSpPr>
        <p:spPr/>
        <p:txBody>
          <a:bodyPr>
            <a:normAutofit fontScale="90000"/>
          </a:bodyPr>
          <a:lstStyle/>
          <a:p>
            <a:r>
              <a:rPr lang="en-US" dirty="0" smtClean="0"/>
              <a:t>Price to Book: U.S., Europe, Japan and Emerging Markets – January 2013</a:t>
            </a:r>
            <a:endParaRPr lang="en-US" dirty="0"/>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3</a:t>
            </a:fld>
            <a:endParaRPr lang="en-US" dirty="0"/>
          </a:p>
        </p:txBody>
      </p:sp>
      <p:pic>
        <p:nvPicPr>
          <p:cNvPr id="12"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32329" r="-32329"/>
          <a:stretch>
            <a:fillRect/>
          </a:stretch>
        </p:blipFill>
        <p:spPr/>
      </p:pic>
      <p:pic>
        <p:nvPicPr>
          <p:cNvPr id="13"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25351" y="1200150"/>
            <a:ext cx="3084818" cy="1065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057252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title"/>
          </p:nvPr>
        </p:nvSpPr>
        <p:spPr/>
        <p:txBody>
          <a:bodyPr>
            <a:normAutofit fontScale="90000"/>
          </a:bodyPr>
          <a:lstStyle/>
          <a:p>
            <a:r>
              <a:rPr lang="en-US" smtClean="0"/>
              <a:t>Price Book Value Ratio: Stable Growth Firm</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4</a:t>
            </a:fld>
            <a:endParaRPr lang="en-US" dirty="0"/>
          </a:p>
        </p:txBody>
      </p:sp>
      <p:sp>
        <p:nvSpPr>
          <p:cNvPr id="192514" name="Rectangle 3"/>
          <p:cNvSpPr>
            <a:spLocks noGrp="1" noChangeArrowheads="1"/>
          </p:cNvSpPr>
          <p:nvPr>
            <p:ph sz="quarter" idx="1"/>
          </p:nvPr>
        </p:nvSpPr>
        <p:spPr/>
        <p:txBody>
          <a:bodyPr>
            <a:normAutofit fontScale="55000" lnSpcReduction="20000"/>
          </a:bodyPr>
          <a:lstStyle/>
          <a:p>
            <a:r>
              <a:rPr lang="en-US" smtClean="0"/>
              <a:t>Going back to a simple dividend discount model,</a:t>
            </a:r>
          </a:p>
          <a:p>
            <a:endParaRPr lang="en-US" smtClean="0"/>
          </a:p>
          <a:p>
            <a:endParaRPr lang="en-US" smtClean="0"/>
          </a:p>
          <a:p>
            <a:r>
              <a:rPr lang="en-US" smtClean="0"/>
              <a:t>Defining the return on equity (ROE) = EPS0 / Book Value of Equity, the value of equity can be written as:</a:t>
            </a:r>
          </a:p>
          <a:p>
            <a:endParaRPr lang="en-US" smtClean="0"/>
          </a:p>
          <a:p>
            <a:endParaRPr lang="en-US" smtClean="0"/>
          </a:p>
          <a:p>
            <a:endParaRPr lang="en-US" smtClean="0"/>
          </a:p>
          <a:p>
            <a:endParaRPr lang="en-US" smtClean="0"/>
          </a:p>
          <a:p>
            <a:r>
              <a:rPr lang="en-US" smtClean="0"/>
              <a:t>If the return on equity is based upon expected earnings in the next time period, this can be simplified to,</a:t>
            </a:r>
          </a:p>
          <a:p>
            <a:r>
              <a:rPr lang="en-US" smtClean="0"/>
              <a:t>	 </a:t>
            </a:r>
          </a:p>
          <a:p>
            <a:endParaRPr lang="en-US"/>
          </a:p>
        </p:txBody>
      </p:sp>
      <p:graphicFrame>
        <p:nvGraphicFramePr>
          <p:cNvPr id="192515" name="Object 2"/>
          <p:cNvGraphicFramePr>
            <a:graphicFrameLocks/>
          </p:cNvGraphicFramePr>
          <p:nvPr/>
        </p:nvGraphicFramePr>
        <p:xfrm>
          <a:off x="3962401" y="1600200"/>
          <a:ext cx="923925" cy="359569"/>
        </p:xfrm>
        <a:graphic>
          <a:graphicData uri="http://schemas.openxmlformats.org/presentationml/2006/ole">
            <mc:AlternateContent xmlns:mc="http://schemas.openxmlformats.org/markup-compatibility/2006">
              <mc:Choice xmlns:v="urn:schemas-microsoft-com:vml" Requires="v">
                <p:oleObj spid="_x0000_s7206" name="Equation" r:id="rId4" imgW="749300" imgH="393700" progId="Equation.3">
                  <p:embed/>
                </p:oleObj>
              </mc:Choice>
              <mc:Fallback>
                <p:oleObj name="Equation" r:id="rId4" imgW="749300" imgH="3937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2401" y="1600200"/>
                        <a:ext cx="923925" cy="35956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2516" name="Object 3"/>
          <p:cNvGraphicFramePr>
            <a:graphicFrameLocks/>
          </p:cNvGraphicFramePr>
          <p:nvPr/>
        </p:nvGraphicFramePr>
        <p:xfrm>
          <a:off x="3200400" y="2400300"/>
          <a:ext cx="2667000" cy="333375"/>
        </p:xfrm>
        <a:graphic>
          <a:graphicData uri="http://schemas.openxmlformats.org/presentationml/2006/ole">
            <mc:AlternateContent xmlns:mc="http://schemas.openxmlformats.org/markup-compatibility/2006">
              <mc:Choice xmlns:v="urn:schemas-microsoft-com:vml" Requires="v">
                <p:oleObj spid="_x0000_s7207" name="Equation" r:id="rId6" imgW="2679700" imgH="457200" progId="Equation.3">
                  <p:embed/>
                </p:oleObj>
              </mc:Choice>
              <mc:Fallback>
                <p:oleObj name="Equation" r:id="rId6" imgW="2679700" imgH="4572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0400" y="2400300"/>
                        <a:ext cx="2667000" cy="333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2517" name="Object 4"/>
          <p:cNvGraphicFramePr>
            <a:graphicFrameLocks/>
          </p:cNvGraphicFramePr>
          <p:nvPr/>
        </p:nvGraphicFramePr>
        <p:xfrm>
          <a:off x="3124200" y="2800350"/>
          <a:ext cx="2857500" cy="333375"/>
        </p:xfrm>
        <a:graphic>
          <a:graphicData uri="http://schemas.openxmlformats.org/presentationml/2006/ole">
            <mc:AlternateContent xmlns:mc="http://schemas.openxmlformats.org/markup-compatibility/2006">
              <mc:Choice xmlns:v="urn:schemas-microsoft-com:vml" Requires="v">
                <p:oleObj spid="_x0000_s7208" name="Equation" r:id="rId8" imgW="2870200" imgH="457200" progId="Equation.3">
                  <p:embed/>
                </p:oleObj>
              </mc:Choice>
              <mc:Fallback>
                <p:oleObj name="Equation" r:id="rId8" imgW="2870200" imgH="457200" progId="Equation.3">
                  <p:embed/>
                  <p:pic>
                    <p:nvPicPr>
                      <p:cNvPr id="0" name=""/>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24200" y="2800350"/>
                        <a:ext cx="2857500" cy="333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2518" name="Object 5"/>
          <p:cNvGraphicFramePr>
            <a:graphicFrameLocks/>
          </p:cNvGraphicFramePr>
          <p:nvPr>
            <p:extLst>
              <p:ext uri="{D42A27DB-BD31-4B8C-83A1-F6EECF244321}">
                <p14:modId xmlns:p14="http://schemas.microsoft.com/office/powerpoint/2010/main" val="1169911732"/>
              </p:ext>
            </p:extLst>
          </p:nvPr>
        </p:nvGraphicFramePr>
        <p:xfrm>
          <a:off x="3276600" y="4057398"/>
          <a:ext cx="2273300" cy="333375"/>
        </p:xfrm>
        <a:graphic>
          <a:graphicData uri="http://schemas.openxmlformats.org/presentationml/2006/ole">
            <mc:AlternateContent xmlns:mc="http://schemas.openxmlformats.org/markup-compatibility/2006">
              <mc:Choice xmlns:v="urn:schemas-microsoft-com:vml" Requires="v">
                <p:oleObj spid="_x0000_s7209" name="Equation" r:id="rId10" imgW="2286000" imgH="457200" progId="Equation.3">
                  <p:embed/>
                </p:oleObj>
              </mc:Choice>
              <mc:Fallback>
                <p:oleObj name="Equation" r:id="rId10" imgW="2286000" imgH="457200" progId="Equation.3">
                  <p:embed/>
                  <p:pic>
                    <p:nvPicPr>
                      <p:cNvPr id="0" name=""/>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76600" y="4057398"/>
                        <a:ext cx="2273300" cy="333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2598291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ChangeArrowheads="1"/>
          </p:cNvSpPr>
          <p:nvPr>
            <p:ph type="title"/>
          </p:nvPr>
        </p:nvSpPr>
        <p:spPr/>
        <p:txBody>
          <a:bodyPr>
            <a:normAutofit fontScale="90000"/>
          </a:bodyPr>
          <a:lstStyle/>
          <a:p>
            <a:r>
              <a:rPr lang="en-US" smtClean="0"/>
              <a:t>Price Book Value Ratio: Stable Growth Firm</a:t>
            </a:r>
            <a:br>
              <a:rPr lang="en-US" smtClean="0"/>
            </a:br>
            <a:r>
              <a:rPr lang="en-US" smtClean="0"/>
              <a:t>Another Presentation</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5</a:t>
            </a:fld>
            <a:endParaRPr lang="en-US" dirty="0"/>
          </a:p>
        </p:txBody>
      </p:sp>
      <p:sp>
        <p:nvSpPr>
          <p:cNvPr id="194562" name="Rectangle 3"/>
          <p:cNvSpPr>
            <a:spLocks noGrp="1" noChangeArrowheads="1"/>
          </p:cNvSpPr>
          <p:nvPr>
            <p:ph sz="quarter" idx="1"/>
          </p:nvPr>
        </p:nvSpPr>
        <p:spPr/>
        <p:txBody>
          <a:bodyPr>
            <a:normAutofit fontScale="77500" lnSpcReduction="20000"/>
          </a:bodyPr>
          <a:lstStyle/>
          <a:p>
            <a:r>
              <a:rPr lang="en-US" dirty="0" smtClean="0"/>
              <a:t> This formulation can be simplified even further by relating growth to the return on equity:</a:t>
            </a:r>
          </a:p>
          <a:p>
            <a:pPr marL="0" indent="0" algn="ctr">
              <a:buNone/>
            </a:pPr>
            <a:r>
              <a:rPr lang="en-US" dirty="0" smtClean="0"/>
              <a:t>	g = (1 - Payout ratio) * ROE</a:t>
            </a:r>
          </a:p>
          <a:p>
            <a:r>
              <a:rPr lang="en-US" dirty="0" smtClean="0"/>
              <a:t>Substituting back into the P/BV equation, </a:t>
            </a:r>
          </a:p>
          <a:p>
            <a:endParaRPr lang="en-US" dirty="0" smtClean="0"/>
          </a:p>
          <a:p>
            <a:endParaRPr lang="en-US" dirty="0" smtClean="0"/>
          </a:p>
          <a:p>
            <a:endParaRPr lang="en-US" dirty="0" smtClean="0"/>
          </a:p>
          <a:p>
            <a:r>
              <a:rPr lang="en-US" dirty="0" smtClean="0"/>
              <a:t> The price-book value ratio of a stable firm is determined by the differential between the return on equity and the required rate of return on its projects.</a:t>
            </a:r>
            <a:endParaRPr lang="en-US" dirty="0"/>
          </a:p>
        </p:txBody>
      </p:sp>
      <p:graphicFrame>
        <p:nvGraphicFramePr>
          <p:cNvPr id="194563" name="Object 2"/>
          <p:cNvGraphicFramePr>
            <a:graphicFrameLocks noChangeAspect="1"/>
          </p:cNvGraphicFramePr>
          <p:nvPr>
            <p:extLst>
              <p:ext uri="{D42A27DB-BD31-4B8C-83A1-F6EECF244321}">
                <p14:modId xmlns:p14="http://schemas.microsoft.com/office/powerpoint/2010/main" val="3035159933"/>
              </p:ext>
            </p:extLst>
          </p:nvPr>
        </p:nvGraphicFramePr>
        <p:xfrm>
          <a:off x="3175000" y="2854325"/>
          <a:ext cx="2817813" cy="630238"/>
        </p:xfrm>
        <a:graphic>
          <a:graphicData uri="http://schemas.openxmlformats.org/presentationml/2006/ole">
            <mc:AlternateContent xmlns:mc="http://schemas.openxmlformats.org/markup-compatibility/2006">
              <mc:Choice xmlns:v="urn:schemas-microsoft-com:vml" Requires="v">
                <p:oleObj spid="_x0000_s9230" name="Equation" r:id="rId4" imgW="1993900" imgH="609600" progId="Equation.3">
                  <p:embed/>
                </p:oleObj>
              </mc:Choice>
              <mc:Fallback>
                <p:oleObj name="Equation" r:id="rId4" imgW="1993900" imgH="609600" progId="Equation.3">
                  <p:embed/>
                  <p:pic>
                    <p:nvPicPr>
                      <p:cNvPr id="0" name=""/>
                      <p:cNvPicPr>
                        <a:picLocks noChangeAspect="1" noChangeArrowheads="1"/>
                      </p:cNvPicPr>
                      <p:nvPr/>
                    </p:nvPicPr>
                    <p:blipFill>
                      <a:blip r:embed="rId5"/>
                      <a:srcRect/>
                      <a:stretch>
                        <a:fillRect/>
                      </a:stretch>
                    </p:blipFill>
                    <p:spPr bwMode="auto">
                      <a:xfrm>
                        <a:off x="3175000" y="2854325"/>
                        <a:ext cx="2817813" cy="6302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5337099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p:txBody>
          <a:bodyPr>
            <a:normAutofit fontScale="90000"/>
          </a:bodyPr>
          <a:lstStyle/>
          <a:p>
            <a:r>
              <a:rPr lang="en-US" smtClean="0"/>
              <a:t>Looking for undervalued securities - PBV Ratios and ROE</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6</a:t>
            </a:fld>
            <a:endParaRPr lang="en-US" dirty="0"/>
          </a:p>
        </p:txBody>
      </p:sp>
      <p:sp>
        <p:nvSpPr>
          <p:cNvPr id="196610" name="Rectangle 3"/>
          <p:cNvSpPr>
            <a:spLocks noGrp="1" noChangeArrowheads="1"/>
          </p:cNvSpPr>
          <p:nvPr>
            <p:ph sz="quarter" idx="1"/>
          </p:nvPr>
        </p:nvSpPr>
        <p:spPr/>
        <p:txBody>
          <a:bodyPr>
            <a:normAutofit fontScale="92500" lnSpcReduction="20000"/>
          </a:bodyPr>
          <a:lstStyle/>
          <a:p>
            <a:r>
              <a:rPr lang="en-US" smtClean="0"/>
              <a:t>Given the relationship between price-book value ratios and returns on equity, it is not surprising to see firms which have high returns on equity selling for well above book value and firms which have low returns on equity selling at or below book value. </a:t>
            </a:r>
          </a:p>
          <a:p>
            <a:r>
              <a:rPr lang="en-US" smtClean="0"/>
              <a:t>The firms which should draw attention from investors are those which provide mismatches of price-book value ratios and returns on equity - low P/BV ratios and high ROE or high P/BV ratios and low ROE.</a:t>
            </a:r>
            <a:endParaRPr lang="en-US"/>
          </a:p>
        </p:txBody>
      </p:sp>
    </p:spTree>
    <p:extLst>
      <p:ext uri="{BB962C8B-B14F-4D97-AF65-F5344CB8AC3E}">
        <p14:creationId xmlns:p14="http://schemas.microsoft.com/office/powerpoint/2010/main" val="38211246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Title 1"/>
          <p:cNvSpPr>
            <a:spLocks noGrp="1"/>
          </p:cNvSpPr>
          <p:nvPr>
            <p:ph type="title"/>
          </p:nvPr>
        </p:nvSpPr>
        <p:spPr/>
        <p:txBody>
          <a:bodyPr>
            <a:normAutofit fontScale="90000"/>
          </a:bodyPr>
          <a:lstStyle/>
          <a:p>
            <a:r>
              <a:rPr lang="en-US" smtClean="0"/>
              <a:t>An Eyeballing Exercise:</a:t>
            </a:r>
            <a:br>
              <a:rPr lang="en-US" smtClean="0"/>
            </a:br>
            <a:r>
              <a:rPr lang="en-US" smtClean="0"/>
              <a:t>European Banks in 2010</a:t>
            </a:r>
            <a:endParaRPr lang="en-US"/>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7</a:t>
            </a:fld>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260433327"/>
              </p:ext>
            </p:extLst>
          </p:nvPr>
        </p:nvGraphicFramePr>
        <p:xfrm>
          <a:off x="214140" y="1157448"/>
          <a:ext cx="8330420" cy="3759730"/>
        </p:xfrm>
        <a:graphic>
          <a:graphicData uri="http://schemas.openxmlformats.org/drawingml/2006/table">
            <a:tbl>
              <a:tblPr/>
              <a:tblGrid>
                <a:gridCol w="2340334"/>
                <a:gridCol w="1762905"/>
                <a:gridCol w="1857685"/>
                <a:gridCol w="2369496"/>
              </a:tblGrid>
              <a:tr h="177276">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1" u="none" strike="noStrike" cap="none" normalizeH="0" baseline="0" dirty="0">
                          <a:ln>
                            <a:noFill/>
                          </a:ln>
                          <a:solidFill>
                            <a:schemeClr val="tx1"/>
                          </a:solidFill>
                          <a:effectLst/>
                          <a:latin typeface="+mn-lt"/>
                        </a:rPr>
                        <a:t>Name</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1" u="none" strike="noStrike" cap="none" normalizeH="0" baseline="0">
                          <a:ln>
                            <a:noFill/>
                          </a:ln>
                          <a:solidFill>
                            <a:schemeClr val="tx1"/>
                          </a:solidFill>
                          <a:effectLst/>
                          <a:latin typeface="+mn-lt"/>
                        </a:rPr>
                        <a:t>PBV Ratio</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1" u="none" strike="noStrike" cap="none" normalizeH="0" baseline="0">
                          <a:ln>
                            <a:noFill/>
                          </a:ln>
                          <a:solidFill>
                            <a:schemeClr val="tx1"/>
                          </a:solidFill>
                          <a:effectLst/>
                          <a:latin typeface="+mn-lt"/>
                        </a:rPr>
                        <a:t>Return on Equity</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1" u="none" strike="noStrike" cap="none" normalizeH="0" baseline="0">
                          <a:ln>
                            <a:noFill/>
                          </a:ln>
                          <a:solidFill>
                            <a:schemeClr val="tx1"/>
                          </a:solidFill>
                          <a:effectLst/>
                          <a:latin typeface="+mn-lt"/>
                        </a:rPr>
                        <a:t>Standard Deviation</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727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mn-lt"/>
                        </a:rPr>
                        <a:t>BAYERISCHE HYPO-UND VEREINSB</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0.80</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-1.66%</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49.06%</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727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mn-lt"/>
                        </a:rPr>
                        <a:t>COMMERZBANK AG</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1.09</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-6.72%</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36.21%</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727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DEUTSCHE BANK AG -REG</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1.23</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1.32%</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35.79%</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727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BANCA INTESA SPA</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1.66</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1.56%</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34.14%</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727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BNP PARIBAS</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1.72</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12.46%</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31.03%</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727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BANCO SANTANDER CENTRAL HISP</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mn-lt"/>
                        </a:rPr>
                        <a:t>1.86</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11.06%</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28.36%</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SANPAOLO IMI SPA</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mn-lt"/>
                        </a:rPr>
                        <a:t>1.96</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mn-lt"/>
                        </a:rPr>
                        <a:t>8.55%</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26.64%</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727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BANCO BILBAO VIZCAYA ARGENTA</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1.98</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mn-lt"/>
                        </a:rPr>
                        <a:t>11.17%</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18.62%</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727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SOCIETE GENERALE</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mn-lt"/>
                        </a:rPr>
                        <a:t>2.04</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9.71%</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22.55%</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14321">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ROYAL BANK OF SCOTLAND GROUP</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2.09</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mn-lt"/>
                        </a:rPr>
                        <a:t>20.22%</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18.35%</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727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HBOS PLC</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2.15</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22.45%</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21.95%</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727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BARCLAYS PLC</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2.23</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mn-lt"/>
                        </a:rPr>
                        <a:t>21.16%</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20.73%</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727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UNICREDITO ITALIANO SPA</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2.30</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14.86%</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13.79%</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727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KREDIETBANK SA LUXEMBOURGEOI</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2.46</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17.74%</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mn-lt"/>
                        </a:rPr>
                        <a:t>12.38%</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727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ERSTE BANK DER OESTER SPARK</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2.53</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10.28%</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mn-lt"/>
                        </a:rPr>
                        <a:t>21.91%</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727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STANDARD CHARTERED PLC</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mn-lt"/>
                        </a:rPr>
                        <a:t>2.59</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20.18%</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19.93%</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727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mn-lt"/>
                        </a:rPr>
                        <a:t>HSBC HOLDINGS PLC</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mn-lt"/>
                        </a:rPr>
                        <a:t>2.94</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18.50%</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mn-lt"/>
                        </a:rPr>
                        <a:t>19.66%</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727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LLOYDS TSB GROUP PLC</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3.33</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32.84%</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mn-lt"/>
                        </a:rPr>
                        <a:t>18.66%</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727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Average</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2.05</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mn-lt"/>
                        </a:rPr>
                        <a:t>12.54%</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mn-lt"/>
                        </a:rPr>
                        <a:t>24.99%</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727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mn-lt"/>
                        </a:rPr>
                        <a:t>Median</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2.07</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mn-lt"/>
                        </a:rPr>
                        <a:t>11.82%</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mn-lt"/>
                        </a:rPr>
                        <a:t>21.93%</a:t>
                      </a:r>
                    </a:p>
                  </a:txBody>
                  <a:tcPr marL="12700" marR="12700"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89122316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p:txBody>
          <a:bodyPr/>
          <a:lstStyle/>
          <a:p>
            <a:r>
              <a:rPr lang="en-US" smtClean="0"/>
              <a:t>The median test…</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8</a:t>
            </a:fld>
            <a:endParaRPr lang="en-US" dirty="0"/>
          </a:p>
        </p:txBody>
      </p:sp>
      <p:sp>
        <p:nvSpPr>
          <p:cNvPr id="199682" name="Rectangle 3"/>
          <p:cNvSpPr>
            <a:spLocks noGrp="1" noChangeArrowheads="1"/>
          </p:cNvSpPr>
          <p:nvPr>
            <p:ph sz="quarter" idx="1"/>
          </p:nvPr>
        </p:nvSpPr>
        <p:spPr/>
        <p:txBody>
          <a:bodyPr>
            <a:normAutofit fontScale="70000" lnSpcReduction="20000"/>
          </a:bodyPr>
          <a:lstStyle/>
          <a:p>
            <a:r>
              <a:rPr lang="en-US" smtClean="0"/>
              <a:t>We are looking for stocks that trade at low price to book ratios, while generating high returns on equity, with low risk. But what is a low price to book ratio? Or a high return on equity? Or a low risk</a:t>
            </a:r>
          </a:p>
          <a:p>
            <a:r>
              <a:rPr lang="en-US" smtClean="0"/>
              <a:t>One simple measure of what is par for the sector are the median values for each of the variables. A simplistic decision rule on under and over valued stocks would therefore be:</a:t>
            </a:r>
          </a:p>
          <a:p>
            <a:pPr lvl="1"/>
            <a:r>
              <a:rPr lang="en-US" smtClean="0"/>
              <a:t>Undervalued stocks: Trade at price to book ratios below the median for the sector,(2.05), generate returns on equity higher than the sector median (11.82%) and have standard deviations lower than the median (21.93%).</a:t>
            </a:r>
          </a:p>
          <a:p>
            <a:pPr lvl="1"/>
            <a:endParaRPr lang="en-US" smtClean="0"/>
          </a:p>
          <a:p>
            <a:pPr lvl="1"/>
            <a:r>
              <a:rPr lang="en-US" smtClean="0"/>
              <a:t>Overvalued stocks: Trade at price to book ratios above the median for the sector and generate returns on equity lower than the sector median.</a:t>
            </a:r>
          </a:p>
          <a:p>
            <a:pPr lvl="2"/>
            <a:endParaRPr lang="en-US"/>
          </a:p>
        </p:txBody>
      </p:sp>
    </p:spTree>
    <p:extLst>
      <p:ext uri="{BB962C8B-B14F-4D97-AF65-F5344CB8AC3E}">
        <p14:creationId xmlns:p14="http://schemas.microsoft.com/office/powerpoint/2010/main" val="16453637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Title 1"/>
          <p:cNvSpPr>
            <a:spLocks noGrp="1"/>
          </p:cNvSpPr>
          <p:nvPr>
            <p:ph type="title"/>
          </p:nvPr>
        </p:nvSpPr>
        <p:spPr/>
        <p:txBody>
          <a:bodyPr/>
          <a:lstStyle/>
          <a:p>
            <a:r>
              <a:rPr lang="en-US" smtClean="0"/>
              <a:t>How about this mechanism?</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9</a:t>
            </a:fld>
            <a:endParaRPr lang="en-US" dirty="0"/>
          </a:p>
        </p:txBody>
      </p:sp>
      <p:sp>
        <p:nvSpPr>
          <p:cNvPr id="201730" name="Content Placeholder 2"/>
          <p:cNvSpPr>
            <a:spLocks noGrp="1"/>
          </p:cNvSpPr>
          <p:nvPr>
            <p:ph sz="quarter" idx="1"/>
          </p:nvPr>
        </p:nvSpPr>
        <p:spPr/>
        <p:txBody>
          <a:bodyPr>
            <a:normAutofit fontScale="92500" lnSpcReduction="20000"/>
          </a:bodyPr>
          <a:lstStyle/>
          <a:p>
            <a:r>
              <a:rPr lang="en-US" dirty="0" smtClean="0"/>
              <a:t>We are looking for stocks that trade at low price to book ratios, while generating high returns on equity. But what is a low price to book ratio? Or a high return on equity?</a:t>
            </a:r>
          </a:p>
          <a:p>
            <a:r>
              <a:rPr lang="en-US" dirty="0" smtClean="0"/>
              <a:t>Taking the sample of 18 banks, we ran a regression of PBV against ROE and standard deviation in stock prices (as a proxy for risk).</a:t>
            </a:r>
          </a:p>
          <a:p>
            <a:pPr marL="320040" lvl="1" indent="0">
              <a:buNone/>
            </a:pPr>
            <a:r>
              <a:rPr lang="en-US" dirty="0" smtClean="0"/>
              <a:t>	PBV = 	2.27	+	3.63 ROE	- 	2.68 </a:t>
            </a:r>
            <a:r>
              <a:rPr lang="en-US" dirty="0" err="1" smtClean="0"/>
              <a:t>Std</a:t>
            </a:r>
            <a:r>
              <a:rPr lang="en-US" dirty="0" smtClean="0"/>
              <a:t> </a:t>
            </a:r>
            <a:r>
              <a:rPr lang="en-US" dirty="0" err="1" smtClean="0"/>
              <a:t>dev</a:t>
            </a:r>
            <a:endParaRPr lang="en-US" dirty="0" smtClean="0"/>
          </a:p>
          <a:p>
            <a:pPr marL="320040" lvl="1" indent="0">
              <a:buNone/>
            </a:pPr>
            <a:r>
              <a:rPr lang="en-US" dirty="0" smtClean="0"/>
              <a:t>		(5.56)		(3.32)			(2.33)</a:t>
            </a:r>
          </a:p>
          <a:p>
            <a:pPr marL="320040" lvl="1" indent="0">
              <a:buNone/>
            </a:pPr>
            <a:r>
              <a:rPr lang="en-US" dirty="0" smtClean="0"/>
              <a:t>R squared of regression = 79%</a:t>
            </a:r>
          </a:p>
          <a:p>
            <a:endParaRPr lang="en-US" dirty="0"/>
          </a:p>
        </p:txBody>
      </p:sp>
    </p:spTree>
    <p:extLst>
      <p:ext uri="{BB962C8B-B14F-4D97-AF65-F5344CB8AC3E}">
        <p14:creationId xmlns:p14="http://schemas.microsoft.com/office/powerpoint/2010/main" val="266617433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Title 1"/>
          <p:cNvSpPr>
            <a:spLocks noGrp="1"/>
          </p:cNvSpPr>
          <p:nvPr>
            <p:ph type="title"/>
          </p:nvPr>
        </p:nvSpPr>
        <p:spPr/>
        <p:txBody>
          <a:bodyPr/>
          <a:lstStyle/>
          <a:p>
            <a:r>
              <a:rPr lang="en-US" smtClean="0"/>
              <a:t>And these predictions?</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10</a:t>
            </a:fld>
            <a:endParaRPr lang="en-US" dirty="0"/>
          </a:p>
        </p:txBody>
      </p:sp>
      <p:pic>
        <p:nvPicPr>
          <p:cNvPr id="20275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735" r="-735"/>
          <a:stretch>
            <a:fillRect/>
          </a:stretch>
        </p:blipFill>
        <p:spPr/>
      </p:pic>
    </p:spTree>
    <p:extLst>
      <p:ext uri="{BB962C8B-B14F-4D97-AF65-F5344CB8AC3E}">
        <p14:creationId xmlns:p14="http://schemas.microsoft.com/office/powerpoint/2010/main" val="400117742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title"/>
          </p:nvPr>
        </p:nvSpPr>
        <p:spPr/>
        <p:txBody>
          <a:bodyPr/>
          <a:lstStyle/>
          <a:p>
            <a:r>
              <a:rPr lang="en-US" smtClean="0"/>
              <a:t>The Valuation Matrix</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11</a:t>
            </a:fld>
            <a:endParaRPr lang="en-US" dirty="0"/>
          </a:p>
        </p:txBody>
      </p:sp>
      <p:graphicFrame>
        <p:nvGraphicFramePr>
          <p:cNvPr id="203778" name="Object 2"/>
          <p:cNvGraphicFramePr>
            <a:graphicFrameLocks noGrp="1"/>
          </p:cNvGraphicFramePr>
          <p:nvPr>
            <p:ph sz="quarter" idx="1"/>
            <p:extLst>
              <p:ext uri="{D42A27DB-BD31-4B8C-83A1-F6EECF244321}">
                <p14:modId xmlns:p14="http://schemas.microsoft.com/office/powerpoint/2010/main" val="891578445"/>
              </p:ext>
            </p:extLst>
          </p:nvPr>
        </p:nvGraphicFramePr>
        <p:xfrm>
          <a:off x="2836627" y="1200150"/>
          <a:ext cx="3705696" cy="3371850"/>
        </p:xfrm>
        <a:graphic>
          <a:graphicData uri="http://schemas.openxmlformats.org/presentationml/2006/ole">
            <mc:AlternateContent xmlns:mc="http://schemas.openxmlformats.org/markup-compatibility/2006">
              <mc:Choice xmlns:v="urn:schemas-microsoft-com:vml" Requires="v">
                <p:oleObj spid="_x0000_s18446" name="Document" r:id="rId4" imgW="4229100" imgH="3848100" progId="Word.Document.8">
                  <p:embed/>
                </p:oleObj>
              </mc:Choice>
              <mc:Fallback>
                <p:oleObj name="Document" r:id="rId4" imgW="4229100" imgH="3848100" progId="Word.Documen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6627" y="1200150"/>
                        <a:ext cx="3705696" cy="3371850"/>
                      </a:xfrm>
                      <a:prstGeom prst="rect">
                        <a:avLst/>
                      </a:prstGeom>
                      <a:solidFill>
                        <a:schemeClr val="bg1"/>
                      </a:solidFill>
                      <a:ln>
                        <a:noFill/>
                      </a:ln>
                      <a:effectLst/>
                      <a:extLst>
                        <a:ext uri="{FAA26D3D-D897-4be2-8F04-BA451C77F1D7}">
                          <ma14:placeholderFlag xmlns:ma14="http://schemas.microsoft.com/office/mac/drawingml/2011/main" val="1"/>
                        </a:ext>
                      </a:extLst>
                    </p:spPr>
                  </p:pic>
                </p:oleObj>
              </mc:Fallback>
            </mc:AlternateContent>
          </a:graphicData>
        </a:graphic>
      </p:graphicFrame>
    </p:spTree>
    <p:extLst>
      <p:ext uri="{BB962C8B-B14F-4D97-AF65-F5344CB8AC3E}">
        <p14:creationId xmlns:p14="http://schemas.microsoft.com/office/powerpoint/2010/main" val="23731265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ChangeArrowheads="1"/>
          </p:cNvSpPr>
          <p:nvPr>
            <p:ph type="title"/>
          </p:nvPr>
        </p:nvSpPr>
        <p:spPr/>
        <p:txBody>
          <a:bodyPr>
            <a:normAutofit fontScale="90000"/>
          </a:bodyPr>
          <a:lstStyle/>
          <a:p>
            <a:r>
              <a:rPr lang="en-US" smtClean="0"/>
              <a:t>Price to Book vs ROE: Largest Market Cap Firms in the United States: January 2010</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12</a:t>
            </a:fld>
            <a:endParaRPr lang="en-US" dirty="0"/>
          </a:p>
        </p:txBody>
      </p:sp>
      <p:sp>
        <p:nvSpPr>
          <p:cNvPr id="205826" name="Content Placeholder 3"/>
          <p:cNvSpPr>
            <a:spLocks noGrp="1"/>
          </p:cNvSpPr>
          <p:nvPr>
            <p:ph sz="quarter" idx="1"/>
          </p:nvPr>
        </p:nvSpPr>
        <p:spPr/>
        <p:txBody>
          <a:bodyPr/>
          <a:lstStyle/>
          <a:p>
            <a:endParaRPr lang="en-US" smtClean="0"/>
          </a:p>
          <a:p>
            <a:endParaRPr lang="en-US" smtClean="0"/>
          </a:p>
          <a:p>
            <a:endParaRPr lang="en-US"/>
          </a:p>
        </p:txBody>
      </p:sp>
      <p:pic>
        <p:nvPicPr>
          <p:cNvPr id="20582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1" y="1314450"/>
            <a:ext cx="5514975"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137584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Title 1"/>
          <p:cNvSpPr>
            <a:spLocks noGrp="1"/>
          </p:cNvSpPr>
          <p:nvPr>
            <p:ph type="title"/>
          </p:nvPr>
        </p:nvSpPr>
        <p:spPr/>
        <p:txBody>
          <a:bodyPr/>
          <a:lstStyle/>
          <a:p>
            <a:r>
              <a:rPr lang="en-US" smtClean="0"/>
              <a:t>Bringing it all together… Largest US stocks</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13</a:t>
            </a:fld>
            <a:endParaRPr lang="en-US" dirty="0"/>
          </a:p>
        </p:txBody>
      </p:sp>
      <p:sp>
        <p:nvSpPr>
          <p:cNvPr id="7" name="Content Placeholder 6"/>
          <p:cNvSpPr>
            <a:spLocks noGrp="1"/>
          </p:cNvSpPr>
          <p:nvPr>
            <p:ph sz="quarter" idx="1"/>
          </p:nvPr>
        </p:nvSpPr>
        <p:spPr/>
        <p:txBody>
          <a:bodyPr/>
          <a:lstStyle/>
          <a:p>
            <a:endParaRPr lang="en-US"/>
          </a:p>
        </p:txBody>
      </p:sp>
      <p:pic>
        <p:nvPicPr>
          <p:cNvPr id="211971"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314450"/>
            <a:ext cx="49784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972"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457450"/>
            <a:ext cx="796290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018458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115</TotalTime>
  <Words>1318</Words>
  <Application>Microsoft Macintosh PowerPoint</Application>
  <PresentationFormat>On-screen Show (16:9)</PresentationFormat>
  <Paragraphs>173</Paragraphs>
  <Slides>13</Slides>
  <Notes>9</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13</vt:i4>
      </vt:variant>
    </vt:vector>
  </HeadingPairs>
  <TitlesOfParts>
    <vt:vector size="16" baseType="lpstr">
      <vt:lpstr>Basic</vt:lpstr>
      <vt:lpstr>Equation</vt:lpstr>
      <vt:lpstr>Document</vt:lpstr>
      <vt:lpstr>Session 17: Book Value Multiples</vt:lpstr>
      <vt:lpstr>Price-Book Value Ratio: Definition</vt:lpstr>
      <vt:lpstr>Price to Book: U.S., Europe, Japan and Emerging Markets – January 2013</vt:lpstr>
      <vt:lpstr>Price Book Value Ratio: Stable Growth Firm</vt:lpstr>
      <vt:lpstr>Price Book Value Ratio: Stable Growth Firm Another Presentation</vt:lpstr>
      <vt:lpstr>Looking for undervalued securities - PBV Ratios and ROE</vt:lpstr>
      <vt:lpstr>An Eyeballing Exercise: European Banks in 2010</vt:lpstr>
      <vt:lpstr>The median test…</vt:lpstr>
      <vt:lpstr>How about this mechanism?</vt:lpstr>
      <vt:lpstr>And these predictions?</vt:lpstr>
      <vt:lpstr>The Valuation Matrix</vt:lpstr>
      <vt:lpstr>Price to Book vs ROE: Largest Market Cap Firms in the United States: January 2010</vt:lpstr>
      <vt:lpstr>Bringing it all together… Largest US stocks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16: Book Value Multiples</dc:title>
  <dc:creator>Aswath Damodaran</dc:creator>
  <cp:lastModifiedBy>Aswath Damodaran</cp:lastModifiedBy>
  <cp:revision>9</cp:revision>
  <dcterms:created xsi:type="dcterms:W3CDTF">2011-11-03T14:35:39Z</dcterms:created>
  <dcterms:modified xsi:type="dcterms:W3CDTF">2013-01-31T20:10:14Z</dcterms:modified>
</cp:coreProperties>
</file>