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4.bin" ContentType="application/vnd.openxmlformats-officedocument.oleObject"/>
  <Override PartName="/ppt/notesSlides/notesSlide6.xml" ContentType="application/vnd.openxmlformats-officedocument.presentationml.notesSlide+xml"/>
  <Override PartName="/ppt/embeddings/oleObject5.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2"/>
  </p:notesMasterIdLst>
  <p:handoutMasterIdLst>
    <p:handoutMasterId r:id="rId13"/>
  </p:handoutMasterIdLst>
  <p:sldIdLst>
    <p:sldId id="256" r:id="rId2"/>
    <p:sldId id="257" r:id="rId3"/>
    <p:sldId id="258" r:id="rId4"/>
    <p:sldId id="259" r:id="rId5"/>
    <p:sldId id="261" r:id="rId6"/>
    <p:sldId id="275" r:id="rId7"/>
    <p:sldId id="276" r:id="rId8"/>
    <p:sldId id="277" r:id="rId9"/>
    <p:sldId id="278" r:id="rId10"/>
    <p:sldId id="280"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625" autoAdjust="0"/>
  </p:normalViewPr>
  <p:slideViewPr>
    <p:cSldViewPr snapToGrid="0" snapToObjects="1">
      <p:cViewPr varScale="1">
        <p:scale>
          <a:sx n="129" d="100"/>
          <a:sy n="129" d="100"/>
        </p:scale>
        <p:origin x="-240" y="-104"/>
      </p:cViewPr>
      <p:guideLst>
        <p:guide orient="horz" pos="1620"/>
        <p:guide pos="2880"/>
      </p:guideLst>
    </p:cSldViewPr>
  </p:slideViewPr>
  <p:outlineViewPr>
    <p:cViewPr>
      <p:scale>
        <a:sx n="33" d="100"/>
        <a:sy n="33" d="100"/>
      </p:scale>
      <p:origin x="0" y="727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E6F9-2C58-424B-AFBC-EE5685FF651D}" type="datetimeFigureOut">
              <a:rPr lang="en-US" smtClean="0"/>
              <a:t>1/31/13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231B2E-F3DF-5A49-9B44-FA7917474F4E}" type="slidenum">
              <a:rPr lang="en-US" smtClean="0"/>
              <a:t>‹#›</a:t>
            </a:fld>
            <a:endParaRPr lang="en-US"/>
          </a:p>
        </p:txBody>
      </p:sp>
    </p:spTree>
    <p:extLst>
      <p:ext uri="{BB962C8B-B14F-4D97-AF65-F5344CB8AC3E}">
        <p14:creationId xmlns:p14="http://schemas.microsoft.com/office/powerpoint/2010/main" val="277425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E8DEAE-BD54-A149-A78B-96BA3E1B77B6}" type="datetimeFigureOut">
              <a:rPr lang="en-US" smtClean="0"/>
              <a:t>1/31/13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CC1EB-259C-8746-8509-7D94127CDF5D}" type="slidenum">
              <a:rPr lang="en-US" smtClean="0"/>
              <a:t>‹#›</a:t>
            </a:fld>
            <a:endParaRPr lang="en-US"/>
          </a:p>
        </p:txBody>
      </p:sp>
    </p:spTree>
    <p:extLst>
      <p:ext uri="{BB962C8B-B14F-4D97-AF65-F5344CB8AC3E}">
        <p14:creationId xmlns:p14="http://schemas.microsoft.com/office/powerpoint/2010/main" val="29187857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noTextEdit="1"/>
          </p:cNvSpPr>
          <p:nvPr>
            <p:ph type="sldImg"/>
          </p:nvPr>
        </p:nvSpPr>
        <p:spPr>
          <a:xfrm>
            <a:off x="393700" y="692150"/>
            <a:ext cx="6070600" cy="3416300"/>
          </a:xfrm>
          <a:ln/>
        </p:spPr>
      </p:sp>
      <p:sp>
        <p:nvSpPr>
          <p:cNvPr id="236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problem with this ratio is that revenues belong to the entire firm rather than just the equity investors in the firm.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noTextEdit="1"/>
          </p:cNvSpPr>
          <p:nvPr>
            <p:ph type="sldImg"/>
          </p:nvPr>
        </p:nvSpPr>
        <p:spPr>
          <a:xfrm>
            <a:off x="393700" y="692150"/>
            <a:ext cx="6070600" cy="3416300"/>
          </a:xfrm>
          <a:ln/>
        </p:spPr>
      </p:sp>
      <p:sp>
        <p:nvSpPr>
          <p:cNvPr id="2385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Perhaps the most skewed of all multiples….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noTextEdit="1"/>
          </p:cNvSpPr>
          <p:nvPr>
            <p:ph type="sldImg"/>
          </p:nvPr>
        </p:nvSpPr>
        <p:spPr>
          <a:xfrm>
            <a:off x="393700" y="692150"/>
            <a:ext cx="6070600" cy="3416300"/>
          </a:xfrm>
          <a:ln/>
        </p:spPr>
      </p:sp>
      <p:sp>
        <p:nvSpPr>
          <p:cNvPr id="240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determinant of the price to sales ratio is the net margin.. The other 3 determinants - payout, growth and cost of equity - are common to all equity multiples.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noTextEdit="1"/>
          </p:cNvSpPr>
          <p:nvPr>
            <p:ph type="sldImg"/>
          </p:nvPr>
        </p:nvSpPr>
        <p:spPr>
          <a:xfrm>
            <a:off x="393700" y="692150"/>
            <a:ext cx="6070600" cy="3416300"/>
          </a:xfrm>
          <a:ln/>
        </p:spPr>
      </p:sp>
      <p:sp>
        <p:nvSpPr>
          <p:cNvPr id="2447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net margins change, the price to sales ratio will often change more than proportionately because of the effect on expected growth.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393700" y="692150"/>
            <a:ext cx="6070600" cy="3416300"/>
          </a:xfrm>
          <a:ln/>
        </p:spPr>
      </p:sp>
      <p:sp>
        <p:nvSpPr>
          <p:cNvPr id="274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atin typeface="Times" charset="0"/>
                <a:ea typeface="ＭＳ Ｐゴシック" charset="0"/>
                <a:cs typeface="ＭＳ Ｐゴシック" charset="0"/>
              </a:rPr>
              <a:t>The determinants of the value to sales ratio mirror the determinants of the price to sales ratio:</a:t>
            </a:r>
          </a:p>
          <a:p>
            <a:pPr>
              <a:tabLst>
                <a:tab pos="2235200" algn="l"/>
              </a:tabLst>
            </a:pPr>
            <a:r>
              <a:rPr lang="en-US" i="1">
                <a:latin typeface="Times" charset="0"/>
                <a:ea typeface="ＭＳ Ｐゴシック" charset="0"/>
                <a:cs typeface="ＭＳ Ｐゴシック" charset="0"/>
              </a:rPr>
              <a:t>Price to Sales ratio	-&gt;	Value to Sales Ratio</a:t>
            </a:r>
          </a:p>
          <a:p>
            <a:pPr>
              <a:tabLst>
                <a:tab pos="2235200" algn="l"/>
              </a:tabLst>
            </a:pPr>
            <a:r>
              <a:rPr lang="en-US">
                <a:latin typeface="Times" charset="0"/>
                <a:ea typeface="ＭＳ Ｐゴシック" charset="0"/>
                <a:cs typeface="ＭＳ Ｐゴシック" charset="0"/>
              </a:rPr>
              <a:t>Net Margin (Net Income/Sales)	Operating Margin (EBIT(1-t)/Sales</a:t>
            </a:r>
          </a:p>
          <a:p>
            <a:pPr>
              <a:tabLst>
                <a:tab pos="2235200" algn="l"/>
              </a:tabLst>
            </a:pPr>
            <a:r>
              <a:rPr lang="en-US">
                <a:latin typeface="Times" charset="0"/>
                <a:ea typeface="ＭＳ Ｐゴシック" charset="0"/>
                <a:cs typeface="ＭＳ Ｐゴシック" charset="0"/>
              </a:rPr>
              <a:t>Payout ratio	1 - Reinvestment Rate</a:t>
            </a:r>
          </a:p>
          <a:p>
            <a:pPr>
              <a:tabLst>
                <a:tab pos="2235200" algn="l"/>
              </a:tabLst>
            </a:pPr>
            <a:r>
              <a:rPr lang="en-US">
                <a:latin typeface="Times" charset="0"/>
                <a:ea typeface="ＭＳ Ｐゴシック" charset="0"/>
                <a:cs typeface="ＭＳ Ｐゴシック" charset="0"/>
              </a:rPr>
              <a:t>Cost of equity	Cost of capital</a:t>
            </a:r>
          </a:p>
          <a:p>
            <a:pPr>
              <a:tabLst>
                <a:tab pos="2235200" algn="l"/>
              </a:tabLst>
            </a:pPr>
            <a:r>
              <a:rPr lang="en-US">
                <a:latin typeface="Times" charset="0"/>
                <a:ea typeface="ＭＳ Ｐゴシック" charset="0"/>
                <a:cs typeface="ＭＳ Ｐゴシック" charset="0"/>
              </a:rPr>
              <a:t>Growth rate in Net Income	Growth ate in Operating income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393700" y="692150"/>
            <a:ext cx="6070600" cy="3416300"/>
          </a:xfrm>
          <a:ln/>
        </p:spPr>
      </p:sp>
      <p:sp>
        <p:nvSpPr>
          <p:cNvPr id="276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Valuation is from 1999….The high operating margin translates into high return on capital which generates high growth (during the growth period) and a low reinvestment rate (in stable growth). 6.10 times revenues is a fair value for Coca Cola. </a:t>
            </a:r>
          </a:p>
          <a:p>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393700" y="692150"/>
            <a:ext cx="6070600" cy="3416300"/>
          </a:xfrm>
          <a:ln/>
        </p:spPr>
      </p:sp>
      <p:sp>
        <p:nvSpPr>
          <p:cNvPr id="278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operating margin is the key determinant of the value to sales ratio…. Again, the effect is at two levels - the direct effect of changing margins on revenue multiples and the indirect effect is on growth.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393700" y="692150"/>
            <a:ext cx="6070600" cy="3416300"/>
          </a:xfrm>
          <a:ln/>
        </p:spPr>
      </p:sp>
      <p:sp>
        <p:nvSpPr>
          <p:cNvPr id="280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 If you do the valuation right, the brand name premium is already built into the valuation in the margin, growth and return on capital. Of course, it is possible that the brand name is not being fully utilized by a firm. But you could say that about any asset. The premium then is for control and not for the brand name.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393700" y="692150"/>
            <a:ext cx="6070600" cy="3416300"/>
          </a:xfrm>
          <a:ln/>
        </p:spPr>
      </p:sp>
      <p:sp>
        <p:nvSpPr>
          <p:cNvPr id="284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atin typeface="Times" charset="0"/>
                <a:ea typeface="ＭＳ Ｐゴシック" charset="0"/>
                <a:cs typeface="ＭＳ Ｐゴシック" charset="0"/>
              </a:rPr>
              <a:t>Alternative approaches:</a:t>
            </a:r>
          </a:p>
          <a:p>
            <a:pPr marL="228600" indent="-228600">
              <a:buFontTx/>
              <a:buAutoNum type="arabicPeriod"/>
            </a:pPr>
            <a:r>
              <a:rPr lang="en-US">
                <a:latin typeface="Times" charset="0"/>
                <a:ea typeface="ＭＳ Ｐゴシック" charset="0"/>
                <a:cs typeface="ＭＳ Ｐゴシック" charset="0"/>
              </a:rPr>
              <a:t>Coke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ROC = Generic ROC (instead of magins)</a:t>
            </a:r>
          </a:p>
          <a:p>
            <a:pPr marL="228600" indent="-228600">
              <a:buFontTx/>
              <a:buAutoNum type="arabicPeriod"/>
            </a:pPr>
            <a:r>
              <a:rPr lang="en-US">
                <a:latin typeface="Times" charset="0"/>
                <a:ea typeface="ＭＳ Ｐゴシック" charset="0"/>
                <a:cs typeface="ＭＳ Ｐゴシック" charset="0"/>
              </a:rPr>
              <a:t>If no generic companies exist, the industry average can be used as a base to get a measure of relative brand name value.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2.bin"/><Relationship Id="rId5" Type="http://schemas.openxmlformats.org/officeDocument/2006/relationships/image" Target="../media/image7.emf"/><Relationship Id="rId6" Type="http://schemas.openxmlformats.org/officeDocument/2006/relationships/oleObject" Target="../embeddings/oleObject3.bin"/><Relationship Id="rId7"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4.bin"/><Relationship Id="rId5"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5.bin"/><Relationship Id="rId5" Type="http://schemas.openxmlformats.org/officeDocument/2006/relationships/image" Target="../media/image10.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18: Revenue Multiples</a:t>
            </a:r>
            <a:endParaRPr lang="en-US" dirty="0"/>
          </a:p>
        </p:txBody>
      </p:sp>
      <p:sp>
        <p:nvSpPr>
          <p:cNvPr id="9" name="Subtitle 8"/>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8285555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p:txBody>
          <a:bodyPr/>
          <a:lstStyle/>
          <a:p>
            <a:r>
              <a:rPr lang="en-US" smtClean="0"/>
              <a:t>Price Sales Ratio: Definition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235522" name="Rectangle 3"/>
          <p:cNvSpPr>
            <a:spLocks noGrp="1" noChangeArrowheads="1"/>
          </p:cNvSpPr>
          <p:nvPr>
            <p:ph sz="quarter" idx="1"/>
          </p:nvPr>
        </p:nvSpPr>
        <p:spPr/>
        <p:txBody>
          <a:bodyPr>
            <a:normAutofit fontScale="85000" lnSpcReduction="20000"/>
          </a:bodyPr>
          <a:lstStyle/>
          <a:p>
            <a:r>
              <a:rPr lang="en-US" dirty="0" smtClean="0"/>
              <a:t>The price/sales ratio is the ratio of the market value of equity to the sales.</a:t>
            </a:r>
          </a:p>
          <a:p>
            <a:pPr marL="320040" lvl="1" indent="0">
              <a:buNone/>
            </a:pPr>
            <a:r>
              <a:rPr lang="en-US" dirty="0" smtClean="0"/>
              <a:t>Price/ Sales = 	</a:t>
            </a:r>
          </a:p>
          <a:p>
            <a:endParaRPr lang="en-US" dirty="0" smtClean="0"/>
          </a:p>
          <a:p>
            <a:r>
              <a:rPr lang="en-US" dirty="0" smtClean="0"/>
              <a:t>Consistency Tests</a:t>
            </a:r>
          </a:p>
          <a:p>
            <a:pPr lvl="1"/>
            <a:r>
              <a:rPr lang="en-US" dirty="0" smtClean="0"/>
              <a:t>The price/sales ratio is internally inconsistent, since the market value of equity is divided by the total revenues of the firm. </a:t>
            </a:r>
          </a:p>
          <a:p>
            <a:pPr lvl="1"/>
            <a:r>
              <a:rPr lang="en-US" dirty="0" smtClean="0"/>
              <a:t>Analysts have historically been able to get away with this inconsistency because they have used it in sectors with no debt (technology) or sectors where financial leverage </a:t>
            </a:r>
            <a:r>
              <a:rPr lang="en-US" dirty="0" smtClean="0"/>
              <a:t>is similar (retail).</a:t>
            </a:r>
            <a:endParaRPr lang="en-US" dirty="0"/>
          </a:p>
        </p:txBody>
      </p:sp>
      <p:graphicFrame>
        <p:nvGraphicFramePr>
          <p:cNvPr id="235523" name="Object 2"/>
          <p:cNvGraphicFramePr>
            <a:graphicFrameLocks noChangeAspect="1"/>
          </p:cNvGraphicFramePr>
          <p:nvPr>
            <p:extLst>
              <p:ext uri="{D42A27DB-BD31-4B8C-83A1-F6EECF244321}">
                <p14:modId xmlns:p14="http://schemas.microsoft.com/office/powerpoint/2010/main" val="3193172587"/>
              </p:ext>
            </p:extLst>
          </p:nvPr>
        </p:nvGraphicFramePr>
        <p:xfrm>
          <a:off x="2614637" y="1813937"/>
          <a:ext cx="2933700" cy="563563"/>
        </p:xfrm>
        <a:graphic>
          <a:graphicData uri="http://schemas.openxmlformats.org/presentationml/2006/ole">
            <mc:AlternateContent xmlns:mc="http://schemas.openxmlformats.org/markup-compatibility/2006">
              <mc:Choice xmlns:v="urn:schemas-microsoft-com:vml" Requires="v">
                <p:oleObj spid="_x0000_s1038" name="Equation" r:id="rId4" imgW="1930400" imgH="495300" progId="Equation.3">
                  <p:embed/>
                </p:oleObj>
              </mc:Choice>
              <mc:Fallback>
                <p:oleObj name="Equation" r:id="rId4" imgW="1930400" imgH="495300" progId="Equation.3">
                  <p:embed/>
                  <p:pic>
                    <p:nvPicPr>
                      <p:cNvPr id="0" name=""/>
                      <p:cNvPicPr>
                        <a:picLocks noChangeAspect="1" noChangeArrowheads="1"/>
                      </p:cNvPicPr>
                      <p:nvPr/>
                    </p:nvPicPr>
                    <p:blipFill>
                      <a:blip r:embed="rId5"/>
                      <a:srcRect/>
                      <a:stretch>
                        <a:fillRect/>
                      </a:stretch>
                    </p:blipFill>
                    <p:spPr bwMode="auto">
                      <a:xfrm>
                        <a:off x="2614637" y="1813937"/>
                        <a:ext cx="2933700" cy="563563"/>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2360775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p:txBody>
          <a:bodyPr/>
          <a:lstStyle/>
          <a:p>
            <a:r>
              <a:rPr lang="en-US" smtClean="0"/>
              <a:t>Revenue Multiples:  US stocks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pic>
        <p:nvPicPr>
          <p:cNvPr id="23757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p:pic>
    </p:spTree>
    <p:extLst>
      <p:ext uri="{BB962C8B-B14F-4D97-AF65-F5344CB8AC3E}">
        <p14:creationId xmlns:p14="http://schemas.microsoft.com/office/powerpoint/2010/main" val="40296786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p:txBody>
          <a:bodyPr/>
          <a:lstStyle/>
          <a:p>
            <a:r>
              <a:rPr lang="en-US" smtClean="0"/>
              <a:t>Price/Sales Ratio: Determinants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sp>
        <p:nvSpPr>
          <p:cNvPr id="239618" name="Rectangle 3"/>
          <p:cNvSpPr>
            <a:spLocks noGrp="1" noChangeArrowheads="1"/>
          </p:cNvSpPr>
          <p:nvPr>
            <p:ph sz="quarter" idx="1"/>
          </p:nvPr>
        </p:nvSpPr>
        <p:spPr/>
        <p:txBody>
          <a:bodyPr/>
          <a:lstStyle/>
          <a:p>
            <a:r>
              <a:rPr lang="en-US" sz="2400" dirty="0" smtClean="0"/>
              <a:t>The price/sales ratio of a stable growth firm can be estimated beginning with a 2-stage equity valuation model:</a:t>
            </a:r>
          </a:p>
          <a:p>
            <a:endParaRPr lang="en-US" sz="2400" dirty="0" smtClean="0"/>
          </a:p>
          <a:p>
            <a:endParaRPr lang="en-US" sz="2400" dirty="0" smtClean="0"/>
          </a:p>
          <a:p>
            <a:r>
              <a:rPr lang="en-US" sz="2400" dirty="0" smtClean="0"/>
              <a:t>Dividing both sides by the sales per share:</a:t>
            </a:r>
          </a:p>
          <a:p>
            <a:pPr marL="0" indent="0">
              <a:buNone/>
            </a:pPr>
            <a:endParaRPr lang="en-US" dirty="0"/>
          </a:p>
        </p:txBody>
      </p:sp>
      <p:graphicFrame>
        <p:nvGraphicFramePr>
          <p:cNvPr id="239619" name="Object 2"/>
          <p:cNvGraphicFramePr>
            <a:graphicFrameLocks/>
          </p:cNvGraphicFramePr>
          <p:nvPr>
            <p:extLst>
              <p:ext uri="{D42A27DB-BD31-4B8C-83A1-F6EECF244321}">
                <p14:modId xmlns:p14="http://schemas.microsoft.com/office/powerpoint/2010/main" val="2715792046"/>
              </p:ext>
            </p:extLst>
          </p:nvPr>
        </p:nvGraphicFramePr>
        <p:xfrm>
          <a:off x="3519488" y="2246313"/>
          <a:ext cx="1125537" cy="517525"/>
        </p:xfrm>
        <a:graphic>
          <a:graphicData uri="http://schemas.openxmlformats.org/presentationml/2006/ole">
            <mc:AlternateContent xmlns:mc="http://schemas.openxmlformats.org/markup-compatibility/2006">
              <mc:Choice xmlns:v="urn:schemas-microsoft-com:vml" Requires="v">
                <p:oleObj spid="_x0000_s5141" name="Equation" r:id="rId4" imgW="876300" imgH="546100" progId="Equation.3">
                  <p:embed/>
                </p:oleObj>
              </mc:Choice>
              <mc:Fallback>
                <p:oleObj name="Equation" r:id="rId4" imgW="876300" imgH="546100" progId="Equation.3">
                  <p:embed/>
                  <p:pic>
                    <p:nvPicPr>
                      <p:cNvPr id="0" name=""/>
                      <p:cNvPicPr>
                        <a:picLocks noChangeArrowheads="1"/>
                      </p:cNvPicPr>
                      <p:nvPr/>
                    </p:nvPicPr>
                    <p:blipFill>
                      <a:blip r:embed="rId5"/>
                      <a:srcRect/>
                      <a:stretch>
                        <a:fillRect/>
                      </a:stretch>
                    </p:blipFill>
                    <p:spPr bwMode="auto">
                      <a:xfrm>
                        <a:off x="3519488" y="2246313"/>
                        <a:ext cx="1125537" cy="517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9620" name="Object 3"/>
          <p:cNvGraphicFramePr>
            <a:graphicFrameLocks/>
          </p:cNvGraphicFramePr>
          <p:nvPr>
            <p:extLst>
              <p:ext uri="{D42A27DB-BD31-4B8C-83A1-F6EECF244321}">
                <p14:modId xmlns:p14="http://schemas.microsoft.com/office/powerpoint/2010/main" val="1361087198"/>
              </p:ext>
            </p:extLst>
          </p:nvPr>
        </p:nvGraphicFramePr>
        <p:xfrm>
          <a:off x="1828800" y="3649947"/>
          <a:ext cx="6902450" cy="504825"/>
        </p:xfrm>
        <a:graphic>
          <a:graphicData uri="http://schemas.openxmlformats.org/presentationml/2006/ole">
            <mc:AlternateContent xmlns:mc="http://schemas.openxmlformats.org/markup-compatibility/2006">
              <mc:Choice xmlns:v="urn:schemas-microsoft-com:vml" Requires="v">
                <p:oleObj spid="_x0000_s5142" name="Equation" r:id="rId6" imgW="4610100" imgH="457200" progId="Equation.3">
                  <p:embed/>
                </p:oleObj>
              </mc:Choice>
              <mc:Fallback>
                <p:oleObj name="Equation" r:id="rId6" imgW="46101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3649947"/>
                        <a:ext cx="6902450" cy="504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924358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ChangeArrowheads="1"/>
          </p:cNvSpPr>
          <p:nvPr>
            <p:ph type="title"/>
          </p:nvPr>
        </p:nvSpPr>
        <p:spPr/>
        <p:txBody>
          <a:bodyPr/>
          <a:lstStyle/>
          <a:p>
            <a:r>
              <a:rPr lang="en-US" smtClean="0"/>
              <a:t>Price Sales Ratios and Profit Margins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243714" name="Rectangle 3"/>
          <p:cNvSpPr>
            <a:spLocks noGrp="1" noChangeArrowheads="1"/>
          </p:cNvSpPr>
          <p:nvPr>
            <p:ph sz="quarter" idx="1"/>
          </p:nvPr>
        </p:nvSpPr>
        <p:spPr/>
        <p:txBody>
          <a:bodyPr>
            <a:normAutofit fontScale="85000" lnSpcReduction="20000"/>
          </a:bodyPr>
          <a:lstStyle/>
          <a:p>
            <a:r>
              <a:rPr lang="en-US" dirty="0" smtClean="0"/>
              <a:t>The key determinant of price-sales ratios is the profit margin. </a:t>
            </a:r>
          </a:p>
          <a:p>
            <a:r>
              <a:rPr lang="en-US" dirty="0" smtClean="0"/>
              <a:t>A decline in profit margins has a two-fold effect.</a:t>
            </a:r>
          </a:p>
          <a:p>
            <a:pPr lvl="1"/>
            <a:r>
              <a:rPr lang="en-US" dirty="0" smtClean="0"/>
              <a:t>First, the reduction in profit margins reduces the price-sales ratio directly. </a:t>
            </a:r>
          </a:p>
          <a:p>
            <a:pPr lvl="1"/>
            <a:r>
              <a:rPr lang="en-US" dirty="0" smtClean="0"/>
              <a:t>Second, the lower profit margin can lead to lower growth and hence lower price-sales ratios. </a:t>
            </a:r>
          </a:p>
          <a:p>
            <a:pPr marL="365760" lvl="1" indent="0">
              <a:buNone/>
            </a:pPr>
            <a:r>
              <a:rPr lang="en-US" dirty="0" smtClean="0"/>
              <a:t>Expected growth rate 	</a:t>
            </a:r>
          </a:p>
          <a:p>
            <a:pPr marL="365760" lvl="1" indent="0">
              <a:buNone/>
            </a:pPr>
            <a:r>
              <a:rPr lang="en-US" dirty="0" smtClean="0"/>
              <a:t>= Retention ratio * Return on Equity</a:t>
            </a:r>
          </a:p>
          <a:p>
            <a:pPr marL="365760" lvl="1" indent="0">
              <a:buNone/>
            </a:pPr>
            <a:r>
              <a:rPr lang="en-US" dirty="0" smtClean="0"/>
              <a:t>= Retention Ratio *(Net Profit / Sales) * ( Sales / BV of Equity)</a:t>
            </a:r>
          </a:p>
          <a:p>
            <a:pPr marL="365760" lvl="1" indent="0">
              <a:buNone/>
            </a:pPr>
            <a:r>
              <a:rPr lang="en-US" dirty="0" smtClean="0"/>
              <a:t>= Retention Ratio * Profit Margin * Sales/BV of Equity</a:t>
            </a:r>
            <a:endParaRPr lang="en-US" dirty="0"/>
          </a:p>
        </p:txBody>
      </p:sp>
    </p:spTree>
    <p:extLst>
      <p:ext uri="{BB962C8B-B14F-4D97-AF65-F5344CB8AC3E}">
        <p14:creationId xmlns:p14="http://schemas.microsoft.com/office/powerpoint/2010/main" val="2451191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p:txBody>
          <a:bodyPr/>
          <a:lstStyle/>
          <a:p>
            <a:r>
              <a:rPr lang="en-US" smtClean="0"/>
              <a:t>EV/Sales Ratios: Analysis of Determinants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273410" name="Rectangle 3"/>
          <p:cNvSpPr>
            <a:spLocks noGrp="1" noChangeArrowheads="1"/>
          </p:cNvSpPr>
          <p:nvPr>
            <p:ph sz="quarter" idx="1"/>
          </p:nvPr>
        </p:nvSpPr>
        <p:spPr/>
        <p:txBody>
          <a:bodyPr>
            <a:normAutofit fontScale="55000" lnSpcReduction="20000"/>
          </a:bodyPr>
          <a:lstStyle/>
          <a:p>
            <a:r>
              <a:rPr lang="en-US" dirty="0" smtClean="0"/>
              <a:t>If pre-tax operating margins are used, the appropriate value estimate is that of the firm. In particular, if one makes the assumption that</a:t>
            </a:r>
          </a:p>
          <a:p>
            <a:pPr marL="365760" lvl="1" indent="0">
              <a:buNone/>
            </a:pPr>
            <a:r>
              <a:rPr lang="en-US" dirty="0" smtClean="0"/>
              <a:t>Free Cash Flow to the Firm = EBIT (1 - tax rate) (1 - Reinvestment Rate)</a:t>
            </a:r>
          </a:p>
          <a:p>
            <a:r>
              <a:rPr lang="en-US" dirty="0" smtClean="0"/>
              <a:t>Then the Value of the Firm can be written as a function of the after-tax operating margin= (EBIT (1-t)/Sales</a:t>
            </a:r>
          </a:p>
          <a:p>
            <a:endParaRPr lang="en-US" dirty="0" smtClean="0"/>
          </a:p>
          <a:p>
            <a:endParaRPr lang="en-US" dirty="0" smtClean="0"/>
          </a:p>
          <a:p>
            <a:endParaRPr lang="en-US" dirty="0" smtClean="0"/>
          </a:p>
          <a:p>
            <a:pPr marL="0" indent="0">
              <a:buNone/>
            </a:pPr>
            <a:endParaRPr lang="en-US" dirty="0" smtClean="0"/>
          </a:p>
          <a:p>
            <a:pPr marL="0" indent="0">
              <a:buNone/>
            </a:pPr>
            <a:r>
              <a:rPr lang="en-US" dirty="0" smtClean="0"/>
              <a:t>g = 	Growth rate in after-tax operating income for the first n years</a:t>
            </a:r>
            <a:br>
              <a:rPr lang="en-US" dirty="0" smtClean="0"/>
            </a:br>
            <a:r>
              <a:rPr lang="en-US" dirty="0" err="1" smtClean="0"/>
              <a:t>g</a:t>
            </a:r>
            <a:r>
              <a:rPr lang="en-US" baseline="-25000" dirty="0" err="1" smtClean="0"/>
              <a:t>n</a:t>
            </a:r>
            <a:r>
              <a:rPr lang="en-US" dirty="0" smtClean="0"/>
              <a:t> = 	Growth rate in after-tax operating income after n years forever (Stable growth rate)</a:t>
            </a:r>
          </a:p>
          <a:p>
            <a:pPr marL="0" indent="0">
              <a:buNone/>
            </a:pPr>
            <a:r>
              <a:rPr lang="en-US" dirty="0" smtClean="0"/>
              <a:t>RIR </a:t>
            </a:r>
            <a:r>
              <a:rPr lang="en-US" baseline="-25000" dirty="0" smtClean="0"/>
              <a:t>Growth, Stable </a:t>
            </a:r>
            <a:r>
              <a:rPr lang="en-US" dirty="0" smtClean="0"/>
              <a:t>= Reinvestment rate in high growth and stable periods</a:t>
            </a:r>
          </a:p>
          <a:p>
            <a:pPr marL="0" indent="0">
              <a:buNone/>
            </a:pPr>
            <a:r>
              <a:rPr lang="en-US" dirty="0" smtClean="0"/>
              <a:t>WACC = Weighted average cost of capital</a:t>
            </a:r>
            <a:endParaRPr lang="en-US" dirty="0"/>
          </a:p>
        </p:txBody>
      </p:sp>
      <p:graphicFrame>
        <p:nvGraphicFramePr>
          <p:cNvPr id="273411" name="Object 2"/>
          <p:cNvGraphicFramePr>
            <a:graphicFrameLocks/>
          </p:cNvGraphicFramePr>
          <p:nvPr>
            <p:extLst>
              <p:ext uri="{D42A27DB-BD31-4B8C-83A1-F6EECF244321}">
                <p14:modId xmlns:p14="http://schemas.microsoft.com/office/powerpoint/2010/main" val="4087162845"/>
              </p:ext>
            </p:extLst>
          </p:nvPr>
        </p:nvGraphicFramePr>
        <p:xfrm>
          <a:off x="792633" y="2450735"/>
          <a:ext cx="7812326" cy="984250"/>
        </p:xfrm>
        <a:graphic>
          <a:graphicData uri="http://schemas.openxmlformats.org/presentationml/2006/ole">
            <mc:AlternateContent xmlns:mc="http://schemas.openxmlformats.org/markup-compatibility/2006">
              <mc:Choice xmlns:v="urn:schemas-microsoft-com:vml" Requires="v">
                <p:oleObj spid="_x0000_s35854" name="Equation" r:id="rId4" imgW="8305800" imgH="1206500" progId="Equation.3">
                  <p:embed/>
                </p:oleObj>
              </mc:Choice>
              <mc:Fallback>
                <p:oleObj name="Equation" r:id="rId4" imgW="8305800" imgH="1206500" progId="Equation.3">
                  <p:embed/>
                  <p:pic>
                    <p:nvPicPr>
                      <p:cNvPr id="0" name=""/>
                      <p:cNvPicPr>
                        <a:picLocks noChangeArrowheads="1"/>
                      </p:cNvPicPr>
                      <p:nvPr/>
                    </p:nvPicPr>
                    <p:blipFill>
                      <a:blip r:embed="rId5"/>
                      <a:srcRect/>
                      <a:stretch>
                        <a:fillRect/>
                      </a:stretch>
                    </p:blipFill>
                    <p:spPr bwMode="auto">
                      <a:xfrm>
                        <a:off x="792633" y="2450735"/>
                        <a:ext cx="7812326" cy="984250"/>
                      </a:xfrm>
                      <a:prstGeom prst="rect">
                        <a:avLst/>
                      </a:prstGeom>
                      <a:solidFill>
                        <a:srgbClr val="FFFFFF"/>
                      </a:solidFill>
                      <a:ln>
                        <a:noFill/>
                      </a:ln>
                      <a:extLst/>
                    </p:spPr>
                  </p:pic>
                </p:oleObj>
              </mc:Fallback>
            </mc:AlternateContent>
          </a:graphicData>
        </a:graphic>
      </p:graphicFrame>
    </p:spTree>
    <p:extLst>
      <p:ext uri="{BB962C8B-B14F-4D97-AF65-F5344CB8AC3E}">
        <p14:creationId xmlns:p14="http://schemas.microsoft.com/office/powerpoint/2010/main" val="2200795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p:txBody>
          <a:bodyPr/>
          <a:lstStyle/>
          <a:p>
            <a:r>
              <a:rPr lang="en-US" smtClean="0"/>
              <a:t>EV/Sales Ratio: An Example with Coca Cola</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275458" name="Rectangle 3"/>
          <p:cNvSpPr>
            <a:spLocks noGrp="1" noChangeArrowheads="1"/>
          </p:cNvSpPr>
          <p:nvPr>
            <p:ph sz="quarter" idx="1"/>
          </p:nvPr>
        </p:nvSpPr>
        <p:spPr/>
        <p:txBody>
          <a:bodyPr>
            <a:normAutofit fontScale="70000" lnSpcReduction="20000"/>
          </a:bodyPr>
          <a:lstStyle/>
          <a:p>
            <a:r>
              <a:rPr lang="en-US" sz="2600" dirty="0" smtClean="0"/>
              <a:t>Consider, for example, the Value/Sales ratio of Coca Cola. The company had the following characteristics:</a:t>
            </a:r>
          </a:p>
          <a:p>
            <a:pPr lvl="1"/>
            <a:r>
              <a:rPr lang="en-US" sz="2600" dirty="0" smtClean="0"/>
              <a:t>After-tax Operating Margin =18.56%	Sales/BV of Capital =  1.67 </a:t>
            </a:r>
          </a:p>
          <a:p>
            <a:pPr lvl="1"/>
            <a:r>
              <a:rPr lang="en-US" sz="2600" dirty="0" smtClean="0"/>
              <a:t>Return on Capital = 1.67* 18.56% = 31.02%		</a:t>
            </a:r>
          </a:p>
          <a:p>
            <a:pPr lvl="1"/>
            <a:r>
              <a:rPr lang="en-US" sz="2600" dirty="0" smtClean="0"/>
              <a:t>Reinvestment Rate= 65.00% in high growth; 20% in stable growth;</a:t>
            </a:r>
          </a:p>
          <a:p>
            <a:pPr lvl="1"/>
            <a:r>
              <a:rPr lang="en-US" sz="2600" dirty="0" smtClean="0"/>
              <a:t>Expected Growth = 31.02% * 0.65 =20.16%	 (Stable Growth Rate=6%)</a:t>
            </a:r>
          </a:p>
          <a:p>
            <a:pPr lvl="1"/>
            <a:r>
              <a:rPr lang="en-US" sz="2600" dirty="0" smtClean="0"/>
              <a:t>Length of High Growth Period = 10 years</a:t>
            </a:r>
          </a:p>
          <a:p>
            <a:pPr lvl="1"/>
            <a:r>
              <a:rPr lang="en-US" sz="2600" dirty="0" smtClean="0"/>
              <a:t>Cost of Equity	 =12.33%			E/(D+E) = 97.65%</a:t>
            </a:r>
          </a:p>
          <a:p>
            <a:pPr lvl="1"/>
            <a:r>
              <a:rPr lang="en-US" sz="2600" dirty="0" smtClean="0"/>
              <a:t>After-tax  Cost of Debt = 4.16%		D/(D+E)	2.35%</a:t>
            </a:r>
          </a:p>
          <a:p>
            <a:pPr lvl="1"/>
            <a:r>
              <a:rPr lang="en-US" sz="2600" dirty="0" smtClean="0"/>
              <a:t>Cost of Capital= 12.33% (.9765)</a:t>
            </a:r>
            <a:r>
              <a:rPr lang="en-US" dirty="0" smtClean="0"/>
              <a:t>+4.16% (.0235) =	12.13%</a:t>
            </a:r>
          </a:p>
          <a:p>
            <a:endParaRPr lang="en-US" dirty="0"/>
          </a:p>
        </p:txBody>
      </p:sp>
      <p:graphicFrame>
        <p:nvGraphicFramePr>
          <p:cNvPr id="275459" name="Object 2"/>
          <p:cNvGraphicFramePr>
            <a:graphicFrameLocks/>
          </p:cNvGraphicFramePr>
          <p:nvPr>
            <p:extLst>
              <p:ext uri="{D42A27DB-BD31-4B8C-83A1-F6EECF244321}">
                <p14:modId xmlns:p14="http://schemas.microsoft.com/office/powerpoint/2010/main" val="2517776976"/>
              </p:ext>
            </p:extLst>
          </p:nvPr>
        </p:nvGraphicFramePr>
        <p:xfrm>
          <a:off x="2407121" y="4129797"/>
          <a:ext cx="7542213" cy="881063"/>
        </p:xfrm>
        <a:graphic>
          <a:graphicData uri="http://schemas.openxmlformats.org/presentationml/2006/ole">
            <mc:AlternateContent xmlns:mc="http://schemas.openxmlformats.org/markup-compatibility/2006">
              <mc:Choice xmlns:v="urn:schemas-microsoft-com:vml" Requires="v">
                <p:oleObj spid="_x0000_s37902" name="Equation" r:id="rId4" imgW="7048500" imgH="1079500" progId="Equation.3">
                  <p:embed/>
                </p:oleObj>
              </mc:Choice>
              <mc:Fallback>
                <p:oleObj name="Equation" r:id="rId4" imgW="7048500" imgH="10795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7121" y="4129797"/>
                        <a:ext cx="7542213" cy="881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45238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p:txBody>
          <a:bodyPr/>
          <a:lstStyle/>
          <a:p>
            <a:r>
              <a:rPr lang="en-US" smtClean="0"/>
              <a:t>EV/Sales Ratios and Operating Margins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pic>
        <p:nvPicPr>
          <p:cNvPr id="27750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8481" r="-28481"/>
          <a:stretch>
            <a:fillRect/>
          </a:stretch>
        </p:blipFill>
        <p:spPr/>
      </p:pic>
    </p:spTree>
    <p:extLst>
      <p:ext uri="{BB962C8B-B14F-4D97-AF65-F5344CB8AC3E}">
        <p14:creationId xmlns:p14="http://schemas.microsoft.com/office/powerpoint/2010/main" val="37976861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p:txBody>
          <a:bodyPr/>
          <a:lstStyle/>
          <a:p>
            <a:r>
              <a:rPr lang="en-US" smtClean="0"/>
              <a:t>Brand Name Premiums in Valuation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279554" name="Rectangle 3"/>
          <p:cNvSpPr>
            <a:spLocks noGrp="1" noChangeArrowheads="1"/>
          </p:cNvSpPr>
          <p:nvPr>
            <p:ph sz="quarter" idx="1"/>
          </p:nvPr>
        </p:nvSpPr>
        <p:spPr/>
        <p:txBody>
          <a:bodyPr>
            <a:normAutofit fontScale="92500" lnSpcReduction="20000"/>
          </a:bodyPr>
          <a:lstStyle/>
          <a:p>
            <a:r>
              <a:rPr lang="en-US" dirty="0" smtClean="0"/>
              <a:t>You have been hired to value Coca Cola for an analyst  reports and you have valued the firm at 6.10 times revenues, using the model described in the last few pages. Another analyst is arguing that there should be a premium added on to reflect the value of the brand name. Do you agree?</a:t>
            </a:r>
          </a:p>
          <a:p>
            <a:pPr marL="514350" indent="-514350">
              <a:buFont typeface="+mj-lt"/>
              <a:buAutoNum type="alphaLcPeriod"/>
            </a:pPr>
            <a:r>
              <a:rPr lang="en-US" dirty="0" smtClean="0"/>
              <a:t>Yes</a:t>
            </a:r>
          </a:p>
          <a:p>
            <a:pPr marL="514350" indent="-514350">
              <a:buFont typeface="+mj-lt"/>
              <a:buAutoNum type="alphaLcPeriod"/>
            </a:pPr>
            <a:r>
              <a:rPr lang="en-US" dirty="0" smtClean="0"/>
              <a:t>No</a:t>
            </a:r>
          </a:p>
          <a:p>
            <a:r>
              <a:rPr lang="en-US" dirty="0" smtClean="0"/>
              <a:t> Explain.</a:t>
            </a:r>
            <a:endParaRPr lang="en-US" dirty="0"/>
          </a:p>
        </p:txBody>
      </p:sp>
    </p:spTree>
    <p:extLst>
      <p:ext uri="{BB962C8B-B14F-4D97-AF65-F5344CB8AC3E}">
        <p14:creationId xmlns:p14="http://schemas.microsoft.com/office/powerpoint/2010/main" val="2447047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p:txBody>
          <a:bodyPr/>
          <a:lstStyle/>
          <a:p>
            <a:r>
              <a:rPr lang="en-US" smtClean="0"/>
              <a:t>Valuing Brand Name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283650" name="Rectangle 3"/>
          <p:cNvSpPr>
            <a:spLocks noGrp="1" noChangeArrowheads="1"/>
          </p:cNvSpPr>
          <p:nvPr>
            <p:ph sz="quarter" idx="1"/>
          </p:nvPr>
        </p:nvSpPr>
        <p:spPr/>
        <p:txBody>
          <a:bodyPr>
            <a:normAutofit fontScale="77500" lnSpcReduction="20000"/>
          </a:bodyPr>
          <a:lstStyle/>
          <a:p>
            <a:pPr marL="0" indent="0">
              <a:buNone/>
            </a:pPr>
            <a:r>
              <a:rPr lang="en-US" sz="1300" dirty="0" smtClean="0"/>
              <a:t>			Coca Cola	With </a:t>
            </a:r>
            <a:r>
              <a:rPr lang="en-US" sz="1300" dirty="0" err="1" smtClean="0"/>
              <a:t>Cott</a:t>
            </a:r>
            <a:r>
              <a:rPr lang="en-US" sz="1300" dirty="0" smtClean="0"/>
              <a:t> Margins</a:t>
            </a:r>
          </a:p>
          <a:p>
            <a:pPr marL="0" indent="0">
              <a:buNone/>
            </a:pPr>
            <a:r>
              <a:rPr lang="en-US" sz="1300" dirty="0" smtClean="0"/>
              <a:t>Current Revenues =		$21,962.00 	$21,962.00 </a:t>
            </a:r>
          </a:p>
          <a:p>
            <a:pPr marL="0" indent="0">
              <a:buNone/>
            </a:pPr>
            <a:r>
              <a:rPr lang="en-US" sz="1300" dirty="0" smtClean="0"/>
              <a:t>Length of high-growth period 		10	10</a:t>
            </a:r>
          </a:p>
          <a:p>
            <a:pPr marL="0" indent="0">
              <a:buNone/>
            </a:pPr>
            <a:r>
              <a:rPr lang="en-US" sz="1300" dirty="0" smtClean="0"/>
              <a:t>Reinvestment Rate  =		50%	50%</a:t>
            </a:r>
          </a:p>
          <a:p>
            <a:pPr marL="0" indent="0">
              <a:buNone/>
            </a:pPr>
            <a:r>
              <a:rPr lang="en-US" sz="1300" dirty="0" smtClean="0"/>
              <a:t>Operating Margin (after-tax)		15.57%	5.28%</a:t>
            </a:r>
          </a:p>
          <a:p>
            <a:pPr marL="0" indent="0">
              <a:buNone/>
            </a:pPr>
            <a:r>
              <a:rPr lang="en-US" sz="1300" dirty="0" smtClean="0"/>
              <a:t>Sales/Capital (Turnover ratio)		1.34	1.34</a:t>
            </a:r>
          </a:p>
          <a:p>
            <a:pPr marL="0" indent="0">
              <a:buNone/>
            </a:pPr>
            <a:r>
              <a:rPr lang="en-US" sz="1300" dirty="0" smtClean="0"/>
              <a:t>Return on capital (after-tax)		20.84%	7.06%</a:t>
            </a:r>
          </a:p>
          <a:p>
            <a:pPr marL="0" indent="0">
              <a:buNone/>
            </a:pPr>
            <a:r>
              <a:rPr lang="en-US" sz="1300" dirty="0" smtClean="0"/>
              <a:t>Growth rate during period (g) =		10.42%	3.53%</a:t>
            </a:r>
          </a:p>
          <a:p>
            <a:pPr marL="0" indent="0">
              <a:buNone/>
            </a:pPr>
            <a:r>
              <a:rPr lang="en-US" sz="1300" dirty="0" smtClean="0"/>
              <a:t>Cost of Capital during period  =		7.65%	7.65%</a:t>
            </a:r>
          </a:p>
          <a:p>
            <a:pPr marL="0" indent="0">
              <a:buNone/>
            </a:pPr>
            <a:r>
              <a:rPr lang="en-US" sz="1300" i="1" dirty="0" smtClean="0"/>
              <a:t>Stable Growth Period</a:t>
            </a:r>
          </a:p>
          <a:p>
            <a:pPr marL="0" indent="0">
              <a:buNone/>
            </a:pPr>
            <a:r>
              <a:rPr lang="en-US" sz="1300" dirty="0" smtClean="0"/>
              <a:t>Growth rate in steady state =		4.00%	4.00%</a:t>
            </a:r>
          </a:p>
          <a:p>
            <a:pPr marL="0" indent="0">
              <a:buNone/>
            </a:pPr>
            <a:r>
              <a:rPr lang="en-US" sz="1300" dirty="0" smtClean="0"/>
              <a:t>Return on capital =		7.65%	7.65%</a:t>
            </a:r>
          </a:p>
          <a:p>
            <a:pPr marL="0" indent="0">
              <a:buNone/>
            </a:pPr>
            <a:r>
              <a:rPr lang="en-US" sz="1300" dirty="0" smtClean="0"/>
              <a:t>Reinvestment Rate =		52.28%	52.28%</a:t>
            </a:r>
          </a:p>
          <a:p>
            <a:pPr marL="0" indent="0">
              <a:buNone/>
            </a:pPr>
            <a:r>
              <a:rPr lang="en-US" sz="1300" dirty="0" smtClean="0"/>
              <a:t>Cost of Capital =			7.65%	7.65%</a:t>
            </a:r>
          </a:p>
          <a:p>
            <a:pPr marL="0" indent="0">
              <a:buNone/>
            </a:pPr>
            <a:r>
              <a:rPr lang="en-US" sz="1300" dirty="0" smtClean="0"/>
              <a:t>Value of Firm =			$79,611.25 	$15,371.24 </a:t>
            </a:r>
          </a:p>
          <a:p>
            <a:pPr marL="0" indent="0" algn="ctr">
              <a:buNone/>
            </a:pPr>
            <a:r>
              <a:rPr lang="en-US" sz="1200" dirty="0" smtClean="0"/>
              <a:t>Value of brand name = $79,611 -$15,371 = $64,240 million</a:t>
            </a:r>
            <a:endParaRPr lang="en-US" sz="1200" dirty="0"/>
          </a:p>
        </p:txBody>
      </p:sp>
      <p:sp>
        <p:nvSpPr>
          <p:cNvPr id="283651" name="Rectangle 4"/>
          <p:cNvSpPr>
            <a:spLocks noChangeArrowheads="1"/>
          </p:cNvSpPr>
          <p:nvPr/>
        </p:nvSpPr>
        <p:spPr bwMode="auto">
          <a:xfrm>
            <a:off x="9190038" y="213122"/>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i="1" baseline="0">
              <a:latin typeface="Helvetica" charset="0"/>
            </a:endParaRPr>
          </a:p>
        </p:txBody>
      </p:sp>
    </p:spTree>
    <p:extLst>
      <p:ext uri="{BB962C8B-B14F-4D97-AF65-F5344CB8AC3E}">
        <p14:creationId xmlns:p14="http://schemas.microsoft.com/office/powerpoint/2010/main" val="344378326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28</TotalTime>
  <Words>791</Words>
  <Application>Microsoft Macintosh PowerPoint</Application>
  <PresentationFormat>On-screen Show (16:9)</PresentationFormat>
  <Paragraphs>104</Paragraphs>
  <Slides>10</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Basic</vt:lpstr>
      <vt:lpstr>Equation</vt:lpstr>
      <vt:lpstr>Session 18: Revenue Multiples</vt:lpstr>
      <vt:lpstr>Price Sales Ratio: Definition</vt:lpstr>
      <vt:lpstr>Revenue Multiples:  US stocks</vt:lpstr>
      <vt:lpstr>Price/Sales Ratio: Determinants</vt:lpstr>
      <vt:lpstr>Price Sales Ratios and Profit Margins</vt:lpstr>
      <vt:lpstr>EV/Sales Ratios: Analysis of Determinants</vt:lpstr>
      <vt:lpstr>EV/Sales Ratio: An Example with Coca Cola</vt:lpstr>
      <vt:lpstr>EV/Sales Ratios and Operating Margins</vt:lpstr>
      <vt:lpstr>Brand Name Premiums in Valuation</vt:lpstr>
      <vt:lpstr>Valuing Brand Name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17: Revenue Multiples</dc:title>
  <dc:creator>Aswath Damodaran</dc:creator>
  <cp:lastModifiedBy>Aswath Damodaran</cp:lastModifiedBy>
  <cp:revision>8</cp:revision>
  <dcterms:created xsi:type="dcterms:W3CDTF">2011-11-03T14:37:09Z</dcterms:created>
  <dcterms:modified xsi:type="dcterms:W3CDTF">2013-01-31T20:26:36Z</dcterms:modified>
</cp:coreProperties>
</file>