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embeddings/oleObject1.bin" ContentType="application/vnd.openxmlformats-officedocument.oleObject"/>
  <Override PartName="/ppt/notesSlides/notesSlide10.xml" ContentType="application/vnd.openxmlformats-officedocument.presentationml.notesSlide+xml"/>
  <Override PartName="/ppt/notesSlides/notesSlide11.xml" ContentType="application/vnd.openxmlformats-officedocument.presentationml.notesSlide+xml"/>
  <Override PartName="/ppt/embeddings/oleObject2.bin" ContentType="application/vnd.openxmlformats-officedocument.oleObject"/>
  <Override PartName="/ppt/notesSlides/notesSlide12.xml" ContentType="application/vnd.openxmlformats-officedocument.presentationml.notesSlide+xml"/>
  <Override PartName="/ppt/embeddings/oleObject3.bin" ContentType="application/vnd.openxmlformats-officedocument.oleObject"/>
  <Override PartName="/ppt/notesSlides/notesSlide13.xml" ContentType="application/vnd.openxmlformats-officedocument.presentationml.notesSlide+xml"/>
  <Override PartName="/ppt/embeddings/oleObject4.bin" ContentType="application/vnd.openxmlformats-officedocument.oleObject"/>
  <Override PartName="/ppt/notesSlides/notesSlide14.xml" ContentType="application/vnd.openxmlformats-officedocument.presentationml.notesSlide+xml"/>
  <Override PartName="/ppt/embeddings/oleObject5.bin" ContentType="application/vnd.openxmlformats-officedocument.oleObject"/>
  <Override PartName="/ppt/embeddings/oleObject6.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6"/>
  </p:notesMasterIdLst>
  <p:handoutMasterIdLst>
    <p:handoutMasterId r:id="rId17"/>
  </p:handoutMasterIdLst>
  <p:sldIdLst>
    <p:sldId id="281" r:id="rId2"/>
    <p:sldId id="282" r:id="rId3"/>
    <p:sldId id="283" r:id="rId4"/>
    <p:sldId id="284" r:id="rId5"/>
    <p:sldId id="285" r:id="rId6"/>
    <p:sldId id="286" r:id="rId7"/>
    <p:sldId id="287" r:id="rId8"/>
    <p:sldId id="288" r:id="rId9"/>
    <p:sldId id="289" r:id="rId10"/>
    <p:sldId id="290" r:id="rId11"/>
    <p:sldId id="292" r:id="rId12"/>
    <p:sldId id="295" r:id="rId13"/>
    <p:sldId id="296" r:id="rId14"/>
    <p:sldId id="297" r:id="rId15"/>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2" autoAdjust="0"/>
    <p:restoredTop sz="94625" autoAdjust="0"/>
  </p:normalViewPr>
  <p:slideViewPr>
    <p:cSldViewPr snapToGrid="0" snapToObjects="1">
      <p:cViewPr varScale="1">
        <p:scale>
          <a:sx n="133" d="100"/>
          <a:sy n="133" d="100"/>
        </p:scale>
        <p:origin x="-120" y="-136"/>
      </p:cViewPr>
      <p:guideLst>
        <p:guide orient="horz" pos="1620"/>
        <p:guide pos="2880"/>
      </p:guideLst>
    </p:cSldViewPr>
  </p:slideViewPr>
  <p:outlineViewPr>
    <p:cViewPr>
      <p:scale>
        <a:sx n="33" d="100"/>
        <a:sy n="33" d="100"/>
      </p:scale>
      <p:origin x="0" y="7272"/>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handoutMaster" Target="handoutMasters/handoutMaster1.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emf"/><Relationship Id="rId2" Type="http://schemas.openxmlformats.org/officeDocument/2006/relationships/image" Target="../media/image1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954E6F9-2C58-424B-AFBC-EE5685FF651D}" type="datetimeFigureOut">
              <a:rPr lang="en-US" smtClean="0"/>
              <a:t>1/30/13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0231B2E-F3DF-5A49-9B44-FA7917474F4E}" type="slidenum">
              <a:rPr lang="en-US" smtClean="0"/>
              <a:t>‹#›</a:t>
            </a:fld>
            <a:endParaRPr lang="en-US"/>
          </a:p>
        </p:txBody>
      </p:sp>
    </p:spTree>
    <p:extLst>
      <p:ext uri="{BB962C8B-B14F-4D97-AF65-F5344CB8AC3E}">
        <p14:creationId xmlns:p14="http://schemas.microsoft.com/office/powerpoint/2010/main" val="27742535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EE8DEAE-BD54-A149-A78B-96BA3E1B77B6}" type="datetimeFigureOut">
              <a:rPr lang="en-US" smtClean="0"/>
              <a:t>1/30/13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8CC1EB-259C-8746-8509-7D94127CDF5D}" type="slidenum">
              <a:rPr lang="en-US" smtClean="0"/>
              <a:t>‹#›</a:t>
            </a:fld>
            <a:endParaRPr lang="en-US"/>
          </a:p>
        </p:txBody>
      </p:sp>
    </p:spTree>
    <p:extLst>
      <p:ext uri="{BB962C8B-B14F-4D97-AF65-F5344CB8AC3E}">
        <p14:creationId xmlns:p14="http://schemas.microsoft.com/office/powerpoint/2010/main" val="291878573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Slide Image Placeholder 1"/>
          <p:cNvSpPr>
            <a:spLocks noGrp="1" noRot="1" noChangeAspect="1"/>
          </p:cNvSpPr>
          <p:nvPr>
            <p:ph type="sldImg"/>
          </p:nvPr>
        </p:nvSpPr>
        <p:spPr>
          <a:xfrm>
            <a:off x="393700" y="692150"/>
            <a:ext cx="6070600" cy="3416300"/>
          </a:xfrm>
          <a:ln/>
        </p:spPr>
      </p:sp>
      <p:sp>
        <p:nvSpPr>
          <p:cNvPr id="2191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While I did not mention this as a separate approach, it is worth taking a look at in passing.</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Slide Image Placeholder 1"/>
          <p:cNvSpPr>
            <a:spLocks noGrp="1" noRot="1" noChangeAspect="1"/>
          </p:cNvSpPr>
          <p:nvPr>
            <p:ph type="sldImg"/>
          </p:nvPr>
        </p:nvSpPr>
        <p:spPr>
          <a:xfrm>
            <a:off x="393700" y="692150"/>
            <a:ext cx="6070600" cy="3416300"/>
          </a:xfrm>
          <a:ln/>
        </p:spPr>
      </p:sp>
      <p:sp>
        <p:nvSpPr>
          <p:cNvPr id="2211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Perhaps the best way to contrast asset based valuation with intrinsic valuation, is that the latter is focused on the income and cash flow statements, the former is rooted in the balance sheet.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Slide Image Placeholder 1"/>
          <p:cNvSpPr>
            <a:spLocks noGrp="1" noRot="1" noChangeAspect="1"/>
          </p:cNvSpPr>
          <p:nvPr>
            <p:ph type="sldImg"/>
          </p:nvPr>
        </p:nvSpPr>
        <p:spPr>
          <a:xfrm>
            <a:off x="393700" y="692150"/>
            <a:ext cx="6070600" cy="3416300"/>
          </a:xfrm>
          <a:ln/>
        </p:spPr>
      </p:sp>
      <p:sp>
        <p:nvSpPr>
          <p:cNvPr id="2232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There can be different motives for doing asset-based valuation. Most asset based valuations are accounting valuations that are more “show” than “do” valuations. Some are for transactions, either liquidation or acquisitions.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p:cNvSpPr>
            <a:spLocks noGrp="1" noRot="1" noChangeAspect="1"/>
          </p:cNvSpPr>
          <p:nvPr>
            <p:ph type="sldImg"/>
          </p:nvPr>
        </p:nvSpPr>
        <p:spPr>
          <a:xfrm>
            <a:off x="393700" y="692150"/>
            <a:ext cx="6070600" cy="3416300"/>
          </a:xfrm>
          <a:ln/>
        </p:spPr>
      </p:sp>
      <p:sp>
        <p:nvSpPr>
          <p:cNvPr id="225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Here is the reason why I did not separate out asset based valuation as a third approach to valuation. You have to use either intrinsic or relative valuation to value each individual asset, or worse still, trust accounting estimates of value.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Slide Image Placeholder 1"/>
          <p:cNvSpPr>
            <a:spLocks noGrp="1" noRot="1" noChangeAspect="1"/>
          </p:cNvSpPr>
          <p:nvPr>
            <p:ph type="sldImg"/>
          </p:nvPr>
        </p:nvSpPr>
        <p:spPr>
          <a:xfrm>
            <a:off x="393700" y="692150"/>
            <a:ext cx="6070600" cy="3416300"/>
          </a:xfrm>
          <a:ln/>
        </p:spPr>
      </p:sp>
      <p:sp>
        <p:nvSpPr>
          <p:cNvPr id="227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If a company is a collection of five real estate holdings, it is easy to do an asset based valuation. Each property can be valued separately and the values of the properties can be added together to get to the value of the company. If the same company is a brand name hotel with five properties, it will be more difficult to value the company using asset based valuation. Each property has a value that is attributable not only to it but to the hotel brand and other centralized services.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Slide Image Placeholder 1"/>
          <p:cNvSpPr>
            <a:spLocks noGrp="1" noRot="1" noChangeAspect="1"/>
          </p:cNvSpPr>
          <p:nvPr>
            <p:ph type="sldImg"/>
          </p:nvPr>
        </p:nvSpPr>
        <p:spPr>
          <a:xfrm>
            <a:off x="393700" y="692150"/>
            <a:ext cx="6070600" cy="3416300"/>
          </a:xfrm>
          <a:ln/>
        </p:spPr>
      </p:sp>
      <p:sp>
        <p:nvSpPr>
          <p:cNvPr id="2293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While liquidation valuation requires you to assess what you can get if you sell the asset today, this can be more difficult to do for some assets than others.. Trusting book value as the basis for liquidation value is a dangerous practice.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Slide Image Placeholder 1"/>
          <p:cNvSpPr>
            <a:spLocks noGrp="1" noRot="1" noChangeAspect="1"/>
          </p:cNvSpPr>
          <p:nvPr>
            <p:ph type="sldImg"/>
          </p:nvPr>
        </p:nvSpPr>
        <p:spPr>
          <a:xfrm>
            <a:off x="393700" y="692150"/>
            <a:ext cx="6070600" cy="3416300"/>
          </a:xfrm>
          <a:ln/>
        </p:spPr>
      </p:sp>
      <p:sp>
        <p:nvSpPr>
          <p:cNvPr id="2314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Accounting fair value does not seem to have a clear focus both about what value accountants are supposed to estimate and why they are doing the estimation. On the first question, while FAS 157 seems to suggest that fair value is what a willing buyer will pay for an asset today, the rules seem to also require that accountants estimate intrinsic values that match this fair value. On the second, it is not clear whether the intent here is a balance sheet that reflects the fair value of all asset, including future growth opportunities, or one that reflects the fair value of only existing assets.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Slide Image Placeholder 1"/>
          <p:cNvSpPr>
            <a:spLocks noGrp="1" noRot="1" noChangeAspect="1"/>
          </p:cNvSpPr>
          <p:nvPr>
            <p:ph type="sldImg"/>
          </p:nvPr>
        </p:nvSpPr>
        <p:spPr>
          <a:xfrm>
            <a:off x="393700" y="692150"/>
            <a:ext cx="6070600" cy="3416300"/>
          </a:xfrm>
          <a:ln/>
        </p:spPr>
      </p:sp>
      <p:sp>
        <p:nvSpPr>
          <p:cNvPr id="2334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Sum of the parts valuation, in most cases, is haphazardly done. First, a firm is broken down into asset classes or businesses, even though there may be overlap across businesses or centralized support services. Second, the earnings or other operating metric for each asset class/business is converted to an estimated value, using the average multiple at which publicly traded companies in that business trade for. Third, the estimated values of the businesses are added up and compared the actual market value.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Slide Image Placeholder 1"/>
          <p:cNvSpPr>
            <a:spLocks noGrp="1" noRot="1" noChangeAspect="1"/>
          </p:cNvSpPr>
          <p:nvPr>
            <p:ph type="sldImg"/>
          </p:nvPr>
        </p:nvSpPr>
        <p:spPr>
          <a:xfrm>
            <a:off x="393700" y="692150"/>
            <a:ext cx="6070600" cy="3416300"/>
          </a:xfrm>
          <a:ln/>
        </p:spPr>
      </p:sp>
      <p:sp>
        <p:nvSpPr>
          <p:cNvPr id="3440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United Technologies is a multi business company. As with many multi-business companies, UT reports revenues and EBITDA by business, but it also provides information on cap ex, depreciation and total assets, unusual for a company.</a:t>
            </a:r>
          </a:p>
          <a:p>
            <a:r>
              <a:rPr lang="en-US">
                <a:latin typeface="Times" charset="0"/>
                <a:ea typeface="ＭＳ Ｐゴシック" charset="0"/>
                <a:cs typeface="ＭＳ Ｐゴシック" charset="0"/>
              </a:rPr>
              <a:t>The added item on corporate expenses is a typical one, since most multi-business companies have at least some corporate or G&amp;A expense that is not allocated to the divisions.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Slide Image Placeholder 1"/>
          <p:cNvSpPr>
            <a:spLocks noGrp="1" noRot="1" noChangeAspect="1"/>
          </p:cNvSpPr>
          <p:nvPr>
            <p:ph type="sldImg"/>
          </p:nvPr>
        </p:nvSpPr>
        <p:spPr>
          <a:xfrm>
            <a:off x="393700" y="692150"/>
            <a:ext cx="6070600" cy="3416300"/>
          </a:xfrm>
          <a:ln/>
        </p:spPr>
      </p:sp>
      <p:sp>
        <p:nvSpPr>
          <p:cNvPr id="3450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Most sum of the parts valuations is fairly simplistic and represent approximate values. You are not controlling for differences between the company</a:t>
            </a:r>
            <a:r>
              <a:rPr lang="fr-FR">
                <a:latin typeface="Times" charset="0"/>
                <a:ea typeface="ＭＳ Ｐゴシック" charset="0"/>
                <a:cs typeface="ＭＳ Ｐゴシック" charset="0"/>
              </a:rPr>
              <a:t>’s business and competitors (on margins, growth and risk) when you use the median value of the multiple. Also, using the same multiple for different businesses may not be optimal.</a:t>
            </a:r>
            <a:endParaRPr lang="en-US">
              <a:latin typeface="Times" charset="0"/>
              <a:ea typeface="ＭＳ Ｐゴシック" charset="0"/>
              <a:cs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Slide Image Placeholder 1"/>
          <p:cNvSpPr>
            <a:spLocks noGrp="1" noRot="1" noChangeAspect="1"/>
          </p:cNvSpPr>
          <p:nvPr>
            <p:ph type="sldImg"/>
          </p:nvPr>
        </p:nvSpPr>
        <p:spPr>
          <a:xfrm>
            <a:off x="393700" y="692150"/>
            <a:ext cx="6070600" cy="3416300"/>
          </a:xfrm>
          <a:ln/>
        </p:spPr>
      </p:sp>
      <p:sp>
        <p:nvSpPr>
          <p:cNvPr id="3471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Plug in UT’s business specific values into the regression to get predicted value for the multiple and the business. </a:t>
            </a:r>
          </a:p>
          <a:p>
            <a:r>
              <a:rPr lang="en-US">
                <a:latin typeface="Times" charset="0"/>
                <a:ea typeface="ＭＳ Ｐゴシック" charset="0"/>
                <a:cs typeface="ＭＳ Ｐゴシック" charset="0"/>
              </a:rPr>
              <a:t>The sum of these values is a more complete version of relative valuation.</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Slide Image Placeholder 1"/>
          <p:cNvSpPr>
            <a:spLocks noGrp="1" noRot="1" noChangeAspect="1"/>
          </p:cNvSpPr>
          <p:nvPr>
            <p:ph type="sldImg"/>
          </p:nvPr>
        </p:nvSpPr>
        <p:spPr>
          <a:xfrm>
            <a:off x="393700" y="692150"/>
            <a:ext cx="6070600" cy="3416300"/>
          </a:xfrm>
          <a:ln/>
        </p:spPr>
      </p:sp>
      <p:sp>
        <p:nvSpPr>
          <p:cNvPr id="3502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Made different assumptions about growth period and growth rate for different businesses as well as what happens in stable growth to the ROC.</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Slide Image Placeholder 1"/>
          <p:cNvSpPr>
            <a:spLocks noGrp="1" noRot="1" noChangeAspect="1"/>
          </p:cNvSpPr>
          <p:nvPr>
            <p:ph type="sldImg"/>
          </p:nvPr>
        </p:nvSpPr>
        <p:spPr>
          <a:xfrm>
            <a:off x="393700" y="692150"/>
            <a:ext cx="6070600" cy="3416300"/>
          </a:xfrm>
          <a:ln/>
        </p:spPr>
      </p:sp>
      <p:sp>
        <p:nvSpPr>
          <p:cNvPr id="3512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Valued the operating assets for each business, by discounting cash flows to the firm at the cost of capital.</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7" name="Slide Image Placeholder 1"/>
          <p:cNvSpPr>
            <a:spLocks noGrp="1" noRot="1" noChangeAspect="1"/>
          </p:cNvSpPr>
          <p:nvPr>
            <p:ph type="sldImg"/>
          </p:nvPr>
        </p:nvSpPr>
        <p:spPr>
          <a:xfrm>
            <a:off x="393700" y="692150"/>
            <a:ext cx="6070600" cy="3416300"/>
          </a:xfrm>
          <a:ln/>
        </p:spPr>
      </p:sp>
      <p:sp>
        <p:nvSpPr>
          <p:cNvPr id="3522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Comparison of the values for UT using the different approaches. Note that in the DCF approach, we have valued the corporate expenses as a perpetuity (with a growth rate of 3% a year forever) and the cost of capital for the company.</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4478274"/>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4539996"/>
            <a:ext cx="2249424"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4533138"/>
            <a:ext cx="6784848"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4551524"/>
            <a:ext cx="2057400" cy="51435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177405"/>
            <a:ext cx="5867400" cy="273844"/>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171450"/>
            <a:ext cx="838200" cy="28575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4" y="4787726"/>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057401"/>
            <a:ext cx="7123113" cy="1254919"/>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314451"/>
            <a:ext cx="1295400" cy="526257"/>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4686300"/>
            <a:ext cx="533400" cy="28575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04788"/>
            <a:ext cx="8077200" cy="652463"/>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1" y="1316736"/>
            <a:ext cx="1615307" cy="1266340"/>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3429000"/>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3497580"/>
            <a:ext cx="1463040"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3490722"/>
            <a:ext cx="7598664"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3486150"/>
            <a:ext cx="7315200" cy="51435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515035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4686300"/>
            <a:ext cx="2667000" cy="273844"/>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3500437"/>
            <a:ext cx="1447800" cy="497684"/>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4686156"/>
            <a:ext cx="4572000" cy="273844"/>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4686303"/>
            <a:ext cx="2209800" cy="273844"/>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4" y="4686156"/>
            <a:ext cx="5573483" cy="273844"/>
          </a:xfrm>
        </p:spPr>
        <p:txBody>
          <a:bodyPr/>
          <a:lstStyle/>
          <a:p>
            <a:r>
              <a:rPr lang="en-US" smtClean="0"/>
              <a:t>Aswath Damodaran</a:t>
            </a:r>
            <a:endParaRPr lang="en-US" dirty="0"/>
          </a:p>
        </p:txBody>
      </p:sp>
      <p:sp>
        <p:nvSpPr>
          <p:cNvPr id="7" name="Rectangle 6"/>
          <p:cNvSpPr/>
          <p:nvPr/>
        </p:nvSpPr>
        <p:spPr bwMode="white">
          <a:xfrm>
            <a:off x="6096318" y="0"/>
            <a:ext cx="320040"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6056313" y="77787"/>
            <a:ext cx="40005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4686300"/>
            <a:ext cx="2667000" cy="273844"/>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3" y="4686300"/>
            <a:ext cx="5421313" cy="273844"/>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953692"/>
            <a:ext cx="533400" cy="183356"/>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171450"/>
            <a:ext cx="8153400" cy="74295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200150"/>
            <a:ext cx="8153400" cy="339471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4686300"/>
            <a:ext cx="2667000" cy="273844"/>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3" y="4686156"/>
            <a:ext cx="5421083" cy="273844"/>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925830"/>
            <a:ext cx="9144000" cy="24003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960120"/>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960120"/>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954167"/>
            <a:ext cx="533400" cy="183357"/>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dt="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oleObject" Target="../embeddings/oleObject1.bin"/><Relationship Id="rId5" Type="http://schemas.openxmlformats.org/officeDocument/2006/relationships/package" Target="../embeddings/Microsoft_Word_Document1.docx"/><Relationship Id="rId6" Type="http://schemas.openxmlformats.org/officeDocument/2006/relationships/image" Target="../media/image5.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4" Type="http://schemas.openxmlformats.org/officeDocument/2006/relationships/oleObject" Target="../embeddings/oleObject2.bin"/><Relationship Id="rId5" Type="http://schemas.openxmlformats.org/officeDocument/2006/relationships/package" Target="../embeddings/Microsoft_Word_Document2.docx"/><Relationship Id="rId6" Type="http://schemas.openxmlformats.org/officeDocument/2006/relationships/image" Target="../media/image6.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4" Type="http://schemas.openxmlformats.org/officeDocument/2006/relationships/oleObject" Target="../embeddings/oleObject3.bin"/><Relationship Id="rId5" Type="http://schemas.openxmlformats.org/officeDocument/2006/relationships/package" Target="../embeddings/Microsoft_Word_Document3.docx"/><Relationship Id="rId6" Type="http://schemas.openxmlformats.org/officeDocument/2006/relationships/image" Target="../media/image7.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4" Type="http://schemas.openxmlformats.org/officeDocument/2006/relationships/oleObject" Target="../embeddings/oleObject4.bin"/><Relationship Id="rId5" Type="http://schemas.openxmlformats.org/officeDocument/2006/relationships/package" Target="../embeddings/Microsoft_Word_Document4.docx"/><Relationship Id="rId6" Type="http://schemas.openxmlformats.org/officeDocument/2006/relationships/image" Target="../media/image8.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4" Type="http://schemas.openxmlformats.org/officeDocument/2006/relationships/oleObject" Target="../embeddings/oleObject5.bin"/><Relationship Id="rId5" Type="http://schemas.openxmlformats.org/officeDocument/2006/relationships/image" Target="../media/image9.emf"/><Relationship Id="rId6" Type="http://schemas.openxmlformats.org/officeDocument/2006/relationships/oleObject" Target="../embeddings/oleObject6.bin"/><Relationship Id="rId7" Type="http://schemas.openxmlformats.org/officeDocument/2006/relationships/image" Target="../media/image10.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Title 1"/>
          <p:cNvSpPr>
            <a:spLocks noGrp="1"/>
          </p:cNvSpPr>
          <p:nvPr>
            <p:ph type="ctrTitle"/>
          </p:nvPr>
        </p:nvSpPr>
        <p:spPr/>
        <p:txBody>
          <a:bodyPr/>
          <a:lstStyle/>
          <a:p>
            <a:r>
              <a:rPr lang="en-US" smtClean="0"/>
              <a:t>SESSION 19: A Detour INTO </a:t>
            </a:r>
            <a:r>
              <a:rPr lang="en-US" smtClean="0"/>
              <a:t>Asset Based Valuation</a:t>
            </a:r>
            <a:endParaRPr lang="en-US"/>
          </a:p>
        </p:txBody>
      </p:sp>
      <p:sp>
        <p:nvSpPr>
          <p:cNvPr id="218114" name="Subtitle 2"/>
          <p:cNvSpPr>
            <a:spLocks noGrp="1"/>
          </p:cNvSpPr>
          <p:nvPr>
            <p:ph type="subTitle" idx="1"/>
          </p:nvPr>
        </p:nvSpPr>
        <p:spPr/>
        <p:txBody>
          <a:bodyPr/>
          <a:lstStyle/>
          <a:p>
            <a:r>
              <a:rPr lang="en-US" smtClean="0"/>
              <a:t>Aswath Damodaran</a:t>
            </a:r>
            <a:endParaRPr lang="en-US" dirty="0"/>
          </a:p>
        </p:txBody>
      </p:sp>
      <p:sp>
        <p:nvSpPr>
          <p:cNvPr id="218116" name="Slide Number Placeholder 5"/>
          <p:cNvSpPr>
            <a:spLocks noGrp="1"/>
          </p:cNvSpPr>
          <p:nvPr>
            <p:ph type="sldNum" sz="quarter" idx="12"/>
          </p:nvPr>
        </p:nvSpPr>
        <p:spPr/>
        <p:txBody>
          <a:bodyPr>
            <a:normAutofit fontScale="62500" lnSpcReduction="20000"/>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05429625-E22C-7443-9BB6-F1DE5C9CBC8F}" type="slidenum">
              <a:rPr lang="en-US" smtClean="0"/>
              <a:pPr/>
              <a:t>1</a:t>
            </a:fld>
            <a:endParaRPr lang="en-US"/>
          </a:p>
        </p:txBody>
      </p:sp>
    </p:spTree>
    <p:extLst>
      <p:ext uri="{BB962C8B-B14F-4D97-AF65-F5344CB8AC3E}">
        <p14:creationId xmlns:p14="http://schemas.microsoft.com/office/powerpoint/2010/main" val="19574247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smtClean="0"/>
              <a:t>What is asset based valuation?</a:t>
            </a:r>
            <a:endParaRPr lang="en-US"/>
          </a:p>
        </p:txBody>
      </p:sp>
      <p:sp>
        <p:nvSpPr>
          <p:cNvPr id="5" name="Slide Number Placeholder 4"/>
          <p:cNvSpPr>
            <a:spLocks noGrp="1"/>
          </p:cNvSpPr>
          <p:nvPr>
            <p:ph type="sldNum" sz="quarter" idx="11"/>
          </p:nvPr>
        </p:nvSpPr>
        <p:spPr/>
        <p:txBody>
          <a:bodyPr/>
          <a:lstStyle/>
          <a:p>
            <a:fld id="{DD1A9D34-2F74-C14A-9EC0-DD04DF3C6560}" type="slidenum">
              <a:rPr lang="en-US" smtClean="0"/>
              <a:pPr/>
              <a:t>2</a:t>
            </a:fld>
            <a:endParaRPr lang="en-US" dirty="0"/>
          </a:p>
        </p:txBody>
      </p:sp>
      <p:sp>
        <p:nvSpPr>
          <p:cNvPr id="220162" name="Content Placeholder 2"/>
          <p:cNvSpPr>
            <a:spLocks noGrp="1"/>
          </p:cNvSpPr>
          <p:nvPr>
            <p:ph sz="quarter" idx="1"/>
          </p:nvPr>
        </p:nvSpPr>
        <p:spPr/>
        <p:txBody>
          <a:bodyPr>
            <a:normAutofit lnSpcReduction="10000"/>
          </a:bodyPr>
          <a:lstStyle/>
          <a:p>
            <a:r>
              <a:rPr lang="en-US" smtClean="0"/>
              <a:t>In intrinsic valuation, you value a business based upon the cash flows you expect that business to generate over time.</a:t>
            </a:r>
          </a:p>
          <a:p>
            <a:r>
              <a:rPr lang="en-US" smtClean="0"/>
              <a:t>In relative valuation, you value a business based upon how similar businesses are priced.</a:t>
            </a:r>
          </a:p>
          <a:p>
            <a:r>
              <a:rPr lang="en-US" smtClean="0"/>
              <a:t>In asset based valuation, you value a business by valuing its individual assets. These individual assets can be tangible or intangible.</a:t>
            </a:r>
          </a:p>
          <a:p>
            <a:endParaRPr lang="en-US"/>
          </a:p>
        </p:txBody>
      </p:sp>
      <p:sp>
        <p:nvSpPr>
          <p:cNvPr id="220163" name="Footer Placeholder 3"/>
          <p:cNvSpPr>
            <a:spLocks noGrp="1"/>
          </p:cNvSpPr>
          <p:nvPr>
            <p:ph type="ftr" sz="quarter" idx="4294967295"/>
          </p:nvPr>
        </p:nvSpPr>
        <p:spPr bwMode="auto">
          <a:xfrm>
            <a:off x="0" y="4686300"/>
            <a:ext cx="5421313" cy="2746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32579577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Title 1"/>
          <p:cNvSpPr>
            <a:spLocks noGrp="1"/>
          </p:cNvSpPr>
          <p:nvPr>
            <p:ph type="title"/>
          </p:nvPr>
        </p:nvSpPr>
        <p:spPr/>
        <p:txBody>
          <a:bodyPr/>
          <a:lstStyle/>
          <a:p>
            <a:r>
              <a:rPr lang="en-US" smtClean="0"/>
              <a:t>Why would you do asset based valuation?</a:t>
            </a:r>
            <a:endParaRPr lang="en-US"/>
          </a:p>
        </p:txBody>
      </p:sp>
      <p:sp>
        <p:nvSpPr>
          <p:cNvPr id="5" name="Slide Number Placeholder 4"/>
          <p:cNvSpPr>
            <a:spLocks noGrp="1"/>
          </p:cNvSpPr>
          <p:nvPr>
            <p:ph type="sldNum" sz="quarter" idx="11"/>
          </p:nvPr>
        </p:nvSpPr>
        <p:spPr/>
        <p:txBody>
          <a:bodyPr/>
          <a:lstStyle/>
          <a:p>
            <a:fld id="{1AD1A387-CBD0-DF43-88B3-89C16093A321}" type="slidenum">
              <a:rPr lang="en-US" smtClean="0"/>
              <a:pPr/>
              <a:t>3</a:t>
            </a:fld>
            <a:endParaRPr lang="en-US" dirty="0"/>
          </a:p>
        </p:txBody>
      </p:sp>
      <p:sp>
        <p:nvSpPr>
          <p:cNvPr id="291842" name="Content Placeholder 2"/>
          <p:cNvSpPr>
            <a:spLocks noGrp="1"/>
          </p:cNvSpPr>
          <p:nvPr>
            <p:ph sz="quarter" idx="1"/>
          </p:nvPr>
        </p:nvSpPr>
        <p:spPr/>
        <p:txBody>
          <a:bodyPr>
            <a:normAutofit fontScale="62500" lnSpcReduction="20000"/>
          </a:bodyPr>
          <a:lstStyle/>
          <a:p>
            <a:r>
              <a:rPr lang="en-US" u="sng" dirty="0" smtClean="0"/>
              <a:t>Liquidation</a:t>
            </a:r>
            <a:r>
              <a:rPr lang="en-US" dirty="0" smtClean="0"/>
              <a:t>: If you are liquidating a business by selling its assets piece meal, rather than as a composite business, you would like to estimate what you will get from each asset or asset class individually.</a:t>
            </a:r>
          </a:p>
          <a:p>
            <a:r>
              <a:rPr lang="en-US" u="sng" dirty="0" smtClean="0"/>
              <a:t>Accounting mission</a:t>
            </a:r>
            <a:r>
              <a:rPr lang="en-US" dirty="0" smtClean="0"/>
              <a:t>: As both US and international accounting standards have turned to “fair value” accounting, accountants have been called upon to redo balance sheet to reflect the assets at their fair rather than book value.</a:t>
            </a:r>
          </a:p>
          <a:p>
            <a:r>
              <a:rPr lang="en-US" u="sng" dirty="0" smtClean="0"/>
              <a:t>Sum of the parts</a:t>
            </a:r>
            <a:r>
              <a:rPr lang="en-US" dirty="0" smtClean="0"/>
              <a:t>: If a business is made up of individual divisions or assets, you may want to value these parts individually for one of two groups:</a:t>
            </a:r>
          </a:p>
          <a:p>
            <a:pPr lvl="1"/>
            <a:r>
              <a:rPr lang="en-US" dirty="0" smtClean="0"/>
              <a:t>Potential acquirers may want to do this, as a precursor to restructuring the business.</a:t>
            </a:r>
          </a:p>
          <a:p>
            <a:pPr lvl="1"/>
            <a:r>
              <a:rPr lang="en-US" dirty="0" smtClean="0"/>
              <a:t>Investors may be interested because a business that is selling for less than the sum of its parts may be “cheap”.</a:t>
            </a:r>
            <a:endParaRPr lang="en-US" dirty="0"/>
          </a:p>
        </p:txBody>
      </p:sp>
      <p:sp>
        <p:nvSpPr>
          <p:cNvPr id="222211" name="Footer Placeholder 3"/>
          <p:cNvSpPr>
            <a:spLocks noGrp="1"/>
          </p:cNvSpPr>
          <p:nvPr>
            <p:ph type="ftr" sz="quarter" idx="4294967295"/>
          </p:nvPr>
        </p:nvSpPr>
        <p:spPr bwMode="auto">
          <a:xfrm>
            <a:off x="0" y="4686300"/>
            <a:ext cx="5421313" cy="2746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40612834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Title 1"/>
          <p:cNvSpPr>
            <a:spLocks noGrp="1"/>
          </p:cNvSpPr>
          <p:nvPr>
            <p:ph type="title"/>
          </p:nvPr>
        </p:nvSpPr>
        <p:spPr/>
        <p:txBody>
          <a:bodyPr/>
          <a:lstStyle/>
          <a:p>
            <a:r>
              <a:rPr lang="en-US" smtClean="0"/>
              <a:t>How do you do asset based valuation?</a:t>
            </a:r>
            <a:endParaRPr lang="en-US"/>
          </a:p>
        </p:txBody>
      </p:sp>
      <p:sp>
        <p:nvSpPr>
          <p:cNvPr id="5" name="Slide Number Placeholder 4"/>
          <p:cNvSpPr>
            <a:spLocks noGrp="1"/>
          </p:cNvSpPr>
          <p:nvPr>
            <p:ph type="sldNum" sz="quarter" idx="11"/>
          </p:nvPr>
        </p:nvSpPr>
        <p:spPr/>
        <p:txBody>
          <a:bodyPr/>
          <a:lstStyle/>
          <a:p>
            <a:fld id="{BA9DC795-9D9D-C44B-ADE3-1EF6183FC71E}" type="slidenum">
              <a:rPr lang="en-US" smtClean="0"/>
              <a:pPr/>
              <a:t>4</a:t>
            </a:fld>
            <a:endParaRPr lang="en-US" dirty="0"/>
          </a:p>
        </p:txBody>
      </p:sp>
      <p:sp>
        <p:nvSpPr>
          <p:cNvPr id="292866" name="Content Placeholder 2"/>
          <p:cNvSpPr>
            <a:spLocks noGrp="1"/>
          </p:cNvSpPr>
          <p:nvPr>
            <p:ph sz="quarter" idx="1"/>
          </p:nvPr>
        </p:nvSpPr>
        <p:spPr/>
        <p:txBody>
          <a:bodyPr>
            <a:normAutofit fontScale="92500" lnSpcReduction="20000"/>
          </a:bodyPr>
          <a:lstStyle/>
          <a:p>
            <a:r>
              <a:rPr lang="en-US" u="sng" dirty="0" smtClean="0"/>
              <a:t>Intrinsic value</a:t>
            </a:r>
            <a:r>
              <a:rPr lang="en-US" dirty="0" smtClean="0"/>
              <a:t>: Estimate the expected cash flows on each asset or asset class, discount back at a risk adjusted discount rate and arrive at an intrinsic value for each asset.</a:t>
            </a:r>
          </a:p>
          <a:p>
            <a:r>
              <a:rPr lang="en-US" u="sng" dirty="0" smtClean="0"/>
              <a:t>Relative value</a:t>
            </a:r>
            <a:r>
              <a:rPr lang="en-US" dirty="0" smtClean="0"/>
              <a:t>: Look for similar assets that have sold in the recent past and estimate a value for each asset in the business.</a:t>
            </a:r>
          </a:p>
          <a:p>
            <a:r>
              <a:rPr lang="en-US" u="sng" dirty="0" smtClean="0"/>
              <a:t>Accounting value</a:t>
            </a:r>
            <a:r>
              <a:rPr lang="en-US" dirty="0" smtClean="0"/>
              <a:t>: You could use the book value of the asset as a proxy for the estimated value of the asset.</a:t>
            </a:r>
            <a:endParaRPr lang="en-US" dirty="0"/>
          </a:p>
        </p:txBody>
      </p:sp>
      <p:sp>
        <p:nvSpPr>
          <p:cNvPr id="224259" name="Footer Placeholder 3"/>
          <p:cNvSpPr>
            <a:spLocks noGrp="1"/>
          </p:cNvSpPr>
          <p:nvPr>
            <p:ph type="ftr" sz="quarter" idx="4294967295"/>
          </p:nvPr>
        </p:nvSpPr>
        <p:spPr bwMode="auto">
          <a:xfrm>
            <a:off x="0" y="4686300"/>
            <a:ext cx="5421313" cy="2746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9057422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Title 1"/>
          <p:cNvSpPr>
            <a:spLocks noGrp="1"/>
          </p:cNvSpPr>
          <p:nvPr>
            <p:ph type="title"/>
          </p:nvPr>
        </p:nvSpPr>
        <p:spPr/>
        <p:txBody>
          <a:bodyPr>
            <a:normAutofit fontScale="90000"/>
          </a:bodyPr>
          <a:lstStyle/>
          <a:p>
            <a:r>
              <a:rPr lang="en-US" smtClean="0"/>
              <a:t>When is asset-based valuation easiest to do?</a:t>
            </a:r>
            <a:endParaRPr lang="en-US"/>
          </a:p>
        </p:txBody>
      </p:sp>
      <p:sp>
        <p:nvSpPr>
          <p:cNvPr id="5" name="Slide Number Placeholder 4"/>
          <p:cNvSpPr>
            <a:spLocks noGrp="1"/>
          </p:cNvSpPr>
          <p:nvPr>
            <p:ph type="sldNum" sz="quarter" idx="11"/>
          </p:nvPr>
        </p:nvSpPr>
        <p:spPr/>
        <p:txBody>
          <a:bodyPr/>
          <a:lstStyle/>
          <a:p>
            <a:fld id="{25A45987-C46F-5440-8935-BA2322EFC4EC}" type="slidenum">
              <a:rPr lang="en-US" smtClean="0"/>
              <a:pPr/>
              <a:t>5</a:t>
            </a:fld>
            <a:endParaRPr lang="en-US" dirty="0"/>
          </a:p>
        </p:txBody>
      </p:sp>
      <p:sp>
        <p:nvSpPr>
          <p:cNvPr id="293890" name="Content Placeholder 2"/>
          <p:cNvSpPr>
            <a:spLocks noGrp="1"/>
          </p:cNvSpPr>
          <p:nvPr>
            <p:ph sz="quarter" idx="1"/>
          </p:nvPr>
        </p:nvSpPr>
        <p:spPr/>
        <p:txBody>
          <a:bodyPr>
            <a:normAutofit fontScale="62500" lnSpcReduction="20000"/>
          </a:bodyPr>
          <a:lstStyle/>
          <a:p>
            <a:r>
              <a:rPr lang="en-US" u="sng" dirty="0" smtClean="0"/>
              <a:t>Separable assets</a:t>
            </a:r>
            <a:r>
              <a:rPr lang="en-US" dirty="0" smtClean="0"/>
              <a:t>: If a company is a collection of separable assets (a set of real estate holdings, a holding company of different independent businesses), asset-based valuation is easier to do. If the assets are interrelated or difficult to separate, asset-based valuation becomes problematic. Thus, while real estate or a long term licensing/franchising contract may be easily valued, brand name (which cuts across assets) is more difficult to value separately.</a:t>
            </a:r>
          </a:p>
          <a:p>
            <a:r>
              <a:rPr lang="en-US" u="sng" dirty="0" smtClean="0"/>
              <a:t>Stand alone earnings/ cash flows</a:t>
            </a:r>
            <a:r>
              <a:rPr lang="en-US" dirty="0" smtClean="0"/>
              <a:t>: An asset is much simpler to value if you can trace its earnings/cash flows to it. It is much more difficult to value when the business generates earnings, but the role of individual assets in generating these earnings cannot be isolated.</a:t>
            </a:r>
          </a:p>
          <a:p>
            <a:r>
              <a:rPr lang="en-US" u="sng" dirty="0" smtClean="0"/>
              <a:t>Active market for similar assets</a:t>
            </a:r>
            <a:r>
              <a:rPr lang="en-US" dirty="0" smtClean="0"/>
              <a:t>: If you plan to do a relative valuation, it is easier if you can find an active market for “similar” assets which you can draw on for transactions prices.</a:t>
            </a:r>
            <a:endParaRPr lang="en-US" dirty="0"/>
          </a:p>
        </p:txBody>
      </p:sp>
      <p:sp>
        <p:nvSpPr>
          <p:cNvPr id="226307" name="Footer Placeholder 3"/>
          <p:cNvSpPr>
            <a:spLocks noGrp="1"/>
          </p:cNvSpPr>
          <p:nvPr>
            <p:ph type="ftr" sz="quarter" idx="4294967295"/>
          </p:nvPr>
        </p:nvSpPr>
        <p:spPr bwMode="auto">
          <a:xfrm>
            <a:off x="0" y="4686300"/>
            <a:ext cx="5421313" cy="2746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1127947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Title 1"/>
          <p:cNvSpPr>
            <a:spLocks noGrp="1"/>
          </p:cNvSpPr>
          <p:nvPr>
            <p:ph type="title"/>
          </p:nvPr>
        </p:nvSpPr>
        <p:spPr/>
        <p:txBody>
          <a:bodyPr/>
          <a:lstStyle/>
          <a:p>
            <a:r>
              <a:rPr lang="en-US" smtClean="0"/>
              <a:t>I. Liquidation Valuation</a:t>
            </a:r>
            <a:endParaRPr lang="en-US"/>
          </a:p>
        </p:txBody>
      </p:sp>
      <p:sp>
        <p:nvSpPr>
          <p:cNvPr id="5" name="Slide Number Placeholder 4"/>
          <p:cNvSpPr>
            <a:spLocks noGrp="1"/>
          </p:cNvSpPr>
          <p:nvPr>
            <p:ph type="sldNum" sz="quarter" idx="11"/>
          </p:nvPr>
        </p:nvSpPr>
        <p:spPr/>
        <p:txBody>
          <a:bodyPr/>
          <a:lstStyle/>
          <a:p>
            <a:fld id="{F5118D04-1BBB-A346-A861-38C131BA317F}" type="slidenum">
              <a:rPr lang="en-US" smtClean="0"/>
              <a:pPr/>
              <a:t>6</a:t>
            </a:fld>
            <a:endParaRPr lang="en-US" dirty="0"/>
          </a:p>
        </p:txBody>
      </p:sp>
      <p:sp>
        <p:nvSpPr>
          <p:cNvPr id="294914" name="Content Placeholder 2"/>
          <p:cNvSpPr>
            <a:spLocks noGrp="1"/>
          </p:cNvSpPr>
          <p:nvPr>
            <p:ph sz="quarter" idx="1"/>
          </p:nvPr>
        </p:nvSpPr>
        <p:spPr/>
        <p:txBody>
          <a:bodyPr>
            <a:normAutofit fontScale="77500" lnSpcReduction="20000"/>
          </a:bodyPr>
          <a:lstStyle/>
          <a:p>
            <a:r>
              <a:rPr lang="en-US" smtClean="0"/>
              <a:t>In liquidation valuation, you are trying to assess how much you would get from selling the assets of the business today, rather than the business as a going concern.</a:t>
            </a:r>
          </a:p>
          <a:p>
            <a:r>
              <a:rPr lang="en-US" smtClean="0"/>
              <a:t>Consequently, it makes more sense to price those assets (i.e., do relative valuation) than it is to value them (do intrinsic valuation). For assets that are separable and traded (example: real estate), pricing is easy to do. For assets that are not, you often see book value used either as a proxy for liquidation value or as a basis for estimating liquidation value.</a:t>
            </a:r>
          </a:p>
          <a:p>
            <a:r>
              <a:rPr lang="en-US" smtClean="0"/>
              <a:t>To the extent that the liquidation is urgent, you may attach a discount to the estimated value.</a:t>
            </a:r>
            <a:endParaRPr lang="en-US"/>
          </a:p>
        </p:txBody>
      </p:sp>
      <p:sp>
        <p:nvSpPr>
          <p:cNvPr id="228355" name="Footer Placeholder 3"/>
          <p:cNvSpPr>
            <a:spLocks noGrp="1"/>
          </p:cNvSpPr>
          <p:nvPr>
            <p:ph type="ftr" sz="quarter" idx="4294967295"/>
          </p:nvPr>
        </p:nvSpPr>
        <p:spPr bwMode="auto">
          <a:xfrm>
            <a:off x="0" y="4686300"/>
            <a:ext cx="5421313" cy="2746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6241912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Title 1"/>
          <p:cNvSpPr>
            <a:spLocks noGrp="1"/>
          </p:cNvSpPr>
          <p:nvPr>
            <p:ph type="title"/>
          </p:nvPr>
        </p:nvSpPr>
        <p:spPr/>
        <p:txBody>
          <a:bodyPr>
            <a:normAutofit fontScale="90000"/>
          </a:bodyPr>
          <a:lstStyle/>
          <a:p>
            <a:r>
              <a:rPr lang="en-US" smtClean="0"/>
              <a:t>II. Accounting Valuation: Glimmers from FAS 157</a:t>
            </a:r>
            <a:endParaRPr lang="en-US"/>
          </a:p>
        </p:txBody>
      </p:sp>
      <p:sp>
        <p:nvSpPr>
          <p:cNvPr id="5" name="Slide Number Placeholder 4"/>
          <p:cNvSpPr>
            <a:spLocks noGrp="1"/>
          </p:cNvSpPr>
          <p:nvPr>
            <p:ph type="sldNum" sz="quarter" idx="11"/>
          </p:nvPr>
        </p:nvSpPr>
        <p:spPr/>
        <p:txBody>
          <a:bodyPr/>
          <a:lstStyle/>
          <a:p>
            <a:fld id="{7DE60D75-DD3F-A247-BD41-235C9CA6F0C3}" type="slidenum">
              <a:rPr lang="en-US" smtClean="0"/>
              <a:pPr/>
              <a:t>7</a:t>
            </a:fld>
            <a:endParaRPr lang="en-US" dirty="0"/>
          </a:p>
        </p:txBody>
      </p:sp>
      <p:sp>
        <p:nvSpPr>
          <p:cNvPr id="295938" name="Content Placeholder 2"/>
          <p:cNvSpPr>
            <a:spLocks noGrp="1"/>
          </p:cNvSpPr>
          <p:nvPr>
            <p:ph sz="quarter" idx="1"/>
          </p:nvPr>
        </p:nvSpPr>
        <p:spPr/>
        <p:txBody>
          <a:bodyPr>
            <a:normAutofit fontScale="62500" lnSpcReduction="20000"/>
          </a:bodyPr>
          <a:lstStyle/>
          <a:p>
            <a:r>
              <a:rPr lang="en-US" u="sng" dirty="0" smtClean="0"/>
              <a:t>The ubiquitous </a:t>
            </a:r>
            <a:r>
              <a:rPr lang="ja-JP" altLang="en-US" u="sng" dirty="0" smtClean="0"/>
              <a:t>“</a:t>
            </a:r>
            <a:r>
              <a:rPr lang="en-US" altLang="ja-JP" u="sng" dirty="0" smtClean="0"/>
              <a:t>market participant</a:t>
            </a:r>
            <a:r>
              <a:rPr lang="ja-JP" altLang="en-US" u="sng" dirty="0" smtClean="0"/>
              <a:t>”</a:t>
            </a:r>
            <a:r>
              <a:rPr lang="en-US" altLang="ja-JP" dirty="0" smtClean="0"/>
              <a:t>: Through FAS 157, accountants are asked to attach values to assets/liabilities that market participants would have been willing to pay/ receive.</a:t>
            </a:r>
          </a:p>
          <a:p>
            <a:r>
              <a:rPr lang="en-US" u="sng" dirty="0" smtClean="0"/>
              <a:t>Tilt towards relative value</a:t>
            </a:r>
            <a:r>
              <a:rPr lang="en-US" dirty="0" smtClean="0"/>
              <a:t>: </a:t>
            </a:r>
            <a:r>
              <a:rPr lang="ja-JP" altLang="en-US" dirty="0" smtClean="0"/>
              <a:t>“</a:t>
            </a:r>
            <a:r>
              <a:rPr lang="en-US" altLang="ja-JP" dirty="0" smtClean="0"/>
              <a:t>The definition focuses on the price that would be received to sell the asset or paid to transfer the liability (an exit price), not the price that would be paid to acquire the asset or received to assume the liability (an entry price).</a:t>
            </a:r>
            <a:r>
              <a:rPr lang="ja-JP" altLang="en-US" dirty="0" smtClean="0"/>
              <a:t>”</a:t>
            </a:r>
            <a:r>
              <a:rPr lang="en-US" altLang="ja-JP" dirty="0" smtClean="0"/>
              <a:t> The hierarchy puts </a:t>
            </a:r>
            <a:r>
              <a:rPr lang="ja-JP" altLang="en-US" dirty="0" smtClean="0"/>
              <a:t>“</a:t>
            </a:r>
            <a:r>
              <a:rPr lang="en-US" altLang="ja-JP" dirty="0" smtClean="0"/>
              <a:t>market prices</a:t>
            </a:r>
            <a:r>
              <a:rPr lang="ja-JP" altLang="en-US" dirty="0" smtClean="0"/>
              <a:t>”</a:t>
            </a:r>
            <a:r>
              <a:rPr lang="en-US" altLang="ja-JP" dirty="0" smtClean="0"/>
              <a:t>, if available for an asset, at the top with intrinsic value being accepted only if market prices are not accessible.</a:t>
            </a:r>
          </a:p>
          <a:p>
            <a:r>
              <a:rPr lang="en-US" u="sng" dirty="0" smtClean="0"/>
              <a:t>Split mission</a:t>
            </a:r>
            <a:r>
              <a:rPr lang="en-US" dirty="0" smtClean="0"/>
              <a:t>: While accounting fair value is titled towards relative valuation, accountants are also required to back their relative valuations with intrinsic valuations. Often, this leads to reverse engineering, where accountants arrive at values first and develop valuations later.</a:t>
            </a:r>
            <a:endParaRPr lang="en-US" dirty="0"/>
          </a:p>
        </p:txBody>
      </p:sp>
      <p:sp>
        <p:nvSpPr>
          <p:cNvPr id="230403" name="Footer Placeholder 3"/>
          <p:cNvSpPr>
            <a:spLocks noGrp="1"/>
          </p:cNvSpPr>
          <p:nvPr>
            <p:ph type="ftr" sz="quarter" idx="4294967295"/>
          </p:nvPr>
        </p:nvSpPr>
        <p:spPr bwMode="auto">
          <a:xfrm>
            <a:off x="0" y="4686300"/>
            <a:ext cx="5421313" cy="2746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23003506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Title 1"/>
          <p:cNvSpPr>
            <a:spLocks noGrp="1"/>
          </p:cNvSpPr>
          <p:nvPr>
            <p:ph type="title"/>
          </p:nvPr>
        </p:nvSpPr>
        <p:spPr/>
        <p:txBody>
          <a:bodyPr/>
          <a:lstStyle/>
          <a:p>
            <a:r>
              <a:rPr lang="en-US" smtClean="0"/>
              <a:t>III. Sum of the parts valuation</a:t>
            </a:r>
            <a:endParaRPr lang="en-US"/>
          </a:p>
        </p:txBody>
      </p:sp>
      <p:sp>
        <p:nvSpPr>
          <p:cNvPr id="5" name="Slide Number Placeholder 4"/>
          <p:cNvSpPr>
            <a:spLocks noGrp="1"/>
          </p:cNvSpPr>
          <p:nvPr>
            <p:ph type="sldNum" sz="quarter" idx="11"/>
          </p:nvPr>
        </p:nvSpPr>
        <p:spPr/>
        <p:txBody>
          <a:bodyPr/>
          <a:lstStyle/>
          <a:p>
            <a:fld id="{1525D186-9485-EC4F-8B82-E28DC22C1BBD}" type="slidenum">
              <a:rPr lang="en-US" smtClean="0"/>
              <a:pPr/>
              <a:t>8</a:t>
            </a:fld>
            <a:endParaRPr lang="en-US" dirty="0"/>
          </a:p>
        </p:txBody>
      </p:sp>
      <p:sp>
        <p:nvSpPr>
          <p:cNvPr id="296962" name="Content Placeholder 2"/>
          <p:cNvSpPr>
            <a:spLocks noGrp="1"/>
          </p:cNvSpPr>
          <p:nvPr>
            <p:ph sz="quarter" idx="1"/>
          </p:nvPr>
        </p:nvSpPr>
        <p:spPr/>
        <p:txBody>
          <a:bodyPr>
            <a:normAutofit fontScale="77500" lnSpcReduction="20000"/>
          </a:bodyPr>
          <a:lstStyle/>
          <a:p>
            <a:r>
              <a:rPr lang="en-US" smtClean="0"/>
              <a:t>You can value a company in pieces, using either relative or intrinsic valuation. Which one you use will depend on who you are and your motives for doing the sum of the parts valuation.</a:t>
            </a:r>
          </a:p>
          <a:p>
            <a:r>
              <a:rPr lang="en-US" smtClean="0"/>
              <a:t>If you are long term, passive investor in the company, your intent may be to find market mistakes that you hope will get corrected over time. If that is the case, you should do an intrinsic valuation of the individual assets. </a:t>
            </a:r>
          </a:p>
          <a:p>
            <a:r>
              <a:rPr lang="en-US" smtClean="0"/>
              <a:t>If you are an activist investor that plans to acquire the company or push for change, you should be more focused on relative valuation, since your intent is to get the company to split up and gain the increase in value.</a:t>
            </a:r>
            <a:endParaRPr lang="en-US"/>
          </a:p>
        </p:txBody>
      </p:sp>
      <p:sp>
        <p:nvSpPr>
          <p:cNvPr id="232451" name="Footer Placeholder 3"/>
          <p:cNvSpPr>
            <a:spLocks noGrp="1"/>
          </p:cNvSpPr>
          <p:nvPr>
            <p:ph type="ftr" sz="quarter" idx="4294967295"/>
          </p:nvPr>
        </p:nvSpPr>
        <p:spPr bwMode="auto">
          <a:xfrm>
            <a:off x="0" y="4686300"/>
            <a:ext cx="5421313" cy="2746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41559681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Let’s try this</a:t>
            </a:r>
            <a:br>
              <a:rPr lang="en-US" smtClean="0"/>
            </a:br>
            <a:r>
              <a:rPr lang="en-US" smtClean="0"/>
              <a:t>United Technologies: Raw Data - 2009</a:t>
            </a:r>
            <a:endParaRPr lang="en-US" dirty="0"/>
          </a:p>
        </p:txBody>
      </p:sp>
      <p:graphicFrame>
        <p:nvGraphicFramePr>
          <p:cNvPr id="234500" name="Content Placeholder 6"/>
          <p:cNvGraphicFramePr>
            <a:graphicFrameLocks noGrp="1" noChangeAspect="1"/>
          </p:cNvGraphicFramePr>
          <p:nvPr>
            <p:ph sz="quarter" idx="1"/>
            <p:extLst>
              <p:ext uri="{D42A27DB-BD31-4B8C-83A1-F6EECF244321}">
                <p14:modId xmlns:p14="http://schemas.microsoft.com/office/powerpoint/2010/main" val="2395684498"/>
              </p:ext>
            </p:extLst>
          </p:nvPr>
        </p:nvGraphicFramePr>
        <p:xfrm>
          <a:off x="609603" y="1183436"/>
          <a:ext cx="8153400" cy="2927811"/>
        </p:xfrm>
        <a:graphic>
          <a:graphicData uri="http://schemas.openxmlformats.org/presentationml/2006/ole">
            <mc:AlternateContent xmlns:mc="http://schemas.openxmlformats.org/markup-compatibility/2006">
              <mc:Choice xmlns:v="urn:schemas-microsoft-com:vml" Requires="v">
                <p:oleObj spid="_x0000_s55299" name="Document" r:id="rId5" imgW="8382000" imgH="3009900" progId="Word.Document.12">
                  <p:embed/>
                </p:oleObj>
              </mc:Choice>
              <mc:Fallback>
                <p:oleObj name="Document" r:id="rId5" imgW="8382000" imgH="3009900" progId="Word.Document.12">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3" y="1183436"/>
                        <a:ext cx="8153400" cy="2927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34498" name="Footer Placeholder 2"/>
          <p:cNvSpPr>
            <a:spLocks noGrp="1"/>
          </p:cNvSpPr>
          <p:nvPr>
            <p:ph type="ftr" sz="quarter" idx="4294967295"/>
          </p:nvPr>
        </p:nvSpPr>
        <p:spPr bwMode="auto">
          <a:xfrm>
            <a:off x="137836" y="4819133"/>
            <a:ext cx="5421313" cy="2746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dirty="0" smtClean="0">
                <a:solidFill>
                  <a:schemeClr val="tx2"/>
                </a:solidFill>
              </a:rPr>
              <a:t>Aswath Damodaran</a:t>
            </a:r>
            <a:endParaRPr lang="en-US" sz="1400" dirty="0">
              <a:solidFill>
                <a:schemeClr val="tx2"/>
              </a:solidFill>
            </a:endParaRPr>
          </a:p>
        </p:txBody>
      </p:sp>
      <p:sp>
        <p:nvSpPr>
          <p:cNvPr id="234501" name="TextBox 7"/>
          <p:cNvSpPr txBox="1">
            <a:spLocks noChangeArrowheads="1"/>
          </p:cNvSpPr>
          <p:nvPr/>
        </p:nvSpPr>
        <p:spPr bwMode="auto">
          <a:xfrm>
            <a:off x="1554158" y="3874991"/>
            <a:ext cx="74676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2000" dirty="0"/>
              <a:t>The company also had corporate expenses, unallocated to the divisions of $408 million in the most recent year.</a:t>
            </a:r>
          </a:p>
        </p:txBody>
      </p:sp>
    </p:spTree>
    <p:extLst>
      <p:ext uri="{BB962C8B-B14F-4D97-AF65-F5344CB8AC3E}">
        <p14:creationId xmlns:p14="http://schemas.microsoft.com/office/powerpoint/2010/main" val="23403537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United Technologies: Relative Valuation</a:t>
            </a:r>
            <a:br>
              <a:rPr lang="en-US" dirty="0" smtClean="0"/>
            </a:br>
            <a:r>
              <a:rPr lang="en-US" dirty="0" smtClean="0"/>
              <a:t>A Simple Calculation</a:t>
            </a:r>
            <a:endParaRPr lang="en-US" dirty="0"/>
          </a:p>
        </p:txBody>
      </p:sp>
      <p:sp>
        <p:nvSpPr>
          <p:cNvPr id="4" name="Slide Number Placeholder 3"/>
          <p:cNvSpPr>
            <a:spLocks noGrp="1"/>
          </p:cNvSpPr>
          <p:nvPr>
            <p:ph type="sldNum" sz="quarter" idx="11"/>
          </p:nvPr>
        </p:nvSpPr>
        <p:spPr/>
        <p:txBody>
          <a:bodyPr/>
          <a:lstStyle/>
          <a:p>
            <a:fld id="{15025549-43D9-7046-8D99-9DA266451755}" type="slidenum">
              <a:rPr lang="en-US" smtClean="0"/>
              <a:pPr/>
              <a:t>10</a:t>
            </a:fld>
            <a:endParaRPr lang="en-US" dirty="0"/>
          </a:p>
        </p:txBody>
      </p:sp>
      <p:graphicFrame>
        <p:nvGraphicFramePr>
          <p:cNvPr id="8" name="Content Placeholder 7"/>
          <p:cNvGraphicFramePr>
            <a:graphicFrameLocks noGrp="1"/>
          </p:cNvGraphicFramePr>
          <p:nvPr>
            <p:ph sz="quarter" idx="1"/>
          </p:nvPr>
        </p:nvGraphicFramePr>
        <p:xfrm>
          <a:off x="612775" y="1200150"/>
          <a:ext cx="8153400" cy="1757366"/>
        </p:xfrm>
        <a:graphic>
          <a:graphicData uri="http://schemas.openxmlformats.org/drawingml/2006/table">
            <a:tbl>
              <a:tblPr/>
              <a:tblGrid>
                <a:gridCol w="1917559"/>
                <a:gridCol w="1962856"/>
                <a:gridCol w="754944"/>
                <a:gridCol w="1917559"/>
                <a:gridCol w="1600482"/>
              </a:tblGrid>
              <a:tr h="196933">
                <a:tc>
                  <a:txBody>
                    <a:bodyPr/>
                    <a:lstStyle/>
                    <a:p>
                      <a:pPr algn="ctr" fontAlgn="ctr"/>
                      <a:r>
                        <a:rPr lang="en-US" sz="1100" b="0" i="1" u="none" strike="noStrike">
                          <a:solidFill>
                            <a:srgbClr val="000000"/>
                          </a:solidFill>
                          <a:effectLst/>
                          <a:latin typeface="Calibri"/>
                        </a:rPr>
                        <a:t>Division</a:t>
                      </a:r>
                    </a:p>
                  </a:txBody>
                  <a:tcPr marL="12700" marR="12700" marT="95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Calibri"/>
                        </a:rPr>
                        <a:t>Business</a:t>
                      </a:r>
                    </a:p>
                  </a:txBody>
                  <a:tcPr marL="12700" marR="12700" marT="95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Calibri"/>
                        </a:rPr>
                        <a:t>EBITDA</a:t>
                      </a:r>
                    </a:p>
                  </a:txBody>
                  <a:tcPr marL="12700" marR="12700" marT="95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Calibri"/>
                        </a:rPr>
                        <a:t>EV/EBITDA for sector</a:t>
                      </a:r>
                    </a:p>
                  </a:txBody>
                  <a:tcPr marL="12700" marR="12700" marT="95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Calibri"/>
                        </a:rPr>
                        <a:t>Value of Business</a:t>
                      </a:r>
                    </a:p>
                  </a:txBody>
                  <a:tcPr marL="12700" marR="12700" marT="95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933">
                <a:tc>
                  <a:txBody>
                    <a:bodyPr/>
                    <a:lstStyle/>
                    <a:p>
                      <a:pPr algn="l" fontAlgn="ctr"/>
                      <a:r>
                        <a:rPr lang="en-US" sz="1100" b="0" i="0" u="none" strike="noStrike" dirty="0">
                          <a:solidFill>
                            <a:srgbClr val="000000"/>
                          </a:solidFill>
                          <a:effectLst/>
                          <a:latin typeface="Calibri"/>
                        </a:rPr>
                        <a:t>Carrier</a:t>
                      </a:r>
                    </a:p>
                  </a:txBody>
                  <a:tcPr marL="12700" marR="12700" marT="95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Calibri"/>
                        </a:rPr>
                        <a:t>Refrigeration systems</a:t>
                      </a:r>
                    </a:p>
                  </a:txBody>
                  <a:tcPr marL="12700" marR="12700" marT="95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a:rPr>
                        <a:t>$1,510 </a:t>
                      </a:r>
                    </a:p>
                  </a:txBody>
                  <a:tcPr marL="12700" marR="12700" marT="95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5.25</a:t>
                      </a:r>
                    </a:p>
                  </a:txBody>
                  <a:tcPr marL="12700" marR="12700" marT="95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$7,928 </a:t>
                      </a:r>
                    </a:p>
                  </a:txBody>
                  <a:tcPr marL="12700" marR="12700" marT="95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933">
                <a:tc>
                  <a:txBody>
                    <a:bodyPr/>
                    <a:lstStyle/>
                    <a:p>
                      <a:pPr algn="l" fontAlgn="ctr"/>
                      <a:r>
                        <a:rPr lang="en-US" sz="1100" b="0" i="0" u="none" strike="noStrike">
                          <a:solidFill>
                            <a:srgbClr val="000000"/>
                          </a:solidFill>
                          <a:effectLst/>
                          <a:latin typeface="Calibri"/>
                        </a:rPr>
                        <a:t>Pratt &amp; Whitney</a:t>
                      </a:r>
                    </a:p>
                  </a:txBody>
                  <a:tcPr marL="12700" marR="12700" marT="95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Calibri"/>
                        </a:rPr>
                        <a:t>Defense</a:t>
                      </a:r>
                    </a:p>
                  </a:txBody>
                  <a:tcPr marL="12700" marR="12700" marT="95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a:rPr>
                        <a:t>$2,490 </a:t>
                      </a:r>
                    </a:p>
                  </a:txBody>
                  <a:tcPr marL="12700" marR="12700" marT="95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8.00</a:t>
                      </a:r>
                    </a:p>
                  </a:txBody>
                  <a:tcPr marL="12700" marR="12700" marT="95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$19,920 </a:t>
                      </a:r>
                    </a:p>
                  </a:txBody>
                  <a:tcPr marL="12700" marR="12700" marT="95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933">
                <a:tc>
                  <a:txBody>
                    <a:bodyPr/>
                    <a:lstStyle/>
                    <a:p>
                      <a:pPr algn="l" fontAlgn="ctr"/>
                      <a:r>
                        <a:rPr lang="en-US" sz="1100" b="0" i="0" u="none" strike="noStrike">
                          <a:solidFill>
                            <a:srgbClr val="000000"/>
                          </a:solidFill>
                          <a:effectLst/>
                          <a:latin typeface="Calibri"/>
                        </a:rPr>
                        <a:t>Otis</a:t>
                      </a:r>
                    </a:p>
                  </a:txBody>
                  <a:tcPr marL="12700" marR="12700" marT="95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Calibri"/>
                        </a:rPr>
                        <a:t>Construction</a:t>
                      </a:r>
                    </a:p>
                  </a:txBody>
                  <a:tcPr marL="12700" marR="12700" marT="95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a:rPr>
                        <a:t>$2,680 </a:t>
                      </a:r>
                    </a:p>
                  </a:txBody>
                  <a:tcPr marL="12700" marR="12700" marT="95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6.00</a:t>
                      </a:r>
                    </a:p>
                  </a:txBody>
                  <a:tcPr marL="12700" marR="12700" marT="95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$16,080 </a:t>
                      </a:r>
                    </a:p>
                  </a:txBody>
                  <a:tcPr marL="12700" marR="12700" marT="95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933">
                <a:tc>
                  <a:txBody>
                    <a:bodyPr/>
                    <a:lstStyle/>
                    <a:p>
                      <a:pPr algn="l" fontAlgn="ctr"/>
                      <a:r>
                        <a:rPr lang="en-US" sz="1100" b="0" i="0" u="none" strike="noStrike">
                          <a:solidFill>
                            <a:srgbClr val="000000"/>
                          </a:solidFill>
                          <a:effectLst/>
                          <a:latin typeface="Calibri"/>
                        </a:rPr>
                        <a:t>UTC Fire &amp; Security</a:t>
                      </a:r>
                    </a:p>
                  </a:txBody>
                  <a:tcPr marL="12700" marR="12700" marT="95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Calibri"/>
                        </a:rPr>
                        <a:t>Security</a:t>
                      </a:r>
                    </a:p>
                  </a:txBody>
                  <a:tcPr marL="12700" marR="12700" marT="95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a:rPr>
                        <a:t>$780 </a:t>
                      </a:r>
                    </a:p>
                  </a:txBody>
                  <a:tcPr marL="12700" marR="12700" marT="95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7.50</a:t>
                      </a:r>
                    </a:p>
                  </a:txBody>
                  <a:tcPr marL="12700" marR="12700" marT="95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$5,850 </a:t>
                      </a:r>
                    </a:p>
                  </a:txBody>
                  <a:tcPr marL="12700" marR="12700" marT="95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933">
                <a:tc>
                  <a:txBody>
                    <a:bodyPr/>
                    <a:lstStyle/>
                    <a:p>
                      <a:pPr algn="l" fontAlgn="ctr"/>
                      <a:r>
                        <a:rPr lang="en-US" sz="1100" b="0" i="0" u="none" strike="noStrike">
                          <a:solidFill>
                            <a:srgbClr val="000000"/>
                          </a:solidFill>
                          <a:effectLst/>
                          <a:latin typeface="Calibri"/>
                        </a:rPr>
                        <a:t>Hamilton Sundstrand</a:t>
                      </a:r>
                    </a:p>
                  </a:txBody>
                  <a:tcPr marL="12700" marR="12700" marT="95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Calibri"/>
                        </a:rPr>
                        <a:t>Industrial Products</a:t>
                      </a:r>
                    </a:p>
                  </a:txBody>
                  <a:tcPr marL="12700" marR="12700" marT="95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a:rPr>
                        <a:t>$1,277 </a:t>
                      </a:r>
                    </a:p>
                  </a:txBody>
                  <a:tcPr marL="12700" marR="12700" marT="95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5.50</a:t>
                      </a:r>
                    </a:p>
                  </a:txBody>
                  <a:tcPr marL="12700" marR="12700" marT="95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$7,024 </a:t>
                      </a:r>
                    </a:p>
                  </a:txBody>
                  <a:tcPr marL="12700" marR="12700" marT="95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933">
                <a:tc>
                  <a:txBody>
                    <a:bodyPr/>
                    <a:lstStyle/>
                    <a:p>
                      <a:pPr algn="l" fontAlgn="ctr"/>
                      <a:r>
                        <a:rPr lang="en-US" sz="1100" b="0" i="0" u="none" strike="noStrike">
                          <a:solidFill>
                            <a:srgbClr val="000000"/>
                          </a:solidFill>
                          <a:effectLst/>
                          <a:latin typeface="Calibri"/>
                        </a:rPr>
                        <a:t>Sikorsky</a:t>
                      </a:r>
                    </a:p>
                  </a:txBody>
                  <a:tcPr marL="12700" marR="12700" marT="95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Calibri"/>
                        </a:rPr>
                        <a:t>Aircraft</a:t>
                      </a:r>
                    </a:p>
                  </a:txBody>
                  <a:tcPr marL="12700" marR="12700" marT="95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a:rPr>
                        <a:t>$540 </a:t>
                      </a:r>
                    </a:p>
                  </a:txBody>
                  <a:tcPr marL="12700" marR="12700" marT="95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9.00</a:t>
                      </a:r>
                    </a:p>
                  </a:txBody>
                  <a:tcPr marL="12700" marR="12700" marT="95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$4,860 </a:t>
                      </a:r>
                    </a:p>
                  </a:txBody>
                  <a:tcPr marL="12700" marR="12700" marT="95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8835">
                <a:tc>
                  <a:txBody>
                    <a:bodyPr/>
                    <a:lstStyle/>
                    <a:p>
                      <a:pPr algn="l" fontAlgn="ctr"/>
                      <a:r>
                        <a:rPr lang="en-US" sz="1100" b="0" i="0" u="none" strike="noStrike" dirty="0">
                          <a:solidFill>
                            <a:srgbClr val="000000"/>
                          </a:solidFill>
                          <a:effectLst/>
                          <a:latin typeface="Calibri"/>
                        </a:rPr>
                        <a:t>Sum of the parts value for business =</a:t>
                      </a:r>
                    </a:p>
                  </a:txBody>
                  <a:tcPr marL="12700" marR="12700" marT="95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a:rPr>
                        <a:t> </a:t>
                      </a:r>
                    </a:p>
                  </a:txBody>
                  <a:tcPr marL="12700" marR="12700" marT="95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a:rPr>
                        <a:t> </a:t>
                      </a:r>
                    </a:p>
                  </a:txBody>
                  <a:tcPr marL="12700" marR="12700" marT="95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12700" marR="12700" marT="95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$61,661 </a:t>
                      </a:r>
                    </a:p>
                  </a:txBody>
                  <a:tcPr marL="12700" marR="12700" marT="95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235522" name="Footer Placeholder 2"/>
          <p:cNvSpPr>
            <a:spLocks noGrp="1"/>
          </p:cNvSpPr>
          <p:nvPr>
            <p:ph type="ftr" sz="quarter" idx="4294967295"/>
          </p:nvPr>
        </p:nvSpPr>
        <p:spPr bwMode="auto">
          <a:xfrm>
            <a:off x="0" y="4686300"/>
            <a:ext cx="5421313" cy="2746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16243178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United Technologies: Relative Valuation</a:t>
            </a:r>
            <a:br>
              <a:rPr lang="en-US" dirty="0" smtClean="0"/>
            </a:br>
            <a:r>
              <a:rPr lang="en-US" dirty="0" smtClean="0"/>
              <a:t>A “better” valuation?</a:t>
            </a:r>
            <a:endParaRPr lang="en-US" dirty="0"/>
          </a:p>
        </p:txBody>
      </p:sp>
      <p:sp>
        <p:nvSpPr>
          <p:cNvPr id="4" name="Slide Number Placeholder 3"/>
          <p:cNvSpPr>
            <a:spLocks noGrp="1"/>
          </p:cNvSpPr>
          <p:nvPr>
            <p:ph type="sldNum" sz="quarter" idx="11"/>
          </p:nvPr>
        </p:nvSpPr>
        <p:spPr/>
        <p:txBody>
          <a:bodyPr/>
          <a:lstStyle/>
          <a:p>
            <a:fld id="{CE388A13-A2B5-1E40-B7DD-EB8BF8423945}" type="slidenum">
              <a:rPr lang="en-US" smtClean="0"/>
              <a:pPr/>
              <a:t>11</a:t>
            </a:fld>
            <a:endParaRPr lang="en-US" dirty="0"/>
          </a:p>
        </p:txBody>
      </p:sp>
      <p:graphicFrame>
        <p:nvGraphicFramePr>
          <p:cNvPr id="237572" name="Content Placeholder 6"/>
          <p:cNvGraphicFramePr>
            <a:graphicFrameLocks noGrp="1" noChangeAspect="1"/>
          </p:cNvGraphicFramePr>
          <p:nvPr>
            <p:ph sz="quarter" idx="1"/>
          </p:nvPr>
        </p:nvGraphicFramePr>
        <p:xfrm>
          <a:off x="798879" y="1200150"/>
          <a:ext cx="7781192" cy="3371850"/>
        </p:xfrm>
        <a:graphic>
          <a:graphicData uri="http://schemas.openxmlformats.org/presentationml/2006/ole">
            <mc:AlternateContent xmlns:mc="http://schemas.openxmlformats.org/markup-compatibility/2006">
              <mc:Choice xmlns:v="urn:schemas-microsoft-com:vml" Requires="v">
                <p:oleObj spid="_x0000_s61443" name="Document" r:id="rId5" imgW="8382000" imgH="3632200" progId="Word.Document.12">
                  <p:embed/>
                </p:oleObj>
              </mc:Choice>
              <mc:Fallback>
                <p:oleObj name="Document" r:id="rId5" imgW="8382000" imgH="3632200" progId="Word.Document.12">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8879" y="1200150"/>
                        <a:ext cx="7781192" cy="337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37570" name="Footer Placeholder 2"/>
          <p:cNvSpPr>
            <a:spLocks noGrp="1"/>
          </p:cNvSpPr>
          <p:nvPr>
            <p:ph type="ftr" sz="quarter" idx="4294967295"/>
          </p:nvPr>
        </p:nvSpPr>
        <p:spPr bwMode="auto">
          <a:xfrm>
            <a:off x="0" y="4686300"/>
            <a:ext cx="5421313" cy="2746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22459115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United Technologies, DCF valuation</a:t>
            </a:r>
            <a:br>
              <a:rPr lang="en-US" smtClean="0"/>
            </a:br>
            <a:r>
              <a:rPr lang="en-US" smtClean="0"/>
              <a:t>Growth Choices</a:t>
            </a:r>
            <a:endParaRPr lang="en-US" dirty="0"/>
          </a:p>
        </p:txBody>
      </p:sp>
      <p:sp>
        <p:nvSpPr>
          <p:cNvPr id="4" name="Slide Number Placeholder 3"/>
          <p:cNvSpPr>
            <a:spLocks noGrp="1"/>
          </p:cNvSpPr>
          <p:nvPr>
            <p:ph type="sldNum" sz="quarter" idx="11"/>
          </p:nvPr>
        </p:nvSpPr>
        <p:spPr/>
        <p:txBody>
          <a:bodyPr/>
          <a:lstStyle/>
          <a:p>
            <a:fld id="{414913F7-BAE7-9E45-9E61-AE5573B0006B}" type="slidenum">
              <a:rPr lang="en-US" smtClean="0"/>
              <a:pPr/>
              <a:t>12</a:t>
            </a:fld>
            <a:endParaRPr lang="en-US" dirty="0"/>
          </a:p>
        </p:txBody>
      </p:sp>
      <p:graphicFrame>
        <p:nvGraphicFramePr>
          <p:cNvPr id="240644" name="Content Placeholder 6"/>
          <p:cNvGraphicFramePr>
            <a:graphicFrameLocks noGrp="1" noChangeAspect="1"/>
          </p:cNvGraphicFramePr>
          <p:nvPr>
            <p:ph sz="quarter" idx="1"/>
          </p:nvPr>
        </p:nvGraphicFramePr>
        <p:xfrm>
          <a:off x="612775" y="1611720"/>
          <a:ext cx="8153400" cy="2548710"/>
        </p:xfrm>
        <a:graphic>
          <a:graphicData uri="http://schemas.openxmlformats.org/presentationml/2006/ole">
            <mc:AlternateContent xmlns:mc="http://schemas.openxmlformats.org/markup-compatibility/2006">
              <mc:Choice xmlns:v="urn:schemas-microsoft-com:vml" Requires="v">
                <p:oleObj spid="_x0000_s67587" name="Document" r:id="rId5" imgW="8369300" imgH="2616200" progId="Word.Document.12">
                  <p:embed/>
                </p:oleObj>
              </mc:Choice>
              <mc:Fallback>
                <p:oleObj name="Document" r:id="rId5" imgW="8369300" imgH="2616200" progId="Word.Document.12">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2775" y="1611720"/>
                        <a:ext cx="8153400" cy="2548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0642" name="Footer Placeholder 2"/>
          <p:cNvSpPr>
            <a:spLocks noGrp="1"/>
          </p:cNvSpPr>
          <p:nvPr>
            <p:ph type="ftr" sz="quarter" idx="4294967295"/>
          </p:nvPr>
        </p:nvSpPr>
        <p:spPr bwMode="auto">
          <a:xfrm>
            <a:off x="0" y="4686300"/>
            <a:ext cx="5421313" cy="2746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19446796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United Technologies, DCF valuation </a:t>
            </a:r>
            <a:br>
              <a:rPr lang="en-US" smtClean="0"/>
            </a:br>
            <a:r>
              <a:rPr lang="en-US" smtClean="0"/>
              <a:t>Values of the parts</a:t>
            </a:r>
            <a:endParaRPr lang="en-US" dirty="0"/>
          </a:p>
        </p:txBody>
      </p:sp>
      <p:sp>
        <p:nvSpPr>
          <p:cNvPr id="4" name="Slide Number Placeholder 3"/>
          <p:cNvSpPr>
            <a:spLocks noGrp="1"/>
          </p:cNvSpPr>
          <p:nvPr>
            <p:ph type="sldNum" sz="quarter" idx="11"/>
          </p:nvPr>
        </p:nvSpPr>
        <p:spPr/>
        <p:txBody>
          <a:bodyPr/>
          <a:lstStyle/>
          <a:p>
            <a:fld id="{5308D503-4CCF-B242-B19A-F83F18782AED}" type="slidenum">
              <a:rPr lang="en-US" smtClean="0"/>
              <a:pPr/>
              <a:t>13</a:t>
            </a:fld>
            <a:endParaRPr lang="en-US" dirty="0"/>
          </a:p>
        </p:txBody>
      </p:sp>
      <p:graphicFrame>
        <p:nvGraphicFramePr>
          <p:cNvPr id="241668" name="Content Placeholder 6"/>
          <p:cNvGraphicFramePr>
            <a:graphicFrameLocks noGrp="1" noChangeAspect="1"/>
          </p:cNvGraphicFramePr>
          <p:nvPr>
            <p:ph sz="quarter" idx="1"/>
          </p:nvPr>
        </p:nvGraphicFramePr>
        <p:xfrm>
          <a:off x="1870075" y="1743075"/>
          <a:ext cx="5638800" cy="2286000"/>
        </p:xfrm>
        <a:graphic>
          <a:graphicData uri="http://schemas.openxmlformats.org/presentationml/2006/ole">
            <mc:AlternateContent xmlns:mc="http://schemas.openxmlformats.org/markup-compatibility/2006">
              <mc:Choice xmlns:v="urn:schemas-microsoft-com:vml" Requires="v">
                <p:oleObj spid="_x0000_s69635" name="Document" r:id="rId5" imgW="5638800" imgH="2286000" progId="Word.Document.12">
                  <p:embed/>
                </p:oleObj>
              </mc:Choice>
              <mc:Fallback>
                <p:oleObj name="Document" r:id="rId5" imgW="5638800" imgH="2286000" progId="Word.Document.12">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70075" y="1743075"/>
                        <a:ext cx="56388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1666" name="Footer Placeholder 2"/>
          <p:cNvSpPr>
            <a:spLocks noGrp="1"/>
          </p:cNvSpPr>
          <p:nvPr>
            <p:ph type="ftr" sz="quarter" idx="4294967295"/>
          </p:nvPr>
        </p:nvSpPr>
        <p:spPr bwMode="auto">
          <a:xfrm>
            <a:off x="0" y="4686300"/>
            <a:ext cx="5421313" cy="2746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21101359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United Technologies, DCF valuation</a:t>
            </a:r>
            <a:br>
              <a:rPr lang="en-US" smtClean="0"/>
            </a:br>
            <a:r>
              <a:rPr lang="en-US" smtClean="0"/>
              <a:t>Sum of the Parts</a:t>
            </a:r>
            <a:endParaRPr lang="en-US" dirty="0"/>
          </a:p>
        </p:txBody>
      </p:sp>
      <p:sp>
        <p:nvSpPr>
          <p:cNvPr id="4" name="Slide Number Placeholder 3"/>
          <p:cNvSpPr>
            <a:spLocks noGrp="1"/>
          </p:cNvSpPr>
          <p:nvPr>
            <p:ph type="sldNum" sz="quarter" idx="11"/>
          </p:nvPr>
        </p:nvSpPr>
        <p:spPr/>
        <p:txBody>
          <a:bodyPr/>
          <a:lstStyle/>
          <a:p>
            <a:fld id="{B0F23884-0231-4843-B537-FD441668603C}" type="slidenum">
              <a:rPr lang="en-US" smtClean="0"/>
              <a:pPr/>
              <a:t>14</a:t>
            </a:fld>
            <a:endParaRPr lang="en-US" dirty="0"/>
          </a:p>
        </p:txBody>
      </p:sp>
      <p:sp>
        <p:nvSpPr>
          <p:cNvPr id="242692" name="Content Placeholder 4"/>
          <p:cNvSpPr>
            <a:spLocks noGrp="1"/>
          </p:cNvSpPr>
          <p:nvPr>
            <p:ph sz="quarter" idx="1"/>
          </p:nvPr>
        </p:nvSpPr>
        <p:spPr/>
        <p:txBody>
          <a:bodyPr>
            <a:normAutofit fontScale="85000" lnSpcReduction="10000"/>
          </a:bodyPr>
          <a:lstStyle/>
          <a:p>
            <a:r>
              <a:rPr lang="en-US" smtClean="0"/>
              <a:t>Value of the parts 					= $80,250</a:t>
            </a:r>
          </a:p>
          <a:p>
            <a:r>
              <a:rPr lang="en-US" smtClean="0"/>
              <a:t>Value of corporate expenses 		</a:t>
            </a:r>
          </a:p>
          <a:p>
            <a:r>
              <a:rPr lang="en-US" smtClean="0"/>
              <a:t>				 			= $  4,587</a:t>
            </a:r>
          </a:p>
          <a:p>
            <a:endParaRPr lang="en-US" smtClean="0"/>
          </a:p>
          <a:p>
            <a:r>
              <a:rPr lang="en-US" smtClean="0"/>
              <a:t>Value of operating assets (sum of parts DCF) = $75,663</a:t>
            </a:r>
          </a:p>
          <a:p>
            <a:r>
              <a:rPr lang="en-US" smtClean="0"/>
              <a:t>Value of operating assets (sum of parts RV)	= $74,230</a:t>
            </a:r>
          </a:p>
          <a:p>
            <a:r>
              <a:rPr lang="en-US" smtClean="0"/>
              <a:t>Value of operating assets (company DCF)	= $71,410</a:t>
            </a:r>
          </a:p>
          <a:p>
            <a:r>
              <a:rPr lang="en-US" smtClean="0"/>
              <a:t>Enterprise value (based on market prices)	= $52,261</a:t>
            </a:r>
            <a:endParaRPr lang="en-US"/>
          </a:p>
        </p:txBody>
      </p:sp>
      <p:sp>
        <p:nvSpPr>
          <p:cNvPr id="242690" name="Footer Placeholder 2"/>
          <p:cNvSpPr>
            <a:spLocks noGrp="1"/>
          </p:cNvSpPr>
          <p:nvPr>
            <p:ph type="ftr" sz="quarter" idx="4294967295"/>
          </p:nvPr>
        </p:nvSpPr>
        <p:spPr bwMode="auto">
          <a:xfrm>
            <a:off x="0" y="4686300"/>
            <a:ext cx="5421313" cy="2746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242693" name="Object 5"/>
          <p:cNvGraphicFramePr>
            <a:graphicFrameLocks noChangeAspect="1"/>
          </p:cNvGraphicFramePr>
          <p:nvPr/>
        </p:nvGraphicFramePr>
        <p:xfrm>
          <a:off x="1054100" y="2000250"/>
          <a:ext cx="3924300" cy="533400"/>
        </p:xfrm>
        <a:graphic>
          <a:graphicData uri="http://schemas.openxmlformats.org/presentationml/2006/ole">
            <mc:AlternateContent xmlns:mc="http://schemas.openxmlformats.org/markup-compatibility/2006">
              <mc:Choice xmlns:v="urn:schemas-microsoft-com:vml" Requires="v">
                <p:oleObj spid="_x0000_s71684" name="Equation" r:id="rId4" imgW="3924300" imgH="711200" progId="Equation.3">
                  <p:embed/>
                </p:oleObj>
              </mc:Choice>
              <mc:Fallback>
                <p:oleObj name="Equation" r:id="rId4" imgW="3924300" imgH="7112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4100" y="2000250"/>
                        <a:ext cx="39243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2694" name="Object 6"/>
          <p:cNvGraphicFramePr>
            <a:graphicFrameLocks noChangeAspect="1"/>
          </p:cNvGraphicFramePr>
          <p:nvPr/>
        </p:nvGraphicFramePr>
        <p:xfrm>
          <a:off x="5162550" y="2000250"/>
          <a:ext cx="2006600" cy="495300"/>
        </p:xfrm>
        <a:graphic>
          <a:graphicData uri="http://schemas.openxmlformats.org/presentationml/2006/ole">
            <mc:AlternateContent xmlns:mc="http://schemas.openxmlformats.org/markup-compatibility/2006">
              <mc:Choice xmlns:v="urn:schemas-microsoft-com:vml" Requires="v">
                <p:oleObj spid="_x0000_s71685" name="Equation" r:id="rId6" imgW="2006600" imgH="660400" progId="Equation.3">
                  <p:embed/>
                </p:oleObj>
              </mc:Choice>
              <mc:Fallback>
                <p:oleObj name="Equation" r:id="rId6" imgW="2006600" imgH="6604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62550" y="2000250"/>
                        <a:ext cx="20066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39527021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17</TotalTime>
  <Words>1874</Words>
  <Application>Microsoft Macintosh PowerPoint</Application>
  <PresentationFormat>On-screen Show (16:9)</PresentationFormat>
  <Paragraphs>129</Paragraphs>
  <Slides>14</Slides>
  <Notes>14</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14</vt:i4>
      </vt:variant>
    </vt:vector>
  </HeadingPairs>
  <TitlesOfParts>
    <vt:vector size="17" baseType="lpstr">
      <vt:lpstr>Basic</vt:lpstr>
      <vt:lpstr>Document</vt:lpstr>
      <vt:lpstr>Equation</vt:lpstr>
      <vt:lpstr>SESSION 19: A Detour INTO Asset Based Valuation</vt:lpstr>
      <vt:lpstr>What is asset based valuation?</vt:lpstr>
      <vt:lpstr>Why would you do asset based valuation?</vt:lpstr>
      <vt:lpstr>How do you do asset based valuation?</vt:lpstr>
      <vt:lpstr>When is asset-based valuation easiest to do?</vt:lpstr>
      <vt:lpstr>I. Liquidation Valuation</vt:lpstr>
      <vt:lpstr>II. Accounting Valuation: Glimmers from FAS 157</vt:lpstr>
      <vt:lpstr>III. Sum of the parts valuation</vt:lpstr>
      <vt:lpstr>Let’s try this United Technologies: Raw Data - 2009</vt:lpstr>
      <vt:lpstr>United Technologies: Relative Valuation A Simple Calculation</vt:lpstr>
      <vt:lpstr>United Technologies: Relative Valuation A “better” valuation?</vt:lpstr>
      <vt:lpstr>United Technologies, DCF valuation Growth Choices</vt:lpstr>
      <vt:lpstr>United Technologies, DCF valuation  Values of the parts</vt:lpstr>
      <vt:lpstr>United Technologies, DCF valuation Sum of the Parts</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17: Revenue Multiples</dc:title>
  <dc:creator>Aswath Damodaran</dc:creator>
  <cp:lastModifiedBy>Aswath Damodaran</cp:lastModifiedBy>
  <cp:revision>7</cp:revision>
  <dcterms:created xsi:type="dcterms:W3CDTF">2011-11-03T14:37:09Z</dcterms:created>
  <dcterms:modified xsi:type="dcterms:W3CDTF">2013-01-30T19:33:08Z</dcterms:modified>
</cp:coreProperties>
</file>